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jpeg" ContentType="image/jpeg"/>
  <Default Extension="JPG" ContentType="image/.jp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2" r:id="rId3"/>
    <p:sldId id="628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417" r:id="rId15"/>
    <p:sldId id="418" r:id="rId16"/>
    <p:sldId id="380" r:id="rId17"/>
    <p:sldId id="70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421" r:id="rId26"/>
    <p:sldId id="422" r:id="rId27"/>
    <p:sldId id="388" r:id="rId28"/>
    <p:sldId id="389" r:id="rId29"/>
    <p:sldId id="390" r:id="rId30"/>
    <p:sldId id="391" r:id="rId31"/>
    <p:sldId id="419" r:id="rId32"/>
    <p:sldId id="420" r:id="rId33"/>
    <p:sldId id="396" r:id="rId34"/>
    <p:sldId id="397" r:id="rId35"/>
    <p:sldId id="426" r:id="rId36"/>
    <p:sldId id="401" r:id="rId37"/>
    <p:sldId id="398" r:id="rId38"/>
    <p:sldId id="399" r:id="rId39"/>
    <p:sldId id="400" r:id="rId40"/>
    <p:sldId id="428" r:id="rId41"/>
    <p:sldId id="430" r:id="rId42"/>
    <p:sldId id="429" r:id="rId43"/>
    <p:sldId id="510" r:id="rId44"/>
    <p:sldId id="511" r:id="rId45"/>
    <p:sldId id="521" r:id="rId46"/>
    <p:sldId id="530" r:id="rId47"/>
    <p:sldId id="755" r:id="rId48"/>
    <p:sldId id="608" r:id="rId49"/>
    <p:sldId id="609" r:id="rId50"/>
    <p:sldId id="610" r:id="rId51"/>
    <p:sldId id="613" r:id="rId52"/>
    <p:sldId id="614" r:id="rId53"/>
    <p:sldId id="615" r:id="rId54"/>
    <p:sldId id="616" r:id="rId55"/>
    <p:sldId id="619" r:id="rId56"/>
    <p:sldId id="515" r:id="rId57"/>
    <p:sldId id="516" r:id="rId58"/>
    <p:sldId id="620" r:id="rId59"/>
    <p:sldId id="415" r:id="rId60"/>
    <p:sldId id="416" r:id="rId61"/>
    <p:sldId id="686" r:id="rId62"/>
    <p:sldId id="687" r:id="rId63"/>
    <p:sldId id="688" r:id="rId64"/>
    <p:sldId id="689" r:id="rId65"/>
    <p:sldId id="693" r:id="rId66"/>
    <p:sldId id="694" r:id="rId67"/>
    <p:sldId id="690" r:id="rId68"/>
    <p:sldId id="691" r:id="rId69"/>
    <p:sldId id="697" r:id="rId70"/>
    <p:sldId id="698" r:id="rId71"/>
    <p:sldId id="321" r:id="rId72"/>
  </p:sldIdLst>
  <p:sldSz cx="9145270" cy="6858000"/>
  <p:notesSz cx="6858000" cy="9144000"/>
  <p:custDataLst>
    <p:tags r:id="rId7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罗 勇" initials="罗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4" autoAdjust="0"/>
    <p:restoredTop sz="94648" autoAdjust="0"/>
  </p:normalViewPr>
  <p:slideViewPr>
    <p:cSldViewPr snapToGrid="0">
      <p:cViewPr varScale="1">
        <p:scale>
          <a:sx n="64" d="100"/>
          <a:sy n="64" d="100"/>
        </p:scale>
        <p:origin x="-1352" y="-68"/>
      </p:cViewPr>
      <p:guideLst>
        <p:guide orient="horz" pos="2198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7" Type="http://schemas.openxmlformats.org/officeDocument/2006/relationships/tags" Target="tags/tag6.xml"/><Relationship Id="rId76" Type="http://schemas.openxmlformats.org/officeDocument/2006/relationships/commentAuthors" Target="commentAuthors.xml"/><Relationship Id="rId75" Type="http://schemas.openxmlformats.org/officeDocument/2006/relationships/tableStyles" Target="tableStyles.xml"/><Relationship Id="rId74" Type="http://schemas.openxmlformats.org/officeDocument/2006/relationships/viewProps" Target="viewProps.xml"/><Relationship Id="rId73" Type="http://schemas.openxmlformats.org/officeDocument/2006/relationships/presProps" Target="presProps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56D97-C121-4518-9166-38EE255D68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1B510-4A36-4140-9235-F13CF6735E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9" name="矩形 8"/>
          <p:cNvSpPr/>
          <p:nvPr userDrawn="1"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 userDrawn="1"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 userDrawn="1"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浙江财经大学信智学院 陈琰宏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32113" y="6371577"/>
            <a:ext cx="3086636" cy="365125"/>
          </a:xfrm>
          <a:prstGeom prst="rect">
            <a:avLst/>
          </a:prstGeom>
        </p:spPr>
        <p:txBody>
          <a:bodyPr/>
          <a:lstStyle>
            <a:lvl1pPr algn="ctr">
              <a:defRPr sz="1200" u="none"/>
            </a:lvl1pPr>
          </a:lstStyle>
          <a:p>
            <a:r>
              <a:rPr lang="zh-CN" altLang="en-US" dirty="0" smtClean="0"/>
              <a:t>浙江财经大学信智学院 陈琰宏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9" y="164443"/>
            <a:ext cx="1160482" cy="936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6" y="1709739"/>
            <a:ext cx="788807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96" y="4589464"/>
            <a:ext cx="788807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浙江财经大学信智学院 陈琰宏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9" y="144954"/>
            <a:ext cx="1160482" cy="936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9" y="164443"/>
            <a:ext cx="1160482" cy="936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2972" y="6312541"/>
            <a:ext cx="1692616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‹#›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8980" y="6353485"/>
            <a:ext cx="3086636" cy="365125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04826"/>
            <a:ext cx="9146223" cy="6382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528955"/>
            <a:ext cx="9146223" cy="632904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2117" y="6492876"/>
            <a:ext cx="2057757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‹#›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9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浙江财经大学信智学院 陈琰宏 </a:t>
            </a:r>
            <a:endParaRPr lang="zh-CN" altLang="en-US" dirty="0"/>
          </a:p>
        </p:txBody>
      </p:sp>
      <p:sp>
        <p:nvSpPr>
          <p:cNvPr id="11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audio" Target="../media/audio4.wav"/><Relationship Id="rId3" Type="http://schemas.openxmlformats.org/officeDocument/2006/relationships/audio" Target="../media/audio3.wav"/><Relationship Id="rId2" Type="http://schemas.openxmlformats.org/officeDocument/2006/relationships/image" Target="../media/image8.wmf"/><Relationship Id="rId1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4.wav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4.wmf"/><Relationship Id="rId11" Type="http://schemas.openxmlformats.org/officeDocument/2006/relationships/vmlDrawing" Target="../drawings/vmlDrawing4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4.wav"/><Relationship Id="rId2" Type="http://schemas.openxmlformats.org/officeDocument/2006/relationships/image" Target="../media/image27.png"/><Relationship Id="rId1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4.wav"/><Relationship Id="rId2" Type="http://schemas.openxmlformats.org/officeDocument/2006/relationships/image" Target="../media/image27.png"/><Relationship Id="rId1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4.wav"/><Relationship Id="rId1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23.png"/><Relationship Id="rId1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32.png"/><Relationship Id="rId1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8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2.bin"/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tags" Target="../tags/tag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wmf"/><Relationship Id="rId1" Type="http://schemas.openxmlformats.org/officeDocument/2006/relationships/oleObject" Target="../embeddings/oleObject13.bin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8.wmf"/><Relationship Id="rId1" Type="http://schemas.openxmlformats.org/officeDocument/2006/relationships/oleObject" Target="../embeddings/oleObject14.bin"/></Relationships>
</file>

<file path=ppt/slides/_rels/slide4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wmf"/><Relationship Id="rId1" Type="http://schemas.openxmlformats.org/officeDocument/2006/relationships/oleObject" Target="../embeddings/oleObject15.bin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2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8.wmf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wmf"/><Relationship Id="rId2" Type="http://schemas.openxmlformats.org/officeDocument/2006/relationships/oleObject" Target="../embeddings/oleObject16.bin"/><Relationship Id="rId1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3.v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9.bin"/><Relationship Id="rId3" Type="http://schemas.openxmlformats.org/officeDocument/2006/relationships/image" Target="../media/image46.wmf"/><Relationship Id="rId2" Type="http://schemas.openxmlformats.org/officeDocument/2006/relationships/oleObject" Target="../embeddings/oleObject18.bin"/><Relationship Id="rId1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4.v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1.bin"/><Relationship Id="rId3" Type="http://schemas.openxmlformats.org/officeDocument/2006/relationships/image" Target="../media/image49.wmf"/><Relationship Id="rId2" Type="http://schemas.openxmlformats.org/officeDocument/2006/relationships/oleObject" Target="../embeddings/oleObject20.bin"/><Relationship Id="rId1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0.png"/><Relationship Id="rId1" Type="http://schemas.openxmlformats.org/officeDocument/2006/relationships/tags" Target="../tags/tag2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tags" Target="../tags/tag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1.png"/><Relationship Id="rId1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1.wav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0.png"/><Relationship Id="rId1" Type="http://schemas.openxmlformats.org/officeDocument/2006/relationships/tags" Target="../tags/tag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tags" Target="../tags/tag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2.wav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1114272" y="3736672"/>
            <a:ext cx="6912768" cy="1003279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数据结构</a:t>
            </a:r>
            <a:r>
              <a:rPr lang="en-US" altLang="zh-CN" sz="4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4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endParaRPr lang="zh-CN" altLang="en-US" sz="4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 smtClean="0"/>
              <a:t>                                   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信智学院  </a:t>
            </a:r>
            <a:r>
              <a:rPr 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陈琰宏</a:t>
            </a:r>
            <a:endParaRPr 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" y="1124744"/>
            <a:ext cx="9144000" cy="1042416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5181"/>
    </mc:Choice>
    <mc:Fallback>
      <p:transition spd="slow" advTm="518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678775" y="2177147"/>
            <a:ext cx="785949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>
                <a:latin typeface="Arial" panose="020B0604020202020204" pitchFamily="34" charset="0"/>
              </a:rPr>
              <a:t>(5)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路径、简单路径、回路、无环图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" name="Text Box 51"/>
          <p:cNvSpPr txBox="1"/>
          <p:nvPr/>
        </p:nvSpPr>
        <p:spPr>
          <a:xfrm>
            <a:off x="678775" y="1319897"/>
            <a:ext cx="7788039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>
                <a:latin typeface="Arial" panose="020B0604020202020204" pitchFamily="34" charset="0"/>
              </a:rPr>
              <a:t>(4)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邻接点</a:t>
            </a:r>
            <a:r>
              <a:rPr lang="en-US" altLang="zh-CN" b="1">
                <a:latin typeface="Arial" panose="020B0604020202020204" pitchFamily="34" charset="0"/>
              </a:rPr>
              <a:t>: </a:t>
            </a:r>
            <a:r>
              <a:rPr lang="zh-CN" altLang="en-US" b="1" dirty="0">
                <a:latin typeface="Times New Roman" panose="02020603050405020304" pitchFamily="18" charset="0"/>
              </a:rPr>
              <a:t>如果（</a:t>
            </a:r>
            <a:r>
              <a:rPr lang="en-US" altLang="zh-CN" b="1">
                <a:latin typeface="Times New Roman" panose="02020603050405020304" pitchFamily="18" charset="0"/>
              </a:rPr>
              <a:t>v, w</a:t>
            </a:r>
            <a:r>
              <a:rPr lang="zh-CN" altLang="en-US" b="1" dirty="0">
                <a:latin typeface="Times New Roman" panose="02020603050405020304" pitchFamily="18" charset="0"/>
              </a:rPr>
              <a:t>）或 </a:t>
            </a:r>
            <a:r>
              <a:rPr lang="en-US" altLang="zh-CN" b="1">
                <a:latin typeface="Times New Roman" panose="02020603050405020304" pitchFamily="18" charset="0"/>
              </a:rPr>
              <a:t>&lt; v, w &gt;</a:t>
            </a:r>
            <a:r>
              <a:rPr lang="zh-CN" altLang="en-US" b="1" dirty="0">
                <a:latin typeface="Times New Roman" panose="02020603050405020304" pitchFamily="18" charset="0"/>
              </a:rPr>
              <a:t>是图中任意一条边，那么称</a:t>
            </a:r>
            <a:r>
              <a:rPr lang="en-US" altLang="zh-CN" b="1">
                <a:latin typeface="Times New Roman" panose="02020603050405020304" pitchFamily="18" charset="0"/>
              </a:rPr>
              <a:t>v</a:t>
            </a:r>
            <a:r>
              <a:rPr lang="zh-CN" altLang="en-US" b="1" dirty="0">
                <a:latin typeface="Times New Roman" panose="02020603050405020304" pitchFamily="18" charset="0"/>
              </a:rPr>
              <a:t>和</a:t>
            </a:r>
            <a:r>
              <a:rPr lang="en-US" altLang="zh-CN" b="1">
                <a:latin typeface="Times New Roman" panose="02020603050405020304" pitchFamily="18" charset="0"/>
              </a:rPr>
              <a:t>w</a:t>
            </a:r>
            <a:r>
              <a:rPr lang="zh-CN" altLang="en-US" b="1" dirty="0">
                <a:latin typeface="Times New Roman" panose="02020603050405020304" pitchFamily="18" charset="0"/>
              </a:rPr>
              <a:t>互为“邻接点（</a:t>
            </a:r>
            <a:r>
              <a:rPr lang="en-US" altLang="zh-CN" b="1">
                <a:latin typeface="Times New Roman" panose="02020603050405020304" pitchFamily="18" charset="0"/>
              </a:rPr>
              <a:t>Adjacent Vertices</a:t>
            </a:r>
            <a:r>
              <a:rPr lang="zh-CN" altLang="en-US" b="1" dirty="0">
                <a:latin typeface="Times New Roman" panose="02020603050405020304" pitchFamily="18" charset="0"/>
              </a:rPr>
              <a:t>）”。</a:t>
            </a:r>
            <a:endParaRPr lang="zh-CN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26" name="Text Box 15"/>
          <p:cNvSpPr txBox="1"/>
          <p:nvPr/>
        </p:nvSpPr>
        <p:spPr>
          <a:xfrm>
            <a:off x="750225" y="2572564"/>
            <a:ext cx="7549874" cy="708025"/>
          </a:xfrm>
          <a:prstGeom prst="rect">
            <a:avLst/>
          </a:prstGeom>
          <a:noFill/>
          <a:ln w="9525">
            <a:noFill/>
          </a:ln>
        </p:spPr>
        <p:txBody>
          <a:bodyPr lIns="0" rIns="0">
            <a:spAutoFit/>
          </a:bodyPr>
          <a:lstStyle/>
          <a:p>
            <a:pPr marL="485775" indent="-485775"/>
            <a:r>
              <a:rPr lang="en-US" altLang="zh-CN" sz="20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  </a:t>
            </a:r>
            <a:r>
              <a:rPr lang="zh-CN" altLang="en-US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图</a:t>
            </a:r>
            <a:r>
              <a:rPr lang="en-US" altLang="zh-CN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zh-CN" altLang="en-US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中从</a:t>
            </a:r>
            <a:r>
              <a:rPr lang="en-US" altLang="zh-CN" sz="2000" b="1" i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zh-CN" sz="2000" b="1" i="1" baseline="-250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zh-CN" sz="20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zh-CN" altLang="en-US" sz="20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到</a:t>
            </a:r>
            <a:r>
              <a:rPr lang="en-US" altLang="zh-CN" sz="20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2000" b="1" i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zh-CN" sz="2000" b="1" i="1" baseline="-250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的</a:t>
            </a: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路径 </a:t>
            </a:r>
            <a:r>
              <a:rPr lang="en-US" altLang="zh-CN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::= { </a:t>
            </a:r>
            <a:r>
              <a:rPr lang="en-US" altLang="zh-CN" sz="2000" b="1" i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zh-CN" sz="2000" b="1" i="1" baseline="-250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zh-CN" sz="20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zh-CN" sz="2000" b="1" i="1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zh-CN" sz="2000" b="1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zh-CN" sz="20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zh-CN" sz="2000" b="1" i="1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zh-CN" sz="2000" b="1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, , </a:t>
            </a:r>
            <a:r>
              <a:rPr lang="en-US" altLang="zh-CN" sz="20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zh-CN" sz="2000" b="1" i="1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in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zh-CN" sz="2000" b="1" i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zh-CN" sz="2000" b="1" i="1" baseline="-250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 } </a:t>
            </a:r>
            <a:r>
              <a:rPr lang="zh-CN" altLang="en-US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使得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( </a:t>
            </a:r>
            <a:r>
              <a:rPr lang="en-US" altLang="zh-CN" sz="2000" b="1" i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zh-CN" sz="2000" b="1" i="1" baseline="-250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zh-CN" sz="20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zh-CN" sz="2000" b="1" i="1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zh-CN" sz="2000" b="1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), ( </a:t>
            </a:r>
            <a:r>
              <a:rPr lang="en-US" altLang="zh-CN" sz="20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zh-CN" sz="2000" b="1" i="1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zh-CN" sz="2000" b="1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zh-CN" sz="20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zh-CN" sz="2000" b="1" i="1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zh-CN" sz="2000" b="1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2 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), , ( </a:t>
            </a:r>
            <a:r>
              <a:rPr lang="en-US" altLang="zh-CN" sz="20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zh-CN" sz="2000" b="1" i="1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in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zh-CN" sz="2000" b="1" i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zh-CN" sz="2000" b="1" i="1" baseline="-250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 ) </a:t>
            </a:r>
            <a:r>
              <a:rPr lang="zh-CN" altLang="en-US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或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 &lt; </a:t>
            </a:r>
            <a:r>
              <a:rPr lang="en-US" altLang="zh-CN" sz="2000" b="1" i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zh-CN" sz="2000" b="1" i="1" baseline="-250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zh-CN" sz="20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zh-CN" sz="2000" b="1" i="1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zh-CN" sz="2000" b="1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&gt;, , &lt; </a:t>
            </a:r>
            <a:r>
              <a:rPr lang="en-US" altLang="zh-CN" sz="20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zh-CN" sz="2000" b="1" i="1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in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zh-CN" sz="2000" b="1" i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zh-CN" sz="2000" b="1" i="1" baseline="-250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 &gt; </a:t>
            </a:r>
            <a:r>
              <a:rPr lang="zh-CN" altLang="en-US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都属于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E( G ) </a:t>
            </a:r>
            <a:endParaRPr lang="en-US" altLang="zh-CN" sz="20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7" name="Text Box 16"/>
          <p:cNvSpPr txBox="1"/>
          <p:nvPr/>
        </p:nvSpPr>
        <p:spPr>
          <a:xfrm>
            <a:off x="750225" y="3429814"/>
            <a:ext cx="6049425" cy="396875"/>
          </a:xfrm>
          <a:prstGeom prst="rect">
            <a:avLst/>
          </a:prstGeom>
          <a:noFill/>
          <a:ln w="9525">
            <a:noFill/>
          </a:ln>
        </p:spPr>
        <p:txBody>
          <a:bodyPr lIns="0" rIns="0">
            <a:spAutoFit/>
          </a:bodyPr>
          <a:lstStyle/>
          <a:p>
            <a:pPr marL="2857500" indent="-2857500"/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  </a:t>
            </a: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路径长度 </a:t>
            </a:r>
            <a:r>
              <a:rPr lang="en-US" altLang="zh-CN" sz="2000" b="1">
                <a:latin typeface="Times New Roman" panose="02020603050405020304" pitchFamily="18" charset="0"/>
                <a:sym typeface="Wingdings" panose="05000000000000000000" pitchFamily="2" charset="2"/>
              </a:rPr>
              <a:t>::=  </a:t>
            </a:r>
            <a:r>
              <a:rPr lang="zh-CN" altLang="en-US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路径中边的数量</a:t>
            </a:r>
            <a:endParaRPr lang="en-US" altLang="zh-CN" sz="2000" b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8" name="Text Box 17"/>
          <p:cNvSpPr txBox="1"/>
          <p:nvPr/>
        </p:nvSpPr>
        <p:spPr>
          <a:xfrm>
            <a:off x="750225" y="3929877"/>
            <a:ext cx="6906824" cy="396875"/>
          </a:xfrm>
          <a:prstGeom prst="rect">
            <a:avLst/>
          </a:prstGeom>
          <a:noFill/>
          <a:ln w="9525">
            <a:noFill/>
          </a:ln>
        </p:spPr>
        <p:txBody>
          <a:bodyPr lIns="0" rIns="0">
            <a:spAutoFit/>
          </a:bodyPr>
          <a:lstStyle/>
          <a:p>
            <a:pPr marL="485775" indent="-485775"/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  </a:t>
            </a: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简单路径 </a:t>
            </a:r>
            <a:r>
              <a:rPr lang="en-US" altLang="zh-CN" sz="2000" b="1">
                <a:latin typeface="Times New Roman" panose="02020603050405020304" pitchFamily="18" charset="0"/>
                <a:sym typeface="Wingdings" panose="05000000000000000000" pitchFamily="2" charset="2"/>
              </a:rPr>
              <a:t>::= </a:t>
            </a:r>
            <a:r>
              <a:rPr lang="en-US" altLang="zh-CN" sz="2000" b="1" i="1"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zh-CN" sz="2000" b="1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zh-CN" sz="2000" b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zh-CN" sz="2000" b="1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zh-CN" sz="2000" b="1" i="1"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zh-CN" sz="2000" b="1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zh-CN" sz="2000" b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sym typeface="Symbol" panose="05050102010706020507" pitchFamily="18" charset="2"/>
              </a:rPr>
              <a:t>, , </a:t>
            </a:r>
            <a:r>
              <a:rPr lang="en-US" altLang="zh-CN" sz="2000" b="1" i="1" err="1"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zh-CN" sz="2000" b="1" i="1" baseline="-25000" err="1">
                <a:latin typeface="Times New Roman" panose="02020603050405020304" pitchFamily="18" charset="0"/>
                <a:sym typeface="Symbol" panose="05050102010706020507" pitchFamily="18" charset="2"/>
              </a:rPr>
              <a:t>in</a:t>
            </a:r>
            <a:r>
              <a:rPr lang="en-US" altLang="zh-CN" sz="2000" b="1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都是不同顶点</a:t>
            </a:r>
            <a:endParaRPr lang="en-US" altLang="zh-CN" sz="2000" b="1" i="1" baseline="-250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9" name="Text Box 18"/>
          <p:cNvSpPr txBox="1"/>
          <p:nvPr/>
        </p:nvSpPr>
        <p:spPr>
          <a:xfrm>
            <a:off x="750224" y="4501377"/>
            <a:ext cx="6478125" cy="396875"/>
          </a:xfrm>
          <a:prstGeom prst="rect">
            <a:avLst/>
          </a:prstGeom>
          <a:noFill/>
          <a:ln w="9525">
            <a:noFill/>
          </a:ln>
        </p:spPr>
        <p:txBody>
          <a:bodyPr lIns="0" rIns="0">
            <a:spAutoFit/>
          </a:bodyPr>
          <a:lstStyle/>
          <a:p>
            <a:pPr marL="485775" indent="-485775"/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  </a:t>
            </a: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回路</a:t>
            </a:r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  <a:sym typeface="Wingdings" panose="05000000000000000000" pitchFamily="2" charset="2"/>
              </a:rPr>
              <a:t>::= </a:t>
            </a:r>
            <a:r>
              <a:rPr lang="zh-CN" altLang="en-US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起点和终点相同（</a:t>
            </a:r>
            <a:r>
              <a:rPr lang="en-US" altLang="zh-CN" sz="2000" b="1" i="1" err="1"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zh-CN" sz="2000" b="1" i="1" baseline="-25000" err="1">
                <a:latin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zh-CN" sz="2000" b="1" i="1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zh-CN" sz="2000" b="1" i="1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2000" b="1" i="1" err="1"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zh-CN" sz="2000" b="1" i="1" baseline="-25000" err="1">
                <a:latin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n-US" altLang="zh-CN" sz="2000" b="1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）的路径</a:t>
            </a:r>
            <a:endParaRPr lang="en-US" altLang="zh-CN" sz="2000" b="1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0" name="Text Box 18"/>
          <p:cNvSpPr txBox="1"/>
          <p:nvPr/>
        </p:nvSpPr>
        <p:spPr>
          <a:xfrm>
            <a:off x="750224" y="5072877"/>
            <a:ext cx="7859490" cy="396875"/>
          </a:xfrm>
          <a:prstGeom prst="rect">
            <a:avLst/>
          </a:prstGeom>
          <a:noFill/>
          <a:ln w="9525">
            <a:noFill/>
          </a:ln>
        </p:spPr>
        <p:txBody>
          <a:bodyPr lIns="0" rIns="0">
            <a:spAutoFit/>
          </a:bodyPr>
          <a:lstStyle/>
          <a:p>
            <a:pPr marL="485775" indent="-485775"/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  </a:t>
            </a: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无环图</a:t>
            </a:r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  <a:sym typeface="Wingdings" panose="05000000000000000000" pitchFamily="2" charset="2"/>
              </a:rPr>
              <a:t>::= </a:t>
            </a:r>
            <a:r>
              <a:rPr lang="zh-CN" altLang="en-US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不存在任何回路的图</a:t>
            </a:r>
            <a:endParaRPr lang="en-US" altLang="zh-CN" sz="2000" b="1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1" name="Text Box 18"/>
          <p:cNvSpPr txBox="1"/>
          <p:nvPr/>
        </p:nvSpPr>
        <p:spPr>
          <a:xfrm>
            <a:off x="750225" y="5572939"/>
            <a:ext cx="7287890" cy="701675"/>
          </a:xfrm>
          <a:prstGeom prst="rect">
            <a:avLst/>
          </a:prstGeom>
          <a:noFill/>
          <a:ln w="9525">
            <a:noFill/>
          </a:ln>
        </p:spPr>
        <p:txBody>
          <a:bodyPr lIns="0" rIns="0">
            <a:spAutoFit/>
          </a:bodyPr>
          <a:lstStyle/>
          <a:p>
            <a:pPr marL="485775" indent="-485775"/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  </a:t>
            </a: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有向无环图</a:t>
            </a:r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  <a:sym typeface="Wingdings" panose="05000000000000000000" pitchFamily="2" charset="2"/>
              </a:rPr>
              <a:t>::= </a:t>
            </a:r>
            <a:r>
              <a:rPr lang="zh-CN" altLang="en-US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不存在回路的有向图，也称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DAG</a:t>
            </a:r>
            <a:r>
              <a:rPr lang="zh-CN" altLang="en-US" sz="2000" b="1" dirty="0">
                <a:latin typeface="Times New Roman" panose="02020603050405020304" pitchFamily="18" charset="0"/>
              </a:rPr>
              <a:t>（</a:t>
            </a:r>
            <a:r>
              <a:rPr lang="en-US" altLang="zh-CN" sz="2000" b="1">
                <a:latin typeface="Times New Roman" panose="02020603050405020304" pitchFamily="18" charset="0"/>
              </a:rPr>
              <a:t>Directed Acyclic Graph</a:t>
            </a:r>
            <a:r>
              <a:rPr lang="zh-CN" altLang="en-US" sz="2000" b="1" dirty="0">
                <a:latin typeface="Times New Roman" panose="02020603050405020304" pitchFamily="18" charset="0"/>
              </a:rPr>
              <a:t>）</a:t>
            </a:r>
            <a:endParaRPr lang="en-US" altLang="zh-CN" sz="2000" b="1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3" name="Text Box 2"/>
          <p:cNvSpPr txBox="1"/>
          <p:nvPr/>
        </p:nvSpPr>
        <p:spPr>
          <a:xfrm>
            <a:off x="428700" y="427298"/>
            <a:ext cx="6359042" cy="584775"/>
          </a:xfrm>
          <a:prstGeom prst="rect">
            <a:avLst/>
          </a:prstGeom>
          <a:noFill/>
          <a:ln w="9525">
            <a:noFill/>
          </a:ln>
        </p:spPr>
        <p:txBody>
          <a:bodyPr wrap="square" lIns="108000" rIns="144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6.1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图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的定义与术语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sym typeface="Webdings" panose="0503010201050906070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81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52550" y="3887233"/>
            <a:ext cx="785949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>
                <a:latin typeface="Arial" panose="020B0604020202020204" pitchFamily="34" charset="0"/>
              </a:rPr>
              <a:t>(7)</a:t>
            </a: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有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向完全图</a:t>
            </a:r>
            <a:r>
              <a:rPr lang="zh-CN" altLang="en-US" b="1" dirty="0">
                <a:latin typeface="Times New Roman" panose="02020603050405020304" pitchFamily="18" charset="0"/>
              </a:rPr>
              <a:t>：在顶点数给定为</a:t>
            </a:r>
            <a:r>
              <a:rPr lang="en-US" altLang="zh-CN" b="1">
                <a:latin typeface="Times New Roman" panose="02020603050405020304" pitchFamily="18" charset="0"/>
              </a:rPr>
              <a:t>n</a:t>
            </a:r>
            <a:r>
              <a:rPr lang="zh-CN" altLang="en-US" b="1" dirty="0">
                <a:latin typeface="Times New Roman" panose="02020603050405020304" pitchFamily="18" charset="0"/>
              </a:rPr>
              <a:t>的情况下，有向边数达到最大的</a:t>
            </a:r>
            <a:r>
              <a:rPr lang="en-US" altLang="zh-CN" b="1">
                <a:latin typeface="Times New Roman" panose="02020603050405020304" pitchFamily="18" charset="0"/>
              </a:rPr>
              <a:t>n(n-1)</a:t>
            </a:r>
            <a:r>
              <a:rPr lang="zh-CN" altLang="en-US" b="1" dirty="0">
                <a:latin typeface="Times New Roman" panose="02020603050405020304" pitchFamily="18" charset="0"/>
              </a:rPr>
              <a:t>条边。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" name="Text Box 51"/>
          <p:cNvSpPr txBox="1"/>
          <p:nvPr/>
        </p:nvSpPr>
        <p:spPr>
          <a:xfrm>
            <a:off x="452550" y="1744108"/>
            <a:ext cx="8359639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</a:rPr>
              <a:t>(6)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无向完全图</a:t>
            </a:r>
            <a:r>
              <a:rPr lang="zh-CN" altLang="en-US" b="1" dirty="0">
                <a:latin typeface="Times New Roman" panose="02020603050405020304" pitchFamily="18" charset="0"/>
              </a:rPr>
              <a:t>：在顶点数给定为</a:t>
            </a:r>
            <a:r>
              <a:rPr lang="en-US" altLang="zh-CN" b="1" dirty="0">
                <a:latin typeface="Times New Roman" panose="02020603050405020304" pitchFamily="18" charset="0"/>
              </a:rPr>
              <a:t>n</a:t>
            </a:r>
            <a:r>
              <a:rPr lang="zh-CN" altLang="en-US" b="1" dirty="0">
                <a:latin typeface="Times New Roman" panose="02020603050405020304" pitchFamily="18" charset="0"/>
              </a:rPr>
              <a:t>的情况下，边数达到最大的</a:t>
            </a:r>
            <a:r>
              <a:rPr lang="en-US" altLang="zh-CN" b="1" dirty="0">
                <a:latin typeface="Times New Roman" panose="02020603050405020304" pitchFamily="18" charset="0"/>
              </a:rPr>
              <a:t>n(n-1)/2</a:t>
            </a:r>
            <a:r>
              <a:rPr lang="zh-CN" altLang="en-US" b="1" dirty="0">
                <a:latin typeface="Times New Roman" panose="02020603050405020304" pitchFamily="18" charset="0"/>
              </a:rPr>
              <a:t>条边。（因为没有重边和自回路边） </a:t>
            </a:r>
            <a:endParaRPr lang="zh-CN" altLang="zh-CN" b="1" dirty="0">
              <a:latin typeface="Times New Roman" panose="02020603050405020304" pitchFamily="18" charset="0"/>
            </a:endParaRPr>
          </a:p>
        </p:txBody>
      </p:sp>
      <p:grpSp>
        <p:nvGrpSpPr>
          <p:cNvPr id="2" name="Group 131"/>
          <p:cNvGrpSpPr/>
          <p:nvPr/>
        </p:nvGrpSpPr>
        <p:grpSpPr>
          <a:xfrm>
            <a:off x="738349" y="2672795"/>
            <a:ext cx="1219412" cy="1143000"/>
            <a:chOff x="576" y="912"/>
            <a:chExt cx="768" cy="720"/>
          </a:xfrm>
        </p:grpSpPr>
        <p:sp>
          <p:nvSpPr>
            <p:cNvPr id="1062" name="Oval 132"/>
            <p:cNvSpPr/>
            <p:nvPr/>
          </p:nvSpPr>
          <p:spPr>
            <a:xfrm>
              <a:off x="864" y="912"/>
              <a:ext cx="192" cy="192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0</a:t>
              </a:r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1063" name="Oval 133"/>
            <p:cNvSpPr/>
            <p:nvPr/>
          </p:nvSpPr>
          <p:spPr>
            <a:xfrm>
              <a:off x="864" y="1440"/>
              <a:ext cx="192" cy="192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2</a:t>
              </a:r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1064" name="Oval 134"/>
            <p:cNvSpPr/>
            <p:nvPr/>
          </p:nvSpPr>
          <p:spPr>
            <a:xfrm>
              <a:off x="576" y="1200"/>
              <a:ext cx="192" cy="192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1</a:t>
              </a:r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1065" name="Oval 135"/>
            <p:cNvSpPr/>
            <p:nvPr/>
          </p:nvSpPr>
          <p:spPr>
            <a:xfrm>
              <a:off x="1152" y="1200"/>
              <a:ext cx="192" cy="192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3</a:t>
              </a:r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1066" name="Line 136"/>
            <p:cNvSpPr/>
            <p:nvPr/>
          </p:nvSpPr>
          <p:spPr>
            <a:xfrm>
              <a:off x="960" y="1104"/>
              <a:ext cx="0" cy="336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67" name="Line 137"/>
            <p:cNvSpPr/>
            <p:nvPr/>
          </p:nvSpPr>
          <p:spPr>
            <a:xfrm>
              <a:off x="768" y="1296"/>
              <a:ext cx="384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68" name="Line 138"/>
            <p:cNvSpPr/>
            <p:nvPr/>
          </p:nvSpPr>
          <p:spPr>
            <a:xfrm flipH="1">
              <a:off x="720" y="1056"/>
              <a:ext cx="144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69" name="Line 139"/>
            <p:cNvSpPr/>
            <p:nvPr/>
          </p:nvSpPr>
          <p:spPr>
            <a:xfrm>
              <a:off x="1056" y="1056"/>
              <a:ext cx="144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0" name="Line 140"/>
            <p:cNvSpPr/>
            <p:nvPr/>
          </p:nvSpPr>
          <p:spPr>
            <a:xfrm>
              <a:off x="720" y="1392"/>
              <a:ext cx="144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1" name="Line 141"/>
            <p:cNvSpPr/>
            <p:nvPr/>
          </p:nvSpPr>
          <p:spPr>
            <a:xfrm flipV="1">
              <a:off x="1056" y="1392"/>
              <a:ext cx="144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aphicFrame>
        <p:nvGraphicFramePr>
          <p:cNvPr id="23" name="Object 2"/>
          <p:cNvGraphicFramePr/>
          <p:nvPr/>
        </p:nvGraphicFramePr>
        <p:xfrm>
          <a:off x="2245148" y="2815671"/>
          <a:ext cx="2062521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" r:id="rId1" imgW="1002665" imgH="457200" progId="Equation.3">
                  <p:embed/>
                </p:oleObj>
              </mc:Choice>
              <mc:Fallback>
                <p:oleObj name="" r:id="rId1" imgW="1002665" imgH="457200" progId="Equation.3">
                  <p:embed/>
                  <p:pic>
                    <p:nvPicPr>
                      <p:cNvPr id="0" name="图片 512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45148" y="2815671"/>
                        <a:ext cx="2062521" cy="938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43"/>
          <p:cNvGrpSpPr/>
          <p:nvPr/>
        </p:nvGrpSpPr>
        <p:grpSpPr>
          <a:xfrm>
            <a:off x="4596644" y="2601358"/>
            <a:ext cx="1219412" cy="1143000"/>
            <a:chOff x="3216" y="816"/>
            <a:chExt cx="768" cy="720"/>
          </a:xfrm>
        </p:grpSpPr>
        <p:sp>
          <p:nvSpPr>
            <p:cNvPr id="1046" name="Oval 144"/>
            <p:cNvSpPr/>
            <p:nvPr/>
          </p:nvSpPr>
          <p:spPr>
            <a:xfrm>
              <a:off x="3504" y="816"/>
              <a:ext cx="192" cy="192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0</a:t>
              </a:r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1047" name="Oval 145"/>
            <p:cNvSpPr/>
            <p:nvPr/>
          </p:nvSpPr>
          <p:spPr>
            <a:xfrm>
              <a:off x="3504" y="1344"/>
              <a:ext cx="192" cy="192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2</a:t>
              </a:r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1048" name="Oval 146"/>
            <p:cNvSpPr/>
            <p:nvPr/>
          </p:nvSpPr>
          <p:spPr>
            <a:xfrm>
              <a:off x="3216" y="1104"/>
              <a:ext cx="192" cy="192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1</a:t>
              </a:r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1049" name="Oval 147"/>
            <p:cNvSpPr/>
            <p:nvPr/>
          </p:nvSpPr>
          <p:spPr>
            <a:xfrm>
              <a:off x="3792" y="1104"/>
              <a:ext cx="192" cy="192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3</a:t>
              </a:r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1050" name="Line 148"/>
            <p:cNvSpPr/>
            <p:nvPr/>
          </p:nvSpPr>
          <p:spPr>
            <a:xfrm>
              <a:off x="3577" y="1008"/>
              <a:ext cx="0" cy="336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sm" len="med"/>
            </a:ln>
          </p:spPr>
        </p:sp>
        <p:sp>
          <p:nvSpPr>
            <p:cNvPr id="1051" name="Line 149"/>
            <p:cNvSpPr/>
            <p:nvPr/>
          </p:nvSpPr>
          <p:spPr>
            <a:xfrm>
              <a:off x="3408" y="1200"/>
              <a:ext cx="384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sm" len="med"/>
            </a:ln>
          </p:spPr>
        </p:sp>
        <p:sp>
          <p:nvSpPr>
            <p:cNvPr id="1052" name="Line 150"/>
            <p:cNvSpPr/>
            <p:nvPr/>
          </p:nvSpPr>
          <p:spPr>
            <a:xfrm flipH="1">
              <a:off x="3360" y="960"/>
              <a:ext cx="144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sm" len="med"/>
            </a:ln>
          </p:spPr>
        </p:sp>
        <p:sp>
          <p:nvSpPr>
            <p:cNvPr id="1053" name="Line 151"/>
            <p:cNvSpPr/>
            <p:nvPr/>
          </p:nvSpPr>
          <p:spPr>
            <a:xfrm>
              <a:off x="3696" y="960"/>
              <a:ext cx="144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sm" len="med"/>
            </a:ln>
          </p:spPr>
        </p:sp>
        <p:sp>
          <p:nvSpPr>
            <p:cNvPr id="1054" name="Line 152"/>
            <p:cNvSpPr/>
            <p:nvPr/>
          </p:nvSpPr>
          <p:spPr>
            <a:xfrm>
              <a:off x="3360" y="1296"/>
              <a:ext cx="144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sm" len="med"/>
            </a:ln>
          </p:spPr>
        </p:sp>
        <p:sp>
          <p:nvSpPr>
            <p:cNvPr id="1055" name="Line 153"/>
            <p:cNvSpPr/>
            <p:nvPr/>
          </p:nvSpPr>
          <p:spPr>
            <a:xfrm flipV="1">
              <a:off x="3696" y="1296"/>
              <a:ext cx="144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sm" len="med"/>
            </a:ln>
          </p:spPr>
        </p:sp>
        <p:sp>
          <p:nvSpPr>
            <p:cNvPr id="1056" name="Line 154"/>
            <p:cNvSpPr/>
            <p:nvPr/>
          </p:nvSpPr>
          <p:spPr>
            <a:xfrm flipH="1">
              <a:off x="3384" y="986"/>
              <a:ext cx="144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triangle" w="sm" len="med"/>
              <a:tailEnd type="none" w="sm" len="med"/>
            </a:ln>
          </p:spPr>
        </p:sp>
        <p:sp>
          <p:nvSpPr>
            <p:cNvPr id="1057" name="Line 155"/>
            <p:cNvSpPr/>
            <p:nvPr/>
          </p:nvSpPr>
          <p:spPr>
            <a:xfrm>
              <a:off x="3649" y="986"/>
              <a:ext cx="144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triangle" w="sm" len="med"/>
              <a:tailEnd type="none" w="sm" len="med"/>
            </a:ln>
          </p:spPr>
        </p:sp>
        <p:sp>
          <p:nvSpPr>
            <p:cNvPr id="1058" name="Line 156"/>
            <p:cNvSpPr/>
            <p:nvPr/>
          </p:nvSpPr>
          <p:spPr>
            <a:xfrm>
              <a:off x="3624" y="986"/>
              <a:ext cx="0" cy="336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triangle" w="sm" len="med"/>
              <a:tailEnd type="none" w="sm" len="med"/>
            </a:ln>
          </p:spPr>
        </p:sp>
        <p:sp>
          <p:nvSpPr>
            <p:cNvPr id="1059" name="Line 157"/>
            <p:cNvSpPr/>
            <p:nvPr/>
          </p:nvSpPr>
          <p:spPr>
            <a:xfrm>
              <a:off x="3408" y="1248"/>
              <a:ext cx="384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triangle" w="sm" len="med"/>
              <a:tailEnd type="none" w="sm" len="med"/>
            </a:ln>
          </p:spPr>
        </p:sp>
        <p:sp>
          <p:nvSpPr>
            <p:cNvPr id="1060" name="Line 158"/>
            <p:cNvSpPr/>
            <p:nvPr/>
          </p:nvSpPr>
          <p:spPr>
            <a:xfrm>
              <a:off x="3361" y="1248"/>
              <a:ext cx="144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triangle" w="sm" len="med"/>
              <a:tailEnd type="none" w="sm" len="med"/>
            </a:ln>
          </p:spPr>
        </p:sp>
        <p:sp>
          <p:nvSpPr>
            <p:cNvPr id="1061" name="Line 159"/>
            <p:cNvSpPr/>
            <p:nvPr/>
          </p:nvSpPr>
          <p:spPr>
            <a:xfrm flipV="1">
              <a:off x="3670" y="1251"/>
              <a:ext cx="144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triangle" w="sm" len="med"/>
              <a:tailEnd type="none" w="sm" len="med"/>
            </a:ln>
          </p:spPr>
        </p:sp>
      </p:grpSp>
      <p:graphicFrame>
        <p:nvGraphicFramePr>
          <p:cNvPr id="47" name="Object 3"/>
          <p:cNvGraphicFramePr/>
          <p:nvPr/>
        </p:nvGraphicFramePr>
        <p:xfrm>
          <a:off x="6130436" y="2672796"/>
          <a:ext cx="2373724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" r:id="rId3" imgW="1155700" imgH="457200" progId="Equation.3">
                  <p:embed/>
                </p:oleObj>
              </mc:Choice>
              <mc:Fallback>
                <p:oleObj name="" r:id="rId3" imgW="1155700" imgH="457200" progId="Equation.3">
                  <p:embed/>
                  <p:pic>
                    <p:nvPicPr>
                      <p:cNvPr id="0" name="图片 51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30436" y="2672796"/>
                        <a:ext cx="2373724" cy="938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2"/>
          <p:cNvSpPr txBox="1"/>
          <p:nvPr/>
        </p:nvSpPr>
        <p:spPr>
          <a:xfrm>
            <a:off x="428700" y="427298"/>
            <a:ext cx="635904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lIns="108000" rIns="144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1.1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图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的定义与术语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sym typeface="Webdings" panose="0503010201050906070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Text Box 2"/>
          <p:cNvSpPr txBox="1"/>
          <p:nvPr/>
        </p:nvSpPr>
        <p:spPr>
          <a:xfrm>
            <a:off x="428700" y="427298"/>
            <a:ext cx="635904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lIns="108000" rIns="144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1.1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图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的定义与术语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sym typeface="Webdings" panose="05030102010509060703" pitchFamily="18" charset="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0075" y="1870076"/>
            <a:ext cx="785949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>
                <a:latin typeface="Arial" panose="020B0604020202020204" pitchFamily="34" charset="0"/>
              </a:rPr>
              <a:t>(8)</a:t>
            </a:r>
            <a:r>
              <a:rPr lang="zh-CN" altLang="en-US" b="1" dirty="0">
                <a:latin typeface="Times New Roman" panose="02020603050405020304" pitchFamily="18" charset="0"/>
              </a:rPr>
              <a:t>顶点的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度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(degree)</a:t>
            </a:r>
            <a:r>
              <a:rPr lang="zh-CN" altLang="en-US" dirty="0">
                <a:latin typeface="Times New Roman" panose="02020603050405020304" pitchFamily="18" charset="0"/>
              </a:rPr>
              <a:t>、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入度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(in-degree) </a:t>
            </a:r>
            <a:r>
              <a:rPr lang="zh-CN" altLang="en-US" dirty="0">
                <a:latin typeface="Times New Roman" panose="02020603050405020304" pitchFamily="18" charset="0"/>
              </a:rPr>
              <a:t>、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出度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(out-degree) </a:t>
            </a:r>
            <a:r>
              <a:rPr lang="zh-CN" altLang="en-US" dirty="0">
                <a:latin typeface="Times New Roman" panose="02020603050405020304" pitchFamily="18" charset="0"/>
              </a:rPr>
              <a:t>：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16"/>
          <p:cNvSpPr txBox="1"/>
          <p:nvPr/>
        </p:nvSpPr>
        <p:spPr>
          <a:xfrm>
            <a:off x="392974" y="2441576"/>
            <a:ext cx="4001195" cy="396875"/>
          </a:xfrm>
          <a:prstGeom prst="rect">
            <a:avLst/>
          </a:prstGeom>
          <a:noFill/>
          <a:ln w="9525">
            <a:noFill/>
          </a:ln>
        </p:spPr>
        <p:txBody>
          <a:bodyPr lIns="0" rIns="0">
            <a:spAutoFit/>
          </a:bodyPr>
          <a:lstStyle/>
          <a:p>
            <a:pPr marL="2857500" indent="-2857500"/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  </a:t>
            </a: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度</a:t>
            </a:r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000" b="1" i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</a:t>
            </a:r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n-US" altLang="zh-CN" sz="2000" b="1">
                <a:latin typeface="Times New Roman" panose="02020603050405020304" pitchFamily="18" charset="0"/>
                <a:sym typeface="Wingdings" panose="05000000000000000000" pitchFamily="2" charset="2"/>
              </a:rPr>
              <a:t>::=  </a:t>
            </a:r>
            <a:r>
              <a:rPr lang="zh-CN" altLang="en-US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与顶点</a:t>
            </a:r>
            <a:r>
              <a:rPr lang="en-US" altLang="zh-CN" sz="2000" b="1" i="1">
                <a:latin typeface="Times New Roman" panose="02020603050405020304" pitchFamily="18" charset="0"/>
                <a:sym typeface="Wingdings" panose="05000000000000000000" pitchFamily="2" charset="2"/>
              </a:rPr>
              <a:t>v</a:t>
            </a:r>
            <a:r>
              <a:rPr lang="zh-CN" altLang="en-US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相关的边数</a:t>
            </a:r>
            <a:endParaRPr lang="en-US" altLang="zh-CN" sz="2000" b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pSp>
        <p:nvGrpSpPr>
          <p:cNvPr id="7" name="Group 8"/>
          <p:cNvGrpSpPr/>
          <p:nvPr/>
        </p:nvGrpSpPr>
        <p:grpSpPr>
          <a:xfrm>
            <a:off x="250075" y="3013075"/>
            <a:ext cx="1448051" cy="533400"/>
            <a:chOff x="432" y="1392"/>
            <a:chExt cx="912" cy="336"/>
          </a:xfrm>
        </p:grpSpPr>
        <p:sp>
          <p:nvSpPr>
            <p:cNvPr id="8" name="Oval 9"/>
            <p:cNvSpPr/>
            <p:nvPr/>
          </p:nvSpPr>
          <p:spPr>
            <a:xfrm>
              <a:off x="768" y="1392"/>
              <a:ext cx="240" cy="240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2000" b="1" i="1">
                  <a:latin typeface="Times New Roman" panose="02020603050405020304" pitchFamily="18" charset="0"/>
                </a:rPr>
                <a:t>v</a:t>
              </a:r>
              <a:endParaRPr lang="en-US" altLang="zh-CN" sz="2000" b="1" i="1">
                <a:latin typeface="Times New Roman" panose="02020603050405020304" pitchFamily="18" charset="0"/>
              </a:endParaRPr>
            </a:p>
          </p:txBody>
        </p:sp>
        <p:sp>
          <p:nvSpPr>
            <p:cNvPr id="9" name="Line 10"/>
            <p:cNvSpPr/>
            <p:nvPr/>
          </p:nvSpPr>
          <p:spPr>
            <a:xfrm>
              <a:off x="432" y="1440"/>
              <a:ext cx="336" cy="4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0" name="Line 11"/>
            <p:cNvSpPr/>
            <p:nvPr/>
          </p:nvSpPr>
          <p:spPr>
            <a:xfrm flipV="1">
              <a:off x="432" y="1584"/>
              <a:ext cx="384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1" name="Line 12"/>
            <p:cNvSpPr/>
            <p:nvPr/>
          </p:nvSpPr>
          <p:spPr>
            <a:xfrm flipH="1">
              <a:off x="1008" y="1488"/>
              <a:ext cx="336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2" name="Line 13"/>
            <p:cNvSpPr/>
            <p:nvPr/>
          </p:nvSpPr>
          <p:spPr>
            <a:xfrm>
              <a:off x="960" y="1584"/>
              <a:ext cx="240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3" name="Rectangle 14"/>
          <p:cNvSpPr/>
          <p:nvPr/>
        </p:nvSpPr>
        <p:spPr>
          <a:xfrm>
            <a:off x="1821973" y="2941638"/>
            <a:ext cx="3929744" cy="685800"/>
          </a:xfrm>
          <a:prstGeom prst="rect">
            <a:avLst/>
          </a:prstGeom>
          <a:noFill/>
          <a:ln w="25400">
            <a:noFill/>
          </a:ln>
        </p:spPr>
        <p:txBody>
          <a:bodyPr wrap="none" anchor="ctr"/>
          <a:lstStyle/>
          <a:p>
            <a:r>
              <a:rPr lang="zh-CN" altLang="en-US" sz="2000" b="1" dirty="0">
                <a:latin typeface="Times New Roman" panose="02020603050405020304" pitchFamily="18" charset="0"/>
              </a:rPr>
              <a:t>入度</a:t>
            </a:r>
            <a:r>
              <a:rPr lang="en-US" altLang="zh-CN" sz="2000" b="1">
                <a:latin typeface="Times New Roman" panose="02020603050405020304" pitchFamily="18" charset="0"/>
              </a:rPr>
              <a:t>(</a:t>
            </a:r>
            <a:r>
              <a:rPr lang="en-US" altLang="zh-CN" sz="2000" b="1" i="1">
                <a:latin typeface="Times New Roman" panose="02020603050405020304" pitchFamily="18" charset="0"/>
              </a:rPr>
              <a:t>v</a:t>
            </a:r>
            <a:r>
              <a:rPr lang="en-US" altLang="zh-CN" sz="2000" b="1">
                <a:latin typeface="Times New Roman" panose="02020603050405020304" pitchFamily="18" charset="0"/>
              </a:rPr>
              <a:t>) = 3; </a:t>
            </a:r>
            <a:r>
              <a:rPr lang="zh-CN" altLang="en-US" sz="2000" b="1" dirty="0">
                <a:latin typeface="Times New Roman" panose="02020603050405020304" pitchFamily="18" charset="0"/>
              </a:rPr>
              <a:t>出度</a:t>
            </a:r>
            <a:r>
              <a:rPr lang="en-US" altLang="zh-CN" sz="2000" b="1">
                <a:latin typeface="Times New Roman" panose="02020603050405020304" pitchFamily="18" charset="0"/>
              </a:rPr>
              <a:t>(</a:t>
            </a:r>
            <a:r>
              <a:rPr lang="en-US" altLang="zh-CN" sz="2000" b="1" i="1">
                <a:latin typeface="Times New Roman" panose="02020603050405020304" pitchFamily="18" charset="0"/>
              </a:rPr>
              <a:t>v</a:t>
            </a:r>
            <a:r>
              <a:rPr lang="en-US" altLang="zh-CN" sz="2000" b="1">
                <a:latin typeface="Times New Roman" panose="02020603050405020304" pitchFamily="18" charset="0"/>
              </a:rPr>
              <a:t>) = 1; </a:t>
            </a:r>
            <a:r>
              <a:rPr lang="zh-CN" altLang="en-US" sz="2000" b="1" dirty="0">
                <a:latin typeface="Times New Roman" panose="02020603050405020304" pitchFamily="18" charset="0"/>
              </a:rPr>
              <a:t>度</a:t>
            </a:r>
            <a:r>
              <a:rPr lang="en-US" altLang="zh-CN" sz="2000" b="1">
                <a:latin typeface="Times New Roman" panose="02020603050405020304" pitchFamily="18" charset="0"/>
              </a:rPr>
              <a:t>(</a:t>
            </a:r>
            <a:r>
              <a:rPr lang="en-US" altLang="zh-CN" sz="2000" b="1" i="1">
                <a:latin typeface="Times New Roman" panose="02020603050405020304" pitchFamily="18" charset="0"/>
              </a:rPr>
              <a:t>v</a:t>
            </a:r>
            <a:r>
              <a:rPr lang="en-US" altLang="zh-CN" sz="2000" b="1">
                <a:latin typeface="Times New Roman" panose="02020603050405020304" pitchFamily="18" charset="0"/>
              </a:rPr>
              <a:t>) = 4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14" name="Text Box 16"/>
          <p:cNvSpPr txBox="1"/>
          <p:nvPr/>
        </p:nvSpPr>
        <p:spPr>
          <a:xfrm>
            <a:off x="392975" y="3727451"/>
            <a:ext cx="3929744" cy="708025"/>
          </a:xfrm>
          <a:prstGeom prst="rect">
            <a:avLst/>
          </a:prstGeom>
          <a:noFill/>
          <a:ln w="9525">
            <a:noFill/>
          </a:ln>
        </p:spPr>
        <p:txBody>
          <a:bodyPr lIns="0" rIns="0">
            <a:spAutoFit/>
          </a:bodyPr>
          <a:lstStyle/>
          <a:p>
            <a:pPr marL="485775" indent="-485775"/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 </a:t>
            </a:r>
            <a:r>
              <a:rPr lang="zh-CN" altLang="en-US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给定</a:t>
            </a:r>
            <a:r>
              <a:rPr lang="en-US" altLang="zh-CN" sz="2000" b="1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000" b="1" i="1"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000" b="1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个顶点和 </a:t>
            </a:r>
            <a:r>
              <a:rPr lang="en-US" altLang="zh-CN" sz="2000" b="1" i="1">
                <a:latin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n-US" altLang="zh-CN" sz="2000" b="1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条边的图</a:t>
            </a:r>
            <a:r>
              <a:rPr lang="en-US" altLang="zh-CN" sz="2000" b="1">
                <a:latin typeface="Times New Roman" panose="02020603050405020304" pitchFamily="18" charset="0"/>
                <a:sym typeface="Wingdings" panose="05000000000000000000" pitchFamily="2" charset="2"/>
              </a:rPr>
              <a:t>G, </a:t>
            </a:r>
            <a:endParaRPr lang="en-US" altLang="zh-CN" sz="2000" b="1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485775" indent="-485775"/>
            <a:r>
              <a:rPr lang="en-US" altLang="zh-CN" sz="2000" b="1">
                <a:latin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zh-CN" altLang="en-US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则有</a:t>
            </a:r>
            <a:r>
              <a:rPr lang="en-US" altLang="zh-CN" sz="2000" b="1"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zh-CN" sz="2000" b="1" baseline="-250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15" name="Object 4"/>
          <p:cNvGraphicFramePr/>
          <p:nvPr/>
        </p:nvGraphicFramePr>
        <p:xfrm>
          <a:off x="4322719" y="3635376"/>
          <a:ext cx="4180614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" r:id="rId1" imgW="2006600" imgH="457200" progId="Equation.3">
                  <p:embed/>
                </p:oleObj>
              </mc:Choice>
              <mc:Fallback>
                <p:oleObj name="" r:id="rId1" imgW="2006600" imgH="457200" progId="Equation.3">
                  <p:embed/>
                  <p:pic>
                    <p:nvPicPr>
                      <p:cNvPr id="0" name="图片 61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22719" y="3635376"/>
                        <a:ext cx="4180614" cy="949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51"/>
          <p:cNvSpPr txBox="1"/>
          <p:nvPr/>
        </p:nvSpPr>
        <p:spPr>
          <a:xfrm>
            <a:off x="428700" y="4943437"/>
            <a:ext cx="8359639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</a:rPr>
              <a:t>(9)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稠密图、稀疏图</a:t>
            </a:r>
            <a:r>
              <a:rPr lang="zh-CN" altLang="en-US" b="1" dirty="0">
                <a:latin typeface="Times New Roman" panose="02020603050405020304" pitchFamily="18" charset="0"/>
              </a:rPr>
              <a:t>：是否满足 </a:t>
            </a:r>
            <a:r>
              <a:rPr lang="en-US" altLang="zh-CN" b="1" dirty="0">
                <a:latin typeface="Times New Roman" panose="02020603050405020304" pitchFamily="18" charset="0"/>
              </a:rPr>
              <a:t>|E| &gt; |V|log</a:t>
            </a:r>
            <a:r>
              <a:rPr lang="en-US" altLang="zh-CN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</a:rPr>
              <a:t>|V|</a:t>
            </a:r>
            <a:r>
              <a:rPr lang="zh-CN" altLang="en-US" b="1" dirty="0">
                <a:latin typeface="Times New Roman" panose="02020603050405020304" pitchFamily="18" charset="0"/>
              </a:rPr>
              <a:t>，作为稠密图和稀疏图的分界条件。</a:t>
            </a:r>
            <a:endParaRPr lang="zh-CN" altLang="zh-CN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Text Box 2"/>
          <p:cNvSpPr txBox="1"/>
          <p:nvPr/>
        </p:nvSpPr>
        <p:spPr>
          <a:xfrm>
            <a:off x="428700" y="427298"/>
            <a:ext cx="6359042" cy="584775"/>
          </a:xfrm>
          <a:prstGeom prst="rect">
            <a:avLst/>
          </a:prstGeom>
          <a:noFill/>
          <a:ln w="9525">
            <a:noFill/>
          </a:ln>
        </p:spPr>
        <p:txBody>
          <a:bodyPr wrap="square" lIns="108000" rIns="144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6.1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图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的定义与术语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sym typeface="Webdings" panose="05030102010509060703" pitchFamily="18" charset="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1600" y="1337126"/>
            <a:ext cx="6359041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b="1">
                <a:latin typeface="Arial" panose="020B0604020202020204" pitchFamily="34" charset="0"/>
              </a:rPr>
              <a:t>(10) 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权（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</a:rPr>
              <a:t>Cost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） 、网络（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</a:rPr>
              <a:t>Network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）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43049" y="1980063"/>
            <a:ext cx="8107183" cy="400110"/>
          </a:xfrm>
          <a:prstGeom prst="rect">
            <a:avLst/>
          </a:prstGeom>
          <a:noFill/>
          <a:ln w="9525">
            <a:noFill/>
          </a:ln>
        </p:spPr>
        <p:txBody>
          <a:bodyPr lIns="0" rIns="0">
            <a:spAutoFit/>
          </a:bodyPr>
          <a:lstStyle/>
          <a:p>
            <a:pPr marL="485775" indent="-485775"/>
            <a:r>
              <a:rPr lang="en-US" altLang="zh-CN" sz="2000" b="1">
                <a:latin typeface="Arial" panose="020B0604020202020204" pitchFamily="34" charset="0"/>
              </a:rPr>
              <a:t>(11)</a:t>
            </a:r>
            <a:r>
              <a:rPr lang="zh-CN" altLang="en-US" sz="2000" b="1" dirty="0">
                <a:latin typeface="Arial" panose="020B0604020202020204" pitchFamily="34" charset="0"/>
              </a:rPr>
              <a:t>图</a:t>
            </a:r>
            <a:r>
              <a:rPr lang="en-US" altLang="zh-CN" sz="2000" b="1">
                <a:latin typeface="Arial" panose="020B0604020202020204" pitchFamily="34" charset="0"/>
              </a:rPr>
              <a:t>G</a:t>
            </a:r>
            <a:r>
              <a:rPr lang="zh-CN" altLang="en-US" sz="2000" b="1" dirty="0">
                <a:latin typeface="Arial" panose="020B0604020202020204" pitchFamily="34" charset="0"/>
              </a:rPr>
              <a:t>的</a:t>
            </a: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子图</a:t>
            </a:r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G’ </a:t>
            </a: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：</a:t>
            </a:r>
            <a:r>
              <a:rPr lang="en-US" altLang="zh-CN" sz="2000" b="1">
                <a:latin typeface="Times New Roman" panose="02020603050405020304" pitchFamily="18" charset="0"/>
                <a:sym typeface="Wingdings" panose="05000000000000000000" pitchFamily="2" charset="2"/>
              </a:rPr>
              <a:t> V( G’ ) </a:t>
            </a:r>
            <a:r>
              <a:rPr lang="en-US" altLang="zh-CN" sz="2000" b="1">
                <a:latin typeface="Times New Roman" panose="02020603050405020304" pitchFamily="18" charset="0"/>
                <a:sym typeface="Symbol" panose="05050102010706020507" pitchFamily="18" charset="2"/>
              </a:rPr>
              <a:t> V( G )  &amp;&amp;  </a:t>
            </a:r>
            <a:r>
              <a:rPr lang="en-US" altLang="zh-CN" sz="2000" b="1">
                <a:latin typeface="Times New Roman" panose="02020603050405020304" pitchFamily="18" charset="0"/>
                <a:sym typeface="Wingdings" panose="05000000000000000000" pitchFamily="2" charset="2"/>
              </a:rPr>
              <a:t>E( G’ ) </a:t>
            </a:r>
            <a:r>
              <a:rPr lang="en-US" altLang="zh-CN" sz="2000" b="1">
                <a:latin typeface="Times New Roman" panose="02020603050405020304" pitchFamily="18" charset="0"/>
                <a:sym typeface="Symbol" panose="05050102010706020507" pitchFamily="18" charset="2"/>
              </a:rPr>
              <a:t> E( G ) </a:t>
            </a:r>
            <a:endParaRPr lang="en-US" altLang="zh-CN" sz="2000" b="1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1600" y="2658517"/>
            <a:ext cx="785949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</a:rPr>
              <a:t>(12) </a:t>
            </a:r>
            <a:r>
              <a:rPr lang="zh-CN" altLang="en-US" sz="2000" b="1" dirty="0">
                <a:latin typeface="Arial" panose="020B0604020202020204" pitchFamily="34" charset="0"/>
              </a:rPr>
              <a:t>无向图的顶点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连通、连通图、连通分量</a:t>
            </a:r>
            <a:r>
              <a:rPr lang="zh-CN" altLang="en-US" sz="2000" b="1" dirty="0">
                <a:latin typeface="Times New Roman" panose="02020603050405020304" pitchFamily="18" charset="0"/>
              </a:rPr>
              <a:t>：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9"/>
          <p:cNvSpPr txBox="1"/>
          <p:nvPr/>
        </p:nvSpPr>
        <p:spPr>
          <a:xfrm>
            <a:off x="690682" y="3158580"/>
            <a:ext cx="7311708" cy="830997"/>
          </a:xfrm>
          <a:prstGeom prst="rect">
            <a:avLst/>
          </a:prstGeom>
          <a:noFill/>
          <a:ln w="9525">
            <a:noFill/>
          </a:ln>
        </p:spPr>
        <p:txBody>
          <a:bodyPr lIns="0" rIns="0">
            <a:spAutoFit/>
          </a:bodyPr>
          <a:lstStyle/>
          <a:p>
            <a:pPr marL="485775" indent="-485775"/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</a:t>
            </a:r>
            <a:r>
              <a:rPr lang="zh-CN" altLang="en-US" sz="2400" b="1" dirty="0">
                <a:latin typeface="Times New Roman" panose="02020603050405020304" pitchFamily="18" charset="0"/>
              </a:rPr>
              <a:t>如果无向图从一个顶点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v</a:t>
            </a:r>
            <a:r>
              <a:rPr lang="en-US" altLang="zh-CN" sz="2400" b="1" i="1" baseline="-25000" dirty="0">
                <a:latin typeface="Times New Roman" panose="02020603050405020304" pitchFamily="18" charset="0"/>
              </a:rPr>
              <a:t>i</a:t>
            </a:r>
            <a:r>
              <a:rPr lang="zh-CN" altLang="en-US" sz="2400" b="1" dirty="0">
                <a:latin typeface="Times New Roman" panose="02020603050405020304" pitchFamily="18" charset="0"/>
              </a:rPr>
              <a:t>到另一个顶点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v</a:t>
            </a:r>
            <a:r>
              <a:rPr lang="en-US" altLang="zh-CN" sz="2400" b="1" i="1" baseline="-25000" dirty="0" err="1">
                <a:latin typeface="Times New Roman" panose="02020603050405020304" pitchFamily="18" charset="0"/>
              </a:rPr>
              <a:t>j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(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i</a:t>
            </a:r>
            <a:r>
              <a:rPr lang="zh-CN" altLang="en-US" sz="2400" b="1" i="1" dirty="0">
                <a:latin typeface="Times New Roman" panose="02020603050405020304" pitchFamily="18" charset="0"/>
              </a:rPr>
              <a:t>≠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j)</a:t>
            </a:r>
            <a:r>
              <a:rPr lang="zh-CN" altLang="en-US" sz="2400" b="1" dirty="0">
                <a:latin typeface="Times New Roman" panose="02020603050405020304" pitchFamily="18" charset="0"/>
              </a:rPr>
              <a:t>有路径，则称顶点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v</a:t>
            </a:r>
            <a:r>
              <a:rPr lang="en-US" altLang="zh-CN" sz="2400" b="1" i="1" baseline="-25000" dirty="0">
                <a:latin typeface="Times New Roman" panose="02020603050405020304" pitchFamily="18" charset="0"/>
              </a:rPr>
              <a:t>i</a:t>
            </a:r>
            <a:r>
              <a:rPr lang="zh-CN" altLang="en-US" sz="2400" b="1" dirty="0">
                <a:latin typeface="Times New Roman" panose="02020603050405020304" pitchFamily="18" charset="0"/>
              </a:rPr>
              <a:t>和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v</a:t>
            </a:r>
            <a:r>
              <a:rPr lang="en-US" altLang="zh-CN" sz="2400" b="1" baseline="-25000" dirty="0" err="1">
                <a:latin typeface="Times New Roman" panose="02020603050405020304" pitchFamily="18" charset="0"/>
              </a:rPr>
              <a:t>j</a:t>
            </a:r>
            <a:r>
              <a:rPr lang="zh-CN" altLang="en-US" sz="2400" b="1" dirty="0">
                <a:latin typeface="Times New Roman" panose="02020603050405020304" pitchFamily="18" charset="0"/>
              </a:rPr>
              <a:t>是“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连通</a:t>
            </a:r>
            <a:r>
              <a:rPr lang="zh-CN" altLang="en-US" sz="2400" b="1" dirty="0">
                <a:latin typeface="Times New Roman" panose="02020603050405020304" pitchFamily="18" charset="0"/>
              </a:rPr>
              <a:t>的（</a:t>
            </a:r>
            <a:r>
              <a:rPr lang="en-US" altLang="zh-CN" sz="2400" b="1" dirty="0">
                <a:latin typeface="Times New Roman" panose="02020603050405020304" pitchFamily="18" charset="0"/>
              </a:rPr>
              <a:t>Connected</a:t>
            </a:r>
            <a:r>
              <a:rPr lang="zh-CN" altLang="en-US" sz="2400" b="1" dirty="0">
                <a:latin typeface="Times New Roman" panose="02020603050405020304" pitchFamily="18" charset="0"/>
              </a:rPr>
              <a:t>）”</a:t>
            </a:r>
            <a:endParaRPr lang="en-US" altLang="zh-CN" sz="2400" b="1" i="1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0" name="Text Box 20"/>
          <p:cNvSpPr txBox="1"/>
          <p:nvPr/>
        </p:nvSpPr>
        <p:spPr>
          <a:xfrm>
            <a:off x="690682" y="3872955"/>
            <a:ext cx="6668658" cy="830997"/>
          </a:xfrm>
          <a:prstGeom prst="rect">
            <a:avLst/>
          </a:prstGeom>
          <a:noFill/>
          <a:ln w="9525">
            <a:noFill/>
          </a:ln>
        </p:spPr>
        <p:txBody>
          <a:bodyPr lIns="0" rIns="0">
            <a:spAutoFit/>
          </a:bodyPr>
          <a:lstStyle/>
          <a:p>
            <a:pPr marL="485775" indent="-485775"/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</a:t>
            </a:r>
            <a:r>
              <a:rPr lang="zh-CN" altLang="en-US" sz="2400" b="1" dirty="0">
                <a:latin typeface="Times New Roman" panose="02020603050405020304" pitchFamily="18" charset="0"/>
              </a:rPr>
              <a:t>无向图中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任意两顶点都是连通</a:t>
            </a:r>
            <a:r>
              <a:rPr lang="zh-CN" altLang="en-US" sz="2400" b="1" dirty="0">
                <a:latin typeface="Times New Roman" panose="02020603050405020304" pitchFamily="18" charset="0"/>
              </a:rPr>
              <a:t>的，则称该图是“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连通图</a:t>
            </a: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</a:rPr>
              <a:t>Connected Graph</a:t>
            </a:r>
            <a:r>
              <a:rPr lang="zh-CN" altLang="en-US" sz="2400" b="1" dirty="0">
                <a:latin typeface="Times New Roman" panose="02020603050405020304" pitchFamily="18" charset="0"/>
              </a:rPr>
              <a:t>）”。</a:t>
            </a:r>
            <a:endParaRPr lang="en-US" altLang="zh-CN" sz="2400" b="1" i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1" name="Text Box 20"/>
          <p:cNvSpPr txBox="1"/>
          <p:nvPr/>
        </p:nvSpPr>
        <p:spPr>
          <a:xfrm>
            <a:off x="690682" y="4587329"/>
            <a:ext cx="8097656" cy="1200329"/>
          </a:xfrm>
          <a:prstGeom prst="rect">
            <a:avLst/>
          </a:prstGeom>
          <a:noFill/>
          <a:ln w="9525">
            <a:noFill/>
          </a:ln>
        </p:spPr>
        <p:txBody>
          <a:bodyPr lIns="0" rIns="0">
            <a:spAutoFit/>
          </a:bodyPr>
          <a:lstStyle/>
          <a:p>
            <a:pPr marL="485775" indent="-485775"/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</a:t>
            </a:r>
            <a:r>
              <a:rPr lang="zh-CN" altLang="en-US" sz="2400" b="1" dirty="0">
                <a:latin typeface="Times New Roman" panose="02020603050405020304" pitchFamily="18" charset="0"/>
              </a:rPr>
              <a:t>无向图的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极大连通子图</a:t>
            </a:r>
            <a:r>
              <a:rPr lang="zh-CN" altLang="en-US" sz="2400" b="1" dirty="0">
                <a:latin typeface="Times New Roman" panose="02020603050405020304" pitchFamily="18" charset="0"/>
              </a:rPr>
              <a:t>称为“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连通分量</a:t>
            </a: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</a:rPr>
              <a:t>Connected Component</a:t>
            </a:r>
            <a:r>
              <a:rPr lang="zh-CN" altLang="en-US" sz="2400" b="1" dirty="0">
                <a:latin typeface="Times New Roman" panose="02020603050405020304" pitchFamily="18" charset="0"/>
              </a:rPr>
              <a:t>）”。连通分量的概念包含以下</a:t>
            </a:r>
            <a:r>
              <a:rPr lang="en-US" altLang="zh-CN" sz="2400" b="1">
                <a:latin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</a:rPr>
              <a:t>个要点：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marL="485775" indent="-485775"/>
            <a:r>
              <a:rPr lang="en-US" altLang="zh-CN" sz="2400" b="1" i="1">
                <a:latin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zh-CN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子图、连通、</a:t>
            </a:r>
            <a:r>
              <a:rPr lang="zh-CN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极大顶点数、极大边数</a:t>
            </a:r>
            <a:endParaRPr lang="en-US" altLang="zh-CN" sz="2400" b="1" i="1">
              <a:solidFill>
                <a:srgbClr val="0000FF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55715" y="1472169"/>
            <a:ext cx="785949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</a:rPr>
              <a:t>(13) </a:t>
            </a:r>
            <a:r>
              <a:rPr lang="zh-CN" altLang="en-US" sz="2400" b="1" dirty="0">
                <a:latin typeface="Arial" panose="020B0604020202020204" pitchFamily="34" charset="0"/>
              </a:rPr>
              <a:t>有向图的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强连通图、连通分量</a:t>
            </a:r>
            <a:r>
              <a:rPr lang="zh-CN" altLang="en-US" sz="2400" b="1" dirty="0">
                <a:latin typeface="Times New Roman" panose="02020603050405020304" pitchFamily="18" charset="0"/>
              </a:rPr>
              <a:t>：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20"/>
          <p:cNvSpPr txBox="1"/>
          <p:nvPr/>
        </p:nvSpPr>
        <p:spPr>
          <a:xfrm>
            <a:off x="503348" y="2480232"/>
            <a:ext cx="8383456" cy="1200329"/>
          </a:xfrm>
          <a:prstGeom prst="rect">
            <a:avLst/>
          </a:prstGeom>
          <a:noFill/>
          <a:ln w="9525">
            <a:noFill/>
          </a:ln>
        </p:spPr>
        <p:txBody>
          <a:bodyPr lIns="0" rIns="0">
            <a:spAutoFit/>
          </a:bodyPr>
          <a:lstStyle/>
          <a:p>
            <a:pPr marL="485775" indent="-485775"/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</a:t>
            </a:r>
            <a:r>
              <a:rPr lang="zh-CN" altLang="en-US" sz="24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有</a:t>
            </a:r>
            <a:r>
              <a:rPr lang="zh-CN" altLang="en-US" sz="2400" b="1" dirty="0">
                <a:latin typeface="Times New Roman" panose="02020603050405020304" pitchFamily="18" charset="0"/>
              </a:rPr>
              <a:t>向图中任意一对顶点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v</a:t>
            </a:r>
            <a:r>
              <a:rPr lang="en-US" altLang="zh-CN" sz="2400" b="1" i="1" baseline="-25000" dirty="0">
                <a:latin typeface="Times New Roman" panose="02020603050405020304" pitchFamily="18" charset="0"/>
              </a:rPr>
              <a:t>i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</a:rPr>
              <a:t>和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v</a:t>
            </a:r>
            <a:r>
              <a:rPr lang="en-US" altLang="zh-CN" sz="2400" b="1" i="1" baseline="-25000" dirty="0" err="1">
                <a:latin typeface="Times New Roman" panose="02020603050405020304" pitchFamily="18" charset="0"/>
              </a:rPr>
              <a:t>j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(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i</a:t>
            </a:r>
            <a:r>
              <a:rPr lang="zh-CN" altLang="en-US" sz="2400" b="1" i="1" dirty="0">
                <a:latin typeface="Times New Roman" panose="02020603050405020304" pitchFamily="18" charset="0"/>
              </a:rPr>
              <a:t>≠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j)</a:t>
            </a:r>
            <a:r>
              <a:rPr lang="zh-CN" altLang="en-US" sz="2400" b="1" dirty="0">
                <a:latin typeface="Times New Roman" panose="02020603050405020304" pitchFamily="18" charset="0"/>
              </a:rPr>
              <a:t>均既有从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v</a:t>
            </a:r>
            <a:r>
              <a:rPr lang="en-US" altLang="zh-CN" sz="2400" b="1" i="1" baseline="-25000" dirty="0">
                <a:latin typeface="Times New Roman" panose="02020603050405020304" pitchFamily="18" charset="0"/>
              </a:rPr>
              <a:t>i</a:t>
            </a:r>
            <a:r>
              <a:rPr lang="zh-CN" altLang="en-US" sz="2400" b="1" dirty="0">
                <a:latin typeface="Times New Roman" panose="02020603050405020304" pitchFamily="18" charset="0"/>
              </a:rPr>
              <a:t>到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v</a:t>
            </a:r>
            <a:r>
              <a:rPr lang="en-US" altLang="zh-CN" sz="2400" b="1" i="1" baseline="-25000" dirty="0" err="1">
                <a:latin typeface="Times New Roman" panose="02020603050405020304" pitchFamily="18" charset="0"/>
              </a:rPr>
              <a:t>j</a:t>
            </a:r>
            <a:r>
              <a:rPr lang="zh-CN" altLang="en-US" sz="2400" b="1" dirty="0">
                <a:latin typeface="Times New Roman" panose="02020603050405020304" pitchFamily="18" charset="0"/>
              </a:rPr>
              <a:t>的路径，也有从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v</a:t>
            </a:r>
            <a:r>
              <a:rPr lang="en-US" altLang="zh-CN" sz="2400" b="1" i="1" baseline="-25000" dirty="0" err="1">
                <a:latin typeface="Times New Roman" panose="02020603050405020304" pitchFamily="18" charset="0"/>
              </a:rPr>
              <a:t>j</a:t>
            </a:r>
            <a:r>
              <a:rPr lang="zh-CN" altLang="en-US" sz="2400" b="1" dirty="0">
                <a:latin typeface="Times New Roman" panose="02020603050405020304" pitchFamily="18" charset="0"/>
              </a:rPr>
              <a:t>到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v</a:t>
            </a:r>
            <a:r>
              <a:rPr lang="en-US" altLang="zh-CN" sz="2400" b="1" i="1" baseline="-25000" dirty="0">
                <a:latin typeface="Times New Roman" panose="02020603050405020304" pitchFamily="18" charset="0"/>
              </a:rPr>
              <a:t>i</a:t>
            </a:r>
            <a:r>
              <a:rPr lang="zh-CN" altLang="en-US" sz="2400" b="1" dirty="0">
                <a:latin typeface="Times New Roman" panose="02020603050405020304" pitchFamily="18" charset="0"/>
              </a:rPr>
              <a:t>的路径，则称该有向图是“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强连通图</a:t>
            </a: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Strongly Connected Graph</a:t>
            </a:r>
            <a:r>
              <a:rPr lang="zh-CN" altLang="en-US" sz="2400" b="1" dirty="0">
                <a:latin typeface="Times New Roman" panose="02020603050405020304" pitchFamily="18" charset="0"/>
              </a:rPr>
              <a:t>）”。</a:t>
            </a:r>
            <a:endParaRPr lang="en-US" altLang="zh-CN" sz="2400" b="1" i="1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4" name="Text Box 20"/>
          <p:cNvSpPr txBox="1"/>
          <p:nvPr/>
        </p:nvSpPr>
        <p:spPr>
          <a:xfrm>
            <a:off x="455714" y="4091544"/>
            <a:ext cx="8097656" cy="1200329"/>
          </a:xfrm>
          <a:prstGeom prst="rect">
            <a:avLst/>
          </a:prstGeom>
          <a:noFill/>
          <a:ln w="9525">
            <a:noFill/>
          </a:ln>
        </p:spPr>
        <p:txBody>
          <a:bodyPr lIns="0" rIns="0">
            <a:spAutoFit/>
          </a:bodyPr>
          <a:lstStyle/>
          <a:p>
            <a:pPr marL="485775" indent="-485775"/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</a:t>
            </a:r>
            <a:r>
              <a:rPr lang="zh-CN" altLang="en-US" sz="2400" b="1" dirty="0">
                <a:latin typeface="Times New Roman" panose="02020603050405020304" pitchFamily="18" charset="0"/>
              </a:rPr>
              <a:t>有向图的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极大强连通子图</a:t>
            </a:r>
            <a:r>
              <a:rPr lang="zh-CN" altLang="en-US" sz="2400" b="1" dirty="0">
                <a:latin typeface="Times New Roman" panose="02020603050405020304" pitchFamily="18" charset="0"/>
              </a:rPr>
              <a:t>称为“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强连通分量</a:t>
            </a: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Strongly Connected Component</a:t>
            </a:r>
            <a:r>
              <a:rPr lang="zh-CN" altLang="en-US" sz="2400" b="1" dirty="0">
                <a:latin typeface="Times New Roman" panose="02020603050405020304" pitchFamily="18" charset="0"/>
              </a:rPr>
              <a:t>）”。连通分量的概念也包含前面</a:t>
            </a:r>
            <a:r>
              <a:rPr lang="en-US" altLang="zh-CN" sz="2400" b="1" dirty="0">
                <a:latin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</a:rPr>
              <a:t>个要点。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5" name="Text Box 2"/>
          <p:cNvSpPr txBox="1"/>
          <p:nvPr/>
        </p:nvSpPr>
        <p:spPr>
          <a:xfrm>
            <a:off x="428700" y="427298"/>
            <a:ext cx="635904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lIns="108000" rIns="144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1.1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图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的定义与术语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sym typeface="Webdings" panose="0503010201050906070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3565" y="1485265"/>
            <a:ext cx="7776845" cy="36366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27166" y="1633539"/>
            <a:ext cx="785949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</a:rPr>
              <a:t>(14) 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树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、生成树</a:t>
            </a:r>
            <a:r>
              <a:rPr lang="zh-CN" altLang="en-US" sz="2000" b="1" dirty="0">
                <a:latin typeface="Times New Roman" panose="02020603050405020304" pitchFamily="18" charset="0"/>
              </a:rPr>
              <a:t>：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20"/>
          <p:cNvSpPr txBox="1"/>
          <p:nvPr/>
        </p:nvSpPr>
        <p:spPr>
          <a:xfrm>
            <a:off x="527166" y="2133601"/>
            <a:ext cx="5525459" cy="461665"/>
          </a:xfrm>
          <a:prstGeom prst="rect">
            <a:avLst/>
          </a:prstGeom>
          <a:noFill/>
          <a:ln w="9525">
            <a:noFill/>
          </a:ln>
        </p:spPr>
        <p:txBody>
          <a:bodyPr lIns="0" rIns="0">
            <a:spAutoFit/>
          </a:bodyPr>
          <a:lstStyle/>
          <a:p>
            <a:pPr marL="485775" indent="-485775"/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 </a:t>
            </a:r>
            <a:r>
              <a:rPr lang="zh-CN" altLang="en-US" sz="24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树是图的特例：无环的无</a:t>
            </a:r>
            <a:r>
              <a:rPr lang="zh-CN" altLang="en-US" sz="2400" b="1" dirty="0">
                <a:latin typeface="Times New Roman" panose="02020603050405020304" pitchFamily="18" charset="0"/>
              </a:rPr>
              <a:t>向图。</a:t>
            </a:r>
            <a:endParaRPr lang="en-US" altLang="zh-CN" sz="2400" b="1" i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6" name="Text Box 20"/>
          <p:cNvSpPr txBox="1"/>
          <p:nvPr/>
        </p:nvSpPr>
        <p:spPr>
          <a:xfrm>
            <a:off x="527165" y="2562227"/>
            <a:ext cx="8097656" cy="3416320"/>
          </a:xfrm>
          <a:prstGeom prst="rect">
            <a:avLst/>
          </a:prstGeom>
          <a:noFill/>
          <a:ln w="9525">
            <a:noFill/>
          </a:ln>
        </p:spPr>
        <p:txBody>
          <a:bodyPr lIns="0" rIns="0">
            <a:spAutoFit/>
          </a:bodyPr>
          <a:lstStyle/>
          <a:p>
            <a:pPr marL="485775" indent="-485775">
              <a:buFont typeface="Wingdings" panose="05000000000000000000" pitchFamily="2" charset="2"/>
              <a:buChar char="!"/>
            </a:pPr>
            <a:r>
              <a:rPr lang="zh-CN" altLang="en-US" sz="2400" b="1" dirty="0">
                <a:latin typeface="Times New Roman" panose="02020603050405020304" pitchFamily="18" charset="0"/>
              </a:rPr>
              <a:t>所谓连通图</a:t>
            </a:r>
            <a:r>
              <a:rPr lang="en-US" altLang="zh-CN" sz="2400" b="1" dirty="0">
                <a:latin typeface="Times New Roman" panose="02020603050405020304" pitchFamily="18" charset="0"/>
              </a:rPr>
              <a:t>G</a:t>
            </a:r>
            <a:r>
              <a:rPr lang="zh-CN" altLang="en-US" sz="2400" b="1" dirty="0">
                <a:latin typeface="Times New Roman" panose="02020603050405020304" pitchFamily="18" charset="0"/>
              </a:rPr>
              <a:t>的“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生成树</a:t>
            </a: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Spanning Tree</a:t>
            </a:r>
            <a:r>
              <a:rPr lang="zh-CN" altLang="en-US" sz="2400" b="1" dirty="0">
                <a:latin typeface="Times New Roman" panose="02020603050405020304" pitchFamily="18" charset="0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</a:rPr>
              <a:t>”</a:t>
            </a:r>
            <a:r>
              <a:rPr lang="zh-CN" altLang="en-US" sz="2400" b="1" dirty="0">
                <a:latin typeface="Times New Roman" panose="02020603050405020304" pitchFamily="18" charset="0"/>
              </a:rPr>
              <a:t>，是</a:t>
            </a:r>
            <a:r>
              <a:rPr lang="en-US" altLang="zh-CN" sz="2400" b="1" dirty="0">
                <a:latin typeface="Times New Roman" panose="02020603050405020304" pitchFamily="18" charset="0"/>
              </a:rPr>
              <a:t>G</a:t>
            </a:r>
            <a:r>
              <a:rPr lang="zh-CN" altLang="en-US" sz="2400" b="1" dirty="0">
                <a:latin typeface="Times New Roman" panose="02020603050405020304" pitchFamily="18" charset="0"/>
              </a:rPr>
              <a:t>的包含其全部</a:t>
            </a:r>
            <a:r>
              <a:rPr lang="en-US" altLang="zh-CN" sz="2400" b="1" dirty="0">
                <a:latin typeface="Times New Roman" panose="02020603050405020304" pitchFamily="18" charset="0"/>
              </a:rPr>
              <a:t>n </a:t>
            </a:r>
            <a:r>
              <a:rPr lang="zh-CN" altLang="en-US" sz="2400" b="1" dirty="0">
                <a:latin typeface="Times New Roman" panose="02020603050405020304" pitchFamily="18" charset="0"/>
              </a:rPr>
              <a:t>个顶点的一个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极小连通子图</a:t>
            </a:r>
            <a:r>
              <a:rPr lang="zh-CN" altLang="en-US" sz="2400" b="1" dirty="0">
                <a:latin typeface="Times New Roman" panose="02020603050405020304" pitchFamily="18" charset="0"/>
              </a:rPr>
              <a:t>。它必定包含且仅包含</a:t>
            </a:r>
            <a:r>
              <a:rPr lang="en-US" altLang="zh-CN" sz="2400" b="1" dirty="0">
                <a:latin typeface="Times New Roman" panose="02020603050405020304" pitchFamily="18" charset="0"/>
              </a:rPr>
              <a:t>G</a:t>
            </a:r>
            <a:r>
              <a:rPr lang="zh-CN" altLang="en-US" sz="2400" b="1" dirty="0">
                <a:latin typeface="Times New Roman" panose="02020603050405020304" pitchFamily="18" charset="0"/>
              </a:rPr>
              <a:t>的</a:t>
            </a:r>
            <a:r>
              <a:rPr lang="en-US" altLang="zh-CN" sz="2400" b="1" dirty="0">
                <a:latin typeface="Times New Roman" panose="02020603050405020304" pitchFamily="18" charset="0"/>
              </a:rPr>
              <a:t>n-1</a:t>
            </a:r>
            <a:r>
              <a:rPr lang="zh-CN" altLang="en-US" sz="2400" b="1" dirty="0">
                <a:latin typeface="Times New Roman" panose="02020603050405020304" pitchFamily="18" charset="0"/>
              </a:rPr>
              <a:t>条边。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485775" indent="-485775">
              <a:buFont typeface="Wingdings" panose="05000000000000000000" pitchFamily="2" charset="2"/>
              <a:buChar char="!"/>
            </a:pPr>
            <a:r>
              <a:rPr lang="zh-CN" altLang="en-US" sz="2400" b="1" dirty="0">
                <a:latin typeface="Times New Roman" panose="02020603050405020304" pitchFamily="18" charset="0"/>
              </a:rPr>
              <a:t>生成树有可能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不唯一</a:t>
            </a:r>
            <a:r>
              <a:rPr lang="zh-CN" altLang="en-US" sz="2400" b="1" dirty="0">
                <a:latin typeface="Times New Roman" panose="02020603050405020304" pitchFamily="18" charset="0"/>
              </a:rPr>
              <a:t>。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485775" indent="-485775">
              <a:buFont typeface="Wingdings" panose="05000000000000000000" pitchFamily="2" charset="2"/>
              <a:buChar char="!"/>
            </a:pPr>
            <a:r>
              <a:rPr lang="zh-CN" altLang="en-US" sz="2400" b="1" dirty="0">
                <a:latin typeface="Times New Roman" panose="02020603050405020304" pitchFamily="18" charset="0"/>
              </a:rPr>
              <a:t>当且仅当</a:t>
            </a:r>
            <a:r>
              <a:rPr lang="en-US" altLang="zh-CN" sz="2400" b="1" dirty="0">
                <a:latin typeface="Times New Roman" panose="02020603050405020304" pitchFamily="18" charset="0"/>
              </a:rPr>
              <a:t>G</a:t>
            </a:r>
            <a:r>
              <a:rPr lang="zh-CN" altLang="en-US" sz="2400" b="1" dirty="0">
                <a:latin typeface="Times New Roman" panose="02020603050405020304" pitchFamily="18" charset="0"/>
              </a:rPr>
              <a:t>满足下面</a:t>
            </a:r>
            <a:r>
              <a:rPr lang="en-US" altLang="zh-CN" sz="2400" b="1" dirty="0">
                <a:latin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</a:rPr>
              <a:t>个条件之一（完全等价）：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485775" lvl="2" indent="-485775"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① G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有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n-1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条边，且没有环；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485775" lvl="2" indent="-485775" eaLnBrk="1" hangingPunct="1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② G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有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n-1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条边，且是连通的；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485775" lvl="2" indent="-485775" eaLnBrk="1" hangingPunct="1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③ G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中的每一对顶点有且只有一条路径相连；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485775" lvl="2" indent="-485775" eaLnBrk="1" hangingPunct="1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④ G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是连通的，但删除任何一条边就会使它不连通。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2"/>
          <p:cNvSpPr txBox="1"/>
          <p:nvPr/>
        </p:nvSpPr>
        <p:spPr>
          <a:xfrm>
            <a:off x="428700" y="427298"/>
            <a:ext cx="635904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lIns="108000" rIns="144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1.1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图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的定义与术语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sym typeface="Webdings" panose="0503010201050906070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/>
          <p:nvPr/>
        </p:nvSpPr>
        <p:spPr>
          <a:xfrm>
            <a:off x="539843" y="571501"/>
            <a:ext cx="800239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类型名称：图</a:t>
            </a:r>
            <a:r>
              <a:rPr lang="zh-CN" altLang="en-US" b="1" dirty="0">
                <a:latin typeface="Times New Roman" panose="02020603050405020304" pitchFamily="18" charset="0"/>
              </a:rPr>
              <a:t>（</a:t>
            </a:r>
            <a:r>
              <a:rPr lang="en-US" altLang="zh-CN" b="1">
                <a:latin typeface="Times New Roman" panose="02020603050405020304" pitchFamily="18" charset="0"/>
              </a:rPr>
              <a:t>Graph</a:t>
            </a:r>
            <a:r>
              <a:rPr lang="zh-CN" altLang="en-US" b="1" dirty="0">
                <a:latin typeface="Times New Roman" panose="02020603050405020304" pitchFamily="18" charset="0"/>
              </a:rPr>
              <a:t>）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150" y="2022476"/>
            <a:ext cx="8288189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操作集：</a:t>
            </a:r>
            <a:r>
              <a:rPr lang="zh-CN" altLang="en-US" b="1" dirty="0">
                <a:latin typeface="Times New Roman" panose="02020603050405020304" pitchFamily="18" charset="0"/>
              </a:rPr>
              <a:t>对于任意的图</a:t>
            </a:r>
            <a:r>
              <a:rPr lang="en-US" altLang="zh-CN" b="1">
                <a:latin typeface="Times New Roman" panose="02020603050405020304" pitchFamily="18" charset="0"/>
              </a:rPr>
              <a:t>G </a:t>
            </a:r>
            <a:r>
              <a:rPr lang="en-US" altLang="zh-CN" b="1">
                <a:latin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zh-CN" b="1">
                <a:latin typeface="Times New Roman" panose="02020603050405020304" pitchFamily="18" charset="0"/>
              </a:rPr>
              <a:t> Graph</a:t>
            </a:r>
            <a:r>
              <a:rPr lang="zh-CN" altLang="en-US" b="1" dirty="0">
                <a:latin typeface="Times New Roman" panose="02020603050405020304" pitchFamily="18" charset="0"/>
              </a:rPr>
              <a:t>，顶点</a:t>
            </a:r>
            <a:r>
              <a:rPr lang="en-US" altLang="zh-CN" b="1">
                <a:latin typeface="Times New Roman" panose="02020603050405020304" pitchFamily="18" charset="0"/>
              </a:rPr>
              <a:t>v</a:t>
            </a:r>
            <a:r>
              <a:rPr lang="zh-CN" altLang="en-US" b="1" dirty="0">
                <a:latin typeface="Times New Roman" panose="02020603050405020304" pitchFamily="18" charset="0"/>
              </a:rPr>
              <a:t>、</a:t>
            </a:r>
            <a:r>
              <a:rPr lang="en-US" altLang="zh-CN" b="1">
                <a:latin typeface="Times New Roman" panose="02020603050405020304" pitchFamily="18" charset="0"/>
              </a:rPr>
              <a:t>v</a:t>
            </a:r>
            <a:r>
              <a:rPr lang="en-US" altLang="zh-CN" b="1" baseline="-25000">
                <a:latin typeface="Times New Roman" panose="02020603050405020304" pitchFamily="18" charset="0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</a:rPr>
              <a:t>和</a:t>
            </a:r>
            <a:r>
              <a:rPr lang="en-US" altLang="zh-CN" b="1">
                <a:latin typeface="Times New Roman" panose="02020603050405020304" pitchFamily="18" charset="0"/>
              </a:rPr>
              <a:t>v</a:t>
            </a:r>
            <a:r>
              <a:rPr lang="en-US" altLang="zh-CN" b="1" baseline="-25000">
                <a:latin typeface="Times New Roman" panose="02020603050405020304" pitchFamily="18" charset="0"/>
              </a:rPr>
              <a:t>2</a:t>
            </a:r>
            <a:r>
              <a:rPr lang="en-US" altLang="zh-CN" b="1">
                <a:latin typeface="Times New Roman" panose="02020603050405020304" pitchFamily="18" charset="0"/>
              </a:rPr>
              <a:t> </a:t>
            </a:r>
            <a:r>
              <a:rPr lang="en-US" altLang="zh-CN" b="1">
                <a:latin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zh-CN" b="1">
                <a:latin typeface="Times New Roman" panose="02020603050405020304" pitchFamily="18" charset="0"/>
              </a:rPr>
              <a:t> </a:t>
            </a:r>
            <a:r>
              <a:rPr lang="en-US" altLang="zh-CN" b="1" err="1">
                <a:latin typeface="Times New Roman" panose="02020603050405020304" pitchFamily="18" charset="0"/>
              </a:rPr>
              <a:t>ertex</a:t>
            </a:r>
            <a:r>
              <a:rPr lang="zh-CN" altLang="en-US" b="1" dirty="0">
                <a:latin typeface="Times New Roman" panose="02020603050405020304" pitchFamily="18" charset="0"/>
              </a:rPr>
              <a:t>，以及任一访问顶点的函数</a:t>
            </a:r>
            <a:r>
              <a:rPr lang="en-US" altLang="zh-CN" b="1">
                <a:latin typeface="Times New Roman" panose="02020603050405020304" pitchFamily="18" charset="0"/>
              </a:rPr>
              <a:t>visit()</a:t>
            </a:r>
            <a:r>
              <a:rPr lang="zh-CN" altLang="en-US" b="1" dirty="0">
                <a:latin typeface="Times New Roman" panose="02020603050405020304" pitchFamily="18" charset="0"/>
              </a:rPr>
              <a:t>，操作举例：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0151" y="1093788"/>
            <a:ext cx="8145289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数据对象集：</a:t>
            </a:r>
            <a:r>
              <a:rPr lang="zh-CN" altLang="en-US" b="1" dirty="0">
                <a:latin typeface="Times New Roman" panose="02020603050405020304" pitchFamily="18" charset="0"/>
              </a:rPr>
              <a:t>一非空的顶点集合</a:t>
            </a:r>
            <a:r>
              <a:rPr lang="en-US" altLang="zh-CN" b="1">
                <a:latin typeface="Times New Roman" panose="02020603050405020304" pitchFamily="18" charset="0"/>
              </a:rPr>
              <a:t>Vertex</a:t>
            </a:r>
            <a:r>
              <a:rPr lang="zh-CN" altLang="en-US" b="1" dirty="0">
                <a:latin typeface="Times New Roman" panose="02020603050405020304" pitchFamily="18" charset="0"/>
              </a:rPr>
              <a:t>和一个边集合</a:t>
            </a:r>
            <a:r>
              <a:rPr lang="en-US" altLang="zh-CN" b="1">
                <a:latin typeface="Times New Roman" panose="02020603050405020304" pitchFamily="18" charset="0"/>
              </a:rPr>
              <a:t>Edge</a:t>
            </a:r>
            <a:r>
              <a:rPr lang="zh-CN" altLang="en-US" b="1" dirty="0">
                <a:latin typeface="Times New Roman" panose="02020603050405020304" pitchFamily="18" charset="0"/>
              </a:rPr>
              <a:t>，每条边用对应的一对顶点表示。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8699" y="2786064"/>
            <a:ext cx="8710538" cy="31700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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Graph Create( )</a:t>
            </a:r>
            <a:r>
              <a:rPr lang="zh-CN" altLang="en-US" sz="2000" b="1" dirty="0">
                <a:latin typeface="Times New Roman" panose="02020603050405020304" pitchFamily="18" charset="0"/>
              </a:rPr>
              <a:t>：构造并返回一个空图；</a:t>
            </a:r>
            <a:endParaRPr lang="zh-CN" altLang="en-US" sz="2000" b="1" dirty="0">
              <a:latin typeface="Times New Roman" panose="02020603050405020304" pitchFamily="18" charset="0"/>
            </a:endParaRPr>
          </a:p>
          <a:p>
            <a:r>
              <a:rPr lang="en-US" altLang="zh-CN" sz="20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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void Destroy( Graph G )</a:t>
            </a:r>
            <a:r>
              <a:rPr lang="zh-CN" altLang="en-US" sz="2000" b="1" dirty="0">
                <a:latin typeface="Times New Roman" panose="02020603050405020304" pitchFamily="18" charset="0"/>
              </a:rPr>
              <a:t>：释放图</a:t>
            </a:r>
            <a:r>
              <a:rPr lang="en-US" altLang="zh-CN" sz="2000" b="1" dirty="0">
                <a:latin typeface="Times New Roman" panose="02020603050405020304" pitchFamily="18" charset="0"/>
              </a:rPr>
              <a:t>G</a:t>
            </a:r>
            <a:r>
              <a:rPr lang="zh-CN" altLang="en-US" sz="2000" b="1" dirty="0">
                <a:latin typeface="Times New Roman" panose="02020603050405020304" pitchFamily="18" charset="0"/>
              </a:rPr>
              <a:t>占用的存储空间；</a:t>
            </a:r>
            <a:endParaRPr lang="zh-CN" altLang="en-US" sz="2000" b="1" dirty="0">
              <a:latin typeface="Times New Roman" panose="02020603050405020304" pitchFamily="18" charset="0"/>
            </a:endParaRPr>
          </a:p>
          <a:p>
            <a:r>
              <a:rPr lang="en-US" altLang="zh-CN" sz="20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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Graph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InsertVertex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 Graph G, Vertex v )</a:t>
            </a:r>
            <a:r>
              <a:rPr lang="zh-CN" altLang="en-US" sz="2000" b="1" dirty="0">
                <a:latin typeface="Times New Roman" panose="02020603050405020304" pitchFamily="18" charset="0"/>
              </a:rPr>
              <a:t>：返回一个在</a:t>
            </a:r>
            <a:r>
              <a:rPr lang="en-US" altLang="zh-CN" sz="2000" b="1" dirty="0">
                <a:latin typeface="Times New Roman" panose="02020603050405020304" pitchFamily="18" charset="0"/>
              </a:rPr>
              <a:t>G</a:t>
            </a:r>
            <a:r>
              <a:rPr lang="zh-CN" altLang="en-US" sz="2000" b="1" dirty="0">
                <a:latin typeface="Times New Roman" panose="02020603050405020304" pitchFamily="18" charset="0"/>
              </a:rPr>
              <a:t>中增加了新顶点</a:t>
            </a:r>
            <a:r>
              <a:rPr lang="en-US" altLang="zh-CN" sz="2000" b="1" dirty="0">
                <a:latin typeface="Times New Roman" panose="02020603050405020304" pitchFamily="18" charset="0"/>
              </a:rPr>
              <a:t>v</a:t>
            </a:r>
            <a:r>
              <a:rPr lang="zh-CN" altLang="en-US" sz="2000" b="1" dirty="0">
                <a:latin typeface="Times New Roman" panose="02020603050405020304" pitchFamily="18" charset="0"/>
              </a:rPr>
              <a:t>的图</a:t>
            </a:r>
            <a:endParaRPr lang="zh-CN" altLang="en-US" sz="2000" b="1" dirty="0">
              <a:latin typeface="Times New Roman" panose="02020603050405020304" pitchFamily="18" charset="0"/>
            </a:endParaRPr>
          </a:p>
          <a:p>
            <a:r>
              <a:rPr lang="en-US" altLang="zh-CN" sz="20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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Graph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InsertEdge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 Graph G, Vertex v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Vertex v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)</a:t>
            </a:r>
            <a:r>
              <a:rPr lang="zh-CN" altLang="en-US" sz="2000" b="1" dirty="0">
                <a:latin typeface="Times New Roman" panose="02020603050405020304" pitchFamily="18" charset="0"/>
              </a:rPr>
              <a:t>：返回一个在</a:t>
            </a:r>
            <a:r>
              <a:rPr lang="en-US" altLang="zh-CN" sz="2000" b="1" dirty="0">
                <a:latin typeface="Times New Roman" panose="02020603050405020304" pitchFamily="18" charset="0"/>
              </a:rPr>
              <a:t>G</a:t>
            </a:r>
            <a:r>
              <a:rPr lang="zh-CN" altLang="en-US" sz="2000" b="1" dirty="0">
                <a:latin typeface="Times New Roman" panose="02020603050405020304" pitchFamily="18" charset="0"/>
              </a:rPr>
              <a:t>中增加了新边</a:t>
            </a:r>
            <a:r>
              <a:rPr lang="en-US" altLang="zh-CN" sz="2000" b="1" dirty="0">
                <a:latin typeface="Times New Roman" panose="02020603050405020304" pitchFamily="18" charset="0"/>
              </a:rPr>
              <a:t> (v</a:t>
            </a:r>
            <a:r>
              <a:rPr lang="en-US" altLang="zh-CN" sz="2000" b="1" baseline="-25000" dirty="0">
                <a:latin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Times New Roman" panose="02020603050405020304" pitchFamily="18" charset="0"/>
              </a:rPr>
              <a:t>, v</a:t>
            </a:r>
            <a:r>
              <a:rPr lang="en-US" altLang="zh-CN" sz="20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</a:rPr>
              <a:t>) </a:t>
            </a:r>
            <a:r>
              <a:rPr lang="zh-CN" altLang="en-US" sz="2000" b="1" dirty="0">
                <a:latin typeface="Times New Roman" panose="02020603050405020304" pitchFamily="18" charset="0"/>
              </a:rPr>
              <a:t>的图；</a:t>
            </a:r>
            <a:endParaRPr lang="zh-CN" altLang="en-US" sz="2000" b="1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!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Graph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DeleteVertex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 Graph G, Vertex v )</a:t>
            </a:r>
            <a:r>
              <a:rPr lang="zh-CN" altLang="en-US" sz="2000" b="1" dirty="0">
                <a:latin typeface="Times New Roman" panose="02020603050405020304" pitchFamily="18" charset="0"/>
              </a:rPr>
              <a:t>：删除</a:t>
            </a:r>
            <a:r>
              <a:rPr lang="en-US" altLang="zh-CN" sz="2000" b="1" dirty="0">
                <a:latin typeface="Times New Roman" panose="02020603050405020304" pitchFamily="18" charset="0"/>
              </a:rPr>
              <a:t>G</a:t>
            </a:r>
            <a:r>
              <a:rPr lang="zh-CN" altLang="en-US" sz="2000" b="1" dirty="0">
                <a:latin typeface="Times New Roman" panose="02020603050405020304" pitchFamily="18" charset="0"/>
              </a:rPr>
              <a:t>中顶点</a:t>
            </a:r>
            <a:r>
              <a:rPr lang="en-US" altLang="zh-CN" sz="2000" b="1" dirty="0">
                <a:latin typeface="Times New Roman" panose="02020603050405020304" pitchFamily="18" charset="0"/>
              </a:rPr>
              <a:t>v</a:t>
            </a:r>
            <a:r>
              <a:rPr lang="zh-CN" altLang="en-US" sz="2000" b="1" dirty="0">
                <a:latin typeface="Times New Roman" panose="02020603050405020304" pitchFamily="18" charset="0"/>
              </a:rPr>
              <a:t>及其相关边，将结果图返回；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r>
              <a:rPr lang="en-US" altLang="zh-CN" sz="20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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Graph DFS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（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Graph G, Vertex v, visit()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）</a:t>
            </a:r>
            <a:r>
              <a:rPr lang="zh-CN" altLang="en-US" sz="2000" b="1" dirty="0">
                <a:latin typeface="Times New Roman" panose="02020603050405020304" pitchFamily="18" charset="0"/>
              </a:rPr>
              <a:t>：在图</a:t>
            </a:r>
            <a:r>
              <a:rPr lang="en-US" altLang="zh-CN" sz="2000" b="1" dirty="0">
                <a:latin typeface="Times New Roman" panose="02020603050405020304" pitchFamily="18" charset="0"/>
              </a:rPr>
              <a:t>G</a:t>
            </a:r>
            <a:r>
              <a:rPr lang="zh-CN" altLang="en-US" sz="2000" b="1" dirty="0">
                <a:latin typeface="Times New Roman" panose="02020603050405020304" pitchFamily="18" charset="0"/>
              </a:rPr>
              <a:t>中，从顶点</a:t>
            </a:r>
            <a:r>
              <a:rPr lang="en-US" altLang="zh-CN" sz="2000" b="1" dirty="0">
                <a:latin typeface="Times New Roman" panose="02020603050405020304" pitchFamily="18" charset="0"/>
              </a:rPr>
              <a:t>v</a:t>
            </a:r>
            <a:r>
              <a:rPr lang="zh-CN" altLang="en-US" sz="2000" b="1" dirty="0">
                <a:latin typeface="Times New Roman" panose="02020603050405020304" pitchFamily="18" charset="0"/>
              </a:rPr>
              <a:t>出发进行深度优先遍历</a:t>
            </a:r>
            <a:r>
              <a:rPr lang="zh-CN" altLang="en-US" sz="2000" b="1" dirty="0" smtClean="0">
                <a:latin typeface="Times New Roman" panose="02020603050405020304" pitchFamily="18" charset="0"/>
              </a:rPr>
              <a:t>；</a:t>
            </a:r>
            <a:endParaRPr lang="en-US" altLang="zh-CN" sz="2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5" name="Text Box 75"/>
          <p:cNvSpPr txBox="1"/>
          <p:nvPr/>
        </p:nvSpPr>
        <p:spPr>
          <a:xfrm>
            <a:off x="357250" y="1857058"/>
            <a:ext cx="8573989" cy="369332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</a:t>
            </a: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边</a:t>
            </a:r>
            <a:r>
              <a:rPr lang="zh-CN" altLang="en-US" b="1" dirty="0">
                <a:latin typeface="Arial" panose="020B0604020202020204" pitchFamily="34" charset="0"/>
              </a:rPr>
              <a:t>的信息：用</a:t>
            </a:r>
            <a:r>
              <a:rPr lang="zh-CN" altLang="en-US" b="1" dirty="0">
                <a:latin typeface="Times New Roman" panose="02020603050405020304" pitchFamily="18" charset="0"/>
              </a:rPr>
              <a:t>邻接矩阵</a:t>
            </a:r>
            <a:r>
              <a:rPr lang="en-US" altLang="zh-CN" b="1">
                <a:latin typeface="Arial" panose="020B0604020202020204" pitchFamily="34" charset="0"/>
              </a:rPr>
              <a:t>A [ n ] [ n ] </a:t>
            </a:r>
            <a:r>
              <a:rPr lang="zh-CN" altLang="en-US" b="1" dirty="0">
                <a:latin typeface="Arial" panose="020B0604020202020204" pitchFamily="34" charset="0"/>
              </a:rPr>
              <a:t>表示为</a:t>
            </a:r>
            <a:r>
              <a:rPr lang="en-US" altLang="zh-CN" b="1">
                <a:latin typeface="Times New Roman" panose="02020603050405020304" pitchFamily="18" charset="0"/>
              </a:rPr>
              <a:t>: 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graphicFrame>
        <p:nvGraphicFramePr>
          <p:cNvPr id="2050" name="Object 2"/>
          <p:cNvGraphicFramePr/>
          <p:nvPr/>
        </p:nvGraphicFramePr>
        <p:xfrm>
          <a:off x="1246405" y="2346008"/>
          <a:ext cx="6225668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" r:id="rId1" imgW="3122930" imgH="482600" progId="Equation.3">
                  <p:embed/>
                </p:oleObj>
              </mc:Choice>
              <mc:Fallback>
                <p:oleObj name="" r:id="rId1" imgW="3122930" imgH="482600" progId="Equation.3">
                  <p:embed/>
                  <p:pic>
                    <p:nvPicPr>
                      <p:cNvPr id="0" name="图片 717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46405" y="2346008"/>
                        <a:ext cx="6225668" cy="957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/>
          <p:nvPr/>
        </p:nvGrpSpPr>
        <p:grpSpPr>
          <a:xfrm flipV="1">
            <a:off x="1357549" y="4285933"/>
            <a:ext cx="2000597" cy="1428750"/>
            <a:chOff x="2492" y="9020"/>
            <a:chExt cx="1940" cy="1246"/>
          </a:xfrm>
        </p:grpSpPr>
        <p:sp>
          <p:nvSpPr>
            <p:cNvPr id="2064" name="Oval 20"/>
            <p:cNvSpPr/>
            <p:nvPr/>
          </p:nvSpPr>
          <p:spPr>
            <a:xfrm>
              <a:off x="2492" y="9020"/>
              <a:ext cx="485" cy="468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eaLnBrk="0" hangingPunct="0"/>
              <a:endParaRPr lang="zh-CN" altLang="zh-CN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065" name="Oval 19"/>
            <p:cNvSpPr/>
            <p:nvPr/>
          </p:nvSpPr>
          <p:spPr>
            <a:xfrm>
              <a:off x="3947" y="9020"/>
              <a:ext cx="485" cy="468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eaLnBrk="0" hangingPunct="0"/>
              <a:r>
                <a:rPr lang="en-US" altLang="zh-CN" sz="1800" b="1">
                  <a:latin typeface="Times New Roman" panose="02020603050405020304" pitchFamily="18" charset="0"/>
                </a:rPr>
                <a:t>3</a:t>
              </a:r>
              <a:endParaRPr lang="en-US" altLang="zh-CN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2066" name="Oval 18"/>
            <p:cNvSpPr/>
            <p:nvPr/>
          </p:nvSpPr>
          <p:spPr>
            <a:xfrm>
              <a:off x="2492" y="9798"/>
              <a:ext cx="485" cy="468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eaLnBrk="0" hangingPunct="0"/>
              <a:endParaRPr lang="zh-CN" altLang="zh-CN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067" name="Oval 17"/>
            <p:cNvSpPr/>
            <p:nvPr/>
          </p:nvSpPr>
          <p:spPr>
            <a:xfrm>
              <a:off x="3947" y="9798"/>
              <a:ext cx="485" cy="468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eaLnBrk="0" hangingPunct="0"/>
              <a:endParaRPr lang="zh-CN" altLang="zh-CN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068" name="Line 16"/>
            <p:cNvSpPr/>
            <p:nvPr/>
          </p:nvSpPr>
          <p:spPr>
            <a:xfrm>
              <a:off x="2977" y="9176"/>
              <a:ext cx="97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69" name="Line 15"/>
            <p:cNvSpPr/>
            <p:nvPr/>
          </p:nvSpPr>
          <p:spPr>
            <a:xfrm>
              <a:off x="2783" y="9487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0" name="Line 14"/>
            <p:cNvSpPr/>
            <p:nvPr/>
          </p:nvSpPr>
          <p:spPr>
            <a:xfrm>
              <a:off x="2977" y="10109"/>
              <a:ext cx="97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1" name="Line 13"/>
            <p:cNvSpPr/>
            <p:nvPr/>
          </p:nvSpPr>
          <p:spPr>
            <a:xfrm flipV="1">
              <a:off x="2880" y="9331"/>
              <a:ext cx="1067" cy="53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2" name="Text Box 12"/>
            <p:cNvSpPr txBox="1"/>
            <p:nvPr/>
          </p:nvSpPr>
          <p:spPr>
            <a:xfrm flipH="1" flipV="1">
              <a:off x="2622" y="9098"/>
              <a:ext cx="268" cy="32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zh-CN" sz="1800" b="1">
                  <a:latin typeface="Times New Roman" panose="02020603050405020304" pitchFamily="18" charset="0"/>
                </a:rPr>
                <a:t>V</a:t>
              </a:r>
              <a:r>
                <a:rPr lang="en-US" altLang="zh-CN" sz="1800" b="1" baseline="-30000">
                  <a:latin typeface="Times New Roman" panose="02020603050405020304" pitchFamily="18" charset="0"/>
                </a:rPr>
                <a:t>0</a:t>
              </a:r>
              <a:endParaRPr lang="en-US" altLang="zh-CN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2073" name="Text Box 11"/>
            <p:cNvSpPr txBox="1"/>
            <p:nvPr/>
          </p:nvSpPr>
          <p:spPr>
            <a:xfrm flipH="1" flipV="1">
              <a:off x="4054" y="9087"/>
              <a:ext cx="268" cy="32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zh-CN" sz="1800" b="1">
                  <a:latin typeface="Times New Roman" panose="02020603050405020304" pitchFamily="18" charset="0"/>
                </a:rPr>
                <a:t>V</a:t>
              </a:r>
              <a:r>
                <a:rPr lang="en-US" altLang="zh-CN" sz="1800" b="1" baseline="-30000">
                  <a:latin typeface="Times New Roman" panose="02020603050405020304" pitchFamily="18" charset="0"/>
                </a:rPr>
                <a:t>3</a:t>
              </a:r>
              <a:endParaRPr lang="en-US" altLang="zh-CN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2074" name="Text Box 10"/>
            <p:cNvSpPr txBox="1"/>
            <p:nvPr/>
          </p:nvSpPr>
          <p:spPr>
            <a:xfrm flipH="1" flipV="1">
              <a:off x="4054" y="9867"/>
              <a:ext cx="268" cy="32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zh-CN" sz="1800" b="1">
                  <a:latin typeface="Times New Roman" panose="02020603050405020304" pitchFamily="18" charset="0"/>
                </a:rPr>
                <a:t>V</a:t>
              </a:r>
              <a:r>
                <a:rPr lang="en-US" altLang="zh-CN" sz="1800" b="1" baseline="-30000">
                  <a:latin typeface="Times New Roman" panose="02020603050405020304" pitchFamily="18" charset="0"/>
                </a:rPr>
                <a:t>2</a:t>
              </a:r>
              <a:endParaRPr lang="en-US" altLang="zh-CN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2075" name="Text Box 9"/>
            <p:cNvSpPr txBox="1"/>
            <p:nvPr/>
          </p:nvSpPr>
          <p:spPr>
            <a:xfrm flipH="1" flipV="1">
              <a:off x="2614" y="9882"/>
              <a:ext cx="268" cy="32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zh-CN" sz="1800" b="1">
                  <a:latin typeface="Times New Roman" panose="02020603050405020304" pitchFamily="18" charset="0"/>
                </a:rPr>
                <a:t>V</a:t>
              </a:r>
              <a:r>
                <a:rPr lang="en-US" altLang="zh-CN" sz="1800" b="1" baseline="-30000">
                  <a:latin typeface="Times New Roman" panose="02020603050405020304" pitchFamily="18" charset="0"/>
                </a:rPr>
                <a:t>1</a:t>
              </a:r>
              <a:endParaRPr lang="en-US" altLang="zh-CN" sz="18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2056" name="Rectangle 22"/>
          <p:cNvSpPr/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44066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646" y="4000183"/>
            <a:ext cx="3863058" cy="2214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9" name="Text Box 3"/>
          <p:cNvSpPr txBox="1"/>
          <p:nvPr/>
        </p:nvSpPr>
        <p:spPr>
          <a:xfrm>
            <a:off x="357251" y="3285808"/>
            <a:ext cx="5287293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en-US" altLang="zh-CN" b="1">
                <a:latin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</a:rPr>
              <a:t>图的邻接矩阵表示示例</a:t>
            </a:r>
            <a:r>
              <a:rPr lang="en-US" altLang="zh-CN" b="1">
                <a:latin typeface="Times New Roman" panose="02020603050405020304" pitchFamily="18" charset="0"/>
              </a:rPr>
              <a:t>[</a:t>
            </a:r>
            <a:r>
              <a:rPr lang="zh-CN" altLang="en-US" b="1" dirty="0">
                <a:latin typeface="Times New Roman" panose="02020603050405020304" pitchFamily="18" charset="0"/>
              </a:rPr>
              <a:t>例</a:t>
            </a:r>
            <a:r>
              <a:rPr lang="en-US" altLang="zh-CN" b="1">
                <a:latin typeface="Times New Roman" panose="02020603050405020304" pitchFamily="18" charset="0"/>
              </a:rPr>
              <a:t>6.9]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152" name="Text Box 3"/>
          <p:cNvSpPr txBox="1"/>
          <p:nvPr/>
        </p:nvSpPr>
        <p:spPr>
          <a:xfrm>
            <a:off x="357251" y="3285808"/>
            <a:ext cx="8431089" cy="36933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zh-CN" altLang="en-US" b="1" dirty="0">
                <a:latin typeface="Times New Roman" panose="02020603050405020304" pitchFamily="18" charset="0"/>
              </a:rPr>
              <a:t>图的邻接矩阵表示</a:t>
            </a:r>
            <a:r>
              <a:rPr lang="zh-CN" altLang="en-US" b="1" dirty="0" smtClean="0">
                <a:latin typeface="Times New Roman" panose="02020603050405020304" pitchFamily="18" charset="0"/>
              </a:rPr>
              <a:t>示例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pic>
        <p:nvPicPr>
          <p:cNvPr id="44068" name="Picture 36"/>
          <p:cNvPicPr>
            <a:picLocks noChangeAspect="1"/>
          </p:cNvPicPr>
          <p:nvPr/>
        </p:nvPicPr>
        <p:blipFill rotWithShape="1">
          <a:blip r:embed="rId4"/>
          <a:srcRect b="5562"/>
          <a:stretch>
            <a:fillRect/>
          </a:stretch>
        </p:blipFill>
        <p:spPr>
          <a:xfrm>
            <a:off x="857398" y="3741074"/>
            <a:ext cx="7173571" cy="24736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" name="Text Box 75"/>
          <p:cNvSpPr txBox="1"/>
          <p:nvPr/>
        </p:nvSpPr>
        <p:spPr>
          <a:xfrm>
            <a:off x="357250" y="1356996"/>
            <a:ext cx="8573989" cy="369332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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顶点</a:t>
            </a:r>
            <a:r>
              <a:rPr lang="zh-CN" altLang="en-US" b="1" dirty="0">
                <a:latin typeface="Arial" panose="020B0604020202020204" pitchFamily="34" charset="0"/>
              </a:rPr>
              <a:t>信息：有</a:t>
            </a:r>
            <a:r>
              <a:rPr lang="en-US" altLang="zh-CN" b="1">
                <a:latin typeface="Arial" panose="020B0604020202020204" pitchFamily="34" charset="0"/>
              </a:rPr>
              <a:t>n</a:t>
            </a:r>
            <a:r>
              <a:rPr lang="zh-CN" altLang="en-US" b="1" dirty="0">
                <a:latin typeface="Arial" panose="020B0604020202020204" pitchFamily="34" charset="0"/>
              </a:rPr>
              <a:t>个顶点的图</a:t>
            </a:r>
            <a:r>
              <a:rPr lang="en-US" altLang="zh-CN" b="1">
                <a:latin typeface="Times New Roman" panose="02020603050405020304" pitchFamily="18" charset="0"/>
              </a:rPr>
              <a:t>G(V, E) </a:t>
            </a:r>
            <a:r>
              <a:rPr lang="zh-CN" altLang="en-US" b="1" dirty="0">
                <a:latin typeface="Times New Roman" panose="02020603050405020304" pitchFamily="18" charset="0"/>
              </a:rPr>
              <a:t>用一维数组</a:t>
            </a:r>
            <a:r>
              <a:rPr lang="en-US" altLang="zh-CN" b="1">
                <a:latin typeface="Times New Roman" panose="02020603050405020304" pitchFamily="18" charset="0"/>
              </a:rPr>
              <a:t>D</a:t>
            </a:r>
            <a:r>
              <a:rPr lang="en-US" altLang="zh-CN" b="1">
                <a:latin typeface="Arial" panose="020B0604020202020204" pitchFamily="34" charset="0"/>
              </a:rPr>
              <a:t> [ n ] </a:t>
            </a:r>
            <a:r>
              <a:rPr lang="zh-CN" altLang="en-US" b="1" dirty="0">
                <a:latin typeface="Arial" panose="020B0604020202020204" pitchFamily="34" charset="0"/>
              </a:rPr>
              <a:t>表示；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28" name="Text Box 3"/>
          <p:cNvSpPr txBox="1"/>
          <p:nvPr/>
        </p:nvSpPr>
        <p:spPr>
          <a:xfrm>
            <a:off x="357250" y="428626"/>
            <a:ext cx="411551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 </a:t>
            </a:r>
            <a:r>
              <a:rPr lang="zh-CN" altLang="en-US" sz="3200" b="1" dirty="0" smtClean="0">
                <a:latin typeface="Times New Roman" panose="02020603050405020304" pitchFamily="18" charset="0"/>
              </a:rPr>
              <a:t>图的</a:t>
            </a:r>
            <a:r>
              <a:rPr lang="zh-CN" altLang="en-US" sz="3200" b="1" dirty="0">
                <a:latin typeface="Times New Roman" panose="02020603050405020304" pitchFamily="18" charset="0"/>
              </a:rPr>
              <a:t>存储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5" grpId="0"/>
      <p:bldP spid="149" grpId="0"/>
      <p:bldP spid="152" grpId="0" bldLvl="0" animBg="1"/>
      <p:bldP spid="1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5" name="Text Box 75"/>
          <p:cNvSpPr txBox="1"/>
          <p:nvPr/>
        </p:nvSpPr>
        <p:spPr>
          <a:xfrm>
            <a:off x="347723" y="2223791"/>
            <a:ext cx="8154816" cy="369332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 </a:t>
            </a:r>
            <a:r>
              <a:rPr lang="zh-CN" altLang="en-US" b="1" dirty="0">
                <a:latin typeface="Times New Roman" panose="02020603050405020304" pitchFamily="18" charset="0"/>
              </a:rPr>
              <a:t>特点：</a:t>
            </a: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14342" name="Rectangle 22"/>
          <p:cNvSpPr/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49" name="Text Box 3"/>
          <p:cNvSpPr txBox="1"/>
          <p:nvPr/>
        </p:nvSpPr>
        <p:spPr>
          <a:xfrm>
            <a:off x="676394" y="2771479"/>
            <a:ext cx="785949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 </a:t>
            </a:r>
            <a:r>
              <a:rPr lang="zh-CN" altLang="en-US" b="1" dirty="0">
                <a:latin typeface="Times New Roman" panose="02020603050405020304" pitchFamily="18" charset="0"/>
              </a:rPr>
              <a:t>无向图的邻接矩阵一定是一个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对称矩阵</a:t>
            </a:r>
            <a:r>
              <a:rPr lang="zh-CN" altLang="en-US" b="1" dirty="0">
                <a:latin typeface="Times New Roman" panose="02020603050405020304" pitchFamily="18" charset="0"/>
              </a:rPr>
              <a:t>。所需存储元素的个数是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|V|×( |V|- 1 )/2</a:t>
            </a:r>
            <a:r>
              <a:rPr lang="zh-CN" altLang="en-US" b="1" dirty="0">
                <a:latin typeface="Times New Roman" panose="02020603050405020304" pitchFamily="18" charset="0"/>
              </a:rPr>
              <a:t>。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97" name="Text Box 3"/>
          <p:cNvSpPr txBox="1"/>
          <p:nvPr/>
        </p:nvSpPr>
        <p:spPr>
          <a:xfrm>
            <a:off x="676393" y="3652541"/>
            <a:ext cx="771659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 </a:t>
            </a:r>
            <a:r>
              <a:rPr lang="zh-CN" altLang="en-US" b="1" dirty="0">
                <a:latin typeface="Times New Roman" panose="02020603050405020304" pitchFamily="18" charset="0"/>
              </a:rPr>
              <a:t>对于无向图，邻接矩阵的第</a:t>
            </a:r>
            <a:r>
              <a:rPr lang="en-US" altLang="zh-CN" b="1">
                <a:latin typeface="Times New Roman" panose="02020603050405020304" pitchFamily="18" charset="0"/>
              </a:rPr>
              <a:t>i</a:t>
            </a:r>
            <a:r>
              <a:rPr lang="zh-CN" altLang="en-US" b="1" dirty="0">
                <a:latin typeface="Times New Roman" panose="02020603050405020304" pitchFamily="18" charset="0"/>
              </a:rPr>
              <a:t>行（或第</a:t>
            </a:r>
            <a:r>
              <a:rPr lang="en-US" altLang="zh-CN" b="1">
                <a:latin typeface="Times New Roman" panose="02020603050405020304" pitchFamily="18" charset="0"/>
              </a:rPr>
              <a:t>i</a:t>
            </a:r>
            <a:r>
              <a:rPr lang="zh-CN" altLang="en-US" b="1" dirty="0">
                <a:latin typeface="Times New Roman" panose="02020603050405020304" pitchFamily="18" charset="0"/>
              </a:rPr>
              <a:t>列）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非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元素</a:t>
            </a:r>
            <a:r>
              <a:rPr lang="zh-CN" altLang="en-US" b="1" dirty="0">
                <a:latin typeface="Times New Roman" panose="02020603050405020304" pitchFamily="18" charset="0"/>
              </a:rPr>
              <a:t>（或非∞元素）的个数正好是第</a:t>
            </a:r>
            <a:r>
              <a:rPr lang="en-US" altLang="zh-CN" b="1">
                <a:latin typeface="Times New Roman" panose="02020603050405020304" pitchFamily="18" charset="0"/>
              </a:rPr>
              <a:t>i</a:t>
            </a:r>
            <a:r>
              <a:rPr lang="zh-CN" altLang="en-US" b="1" dirty="0">
                <a:latin typeface="Times New Roman" panose="02020603050405020304" pitchFamily="18" charset="0"/>
              </a:rPr>
              <a:t>个顶点的度</a:t>
            </a:r>
            <a:r>
              <a:rPr lang="en-US" altLang="zh-CN" b="1" err="1">
                <a:solidFill>
                  <a:srgbClr val="0000FF"/>
                </a:solidFill>
                <a:latin typeface="Times New Roman" panose="02020603050405020304" pitchFamily="18" charset="0"/>
              </a:rPr>
              <a:t>Degree(v</a:t>
            </a:r>
            <a:r>
              <a:rPr lang="en-US" altLang="zh-CN" b="1" baseline="-25000" err="1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b="1" dirty="0">
                <a:latin typeface="Times New Roman" panose="02020603050405020304" pitchFamily="18" charset="0"/>
              </a:rPr>
              <a:t>。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98" name="Text Box 3"/>
          <p:cNvSpPr txBox="1"/>
          <p:nvPr/>
        </p:nvSpPr>
        <p:spPr>
          <a:xfrm>
            <a:off x="676394" y="4581228"/>
            <a:ext cx="7788039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 </a:t>
            </a:r>
            <a:r>
              <a:rPr lang="zh-CN" altLang="en-US" b="1" dirty="0">
                <a:latin typeface="Times New Roman" panose="02020603050405020304" pitchFamily="18" charset="0"/>
              </a:rPr>
              <a:t>对于有向图，邻接矩阵的第</a:t>
            </a:r>
            <a:r>
              <a:rPr lang="en-US" altLang="zh-CN" b="1" dirty="0" err="1">
                <a:latin typeface="Times New Roman" panose="02020603050405020304" pitchFamily="18" charset="0"/>
              </a:rPr>
              <a:t>i</a:t>
            </a:r>
            <a:r>
              <a:rPr lang="zh-CN" altLang="en-US" b="1" dirty="0">
                <a:latin typeface="Times New Roman" panose="02020603050405020304" pitchFamily="18" charset="0"/>
              </a:rPr>
              <a:t>行（或第</a:t>
            </a:r>
            <a:r>
              <a:rPr lang="en-US" altLang="zh-CN" b="1" dirty="0" err="1">
                <a:latin typeface="Times New Roman" panose="02020603050405020304" pitchFamily="18" charset="0"/>
              </a:rPr>
              <a:t>i</a:t>
            </a:r>
            <a:r>
              <a:rPr lang="zh-CN" altLang="en-US" b="1" dirty="0">
                <a:latin typeface="Times New Roman" panose="02020603050405020304" pitchFamily="18" charset="0"/>
              </a:rPr>
              <a:t>列）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非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元素</a:t>
            </a:r>
            <a:r>
              <a:rPr lang="zh-CN" altLang="en-US" b="1" dirty="0">
                <a:latin typeface="Times New Roman" panose="02020603050405020304" pitchFamily="18" charset="0"/>
              </a:rPr>
              <a:t>的个数正好是第</a:t>
            </a:r>
            <a:r>
              <a:rPr lang="en-US" altLang="zh-CN" b="1" dirty="0" err="1">
                <a:latin typeface="Times New Roman" panose="02020603050405020304" pitchFamily="18" charset="0"/>
              </a:rPr>
              <a:t>i</a:t>
            </a:r>
            <a:r>
              <a:rPr lang="zh-CN" altLang="en-US" b="1" dirty="0">
                <a:latin typeface="Times New Roman" panose="02020603050405020304" pitchFamily="18" charset="0"/>
              </a:rPr>
              <a:t>个顶点的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出度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(v</a:t>
            </a:r>
            <a:r>
              <a:rPr lang="en-US" altLang="zh-CN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b="1" dirty="0">
                <a:latin typeface="Times New Roman" panose="02020603050405020304" pitchFamily="18" charset="0"/>
              </a:rPr>
              <a:t>（或入度</a:t>
            </a:r>
            <a:r>
              <a:rPr lang="en-US" altLang="zh-CN" b="1" dirty="0">
                <a:latin typeface="Times New Roman" panose="02020603050405020304" pitchFamily="18" charset="0"/>
              </a:rPr>
              <a:t> (v</a:t>
            </a:r>
            <a:r>
              <a:rPr lang="en-US" altLang="zh-CN" b="1" baseline="-25000" dirty="0">
                <a:latin typeface="Times New Roman" panose="02020603050405020304" pitchFamily="18" charset="0"/>
              </a:rPr>
              <a:t>i</a:t>
            </a:r>
            <a:r>
              <a:rPr lang="en-US" altLang="zh-CN" b="1" dirty="0">
                <a:latin typeface="Times New Roman" panose="02020603050405020304" pitchFamily="18" charset="0"/>
              </a:rPr>
              <a:t>)</a:t>
            </a:r>
            <a:r>
              <a:rPr lang="zh-CN" altLang="en-US" b="1" dirty="0">
                <a:latin typeface="Times New Roman" panose="02020603050405020304" pitchFamily="18" charset="0"/>
              </a:rPr>
              <a:t>）。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99" name="Text Box 3"/>
          <p:cNvSpPr txBox="1"/>
          <p:nvPr/>
        </p:nvSpPr>
        <p:spPr>
          <a:xfrm>
            <a:off x="676393" y="5438479"/>
            <a:ext cx="771659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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存储空间代价为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Θ(|V|</a:t>
            </a:r>
            <a:r>
              <a:rPr lang="en-US" altLang="zh-CN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b="1" dirty="0">
                <a:latin typeface="Times New Roman" panose="02020603050405020304" pitchFamily="18" charset="0"/>
              </a:rPr>
              <a:t>。要确定图中有多少条边，所花费的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时间代价也是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Θ(|V|</a:t>
            </a:r>
            <a:r>
              <a:rPr lang="en-US" altLang="zh-CN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b="1" dirty="0">
                <a:latin typeface="Times New Roman" panose="02020603050405020304" pitchFamily="18" charset="0"/>
              </a:rPr>
              <a:t>。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100" name="AutoShape 48"/>
          <p:cNvSpPr/>
          <p:nvPr/>
        </p:nvSpPr>
        <p:spPr>
          <a:xfrm>
            <a:off x="3605840" y="3652541"/>
            <a:ext cx="3929745" cy="1047750"/>
          </a:xfrm>
          <a:prstGeom prst="wedgeEllipseCallout">
            <a:avLst>
              <a:gd name="adj1" fmla="val -47458"/>
              <a:gd name="adj2" fmla="val 136833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2000" b="1" i="1" dirty="0">
                <a:latin typeface="Times New Roman" panose="02020603050405020304" pitchFamily="18" charset="0"/>
              </a:rPr>
              <a:t>对稀疏图来说，这样的代价明显是不合理的！</a:t>
            </a:r>
            <a:endParaRPr lang="en-US" altLang="zh-CN" sz="2000" b="1" i="1">
              <a:latin typeface="Times New Roman" panose="02020603050405020304" pitchFamily="18" charset="0"/>
            </a:endParaRPr>
          </a:p>
        </p:txBody>
      </p:sp>
      <p:sp>
        <p:nvSpPr>
          <p:cNvPr id="13" name="AutoShape 74" descr="白色大理石"/>
          <p:cNvSpPr/>
          <p:nvPr/>
        </p:nvSpPr>
        <p:spPr>
          <a:xfrm flipH="1">
            <a:off x="1464723" y="428626"/>
            <a:ext cx="4215545" cy="609600"/>
          </a:xfrm>
          <a:prstGeom prst="cube">
            <a:avLst>
              <a:gd name="adj" fmla="val 15625"/>
            </a:avLst>
          </a:prstGeom>
          <a:blipFill rotWithShape="0">
            <a:blip r:embed="rId1"/>
          </a:blipFill>
          <a:ln w="25400">
            <a:noFill/>
          </a:ln>
        </p:spPr>
        <p:txBody>
          <a:bodyPr wrap="none" anchor="ctr"/>
          <a:lstStyle/>
          <a:p>
            <a:pPr algn="ctr"/>
            <a:r>
              <a:rPr lang="zh-CN" altLang="en-US" b="1" dirty="0">
                <a:latin typeface="Times New Roman" panose="02020603050405020304" pitchFamily="18" charset="0"/>
              </a:rPr>
              <a:t>邻接矩阵</a:t>
            </a:r>
            <a:r>
              <a:rPr lang="zh-CN" altLang="en-US" dirty="0">
                <a:latin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</a:rPr>
              <a:t>Adjacency Matrix</a:t>
            </a:r>
            <a:r>
              <a:rPr lang="zh-CN" altLang="en-US" dirty="0">
                <a:latin typeface="Times New Roman" panose="02020603050405020304" pitchFamily="18" charset="0"/>
              </a:rPr>
              <a:t>）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357251" y="428626"/>
            <a:ext cx="10143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2.1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15" name="文本占位符 253954"/>
          <p:cNvSpPr txBox="1"/>
          <p:nvPr/>
        </p:nvSpPr>
        <p:spPr>
          <a:xfrm>
            <a:off x="306441" y="1264920"/>
            <a:ext cx="8332647" cy="716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smtClean="0"/>
              <a:t>在邻接矩阵中，除了一个记录各个顶点信息的顶点数组外，还有一个表示各顶点之间关系的矩阵，称为</a:t>
            </a:r>
            <a:r>
              <a:rPr lang="zh-CN" altLang="en-US" sz="2000" b="1" smtClean="0">
                <a:effectLst>
                  <a:outerShdw blurRad="38100" dist="38100" dir="2700000">
                    <a:srgbClr val="C0C0C0"/>
                  </a:outerShdw>
                </a:effectLst>
              </a:rPr>
              <a:t>邻接矩阵</a:t>
            </a:r>
            <a:r>
              <a:rPr lang="zh-CN" altLang="en-US" sz="2000" smtClean="0"/>
              <a:t>。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5" grpId="0"/>
      <p:bldP spid="149" grpId="0"/>
      <p:bldP spid="97" grpId="0"/>
      <p:bldP spid="98" grpId="0"/>
      <p:bldP spid="99" grpId="0"/>
      <p:bldP spid="10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</a:rPr>
              <a:t>主要内容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zh-CN" altLang="en-US" smtClean="0"/>
              <a:t>浙江财经大学信智学院 陈琰宏 </a:t>
            </a:r>
            <a:endParaRPr lang="zh-CN" altLang="en-US" dirty="0"/>
          </a:p>
        </p:txBody>
      </p:sp>
      <p:sp>
        <p:nvSpPr>
          <p:cNvPr id="8" name="文本框 39"/>
          <p:cNvSpPr txBox="1"/>
          <p:nvPr/>
        </p:nvSpPr>
        <p:spPr>
          <a:xfrm>
            <a:off x="1827038" y="2545293"/>
            <a:ext cx="284692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图存储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: 圆角 40"/>
          <p:cNvSpPr/>
          <p:nvPr/>
        </p:nvSpPr>
        <p:spPr>
          <a:xfrm>
            <a:off x="810545" y="2475116"/>
            <a:ext cx="712356" cy="7123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10" name="文本框 41"/>
          <p:cNvSpPr txBox="1"/>
          <p:nvPr/>
        </p:nvSpPr>
        <p:spPr>
          <a:xfrm>
            <a:off x="823304" y="2591523"/>
            <a:ext cx="71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721452" y="2544913"/>
            <a:ext cx="0" cy="5727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45"/>
          <p:cNvSpPr/>
          <p:nvPr/>
        </p:nvSpPr>
        <p:spPr>
          <a:xfrm>
            <a:off x="810545" y="3564140"/>
            <a:ext cx="712356" cy="7123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14" name="文本框 46"/>
          <p:cNvSpPr txBox="1"/>
          <p:nvPr/>
        </p:nvSpPr>
        <p:spPr>
          <a:xfrm>
            <a:off x="823304" y="3680547"/>
            <a:ext cx="71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721452" y="3633937"/>
            <a:ext cx="0" cy="5727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54"/>
          <p:cNvSpPr txBox="1"/>
          <p:nvPr/>
        </p:nvSpPr>
        <p:spPr>
          <a:xfrm>
            <a:off x="1827096" y="1490395"/>
            <a:ext cx="569385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图概念与性质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: 圆角 55"/>
          <p:cNvSpPr/>
          <p:nvPr/>
        </p:nvSpPr>
        <p:spPr>
          <a:xfrm>
            <a:off x="810604" y="1420218"/>
            <a:ext cx="712356" cy="7123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27" name="文本框 56"/>
          <p:cNvSpPr txBox="1"/>
          <p:nvPr/>
        </p:nvSpPr>
        <p:spPr>
          <a:xfrm>
            <a:off x="823363" y="1536625"/>
            <a:ext cx="71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721511" y="1490015"/>
            <a:ext cx="0" cy="5727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2" name="矩形: 圆角 45"/>
          <p:cNvSpPr/>
          <p:nvPr/>
        </p:nvSpPr>
        <p:spPr>
          <a:xfrm>
            <a:off x="823245" y="4683904"/>
            <a:ext cx="712356" cy="7123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33" name="文本框 46"/>
          <p:cNvSpPr txBox="1"/>
          <p:nvPr/>
        </p:nvSpPr>
        <p:spPr>
          <a:xfrm>
            <a:off x="836004" y="4800311"/>
            <a:ext cx="7123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04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1734152" y="4748517"/>
            <a:ext cx="0" cy="5727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39"/>
          <p:cNvSpPr txBox="1"/>
          <p:nvPr/>
        </p:nvSpPr>
        <p:spPr>
          <a:xfrm>
            <a:off x="1979438" y="3601690"/>
            <a:ext cx="362899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邻接表的应用举例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39"/>
          <p:cNvSpPr txBox="1"/>
          <p:nvPr/>
        </p:nvSpPr>
        <p:spPr>
          <a:xfrm>
            <a:off x="1979438" y="4683904"/>
            <a:ext cx="362899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图搜索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32"/>
    </mc:Choice>
    <mc:Fallback>
      <p:transition spd="slow" advTm="753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7" name="矩形 253956"/>
          <p:cNvSpPr/>
          <p:nvPr/>
        </p:nvSpPr>
        <p:spPr>
          <a:xfrm>
            <a:off x="319144" y="1347084"/>
            <a:ext cx="8307242" cy="60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1.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有向图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无向图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的邻接矩阵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53959" name="对象 253958"/>
          <p:cNvGraphicFramePr/>
          <p:nvPr/>
        </p:nvGraphicFramePr>
        <p:xfrm>
          <a:off x="1446464" y="2870767"/>
          <a:ext cx="5689030" cy="828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" r:id="rId1" imgW="2946400" imgH="482600" progId="Equation.3">
                  <p:embed/>
                </p:oleObj>
              </mc:Choice>
              <mc:Fallback>
                <p:oleObj name="" r:id="rId1" imgW="2946400" imgH="482600" progId="Equation.3">
                  <p:embed/>
                  <p:pic>
                    <p:nvPicPr>
                      <p:cNvPr id="0" name="图片 820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46464" y="2870767"/>
                        <a:ext cx="5689030" cy="8280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961" name="圆角矩形 253960"/>
          <p:cNvSpPr/>
          <p:nvPr/>
        </p:nvSpPr>
        <p:spPr>
          <a:xfrm>
            <a:off x="547783" y="1956684"/>
            <a:ext cx="8078603" cy="914400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pPr algn="l">
              <a:spcAft>
                <a:spcPct val="15000"/>
              </a:spcAft>
            </a:pPr>
            <a:r>
              <a:rPr lang="zh-CN" altLang="en-US" sz="2000" b="0" dirty="0">
                <a:latin typeface="+mj-ea"/>
                <a:ea typeface="+mj-ea"/>
                <a:cs typeface="+mj-ea"/>
              </a:rPr>
              <a:t>设           是一个具有    个顶点的图，则图的邻接矩阵是一个二维数组                    ，它的定义为：</a:t>
            </a:r>
            <a:endParaRPr lang="zh-CN" altLang="en-US" sz="2000" b="0" dirty="0">
              <a:latin typeface="+mj-ea"/>
              <a:ea typeface="+mj-ea"/>
              <a:cs typeface="+mj-ea"/>
            </a:endParaRPr>
          </a:p>
        </p:txBody>
      </p:sp>
      <p:graphicFrame>
        <p:nvGraphicFramePr>
          <p:cNvPr id="253962" name="对象 253961"/>
          <p:cNvGraphicFramePr/>
          <p:nvPr/>
        </p:nvGraphicFramePr>
        <p:xfrm>
          <a:off x="1016178" y="2023043"/>
          <a:ext cx="569059" cy="266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" r:id="rId3" imgW="533400" imgH="203200" progId="Equation.3">
                  <p:embed/>
                </p:oleObj>
              </mc:Choice>
              <mc:Fallback>
                <p:oleObj name="" r:id="rId3" imgW="533400" imgH="203200" progId="Equation.3">
                  <p:embed/>
                  <p:pic>
                    <p:nvPicPr>
                      <p:cNvPr id="0" name="图片 82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6178" y="2023043"/>
                        <a:ext cx="569059" cy="2660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63" name="对象 253962"/>
          <p:cNvGraphicFramePr/>
          <p:nvPr/>
        </p:nvGraphicFramePr>
        <p:xfrm>
          <a:off x="2991688" y="2010024"/>
          <a:ext cx="254044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" r:id="rId5" imgW="127000" imgH="139700" progId="Equation.3">
                  <p:embed/>
                </p:oleObj>
              </mc:Choice>
              <mc:Fallback>
                <p:oleObj name="" r:id="rId5" imgW="127000" imgH="139700" progId="Equation.3">
                  <p:embed/>
                  <p:pic>
                    <p:nvPicPr>
                      <p:cNvPr id="0" name="图片 82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91688" y="2010024"/>
                        <a:ext cx="254044" cy="279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64" name="对象 253963"/>
          <p:cNvGraphicFramePr/>
          <p:nvPr/>
        </p:nvGraphicFramePr>
        <p:xfrm>
          <a:off x="931390" y="2367529"/>
          <a:ext cx="1360406" cy="318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" r:id="rId7" imgW="723900" imgH="203200" progId="Equation.3">
                  <p:embed/>
                </p:oleObj>
              </mc:Choice>
              <mc:Fallback>
                <p:oleObj name="" r:id="rId7" imgW="723900" imgH="203200" progId="Equation.3">
                  <p:embed/>
                  <p:pic>
                    <p:nvPicPr>
                      <p:cNvPr id="0" name="图片 82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1390" y="2367529"/>
                        <a:ext cx="1360406" cy="3187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3965" name="图片 25396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253" y="3793104"/>
            <a:ext cx="6869988" cy="1979930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12" name="Text Box 3"/>
          <p:cNvSpPr txBox="1"/>
          <p:nvPr/>
        </p:nvSpPr>
        <p:spPr>
          <a:xfrm>
            <a:off x="357250" y="428626"/>
            <a:ext cx="411551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2.1 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邻接矩阵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横卷形 320514"/>
          <p:cNvSpPr/>
          <p:nvPr/>
        </p:nvSpPr>
        <p:spPr>
          <a:xfrm flipH="1">
            <a:off x="228640" y="4800600"/>
            <a:ext cx="8688309" cy="1676400"/>
          </a:xfrm>
          <a:prstGeom prst="horizontalScroll">
            <a:avLst>
              <a:gd name="adj" fmla="val 9755"/>
            </a:avLst>
          </a:prstGeom>
          <a:gradFill rotWithShape="0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algn="l" eaLnBrk="1" hangingPunct="1"/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注意：</a:t>
            </a:r>
            <a:r>
              <a:rPr lang="zh-CN" altLang="en-US" b="0" dirty="0">
                <a:latin typeface="Arial" panose="020B0604020202020204" pitchFamily="34" charset="0"/>
                <a:ea typeface="隶书" panose="02010509060101010101" pitchFamily="49" charset="-122"/>
              </a:rPr>
              <a:t>如果图中存在环（连接某个顶点自身的边）和重边（多条边的起点一样，终点也一样）的情形，则无法用邻接矩阵存储。</a:t>
            </a:r>
            <a:endParaRPr lang="zh-CN" altLang="en-US" b="0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pic>
        <p:nvPicPr>
          <p:cNvPr id="320516" name="图片 3205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919" y="1364615"/>
            <a:ext cx="7716590" cy="2552700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320517" name="文本框 320516"/>
          <p:cNvSpPr txBox="1"/>
          <p:nvPr/>
        </p:nvSpPr>
        <p:spPr>
          <a:xfrm>
            <a:off x="2515037" y="4095253"/>
            <a:ext cx="3810662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有向图的邻接矩阵表示</a:t>
            </a:r>
            <a:endParaRPr lang="zh-CN" altLang="en-US" sz="20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Text Box 3"/>
          <p:cNvSpPr txBox="1"/>
          <p:nvPr/>
        </p:nvSpPr>
        <p:spPr>
          <a:xfrm>
            <a:off x="357250" y="428626"/>
            <a:ext cx="411551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2.1 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邻接矩阵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05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ldLvl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2" name="文本占位符 321541"/>
          <p:cNvSpPr>
            <a:spLocks noGrp="1"/>
          </p:cNvSpPr>
          <p:nvPr>
            <p:ph type="body" idx="1"/>
          </p:nvPr>
        </p:nvSpPr>
        <p:spPr>
          <a:xfrm>
            <a:off x="464966" y="533814"/>
            <a:ext cx="8332647" cy="508000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问题</a:t>
            </a:r>
            <a:r>
              <a:rPr lang="zh-CN" altLang="en-US" sz="2400" b="1" dirty="0">
                <a:solidFill>
                  <a:srgbClr val="FF0000"/>
                </a:solidFill>
              </a:rPr>
              <a:t>：从图的邻接矩阵可以获得什么信息？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321543" name="图片 3215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706" y="1262269"/>
            <a:ext cx="7431051" cy="2141410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321544" name="图片 3215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06" y="3632752"/>
            <a:ext cx="7431051" cy="2458242"/>
          </a:xfrm>
          <a:prstGeom prst="rect">
            <a:avLst/>
          </a:prstGeom>
          <a:noFill/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标题 328705"/>
          <p:cNvSpPr>
            <a:spLocks noGrp="1"/>
          </p:cNvSpPr>
          <p:nvPr>
            <p:ph type="title"/>
          </p:nvPr>
        </p:nvSpPr>
        <p:spPr>
          <a:xfrm>
            <a:off x="448388" y="370840"/>
            <a:ext cx="7773750" cy="609600"/>
          </a:xfrm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2.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有向网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无向网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的邻接矩阵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33493" y="1310640"/>
            <a:ext cx="8459669" cy="5180330"/>
            <a:chOff x="840" y="1462"/>
            <a:chExt cx="13320" cy="8158"/>
          </a:xfrm>
        </p:grpSpPr>
        <p:sp>
          <p:nvSpPr>
            <p:cNvPr id="328707" name="圆角矩形 328706"/>
            <p:cNvSpPr/>
            <p:nvPr/>
          </p:nvSpPr>
          <p:spPr>
            <a:xfrm>
              <a:off x="840" y="1462"/>
              <a:ext cx="12720" cy="840"/>
            </a:xfrm>
            <a:prstGeom prst="roundRect">
              <a:avLst>
                <a:gd name="adj" fmla="val 5213"/>
              </a:avLst>
            </a:prstGeom>
            <a:solidFill>
              <a:schemeClr val="bg1"/>
            </a:solidFill>
            <a:ln w="19050" cap="rnd" cmpd="sng">
              <a:solidFill>
                <a:srgbClr val="80000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pPr algn="l">
                <a:spcAft>
                  <a:spcPct val="15000"/>
                </a:spcAft>
              </a:pP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对于网络</a:t>
              </a:r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(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即带权值的图</a:t>
              </a:r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)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，邻接矩阵定义为：</a:t>
              </a:r>
              <a:endPara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200" y="2520"/>
              <a:ext cx="12960" cy="7100"/>
              <a:chOff x="1200" y="2520"/>
              <a:chExt cx="12960" cy="7100"/>
            </a:xfrm>
          </p:grpSpPr>
          <p:graphicFrame>
            <p:nvGraphicFramePr>
              <p:cNvPr id="328708" name="对象 328707"/>
              <p:cNvGraphicFramePr/>
              <p:nvPr/>
            </p:nvGraphicFramePr>
            <p:xfrm>
              <a:off x="1200" y="2520"/>
              <a:ext cx="12605" cy="2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17" name="" r:id="rId1" imgW="4000500" imgH="711200" progId="Equation.3">
                      <p:embed/>
                    </p:oleObj>
                  </mc:Choice>
                  <mc:Fallback>
                    <p:oleObj name="" r:id="rId1" imgW="4000500" imgH="711200" progId="Equation.3">
                      <p:embed/>
                      <p:pic>
                        <p:nvPicPr>
                          <p:cNvPr id="0" name="图片 13316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1200" y="2520"/>
                            <a:ext cx="12605" cy="225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328710" name="图片 32870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0" y="4920"/>
                <a:ext cx="12840" cy="4700"/>
              </a:xfrm>
              <a:prstGeom prst="rect">
                <a:avLst/>
              </a:prstGeom>
              <a:noFill/>
              <a:ln w="38100">
                <a:noFill/>
              </a:ln>
            </p:spPr>
          </p:pic>
        </p:grpSp>
      </p:grpSp>
      <p:sp>
        <p:nvSpPr>
          <p:cNvPr id="2" name="文本框 1"/>
          <p:cNvSpPr txBox="1"/>
          <p:nvPr/>
        </p:nvSpPr>
        <p:spPr>
          <a:xfrm>
            <a:off x="3179362" y="803275"/>
            <a:ext cx="120099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1" name="图片 3297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798" y="1148081"/>
            <a:ext cx="8479992" cy="3676015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329732" name="文本框 329731"/>
          <p:cNvSpPr txBox="1"/>
          <p:nvPr/>
        </p:nvSpPr>
        <p:spPr>
          <a:xfrm>
            <a:off x="2667463" y="5089525"/>
            <a:ext cx="3658235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有向网的邻接矩阵表示</a:t>
            </a:r>
            <a:endParaRPr lang="zh-CN" altLang="en-US" sz="20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79362" y="421005"/>
            <a:ext cx="120099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5278" y="1219200"/>
            <a:ext cx="8857248" cy="4973320"/>
            <a:chOff x="213" y="820"/>
            <a:chExt cx="13946" cy="7832"/>
          </a:xfrm>
        </p:grpSpPr>
        <p:sp>
          <p:nvSpPr>
            <p:cNvPr id="480260" name="圆角矩形 480259"/>
            <p:cNvSpPr/>
            <p:nvPr/>
          </p:nvSpPr>
          <p:spPr>
            <a:xfrm>
              <a:off x="213" y="6344"/>
              <a:ext cx="13800" cy="2309"/>
            </a:xfrm>
            <a:prstGeom prst="roundRect">
              <a:avLst>
                <a:gd name="adj" fmla="val 5213"/>
              </a:avLst>
            </a:prstGeom>
            <a:solidFill>
              <a:schemeClr val="bg1"/>
            </a:solidFill>
            <a:ln w="19050" cap="rnd" cmpd="sng">
              <a:solidFill>
                <a:srgbClr val="800000"/>
              </a:solidFill>
              <a:prstDash val="sysDot"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l">
                <a:spcAft>
                  <a:spcPct val="25000"/>
                </a:spcAft>
              </a:pPr>
              <a:r>
                <a:rPr lang="zh-CN" altLang="en-US" sz="20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输出描述：</a:t>
              </a:r>
              <a:endPara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endParaRPr>
            </a:p>
            <a:p>
              <a:pPr algn="l">
                <a:spcAft>
                  <a:spcPct val="25000"/>
                </a:spcAft>
              </a:pP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对输入文件中的每个有向图，输出两行：第</a:t>
              </a:r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1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行为</a:t>
              </a:r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n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个正整数，表示每个顶点的出度；第</a:t>
              </a:r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2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行也为</a:t>
              </a:r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n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个正整数，表示每个顶点的入度。每</a:t>
              </a:r>
              <a:r>
                <a:rPr lang="zh-CN" altLang="en-US" sz="20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两个正整数之间用一个空格隔开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，每行的最后一个正整数之后没有空格。</a:t>
              </a:r>
              <a:endPara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  <p:sp>
          <p:nvSpPr>
            <p:cNvPr id="480258" name="圆角矩形 480257"/>
            <p:cNvSpPr/>
            <p:nvPr/>
          </p:nvSpPr>
          <p:spPr>
            <a:xfrm>
              <a:off x="388" y="820"/>
              <a:ext cx="13625" cy="8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cap="rnd" cmpd="sng">
              <a:pattFill prst="pct60">
                <a:fgClr>
                  <a:srgbClr val="C80000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l"/>
              <a:r>
                <a:rPr lang="zh-CN" altLang="en-US" sz="2600" dirty="0">
                  <a:solidFill>
                    <a:srgbClr val="80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例 </a:t>
              </a:r>
              <a:r>
                <a:rPr lang="zh-CN" altLang="en-US" sz="2600" b="0" dirty="0">
                  <a:latin typeface="Arial" panose="020B0604020202020204" pitchFamily="34" charset="0"/>
                  <a:ea typeface="隶书" panose="02010509060101010101" pitchFamily="49" charset="-122"/>
                </a:rPr>
                <a:t>用邻接矩阵存储有向图，并输出各顶点的出度和入度。</a:t>
              </a:r>
              <a:endParaRPr lang="en-US" altLang="zh-CN" sz="2600" b="0"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  <p:sp>
          <p:nvSpPr>
            <p:cNvPr id="480259" name="圆角矩形 480258"/>
            <p:cNvSpPr/>
            <p:nvPr/>
          </p:nvSpPr>
          <p:spPr>
            <a:xfrm>
              <a:off x="355" y="1920"/>
              <a:ext cx="13805" cy="3817"/>
            </a:xfrm>
            <a:prstGeom prst="roundRect">
              <a:avLst>
                <a:gd name="adj" fmla="val 5213"/>
              </a:avLst>
            </a:prstGeom>
            <a:solidFill>
              <a:schemeClr val="bg1"/>
            </a:solidFill>
            <a:ln w="19050" cap="rnd" cmpd="sng">
              <a:solidFill>
                <a:srgbClr val="800000"/>
              </a:solidFill>
              <a:prstDash val="sysDot"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l">
                <a:spcAft>
                  <a:spcPct val="25000"/>
                </a:spcAft>
              </a:pPr>
              <a:r>
                <a:rPr lang="zh-CN" altLang="en-US" sz="20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输入描述：</a:t>
              </a:r>
              <a:endPara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endParaRPr>
            </a:p>
            <a:p>
              <a:pPr algn="l">
                <a:spcAft>
                  <a:spcPct val="25000"/>
                </a:spcAft>
              </a:pP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输入文件中包含多个测试数据，每个测试数据描述了一个有向图。每个测试数据的第一行为一个</a:t>
              </a:r>
              <a:r>
                <a:rPr lang="zh-CN" altLang="en-US" sz="20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正整数</a:t>
              </a:r>
              <a:r>
                <a:rPr lang="en-US" altLang="zh-CN" sz="20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n</a:t>
              </a:r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 (1≤n≤100)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，表示该</a:t>
              </a:r>
              <a:r>
                <a:rPr lang="zh-CN" altLang="en-US" sz="20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有向图的顶点数目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，</a:t>
              </a:r>
              <a:r>
                <a:rPr lang="zh-CN" altLang="en-US" sz="20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顶点的序号从</a:t>
              </a:r>
              <a:r>
                <a:rPr lang="en-US" altLang="zh-CN" sz="20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1</a:t>
              </a:r>
              <a:r>
                <a:rPr lang="zh-CN" altLang="en-US" sz="20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开始计起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。接下来包含若干行，每行为</a:t>
              </a:r>
              <a:r>
                <a:rPr lang="zh-CN" altLang="en-US" sz="20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两个正整数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，用空格隔开，分别表示一条边的</a:t>
              </a:r>
              <a:r>
                <a:rPr lang="zh-CN" altLang="en-US" sz="20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起点和终点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。每条边出现一次且仅一次，图中</a:t>
              </a:r>
              <a:r>
                <a:rPr lang="zh-CN" altLang="en-US" sz="20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不存在环和重边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。</a:t>
              </a:r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0 0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代表该测试数据的结束。输入数据</a:t>
              </a:r>
              <a:r>
                <a:rPr lang="zh-CN" altLang="en-US" sz="20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最后一行为</a:t>
              </a:r>
              <a:r>
                <a:rPr lang="en-US" altLang="zh-CN" sz="20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0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，表示输入数据结束。</a:t>
              </a:r>
              <a:endPara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</p:grpSp>
      <p:sp>
        <p:nvSpPr>
          <p:cNvPr id="6" name="Text Box 3"/>
          <p:cNvSpPr txBox="1"/>
          <p:nvPr/>
        </p:nvSpPr>
        <p:spPr>
          <a:xfrm>
            <a:off x="357250" y="428626"/>
            <a:ext cx="55267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2.2 [3310]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邻接矩阵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实现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4793" y="1271903"/>
            <a:ext cx="8709902" cy="4223385"/>
            <a:chOff x="131" y="1196"/>
            <a:chExt cx="13714" cy="6651"/>
          </a:xfrm>
        </p:grpSpPr>
        <p:sp>
          <p:nvSpPr>
            <p:cNvPr id="481282" name="圆角矩形 481281"/>
            <p:cNvSpPr/>
            <p:nvPr/>
          </p:nvSpPr>
          <p:spPr>
            <a:xfrm>
              <a:off x="5545" y="1196"/>
              <a:ext cx="8300" cy="1777"/>
            </a:xfrm>
            <a:prstGeom prst="roundRect">
              <a:avLst>
                <a:gd name="adj" fmla="val 5213"/>
              </a:avLst>
            </a:prstGeom>
            <a:solidFill>
              <a:schemeClr val="bg1"/>
            </a:solidFill>
            <a:ln w="19050" cap="rnd" cmpd="sng">
              <a:solidFill>
                <a:srgbClr val="800000"/>
              </a:solidFill>
              <a:prstDash val="sysDot"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l">
                <a:spcAft>
                  <a:spcPct val="25000"/>
                </a:spcAft>
              </a:pPr>
              <a:r>
                <a:rPr lang="zh-CN" altLang="en-US" sz="20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样例输出：</a:t>
              </a:r>
              <a:endPara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endParaRPr>
            </a:p>
            <a:p>
              <a:pPr algn="l"/>
              <a:r>
                <a:rPr lang="en-US" altLang="zh-CN" sz="2000" b="0">
                  <a:latin typeface="Arial" panose="020B0604020202020204" pitchFamily="34" charset="0"/>
                  <a:ea typeface="隶书" panose="02010509060101010101" pitchFamily="49" charset="-122"/>
                </a:rPr>
                <a:t>1 3 1 1 2 1 0</a:t>
              </a:r>
              <a:endParaRPr lang="en-US" altLang="zh-CN" sz="2000" b="0">
                <a:latin typeface="Arial" panose="020B0604020202020204" pitchFamily="34" charset="0"/>
                <a:ea typeface="隶书" panose="02010509060101010101" pitchFamily="49" charset="-122"/>
              </a:endParaRPr>
            </a:p>
            <a:p>
              <a:pPr algn="l"/>
              <a:r>
                <a:rPr lang="en-US" altLang="zh-CN" sz="2000" b="0">
                  <a:latin typeface="Arial" panose="020B0604020202020204" pitchFamily="34" charset="0"/>
                  <a:ea typeface="隶书" panose="02010509060101010101" pitchFamily="49" charset="-122"/>
                </a:rPr>
                <a:t>0 2 3 0 3 1 0</a:t>
              </a:r>
              <a:endParaRPr lang="en-US" altLang="zh-CN" sz="2000" b="0"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  <p:sp>
          <p:nvSpPr>
            <p:cNvPr id="481283" name="圆角矩形 481282"/>
            <p:cNvSpPr/>
            <p:nvPr/>
          </p:nvSpPr>
          <p:spPr>
            <a:xfrm>
              <a:off x="131" y="1196"/>
              <a:ext cx="4680" cy="6651"/>
            </a:xfrm>
            <a:prstGeom prst="roundRect">
              <a:avLst>
                <a:gd name="adj" fmla="val 5213"/>
              </a:avLst>
            </a:prstGeom>
            <a:solidFill>
              <a:schemeClr val="bg1"/>
            </a:solidFill>
            <a:ln w="19050" cap="rnd" cmpd="sng">
              <a:solidFill>
                <a:srgbClr val="800000"/>
              </a:solidFill>
              <a:prstDash val="sysDot"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l">
                <a:spcAft>
                  <a:spcPct val="25000"/>
                </a:spcAft>
              </a:pPr>
              <a:r>
                <a:rPr lang="zh-CN" altLang="en-US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样例输入：</a:t>
              </a:r>
              <a:endParaRPr lang="zh-CN" altLang="en-US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endParaRPr>
            </a:p>
            <a:p>
              <a:pPr algn="l"/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7</a:t>
              </a:r>
              <a:endParaRPr lang="en-US" altLang="zh-CN" sz="2000" b="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  <a:p>
              <a:pPr algn="l"/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1 2</a:t>
              </a:r>
              <a:endParaRPr lang="en-US" altLang="zh-CN" sz="2000" b="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  <a:p>
              <a:pPr algn="l"/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2 3</a:t>
              </a:r>
              <a:endParaRPr lang="en-US" altLang="zh-CN" sz="2000" b="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  <a:p>
              <a:pPr algn="l"/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2 5</a:t>
              </a:r>
              <a:endParaRPr lang="en-US" altLang="zh-CN" sz="2000" b="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  <a:p>
              <a:pPr algn="l"/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2 6</a:t>
              </a:r>
              <a:endParaRPr lang="en-US" altLang="zh-CN" sz="2000" b="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  <a:p>
              <a:pPr algn="l"/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3 5</a:t>
              </a:r>
              <a:endParaRPr lang="en-US" altLang="zh-CN" sz="2000" b="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  <a:p>
              <a:pPr algn="l"/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4 3</a:t>
              </a:r>
              <a:endParaRPr lang="en-US" altLang="zh-CN" sz="2000" b="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  <a:p>
              <a:pPr algn="l"/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5 2</a:t>
              </a:r>
              <a:endParaRPr lang="en-US" altLang="zh-CN" sz="2000" b="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  <a:p>
              <a:pPr algn="l"/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5 3</a:t>
              </a:r>
              <a:endParaRPr lang="en-US" altLang="zh-CN" sz="2000" b="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  <a:p>
              <a:pPr algn="l"/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6 5</a:t>
              </a:r>
              <a:endParaRPr lang="en-US" altLang="zh-CN" sz="2000" b="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  <a:p>
              <a:pPr algn="l"/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0 0</a:t>
              </a:r>
              <a:endParaRPr lang="en-US" altLang="zh-CN" sz="2000" b="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  <a:p>
              <a:pPr algn="l"/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0</a:t>
              </a:r>
              <a:endParaRPr lang="en-US" altLang="zh-CN" sz="2000" b="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851943" y="2851837"/>
            <a:ext cx="4844621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7 </a:t>
            </a:r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有向图的顶点数目</a:t>
            </a:r>
            <a:r>
              <a:rPr lang="zh-CN" altLang="en-US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，</a:t>
            </a:r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顶点的序号从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1</a:t>
            </a:r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开始计起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16405" y="2276472"/>
            <a:ext cx="13261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起点和终点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16404" y="5126987"/>
            <a:ext cx="15547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输入数据结束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59304" y="4758687"/>
            <a:ext cx="2469309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代表该测试数据的结束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437814" y="1654807"/>
            <a:ext cx="2240669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表示每个顶点的出度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616280" y="2038347"/>
            <a:ext cx="2240669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表示每个顶点的入度</a:t>
            </a:r>
            <a:endParaRPr lang="zh-CN" altLang="en-US"/>
          </a:p>
        </p:txBody>
      </p:sp>
      <p:sp>
        <p:nvSpPr>
          <p:cNvPr id="12" name="Text Box 3"/>
          <p:cNvSpPr txBox="1"/>
          <p:nvPr/>
        </p:nvSpPr>
        <p:spPr>
          <a:xfrm>
            <a:off x="357250" y="428626"/>
            <a:ext cx="55267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2.2 [3310]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邻接矩阵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实现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524" y="3888439"/>
            <a:ext cx="3077105" cy="186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6884" y="1225577"/>
            <a:ext cx="8837559" cy="4149725"/>
            <a:chOff x="310" y="897"/>
            <a:chExt cx="13915" cy="6535"/>
          </a:xfrm>
        </p:grpSpPr>
        <p:sp>
          <p:nvSpPr>
            <p:cNvPr id="482306" name="圆角矩形 482305"/>
            <p:cNvSpPr/>
            <p:nvPr/>
          </p:nvSpPr>
          <p:spPr>
            <a:xfrm>
              <a:off x="310" y="897"/>
              <a:ext cx="13780" cy="3267"/>
            </a:xfrm>
            <a:prstGeom prst="roundRect">
              <a:avLst>
                <a:gd name="adj" fmla="val 5213"/>
              </a:avLst>
            </a:prstGeom>
            <a:solidFill>
              <a:schemeClr val="bg1"/>
            </a:solidFill>
            <a:ln w="19050" cap="rnd" cmpd="sng">
              <a:solidFill>
                <a:srgbClr val="800000"/>
              </a:solidFill>
              <a:prstDash val="sysDot"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l">
                <a:spcAft>
                  <a:spcPct val="25000"/>
                </a:spcAft>
              </a:pPr>
              <a:r>
                <a:rPr lang="zh-CN" altLang="en-US" sz="20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分析：</a:t>
              </a:r>
              <a:endPara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endParaRPr>
            </a:p>
            <a:p>
              <a:pPr algn="l">
                <a:spcAft>
                  <a:spcPct val="25000"/>
                </a:spcAft>
              </a:pP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在程序中可以使用一个</a:t>
              </a:r>
              <a:r>
                <a:rPr lang="zh-CN" altLang="en-US" sz="20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二维数组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存储表示邻接矩阵。注意，输入文件中顶点的序号是从</a:t>
              </a:r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1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开始计起的，而二维数组中的下标是从</a:t>
              </a:r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0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开始计起，所以在将边的信息存入到邻接矩阵时，需要将边的起点和终点的序号减</a:t>
              </a:r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1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。在将有向边</a:t>
              </a:r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&lt;u, v&gt;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存储表示到邻接矩阵</a:t>
              </a:r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Edge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中时，只需要将元素</a:t>
              </a:r>
              <a:r>
                <a:rPr lang="en-US" altLang="zh-CN" sz="20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Edge[u-1][v-1]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的值置为</a:t>
              </a:r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1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。</a:t>
              </a:r>
              <a:endPara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  <p:sp>
          <p:nvSpPr>
            <p:cNvPr id="482307" name="圆角矩形 482306"/>
            <p:cNvSpPr/>
            <p:nvPr/>
          </p:nvSpPr>
          <p:spPr>
            <a:xfrm>
              <a:off x="420" y="4539"/>
              <a:ext cx="13805" cy="2893"/>
            </a:xfrm>
            <a:prstGeom prst="roundRect">
              <a:avLst>
                <a:gd name="adj" fmla="val 5213"/>
              </a:avLst>
            </a:prstGeom>
            <a:solidFill>
              <a:schemeClr val="bg1"/>
            </a:solidFill>
            <a:ln w="19050" cap="rnd" cmpd="sng">
              <a:solidFill>
                <a:srgbClr val="800000"/>
              </a:solidFill>
              <a:prstDash val="sysDot"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l">
                <a:spcAft>
                  <a:spcPct val="25000"/>
                </a:spcAft>
              </a:pP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本题中的有向图都是无权图，邻接矩阵中每个元素要么为</a:t>
              </a:r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1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，要么为</a:t>
              </a:r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0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。</a:t>
              </a:r>
              <a:endPara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  <a:p>
              <a:pPr algn="l">
                <a:spcAft>
                  <a:spcPct val="25000"/>
                </a:spcAft>
              </a:pP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第</a:t>
              </a:r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i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个顶点的</a:t>
              </a:r>
              <a:r>
                <a:rPr lang="zh-CN" altLang="en-US" sz="20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出度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等于邻接矩阵中第</a:t>
              </a:r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i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行所有元素中元素值为</a:t>
              </a:r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1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的个数。把第</a:t>
              </a:r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i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行所有元素值累加起来，得到的结果也是该顶点的出度。</a:t>
              </a:r>
              <a:endPara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  <a:p>
              <a:pPr algn="l">
                <a:spcAft>
                  <a:spcPct val="25000"/>
                </a:spcAft>
              </a:pP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同理，在计算第</a:t>
              </a:r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i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个顶点的</a:t>
              </a:r>
              <a:r>
                <a:rPr lang="zh-CN" altLang="en-US" sz="20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入度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时，也只需将第</a:t>
              </a:r>
              <a:r>
                <a:rPr lang="en-US" altLang="zh-CN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i</a:t>
              </a:r>
              <a:r>
                <a:rPr lang="zh-CN" altLang="en-US" sz="2000" b="0" dirty="0">
                  <a:latin typeface="Arial" panose="020B0604020202020204" pitchFamily="34" charset="0"/>
                  <a:ea typeface="隶书" panose="02010509060101010101" pitchFamily="49" charset="-122"/>
                </a:rPr>
                <a:t>列所有元素值累加起来累加起来即可。</a:t>
              </a:r>
              <a:endPara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</p:grpSp>
      <p:sp>
        <p:nvSpPr>
          <p:cNvPr id="5" name="Text Box 3"/>
          <p:cNvSpPr txBox="1"/>
          <p:nvPr/>
        </p:nvSpPr>
        <p:spPr>
          <a:xfrm>
            <a:off x="357250" y="428626"/>
            <a:ext cx="55267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2.2 [3310]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邻接矩阵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实现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8640" y="1696085"/>
            <a:ext cx="8688309" cy="3366135"/>
            <a:chOff x="360" y="2671"/>
            <a:chExt cx="13680" cy="5301"/>
          </a:xfrm>
        </p:grpSpPr>
        <p:sp>
          <p:nvSpPr>
            <p:cNvPr id="483330" name="横卷形 483329"/>
            <p:cNvSpPr/>
            <p:nvPr/>
          </p:nvSpPr>
          <p:spPr>
            <a:xfrm flipH="1">
              <a:off x="360" y="2671"/>
              <a:ext cx="13680" cy="3240"/>
            </a:xfrm>
            <a:prstGeom prst="horizontalScroll">
              <a:avLst>
                <a:gd name="adj" fmla="val 10532"/>
              </a:avLst>
            </a:prstGeom>
            <a:gradFill rotWithShape="0">
              <a:gsLst>
                <a:gs pos="0">
                  <a:srgbClr val="FF9900"/>
                </a:gs>
                <a:gs pos="50000">
                  <a:srgbClr val="FFFF99"/>
                </a:gs>
                <a:gs pos="100000">
                  <a:srgbClr val="FF9900"/>
                </a:gs>
              </a:gsLst>
              <a:lin ang="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l" eaLnBrk="1" hangingPunct="1"/>
              <a:r>
                <a:rPr lang="zh-CN" altLang="en-US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题目要求输出</a:t>
              </a:r>
              <a:r>
                <a:rPr lang="en-US" altLang="zh-CN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n</a:t>
              </a:r>
              <a:r>
                <a:rPr lang="zh-CN" altLang="en-US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个顶点的出度</a:t>
              </a:r>
              <a:r>
                <a:rPr lang="en-US" altLang="zh-CN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(</a:t>
              </a:r>
              <a:r>
                <a:rPr lang="zh-CN" altLang="en-US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入度</a:t>
              </a:r>
              <a:r>
                <a:rPr lang="en-US" altLang="zh-CN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)</a:t>
              </a:r>
              <a:r>
                <a:rPr lang="zh-CN" altLang="en-US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时，</a:t>
              </a:r>
              <a:r>
                <a:rPr lang="zh-CN" altLang="en-US" sz="24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每两个正整数之间用一个空格隔开</a:t>
              </a:r>
              <a:r>
                <a:rPr lang="zh-CN" altLang="en-US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，最后一个正整数之后没有空格。可以采取的策略是：输出第</a:t>
              </a:r>
              <a:r>
                <a:rPr lang="en-US" altLang="zh-CN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0</a:t>
              </a:r>
              <a:r>
                <a:rPr lang="zh-CN" altLang="en-US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个顶点的出度时前面没有空格，输出后面</a:t>
              </a:r>
              <a:r>
                <a:rPr lang="en-US" altLang="zh-CN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n-1</a:t>
              </a:r>
              <a:r>
                <a:rPr lang="zh-CN" altLang="en-US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个顶点的出度时输出一个空格。</a:t>
              </a:r>
              <a:endParaRPr lang="zh-CN" altLang="en-US" sz="2400" b="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320" y="7392"/>
              <a:ext cx="175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10" y="1212574"/>
            <a:ext cx="3448878" cy="247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"/>
          <a:stretch>
            <a:fillRect/>
          </a:stretch>
        </p:blipFill>
        <p:spPr bwMode="auto">
          <a:xfrm>
            <a:off x="265596" y="1212574"/>
            <a:ext cx="5270500" cy="506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/>
          <p:nvPr/>
        </p:nvSpPr>
        <p:spPr>
          <a:xfrm>
            <a:off x="357250" y="428626"/>
            <a:ext cx="7063899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2.2 [3310]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邻接矩阵实现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写法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标题 249857"/>
          <p:cNvSpPr>
            <a:spLocks noGrp="1"/>
          </p:cNvSpPr>
          <p:nvPr>
            <p:ph type="title"/>
          </p:nvPr>
        </p:nvSpPr>
        <p:spPr>
          <a:xfrm>
            <a:off x="361228" y="615509"/>
            <a:ext cx="7369820" cy="428625"/>
          </a:xfrm>
        </p:spPr>
        <p:txBody>
          <a:bodyPr anchor="ctr">
            <a:noAutofit/>
          </a:bodyPr>
          <a:lstStyle/>
          <a:p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复习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: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线性结构、树形结构、图结构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9859" name="文本占位符 249858"/>
          <p:cNvSpPr>
            <a:spLocks noGrp="1"/>
          </p:cNvSpPr>
          <p:nvPr>
            <p:ph type="body" idx="1"/>
          </p:nvPr>
        </p:nvSpPr>
        <p:spPr>
          <a:xfrm>
            <a:off x="466683" y="1285461"/>
            <a:ext cx="8332647" cy="4191000"/>
          </a:xfrm>
        </p:spPr>
        <p:txBody>
          <a:bodyPr/>
          <a:lstStyle/>
          <a:p>
            <a:pPr>
              <a:spcBef>
                <a:spcPct val="10000"/>
              </a:spcBef>
              <a:buNone/>
            </a:pPr>
            <a:endParaRPr lang="zh-CN" altLang="en-US" dirty="0">
              <a:solidFill>
                <a:srgbClr val="0000FF"/>
              </a:solidFill>
            </a:endParaRPr>
          </a:p>
          <a:p>
            <a:pPr marL="0" indent="0">
              <a:spcBef>
                <a:spcPct val="10000"/>
              </a:spcBef>
              <a:buNone/>
            </a:pPr>
            <a:r>
              <a:rPr lang="zh-CN" altLang="en-US" sz="2400" dirty="0" smtClean="0"/>
              <a:t>数据</a:t>
            </a:r>
            <a:r>
              <a:rPr lang="zh-CN" altLang="en-US" sz="2400" dirty="0"/>
              <a:t>的逻辑结构可以表示为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数据结点集合</a:t>
            </a:r>
            <a:r>
              <a:rPr lang="en-US" altLang="zh-CN" sz="2400" b="1" i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zh-CN" altLang="en-US" sz="2400" dirty="0"/>
              <a:t>和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结点关系集合</a:t>
            </a:r>
            <a:r>
              <a:rPr lang="en-US" altLang="zh-CN" sz="2400" b="1" i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R</a:t>
            </a:r>
            <a:r>
              <a:rPr lang="zh-CN" altLang="en-US" sz="2400" dirty="0"/>
              <a:t>：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(</a:t>
            </a:r>
            <a:r>
              <a:rPr lang="en-US" altLang="zh-CN" sz="2400" b="1" i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, </a:t>
            </a:r>
            <a:r>
              <a:rPr lang="en-US" altLang="zh-CN" sz="2400" b="1" i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R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)</a:t>
            </a:r>
            <a:endParaRPr lang="en-US" altLang="zh-CN" sz="24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lvl="1">
              <a:spcBef>
                <a:spcPct val="10000"/>
              </a:spcBef>
            </a:pPr>
            <a:r>
              <a:rPr lang="en-US" altLang="zh-CN" i="1" dirty="0">
                <a:latin typeface="Times New Roman" panose="02020603050405020304" pitchFamily="18" charset="0"/>
              </a:rPr>
              <a:t>K</a:t>
            </a:r>
            <a:r>
              <a:rPr lang="zh-CN" altLang="en-US" dirty="0"/>
              <a:t>：</a:t>
            </a:r>
            <a:r>
              <a:rPr lang="zh-CN" altLang="en-US" b="1" dirty="0">
                <a:solidFill>
                  <a:srgbClr val="008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系统中所有数据结点构成的集合</a:t>
            </a:r>
            <a:r>
              <a:rPr lang="zh-CN" altLang="en-US" dirty="0"/>
              <a:t>。</a:t>
            </a:r>
            <a:endParaRPr lang="zh-CN" altLang="en-US" dirty="0"/>
          </a:p>
          <a:p>
            <a:pPr lvl="1">
              <a:spcBef>
                <a:spcPct val="10000"/>
              </a:spcBef>
            </a:pPr>
            <a:r>
              <a:rPr lang="en-US" altLang="zh-CN" i="1" dirty="0">
                <a:latin typeface="Times New Roman" panose="02020603050405020304" pitchFamily="18" charset="0"/>
              </a:rPr>
              <a:t>R</a:t>
            </a:r>
            <a:r>
              <a:rPr lang="zh-CN" altLang="en-US" dirty="0"/>
              <a:t>：</a:t>
            </a:r>
            <a:r>
              <a:rPr lang="zh-CN" altLang="en-US" b="1" dirty="0">
                <a:solidFill>
                  <a:srgbClr val="008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集合</a:t>
            </a:r>
            <a:r>
              <a:rPr lang="en-US" altLang="zh-CN" i="1" dirty="0">
                <a:latin typeface="Times New Roman" panose="02020603050405020304" pitchFamily="18" charset="0"/>
              </a:rPr>
              <a:t>K</a:t>
            </a:r>
            <a:r>
              <a:rPr lang="zh-CN" altLang="en-US" b="1" dirty="0">
                <a:solidFill>
                  <a:srgbClr val="008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中数据结点之间关系构成的集合</a:t>
            </a:r>
            <a:r>
              <a:rPr lang="zh-CN" altLang="en-US" dirty="0"/>
              <a:t>。 </a:t>
            </a:r>
            <a:r>
              <a:rPr lang="en-US" altLang="zh-CN" i="1" dirty="0">
                <a:latin typeface="Times New Roman" panose="02020603050405020304" pitchFamily="18" charset="0"/>
              </a:rPr>
              <a:t>R</a:t>
            </a:r>
            <a:r>
              <a:rPr lang="zh-CN" altLang="en-US" dirty="0"/>
              <a:t>是</a:t>
            </a:r>
            <a:r>
              <a:rPr lang="en-US" altLang="zh-CN" i="1" dirty="0">
                <a:latin typeface="Times New Roman" panose="02020603050405020304" pitchFamily="18" charset="0"/>
              </a:rPr>
              <a:t>K</a:t>
            </a:r>
            <a:r>
              <a:rPr lang="en-US" altLang="zh-CN" dirty="0"/>
              <a:t>×</a:t>
            </a:r>
            <a:r>
              <a:rPr lang="en-US" altLang="zh-CN" i="1" dirty="0">
                <a:latin typeface="Times New Roman" panose="02020603050405020304" pitchFamily="18" charset="0"/>
              </a:rPr>
              <a:t>K</a:t>
            </a:r>
            <a:r>
              <a:rPr lang="zh-CN" altLang="en-US" dirty="0"/>
              <a:t>上的二元关系。</a:t>
            </a:r>
            <a:endParaRPr lang="zh-CN" altLang="en-US" dirty="0"/>
          </a:p>
          <a:p>
            <a:pPr>
              <a:spcBef>
                <a:spcPct val="10000"/>
              </a:spcBef>
            </a:pP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线性结构</a:t>
            </a:r>
            <a:r>
              <a:rPr lang="zh-CN" altLang="en-US" sz="2400" dirty="0"/>
              <a:t>：唯一前驱、唯一后继，反映一种</a:t>
            </a:r>
            <a:r>
              <a:rPr lang="zh-CN" altLang="en-US" sz="2400" b="1" dirty="0">
                <a:solidFill>
                  <a:srgbClr val="008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线性</a:t>
            </a:r>
            <a:r>
              <a:rPr lang="zh-CN" altLang="en-US" sz="2400" dirty="0"/>
              <a:t>关系。</a:t>
            </a:r>
            <a:endParaRPr lang="zh-CN" altLang="en-US" sz="2400" dirty="0"/>
          </a:p>
          <a:p>
            <a:pPr>
              <a:spcBef>
                <a:spcPct val="10000"/>
              </a:spcBef>
            </a:pP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树形结构</a:t>
            </a:r>
            <a:r>
              <a:rPr lang="zh-CN" altLang="en-US" sz="2400" dirty="0"/>
              <a:t>：唯一前驱、多个后继，反映一种</a:t>
            </a:r>
            <a:r>
              <a:rPr lang="zh-CN" altLang="en-US" sz="2400" b="1" dirty="0">
                <a:solidFill>
                  <a:srgbClr val="008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层次</a:t>
            </a:r>
            <a:r>
              <a:rPr lang="zh-CN" altLang="en-US" sz="2400" dirty="0"/>
              <a:t>关系。</a:t>
            </a:r>
            <a:endParaRPr lang="zh-CN" altLang="en-US" sz="2400" dirty="0"/>
          </a:p>
          <a:p>
            <a:pPr>
              <a:spcBef>
                <a:spcPct val="10000"/>
              </a:spcBef>
            </a:pP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图结构</a:t>
            </a:r>
            <a:r>
              <a:rPr lang="zh-CN" altLang="en-US" sz="2400" dirty="0"/>
              <a:t>：不</a:t>
            </a:r>
            <a:r>
              <a:rPr lang="zh-CN" altLang="en-US" sz="2000" dirty="0"/>
              <a:t>限制前驱的个数，也不限制后继的个数，反映一种</a:t>
            </a:r>
            <a:r>
              <a:rPr lang="zh-CN" altLang="en-US" sz="2000" b="1" dirty="0">
                <a:solidFill>
                  <a:srgbClr val="008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网状</a:t>
            </a:r>
            <a:r>
              <a:rPr lang="zh-CN" altLang="en-US" sz="2000" dirty="0"/>
              <a:t>关系。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5" y="1197941"/>
            <a:ext cx="429895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/>
          <p:nvPr/>
        </p:nvSpPr>
        <p:spPr>
          <a:xfrm>
            <a:off x="357250" y="428626"/>
            <a:ext cx="70672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2.2 [3310]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邻接矩阵实现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写法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标题 330753"/>
          <p:cNvSpPr>
            <a:spLocks noGrp="1"/>
          </p:cNvSpPr>
          <p:nvPr>
            <p:ph type="title"/>
          </p:nvPr>
        </p:nvSpPr>
        <p:spPr>
          <a:xfrm>
            <a:off x="533493" y="691515"/>
            <a:ext cx="8307242" cy="457200"/>
          </a:xfrm>
        </p:spPr>
        <p:txBody>
          <a:bodyPr anchor="ctr">
            <a:noAutofit/>
          </a:bodyPr>
          <a:lstStyle/>
          <a:p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邻接矩阵的局限性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0755" name="文本占位符 330754"/>
          <p:cNvSpPr>
            <a:spLocks noGrp="1"/>
          </p:cNvSpPr>
          <p:nvPr>
            <p:ph type="body" idx="1"/>
          </p:nvPr>
        </p:nvSpPr>
        <p:spPr>
          <a:xfrm>
            <a:off x="508088" y="1410335"/>
            <a:ext cx="8278103" cy="4553143"/>
          </a:xfrm>
        </p:spPr>
        <p:txBody>
          <a:bodyPr/>
          <a:lstStyle/>
          <a:p>
            <a:r>
              <a:rPr lang="zh-CN" altLang="en-US" sz="2400" dirty="0"/>
              <a:t>尽管绝大多数图论的题目可以采用邻接矩阵存储图，但由于邻接矩阵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无法表达环和重边的情形</a:t>
            </a:r>
            <a:r>
              <a:rPr lang="zh-CN" altLang="en-US" sz="2400" dirty="0"/>
              <a:t>，所以有时不得不采用邻接表去存储图。</a:t>
            </a:r>
            <a:endParaRPr lang="zh-CN" altLang="en-US" sz="2400" dirty="0"/>
          </a:p>
          <a:p>
            <a:r>
              <a:rPr lang="zh-CN" altLang="en-US" sz="2400" dirty="0"/>
              <a:t>另外，当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图的边数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(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相对顶点个数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)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较少</a:t>
            </a:r>
            <a:r>
              <a:rPr lang="zh-CN" altLang="en-US" sz="2400" dirty="0"/>
              <a:t>时，使用邻接矩阵存储会浪费较多的存储空间，而用邻接表存储可以节省存储空间。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4" name="AutoShape 74" descr="白色大理石"/>
          <p:cNvSpPr/>
          <p:nvPr/>
        </p:nvSpPr>
        <p:spPr>
          <a:xfrm flipH="1">
            <a:off x="1381364" y="298174"/>
            <a:ext cx="4154731" cy="715227"/>
          </a:xfrm>
          <a:prstGeom prst="cube">
            <a:avLst>
              <a:gd name="adj" fmla="val 15625"/>
            </a:avLst>
          </a:prstGeom>
          <a:blipFill rotWithShape="0">
            <a:blip r:embed="rId1"/>
          </a:blipFill>
          <a:ln w="25400">
            <a:noFill/>
          </a:ln>
        </p:spPr>
        <p:txBody>
          <a:bodyPr wrap="none" anchor="ctr"/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</a:rPr>
              <a:t>邻接表</a:t>
            </a:r>
            <a:r>
              <a:rPr lang="en-US" altLang="zh-CN" sz="3200" dirty="0">
                <a:latin typeface="Times New Roman" panose="02020603050405020304" pitchFamily="18" charset="0"/>
              </a:rPr>
              <a:t>(Adjacency List)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61515" name="Text Box 75"/>
          <p:cNvSpPr txBox="1"/>
          <p:nvPr/>
        </p:nvSpPr>
        <p:spPr>
          <a:xfrm>
            <a:off x="357251" y="1292088"/>
            <a:ext cx="8154816" cy="92333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 </a:t>
            </a:r>
            <a:r>
              <a:rPr lang="zh-CN" altLang="en-US" b="1" dirty="0">
                <a:latin typeface="Times New Roman" panose="02020603050405020304" pitchFamily="18" charset="0"/>
              </a:rPr>
              <a:t>对于图</a:t>
            </a:r>
            <a:r>
              <a:rPr lang="en-US" altLang="zh-CN" b="1" dirty="0">
                <a:latin typeface="Times New Roman" panose="02020603050405020304" pitchFamily="18" charset="0"/>
              </a:rPr>
              <a:t>G</a:t>
            </a:r>
            <a:r>
              <a:rPr lang="zh-CN" altLang="en-US" b="1" dirty="0">
                <a:latin typeface="Times New Roman" panose="02020603050405020304" pitchFamily="18" charset="0"/>
              </a:rPr>
              <a:t>中的每个顶点</a:t>
            </a:r>
            <a:r>
              <a:rPr lang="en-US" altLang="zh-CN" b="1" i="1" dirty="0">
                <a:latin typeface="Times New Roman" panose="02020603050405020304" pitchFamily="18" charset="0"/>
              </a:rPr>
              <a:t>v</a:t>
            </a:r>
            <a:r>
              <a:rPr lang="en-US" altLang="zh-CN" b="1" i="1" baseline="-25000" dirty="0">
                <a:latin typeface="Times New Roman" panose="02020603050405020304" pitchFamily="18" charset="0"/>
              </a:rPr>
              <a:t>i</a:t>
            </a:r>
            <a:r>
              <a:rPr lang="zh-CN" altLang="en-US" b="1" dirty="0">
                <a:latin typeface="Times New Roman" panose="02020603050405020304" pitchFamily="18" charset="0"/>
              </a:rPr>
              <a:t>，将所有邻接于</a:t>
            </a:r>
            <a:r>
              <a:rPr lang="en-US" altLang="zh-CN" b="1" i="1" dirty="0">
                <a:latin typeface="Times New Roman" panose="02020603050405020304" pitchFamily="18" charset="0"/>
              </a:rPr>
              <a:t>v</a:t>
            </a:r>
            <a:r>
              <a:rPr lang="en-US" altLang="zh-CN" b="1" i="1" baseline="-25000" dirty="0">
                <a:latin typeface="Times New Roman" panose="02020603050405020304" pitchFamily="18" charset="0"/>
              </a:rPr>
              <a:t>i</a:t>
            </a:r>
            <a:r>
              <a:rPr lang="zh-CN" altLang="en-US" b="1" dirty="0">
                <a:latin typeface="Times New Roman" panose="02020603050405020304" pitchFamily="18" charset="0"/>
              </a:rPr>
              <a:t>的顶点</a:t>
            </a:r>
            <a:r>
              <a:rPr lang="en-US" altLang="zh-CN" b="1" i="1" dirty="0" err="1">
                <a:latin typeface="Times New Roman" panose="02020603050405020304" pitchFamily="18" charset="0"/>
              </a:rPr>
              <a:t>v</a:t>
            </a:r>
            <a:r>
              <a:rPr lang="en-US" altLang="zh-CN" b="1" i="1" baseline="-25000" dirty="0" err="1">
                <a:latin typeface="Times New Roman" panose="02020603050405020304" pitchFamily="18" charset="0"/>
              </a:rPr>
              <a:t>j</a:t>
            </a:r>
            <a:r>
              <a:rPr lang="zh-CN" altLang="en-US" b="1" dirty="0">
                <a:latin typeface="Times New Roman" panose="02020603050405020304" pitchFamily="18" charset="0"/>
              </a:rPr>
              <a:t>链成一个单链表，这个单链表就称为顶点</a:t>
            </a:r>
            <a:r>
              <a:rPr lang="en-US" altLang="zh-CN" b="1" i="1" dirty="0">
                <a:latin typeface="Times New Roman" panose="02020603050405020304" pitchFamily="18" charset="0"/>
              </a:rPr>
              <a:t>v</a:t>
            </a:r>
            <a:r>
              <a:rPr lang="en-US" altLang="zh-CN" b="1" i="1" baseline="-25000" dirty="0">
                <a:latin typeface="Times New Roman" panose="02020603050405020304" pitchFamily="18" charset="0"/>
              </a:rPr>
              <a:t>i</a:t>
            </a:r>
            <a:r>
              <a:rPr lang="zh-CN" altLang="en-US" b="1" dirty="0">
                <a:latin typeface="Times New Roman" panose="02020603050405020304" pitchFamily="18" charset="0"/>
              </a:rPr>
              <a:t>的邻接表，再将所有点的邻接表表头放到一个数组中，就构成了图的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邻接表</a:t>
            </a:r>
            <a:r>
              <a:rPr lang="en-US" altLang="zh-CN" dirty="0">
                <a:sym typeface="+mn-ea"/>
              </a:rPr>
              <a:t>(</a:t>
            </a:r>
            <a:r>
              <a:rPr lang="zh-CN" altLang="en-US" dirty="0">
                <a:sym typeface="+mn-ea"/>
              </a:rPr>
              <a:t>这种邻接表也称为</a:t>
            </a: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出边表</a:t>
            </a:r>
            <a:r>
              <a:rPr lang="en-US" altLang="zh-CN" dirty="0" smtClean="0">
                <a:sym typeface="+mn-ea"/>
              </a:rPr>
              <a:t>)</a:t>
            </a:r>
            <a:endParaRPr lang="en-US" altLang="zh-CN" dirty="0"/>
          </a:p>
        </p:txBody>
      </p:sp>
      <p:sp>
        <p:nvSpPr>
          <p:cNvPr id="15366" name="Rectangle 22"/>
          <p:cNvSpPr/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2" name="组合 103"/>
          <p:cNvGrpSpPr/>
          <p:nvPr/>
        </p:nvGrpSpPr>
        <p:grpSpPr>
          <a:xfrm>
            <a:off x="1143199" y="2571750"/>
            <a:ext cx="2500747" cy="941388"/>
            <a:chOff x="1262044" y="2857496"/>
            <a:chExt cx="2500280" cy="940836"/>
          </a:xfrm>
        </p:grpSpPr>
        <p:grpSp>
          <p:nvGrpSpPr>
            <p:cNvPr id="15389" name="组合 100"/>
            <p:cNvGrpSpPr/>
            <p:nvPr/>
          </p:nvGrpSpPr>
          <p:grpSpPr>
            <a:xfrm>
              <a:off x="1262044" y="2857496"/>
              <a:ext cx="2452700" cy="500066"/>
              <a:chOff x="1262044" y="2857496"/>
              <a:chExt cx="1333500" cy="296863"/>
            </a:xfrm>
          </p:grpSpPr>
          <p:sp>
            <p:nvSpPr>
              <p:cNvPr id="15391" name="Rectangle 3"/>
              <p:cNvSpPr/>
              <p:nvPr/>
            </p:nvSpPr>
            <p:spPr>
              <a:xfrm>
                <a:off x="1262044" y="2857496"/>
                <a:ext cx="666750" cy="296863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/>
                <a:r>
                  <a:rPr lang="en-US" altLang="zh-CN" sz="1800" b="1">
                    <a:latin typeface="Calibri" panose="020F0502020204030204" charset="0"/>
                  </a:rPr>
                  <a:t>Vertex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2" name="Rectangle 4"/>
              <p:cNvSpPr/>
              <p:nvPr/>
            </p:nvSpPr>
            <p:spPr>
              <a:xfrm>
                <a:off x="1928794" y="2857496"/>
                <a:ext cx="666750" cy="296863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18000" rIns="18000"/>
              <a:lstStyle/>
              <a:p>
                <a:pPr algn="ctr"/>
                <a:r>
                  <a:rPr lang="en-US" altLang="zh-CN" sz="1800" b="1" err="1">
                    <a:latin typeface="Calibri" panose="020F0502020204030204" charset="0"/>
                  </a:rPr>
                  <a:t>FirstEdge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390" name="矩形 102"/>
            <p:cNvSpPr/>
            <p:nvPr/>
          </p:nvSpPr>
          <p:spPr>
            <a:xfrm>
              <a:off x="1500166" y="3429000"/>
              <a:ext cx="226215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1800" b="1" dirty="0">
                  <a:latin typeface="Times New Roman" panose="02020603050405020304" pitchFamily="18" charset="0"/>
                </a:rPr>
                <a:t>顶点域</a:t>
              </a:r>
              <a:r>
                <a:rPr lang="en-US" altLang="zh-CN" sz="1800" b="1">
                  <a:latin typeface="Times New Roman" panose="02020603050405020304" pitchFamily="18" charset="0"/>
                </a:rPr>
                <a:t>    </a:t>
              </a:r>
              <a:r>
                <a:rPr lang="zh-CN" altLang="en-US" sz="1800" b="1" dirty="0">
                  <a:latin typeface="Times New Roman" panose="02020603050405020304" pitchFamily="18" charset="0"/>
                </a:rPr>
                <a:t>边表头指针</a:t>
              </a:r>
              <a:endParaRPr lang="zh-CN" altLang="en-US" sz="18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组合 105"/>
          <p:cNvGrpSpPr/>
          <p:nvPr/>
        </p:nvGrpSpPr>
        <p:grpSpPr>
          <a:xfrm>
            <a:off x="4715694" y="2571750"/>
            <a:ext cx="2214948" cy="941388"/>
            <a:chOff x="4857752" y="2857496"/>
            <a:chExt cx="2214578" cy="940836"/>
          </a:xfrm>
        </p:grpSpPr>
        <p:grpSp>
          <p:nvGrpSpPr>
            <p:cNvPr id="15385" name="组合 101"/>
            <p:cNvGrpSpPr/>
            <p:nvPr/>
          </p:nvGrpSpPr>
          <p:grpSpPr>
            <a:xfrm>
              <a:off x="4857752" y="2857496"/>
              <a:ext cx="2214578" cy="500066"/>
              <a:chOff x="3321050" y="2273300"/>
              <a:chExt cx="1400175" cy="296863"/>
            </a:xfrm>
          </p:grpSpPr>
          <p:sp>
            <p:nvSpPr>
              <p:cNvPr id="15387" name="Rectangle 5"/>
              <p:cNvSpPr/>
              <p:nvPr/>
            </p:nvSpPr>
            <p:spPr>
              <a:xfrm>
                <a:off x="3321050" y="2273300"/>
                <a:ext cx="733425" cy="296863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just"/>
                <a:r>
                  <a:rPr lang="en-US" altLang="zh-CN" sz="1800" b="1">
                    <a:latin typeface="Calibri" panose="020F0502020204030204" charset="0"/>
                  </a:rPr>
                  <a:t> </a:t>
                </a:r>
                <a:r>
                  <a:rPr lang="en-US" altLang="zh-CN" sz="1800" b="1" err="1">
                    <a:latin typeface="Calibri" panose="020F0502020204030204" charset="0"/>
                  </a:rPr>
                  <a:t>AdjV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8" name="Rectangle 6"/>
              <p:cNvSpPr/>
              <p:nvPr/>
            </p:nvSpPr>
            <p:spPr>
              <a:xfrm>
                <a:off x="4054475" y="2273300"/>
                <a:ext cx="666750" cy="296863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just"/>
                <a:r>
                  <a:rPr lang="en-US" altLang="zh-CN" sz="1800" b="1">
                    <a:latin typeface="Calibri" panose="020F0502020204030204" charset="0"/>
                  </a:rPr>
                  <a:t> Next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386" name="矩形 104"/>
            <p:cNvSpPr/>
            <p:nvPr/>
          </p:nvSpPr>
          <p:spPr>
            <a:xfrm>
              <a:off x="4857752" y="3429000"/>
              <a:ext cx="214674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1800" b="1" dirty="0">
                  <a:latin typeface="Times New Roman" panose="02020603050405020304" pitchFamily="18" charset="0"/>
                </a:rPr>
                <a:t>邻接点域 </a:t>
              </a:r>
              <a:r>
                <a:rPr lang="en-US" altLang="zh-CN" sz="1800" b="1">
                  <a:latin typeface="Times New Roman" panose="02020603050405020304" pitchFamily="18" charset="0"/>
                </a:rPr>
                <a:t>     </a:t>
              </a:r>
              <a:r>
                <a:rPr lang="zh-CN" altLang="en-US" sz="1800" b="1" dirty="0">
                  <a:latin typeface="Times New Roman" panose="02020603050405020304" pitchFamily="18" charset="0"/>
                </a:rPr>
                <a:t>指针域</a:t>
              </a:r>
              <a:endParaRPr lang="zh-CN" altLang="en-US" sz="18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 flipV="1">
            <a:off x="6958754" y="3513138"/>
            <a:ext cx="2000597" cy="1428750"/>
            <a:chOff x="2492" y="9020"/>
            <a:chExt cx="1940" cy="1246"/>
          </a:xfrm>
        </p:grpSpPr>
        <p:sp>
          <p:nvSpPr>
            <p:cNvPr id="15373" name="Oval 20"/>
            <p:cNvSpPr/>
            <p:nvPr/>
          </p:nvSpPr>
          <p:spPr>
            <a:xfrm>
              <a:off x="2492" y="9020"/>
              <a:ext cx="485" cy="468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eaLnBrk="0" hangingPunct="0"/>
              <a:endParaRPr lang="zh-CN" altLang="zh-CN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4" name="Oval 19"/>
            <p:cNvSpPr/>
            <p:nvPr/>
          </p:nvSpPr>
          <p:spPr>
            <a:xfrm>
              <a:off x="3947" y="9020"/>
              <a:ext cx="485" cy="468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eaLnBrk="0" hangingPunct="0"/>
              <a:r>
                <a:rPr lang="en-US" altLang="zh-CN" sz="1800">
                  <a:latin typeface="Times New Roman" panose="02020603050405020304" pitchFamily="18" charset="0"/>
                </a:rPr>
                <a:t>3</a:t>
              </a:r>
              <a:endParaRPr lang="en-US" altLang="zh-CN" sz="1800">
                <a:latin typeface="Times New Roman" panose="02020603050405020304" pitchFamily="18" charset="0"/>
              </a:endParaRPr>
            </a:p>
          </p:txBody>
        </p:sp>
        <p:sp>
          <p:nvSpPr>
            <p:cNvPr id="15375" name="Oval 18"/>
            <p:cNvSpPr/>
            <p:nvPr/>
          </p:nvSpPr>
          <p:spPr>
            <a:xfrm>
              <a:off x="2492" y="9798"/>
              <a:ext cx="485" cy="468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eaLnBrk="0" hangingPunct="0"/>
              <a:endParaRPr lang="zh-CN" altLang="zh-CN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6" name="Oval 17"/>
            <p:cNvSpPr/>
            <p:nvPr/>
          </p:nvSpPr>
          <p:spPr>
            <a:xfrm>
              <a:off x="3947" y="9798"/>
              <a:ext cx="485" cy="468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eaLnBrk="0" hangingPunct="0"/>
              <a:endParaRPr lang="zh-CN" altLang="zh-CN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7" name="Line 16"/>
            <p:cNvSpPr/>
            <p:nvPr/>
          </p:nvSpPr>
          <p:spPr>
            <a:xfrm>
              <a:off x="2977" y="9176"/>
              <a:ext cx="97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78" name="Line 15"/>
            <p:cNvSpPr/>
            <p:nvPr/>
          </p:nvSpPr>
          <p:spPr>
            <a:xfrm>
              <a:off x="2783" y="9487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79" name="Line 14"/>
            <p:cNvSpPr/>
            <p:nvPr/>
          </p:nvSpPr>
          <p:spPr>
            <a:xfrm>
              <a:off x="2977" y="10109"/>
              <a:ext cx="97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80" name="Line 13"/>
            <p:cNvSpPr/>
            <p:nvPr/>
          </p:nvSpPr>
          <p:spPr>
            <a:xfrm flipV="1">
              <a:off x="2880" y="9331"/>
              <a:ext cx="1067" cy="53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81" name="Text Box 12"/>
            <p:cNvSpPr txBox="1"/>
            <p:nvPr/>
          </p:nvSpPr>
          <p:spPr>
            <a:xfrm flipH="1" flipV="1">
              <a:off x="2622" y="9098"/>
              <a:ext cx="268" cy="32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zh-CN" sz="1800">
                  <a:latin typeface="Times New Roman" panose="02020603050405020304" pitchFamily="18" charset="0"/>
                </a:rPr>
                <a:t>V</a:t>
              </a:r>
              <a:r>
                <a:rPr lang="en-US" altLang="zh-CN" sz="1800" baseline="-30000">
                  <a:latin typeface="Times New Roman" panose="02020603050405020304" pitchFamily="18" charset="0"/>
                </a:rPr>
                <a:t>0</a:t>
              </a:r>
              <a:endParaRPr lang="en-US" altLang="zh-CN" sz="1800">
                <a:latin typeface="Times New Roman" panose="02020603050405020304" pitchFamily="18" charset="0"/>
              </a:endParaRPr>
            </a:p>
          </p:txBody>
        </p:sp>
        <p:sp>
          <p:nvSpPr>
            <p:cNvPr id="15382" name="Text Box 11"/>
            <p:cNvSpPr txBox="1"/>
            <p:nvPr/>
          </p:nvSpPr>
          <p:spPr>
            <a:xfrm flipH="1" flipV="1">
              <a:off x="4054" y="9087"/>
              <a:ext cx="268" cy="32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zh-CN" sz="1800">
                  <a:latin typeface="Times New Roman" panose="02020603050405020304" pitchFamily="18" charset="0"/>
                </a:rPr>
                <a:t>V</a:t>
              </a:r>
              <a:r>
                <a:rPr lang="en-US" altLang="zh-CN" sz="1800" baseline="-30000">
                  <a:latin typeface="Times New Roman" panose="02020603050405020304" pitchFamily="18" charset="0"/>
                </a:rPr>
                <a:t>3</a:t>
              </a:r>
              <a:endParaRPr lang="en-US" altLang="zh-CN" sz="1800">
                <a:latin typeface="Times New Roman" panose="02020603050405020304" pitchFamily="18" charset="0"/>
              </a:endParaRPr>
            </a:p>
          </p:txBody>
        </p:sp>
        <p:sp>
          <p:nvSpPr>
            <p:cNvPr id="15383" name="Text Box 10"/>
            <p:cNvSpPr txBox="1"/>
            <p:nvPr/>
          </p:nvSpPr>
          <p:spPr>
            <a:xfrm flipH="1" flipV="1">
              <a:off x="4054" y="9867"/>
              <a:ext cx="268" cy="32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zh-CN" sz="1800">
                  <a:latin typeface="Times New Roman" panose="02020603050405020304" pitchFamily="18" charset="0"/>
                </a:rPr>
                <a:t>V</a:t>
              </a:r>
              <a:r>
                <a:rPr lang="en-US" altLang="zh-CN" sz="1800" baseline="-30000">
                  <a:latin typeface="Times New Roman" panose="02020603050405020304" pitchFamily="18" charset="0"/>
                </a:rPr>
                <a:t>2</a:t>
              </a:r>
              <a:endParaRPr lang="en-US" altLang="zh-CN" sz="1800">
                <a:latin typeface="Times New Roman" panose="02020603050405020304" pitchFamily="18" charset="0"/>
              </a:endParaRPr>
            </a:p>
          </p:txBody>
        </p:sp>
        <p:sp>
          <p:nvSpPr>
            <p:cNvPr id="15384" name="Text Box 9"/>
            <p:cNvSpPr txBox="1"/>
            <p:nvPr/>
          </p:nvSpPr>
          <p:spPr>
            <a:xfrm flipH="1" flipV="1">
              <a:off x="2614" y="9882"/>
              <a:ext cx="268" cy="32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zh-CN" sz="1800" dirty="0">
                  <a:latin typeface="Times New Roman" panose="02020603050405020304" pitchFamily="18" charset="0"/>
                </a:rPr>
                <a:t>V</a:t>
              </a:r>
              <a:r>
                <a:rPr lang="en-US" altLang="zh-CN" sz="1800" baseline="-30000" dirty="0">
                  <a:latin typeface="Times New Roman" panose="02020603050405020304" pitchFamily="18" charset="0"/>
                </a:rPr>
                <a:t>1</a:t>
              </a:r>
              <a:endParaRPr lang="en-US" altLang="zh-CN" sz="1800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60423" name="Picture 7"/>
          <p:cNvPicPr>
            <a:picLocks noChangeAspect="1"/>
          </p:cNvPicPr>
          <p:nvPr/>
        </p:nvPicPr>
        <p:blipFill rotWithShape="1">
          <a:blip r:embed="rId2">
            <a:lum bright="-14001" contrast="32000"/>
          </a:blip>
          <a:srcRect b="14029"/>
          <a:stretch>
            <a:fillRect/>
          </a:stretch>
        </p:blipFill>
        <p:spPr>
          <a:xfrm>
            <a:off x="204868" y="4010564"/>
            <a:ext cx="6782978" cy="22027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33" name="Text Box 3"/>
          <p:cNvSpPr txBox="1"/>
          <p:nvPr/>
        </p:nvSpPr>
        <p:spPr>
          <a:xfrm>
            <a:off x="357251" y="428626"/>
            <a:ext cx="1399238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2.3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4" name="AutoShape 74" descr="白色大理石"/>
          <p:cNvSpPr/>
          <p:nvPr/>
        </p:nvSpPr>
        <p:spPr>
          <a:xfrm flipH="1">
            <a:off x="1381364" y="298174"/>
            <a:ext cx="4154731" cy="715227"/>
          </a:xfrm>
          <a:prstGeom prst="cube">
            <a:avLst>
              <a:gd name="adj" fmla="val 15625"/>
            </a:avLst>
          </a:prstGeom>
          <a:blipFill rotWithShape="0">
            <a:blip r:embed="rId1"/>
          </a:blipFill>
          <a:ln w="25400">
            <a:noFill/>
          </a:ln>
        </p:spPr>
        <p:txBody>
          <a:bodyPr wrap="none" anchor="ctr"/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</a:rPr>
              <a:t>邻接表</a:t>
            </a:r>
            <a:r>
              <a:rPr lang="en-US" altLang="zh-CN" sz="3200" dirty="0">
                <a:latin typeface="Times New Roman" panose="02020603050405020304" pitchFamily="18" charset="0"/>
              </a:rPr>
              <a:t>(Adjacency List)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61515" name="Text Box 75"/>
          <p:cNvSpPr txBox="1"/>
          <p:nvPr/>
        </p:nvSpPr>
        <p:spPr>
          <a:xfrm>
            <a:off x="357251" y="1292088"/>
            <a:ext cx="8154816" cy="92333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 </a:t>
            </a:r>
            <a:r>
              <a:rPr lang="zh-CN" altLang="en-US" b="1" dirty="0">
                <a:latin typeface="Times New Roman" panose="02020603050405020304" pitchFamily="18" charset="0"/>
              </a:rPr>
              <a:t>对于图</a:t>
            </a:r>
            <a:r>
              <a:rPr lang="en-US" altLang="zh-CN" b="1" dirty="0">
                <a:latin typeface="Times New Roman" panose="02020603050405020304" pitchFamily="18" charset="0"/>
              </a:rPr>
              <a:t>G</a:t>
            </a:r>
            <a:r>
              <a:rPr lang="zh-CN" altLang="en-US" b="1" dirty="0">
                <a:latin typeface="Times New Roman" panose="02020603050405020304" pitchFamily="18" charset="0"/>
              </a:rPr>
              <a:t>中的每个顶点</a:t>
            </a:r>
            <a:r>
              <a:rPr lang="en-US" altLang="zh-CN" b="1" i="1" dirty="0">
                <a:latin typeface="Times New Roman" panose="02020603050405020304" pitchFamily="18" charset="0"/>
              </a:rPr>
              <a:t>v</a:t>
            </a:r>
            <a:r>
              <a:rPr lang="en-US" altLang="zh-CN" b="1" i="1" baseline="-25000" dirty="0">
                <a:latin typeface="Times New Roman" panose="02020603050405020304" pitchFamily="18" charset="0"/>
              </a:rPr>
              <a:t>i</a:t>
            </a:r>
            <a:r>
              <a:rPr lang="zh-CN" altLang="en-US" b="1" dirty="0">
                <a:latin typeface="Times New Roman" panose="02020603050405020304" pitchFamily="18" charset="0"/>
              </a:rPr>
              <a:t>，将所有邻接于</a:t>
            </a:r>
            <a:r>
              <a:rPr lang="en-US" altLang="zh-CN" b="1" i="1" dirty="0">
                <a:latin typeface="Times New Roman" panose="02020603050405020304" pitchFamily="18" charset="0"/>
              </a:rPr>
              <a:t>v</a:t>
            </a:r>
            <a:r>
              <a:rPr lang="en-US" altLang="zh-CN" b="1" i="1" baseline="-25000" dirty="0">
                <a:latin typeface="Times New Roman" panose="02020603050405020304" pitchFamily="18" charset="0"/>
              </a:rPr>
              <a:t>i</a:t>
            </a:r>
            <a:r>
              <a:rPr lang="zh-CN" altLang="en-US" b="1" dirty="0">
                <a:latin typeface="Times New Roman" panose="02020603050405020304" pitchFamily="18" charset="0"/>
              </a:rPr>
              <a:t>的顶点</a:t>
            </a:r>
            <a:r>
              <a:rPr lang="en-US" altLang="zh-CN" b="1" i="1" dirty="0" err="1">
                <a:latin typeface="Times New Roman" panose="02020603050405020304" pitchFamily="18" charset="0"/>
              </a:rPr>
              <a:t>v</a:t>
            </a:r>
            <a:r>
              <a:rPr lang="en-US" altLang="zh-CN" b="1" i="1" baseline="-25000" dirty="0" err="1">
                <a:latin typeface="Times New Roman" panose="02020603050405020304" pitchFamily="18" charset="0"/>
              </a:rPr>
              <a:t>j</a:t>
            </a:r>
            <a:r>
              <a:rPr lang="zh-CN" altLang="en-US" b="1" dirty="0">
                <a:latin typeface="Times New Roman" panose="02020603050405020304" pitchFamily="18" charset="0"/>
              </a:rPr>
              <a:t>链成一个单链表，这个单链表就称为顶点</a:t>
            </a:r>
            <a:r>
              <a:rPr lang="en-US" altLang="zh-CN" b="1" i="1" dirty="0">
                <a:latin typeface="Times New Roman" panose="02020603050405020304" pitchFamily="18" charset="0"/>
              </a:rPr>
              <a:t>v</a:t>
            </a:r>
            <a:r>
              <a:rPr lang="en-US" altLang="zh-CN" b="1" i="1" baseline="-25000" dirty="0">
                <a:latin typeface="Times New Roman" panose="02020603050405020304" pitchFamily="18" charset="0"/>
              </a:rPr>
              <a:t>i</a:t>
            </a:r>
            <a:r>
              <a:rPr lang="zh-CN" altLang="en-US" b="1" dirty="0">
                <a:latin typeface="Times New Roman" panose="02020603050405020304" pitchFamily="18" charset="0"/>
              </a:rPr>
              <a:t>的邻接表，再将所有点的邻接表表头放到一个数组中，就构成了图的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邻接表</a:t>
            </a:r>
            <a:r>
              <a:rPr lang="en-US" altLang="zh-CN" dirty="0">
                <a:sym typeface="+mn-ea"/>
              </a:rPr>
              <a:t>(</a:t>
            </a:r>
            <a:r>
              <a:rPr lang="zh-CN" altLang="en-US" dirty="0">
                <a:sym typeface="+mn-ea"/>
              </a:rPr>
              <a:t>这种邻接表也称为</a:t>
            </a: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出边表</a:t>
            </a:r>
            <a:r>
              <a:rPr lang="en-US" altLang="zh-CN" dirty="0" smtClean="0">
                <a:sym typeface="+mn-ea"/>
              </a:rPr>
              <a:t>)</a:t>
            </a:r>
            <a:endParaRPr lang="en-US" altLang="zh-CN" dirty="0"/>
          </a:p>
        </p:txBody>
      </p:sp>
      <p:sp>
        <p:nvSpPr>
          <p:cNvPr id="15366" name="Rectangle 22"/>
          <p:cNvSpPr/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49" name="Text Box 3"/>
          <p:cNvSpPr txBox="1"/>
          <p:nvPr/>
        </p:nvSpPr>
        <p:spPr>
          <a:xfrm>
            <a:off x="194869" y="3571876"/>
            <a:ext cx="4858594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</a:rPr>
              <a:t>无向图的邻接表表示示例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grpSp>
        <p:nvGrpSpPr>
          <p:cNvPr id="2" name="组合 103"/>
          <p:cNvGrpSpPr/>
          <p:nvPr/>
        </p:nvGrpSpPr>
        <p:grpSpPr>
          <a:xfrm>
            <a:off x="1143199" y="2571750"/>
            <a:ext cx="2500747" cy="941388"/>
            <a:chOff x="1262044" y="2857496"/>
            <a:chExt cx="2500280" cy="940836"/>
          </a:xfrm>
        </p:grpSpPr>
        <p:grpSp>
          <p:nvGrpSpPr>
            <p:cNvPr id="15389" name="组合 100"/>
            <p:cNvGrpSpPr/>
            <p:nvPr/>
          </p:nvGrpSpPr>
          <p:grpSpPr>
            <a:xfrm>
              <a:off x="1262044" y="2857496"/>
              <a:ext cx="2452700" cy="500066"/>
              <a:chOff x="1262044" y="2857496"/>
              <a:chExt cx="1333500" cy="296863"/>
            </a:xfrm>
          </p:grpSpPr>
          <p:sp>
            <p:nvSpPr>
              <p:cNvPr id="15391" name="Rectangle 3"/>
              <p:cNvSpPr/>
              <p:nvPr/>
            </p:nvSpPr>
            <p:spPr>
              <a:xfrm>
                <a:off x="1262044" y="2857496"/>
                <a:ext cx="666750" cy="296863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/>
                <a:r>
                  <a:rPr lang="en-US" altLang="zh-CN" sz="1800" b="1">
                    <a:latin typeface="Calibri" panose="020F0502020204030204" charset="0"/>
                  </a:rPr>
                  <a:t>Vertex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2" name="Rectangle 4"/>
              <p:cNvSpPr/>
              <p:nvPr/>
            </p:nvSpPr>
            <p:spPr>
              <a:xfrm>
                <a:off x="1928794" y="2857496"/>
                <a:ext cx="666750" cy="296863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18000" rIns="18000"/>
              <a:lstStyle/>
              <a:p>
                <a:pPr algn="ctr"/>
                <a:r>
                  <a:rPr lang="en-US" altLang="zh-CN" sz="1800" b="1" err="1">
                    <a:latin typeface="Calibri" panose="020F0502020204030204" charset="0"/>
                  </a:rPr>
                  <a:t>FirstEdge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390" name="矩形 102"/>
            <p:cNvSpPr/>
            <p:nvPr/>
          </p:nvSpPr>
          <p:spPr>
            <a:xfrm>
              <a:off x="1500166" y="3429000"/>
              <a:ext cx="226215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1800" b="1" dirty="0">
                  <a:latin typeface="Times New Roman" panose="02020603050405020304" pitchFamily="18" charset="0"/>
                </a:rPr>
                <a:t>顶点域</a:t>
              </a:r>
              <a:r>
                <a:rPr lang="en-US" altLang="zh-CN" sz="1800" b="1">
                  <a:latin typeface="Times New Roman" panose="02020603050405020304" pitchFamily="18" charset="0"/>
                </a:rPr>
                <a:t>    </a:t>
              </a:r>
              <a:r>
                <a:rPr lang="zh-CN" altLang="en-US" sz="1800" b="1" dirty="0">
                  <a:latin typeface="Times New Roman" panose="02020603050405020304" pitchFamily="18" charset="0"/>
                </a:rPr>
                <a:t>边表头指针</a:t>
              </a:r>
              <a:endParaRPr lang="zh-CN" altLang="en-US" sz="18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组合 105"/>
          <p:cNvGrpSpPr/>
          <p:nvPr/>
        </p:nvGrpSpPr>
        <p:grpSpPr>
          <a:xfrm>
            <a:off x="4715694" y="2571750"/>
            <a:ext cx="2214948" cy="941388"/>
            <a:chOff x="4857752" y="2857496"/>
            <a:chExt cx="2214578" cy="940836"/>
          </a:xfrm>
        </p:grpSpPr>
        <p:grpSp>
          <p:nvGrpSpPr>
            <p:cNvPr id="15385" name="组合 101"/>
            <p:cNvGrpSpPr/>
            <p:nvPr/>
          </p:nvGrpSpPr>
          <p:grpSpPr>
            <a:xfrm>
              <a:off x="4857752" y="2857496"/>
              <a:ext cx="2214578" cy="500066"/>
              <a:chOff x="3321050" y="2273300"/>
              <a:chExt cx="1400175" cy="296863"/>
            </a:xfrm>
          </p:grpSpPr>
          <p:sp>
            <p:nvSpPr>
              <p:cNvPr id="15387" name="Rectangle 5"/>
              <p:cNvSpPr/>
              <p:nvPr/>
            </p:nvSpPr>
            <p:spPr>
              <a:xfrm>
                <a:off x="3321050" y="2273300"/>
                <a:ext cx="733425" cy="296863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just"/>
                <a:r>
                  <a:rPr lang="en-US" altLang="zh-CN" sz="1800" b="1">
                    <a:latin typeface="Calibri" panose="020F0502020204030204" charset="0"/>
                  </a:rPr>
                  <a:t> </a:t>
                </a:r>
                <a:r>
                  <a:rPr lang="en-US" altLang="zh-CN" sz="1800" b="1" err="1">
                    <a:latin typeface="Calibri" panose="020F0502020204030204" charset="0"/>
                  </a:rPr>
                  <a:t>AdjV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8" name="Rectangle 6"/>
              <p:cNvSpPr/>
              <p:nvPr/>
            </p:nvSpPr>
            <p:spPr>
              <a:xfrm>
                <a:off x="4054475" y="2273300"/>
                <a:ext cx="666750" cy="296863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just"/>
                <a:r>
                  <a:rPr lang="en-US" altLang="zh-CN" sz="1800" b="1">
                    <a:latin typeface="Calibri" panose="020F0502020204030204" charset="0"/>
                  </a:rPr>
                  <a:t> Next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386" name="矩形 104"/>
            <p:cNvSpPr/>
            <p:nvPr/>
          </p:nvSpPr>
          <p:spPr>
            <a:xfrm>
              <a:off x="4857752" y="3429000"/>
              <a:ext cx="214674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1800" b="1" dirty="0">
                  <a:latin typeface="Times New Roman" panose="02020603050405020304" pitchFamily="18" charset="0"/>
                </a:rPr>
                <a:t>邻接点域 </a:t>
              </a:r>
              <a:r>
                <a:rPr lang="en-US" altLang="zh-CN" sz="1800" b="1">
                  <a:latin typeface="Times New Roman" panose="02020603050405020304" pitchFamily="18" charset="0"/>
                </a:rPr>
                <a:t>     </a:t>
              </a:r>
              <a:r>
                <a:rPr lang="zh-CN" altLang="en-US" sz="1800" b="1" dirty="0">
                  <a:latin typeface="Times New Roman" panose="02020603050405020304" pitchFamily="18" charset="0"/>
                </a:rPr>
                <a:t>指针域</a:t>
              </a:r>
              <a:endParaRPr lang="zh-CN" altLang="en-US" sz="18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 flipV="1">
            <a:off x="6863002" y="3513455"/>
            <a:ext cx="2000597" cy="1428750"/>
            <a:chOff x="2492" y="9020"/>
            <a:chExt cx="1940" cy="1246"/>
          </a:xfrm>
        </p:grpSpPr>
        <p:sp>
          <p:nvSpPr>
            <p:cNvPr id="15373" name="Oval 20"/>
            <p:cNvSpPr/>
            <p:nvPr/>
          </p:nvSpPr>
          <p:spPr>
            <a:xfrm>
              <a:off x="2492" y="9020"/>
              <a:ext cx="485" cy="468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eaLnBrk="0" hangingPunct="0"/>
              <a:endParaRPr lang="zh-CN" altLang="zh-CN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4" name="Oval 19"/>
            <p:cNvSpPr/>
            <p:nvPr/>
          </p:nvSpPr>
          <p:spPr>
            <a:xfrm>
              <a:off x="3947" y="9020"/>
              <a:ext cx="485" cy="468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eaLnBrk="0" hangingPunct="0"/>
              <a:r>
                <a:rPr lang="en-US" altLang="zh-CN" sz="1800">
                  <a:latin typeface="Times New Roman" panose="02020603050405020304" pitchFamily="18" charset="0"/>
                </a:rPr>
                <a:t>3</a:t>
              </a:r>
              <a:endParaRPr lang="en-US" altLang="zh-CN" sz="1800">
                <a:latin typeface="Times New Roman" panose="02020603050405020304" pitchFamily="18" charset="0"/>
              </a:endParaRPr>
            </a:p>
          </p:txBody>
        </p:sp>
        <p:sp>
          <p:nvSpPr>
            <p:cNvPr id="15375" name="Oval 18"/>
            <p:cNvSpPr/>
            <p:nvPr/>
          </p:nvSpPr>
          <p:spPr>
            <a:xfrm>
              <a:off x="2492" y="9798"/>
              <a:ext cx="485" cy="468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eaLnBrk="0" hangingPunct="0"/>
              <a:endParaRPr lang="zh-CN" altLang="zh-CN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6" name="Oval 17"/>
            <p:cNvSpPr/>
            <p:nvPr/>
          </p:nvSpPr>
          <p:spPr>
            <a:xfrm>
              <a:off x="3947" y="9798"/>
              <a:ext cx="485" cy="468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eaLnBrk="0" hangingPunct="0"/>
              <a:endParaRPr lang="zh-CN" altLang="zh-CN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7" name="Line 16"/>
            <p:cNvSpPr/>
            <p:nvPr/>
          </p:nvSpPr>
          <p:spPr>
            <a:xfrm>
              <a:off x="2977" y="9176"/>
              <a:ext cx="97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78" name="Line 15"/>
            <p:cNvSpPr/>
            <p:nvPr/>
          </p:nvSpPr>
          <p:spPr>
            <a:xfrm>
              <a:off x="2783" y="9487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79" name="Line 14"/>
            <p:cNvSpPr/>
            <p:nvPr/>
          </p:nvSpPr>
          <p:spPr>
            <a:xfrm>
              <a:off x="2977" y="10109"/>
              <a:ext cx="97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80" name="Line 13"/>
            <p:cNvSpPr/>
            <p:nvPr/>
          </p:nvSpPr>
          <p:spPr>
            <a:xfrm flipV="1">
              <a:off x="2880" y="9331"/>
              <a:ext cx="1067" cy="53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81" name="Text Box 12"/>
            <p:cNvSpPr txBox="1"/>
            <p:nvPr/>
          </p:nvSpPr>
          <p:spPr>
            <a:xfrm flipH="1" flipV="1">
              <a:off x="2622" y="9098"/>
              <a:ext cx="268" cy="32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zh-CN" sz="1800">
                  <a:latin typeface="Times New Roman" panose="02020603050405020304" pitchFamily="18" charset="0"/>
                </a:rPr>
                <a:t>V</a:t>
              </a:r>
              <a:r>
                <a:rPr lang="en-US" altLang="zh-CN" sz="1800" baseline="-30000">
                  <a:latin typeface="Times New Roman" panose="02020603050405020304" pitchFamily="18" charset="0"/>
                </a:rPr>
                <a:t>0</a:t>
              </a:r>
              <a:endParaRPr lang="en-US" altLang="zh-CN" sz="1800">
                <a:latin typeface="Times New Roman" panose="02020603050405020304" pitchFamily="18" charset="0"/>
              </a:endParaRPr>
            </a:p>
          </p:txBody>
        </p:sp>
        <p:sp>
          <p:nvSpPr>
            <p:cNvPr id="15382" name="Text Box 11"/>
            <p:cNvSpPr txBox="1"/>
            <p:nvPr/>
          </p:nvSpPr>
          <p:spPr>
            <a:xfrm flipH="1" flipV="1">
              <a:off x="4054" y="9087"/>
              <a:ext cx="268" cy="32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zh-CN" sz="1800">
                  <a:latin typeface="Times New Roman" panose="02020603050405020304" pitchFamily="18" charset="0"/>
                </a:rPr>
                <a:t>V</a:t>
              </a:r>
              <a:r>
                <a:rPr lang="en-US" altLang="zh-CN" sz="1800" baseline="-30000">
                  <a:latin typeface="Times New Roman" panose="02020603050405020304" pitchFamily="18" charset="0"/>
                </a:rPr>
                <a:t>3</a:t>
              </a:r>
              <a:endParaRPr lang="en-US" altLang="zh-CN" sz="1800">
                <a:latin typeface="Times New Roman" panose="02020603050405020304" pitchFamily="18" charset="0"/>
              </a:endParaRPr>
            </a:p>
          </p:txBody>
        </p:sp>
        <p:sp>
          <p:nvSpPr>
            <p:cNvPr id="15383" name="Text Box 10"/>
            <p:cNvSpPr txBox="1"/>
            <p:nvPr/>
          </p:nvSpPr>
          <p:spPr>
            <a:xfrm flipH="1" flipV="1">
              <a:off x="4054" y="9867"/>
              <a:ext cx="268" cy="32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zh-CN" sz="1800">
                  <a:latin typeface="Times New Roman" panose="02020603050405020304" pitchFamily="18" charset="0"/>
                </a:rPr>
                <a:t>V</a:t>
              </a:r>
              <a:r>
                <a:rPr lang="en-US" altLang="zh-CN" sz="1800" baseline="-30000">
                  <a:latin typeface="Times New Roman" panose="02020603050405020304" pitchFamily="18" charset="0"/>
                </a:rPr>
                <a:t>2</a:t>
              </a:r>
              <a:endParaRPr lang="en-US" altLang="zh-CN" sz="1800">
                <a:latin typeface="Times New Roman" panose="02020603050405020304" pitchFamily="18" charset="0"/>
              </a:endParaRPr>
            </a:p>
          </p:txBody>
        </p:sp>
        <p:sp>
          <p:nvSpPr>
            <p:cNvPr id="15384" name="Text Box 9"/>
            <p:cNvSpPr txBox="1"/>
            <p:nvPr/>
          </p:nvSpPr>
          <p:spPr>
            <a:xfrm flipH="1" flipV="1">
              <a:off x="2614" y="9882"/>
              <a:ext cx="268" cy="32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zh-CN" sz="1800">
                  <a:latin typeface="Times New Roman" panose="02020603050405020304" pitchFamily="18" charset="0"/>
                </a:rPr>
                <a:t>V</a:t>
              </a:r>
              <a:r>
                <a:rPr lang="en-US" altLang="zh-CN" sz="1800" baseline="-30000">
                  <a:latin typeface="Times New Roman" panose="02020603050405020304" pitchFamily="18" charset="0"/>
                </a:rPr>
                <a:t>1</a:t>
              </a:r>
              <a:endParaRPr lang="en-US" altLang="zh-CN" sz="1800">
                <a:latin typeface="Times New Roman" panose="02020603050405020304" pitchFamily="18" charset="0"/>
              </a:endParaRPr>
            </a:p>
          </p:txBody>
        </p:sp>
      </p:grpSp>
      <p:pic>
        <p:nvPicPr>
          <p:cNvPr id="60423" name="Picture 7"/>
          <p:cNvPicPr>
            <a:picLocks noChangeAspect="1"/>
          </p:cNvPicPr>
          <p:nvPr/>
        </p:nvPicPr>
        <p:blipFill rotWithShape="1">
          <a:blip r:embed="rId2">
            <a:lum bright="-14001" contrast="32000"/>
          </a:blip>
          <a:srcRect b="14029"/>
          <a:stretch>
            <a:fillRect/>
          </a:stretch>
        </p:blipFill>
        <p:spPr>
          <a:xfrm>
            <a:off x="44325" y="4048950"/>
            <a:ext cx="6782978" cy="22027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33" name="Text Box 3"/>
          <p:cNvSpPr txBox="1"/>
          <p:nvPr/>
        </p:nvSpPr>
        <p:spPr>
          <a:xfrm>
            <a:off x="357251" y="428626"/>
            <a:ext cx="1399238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2.3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5" grpId="0"/>
      <p:bldP spid="1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文本占位符 333825"/>
          <p:cNvSpPr>
            <a:spLocks noGrp="1"/>
          </p:cNvSpPr>
          <p:nvPr>
            <p:ph type="body" idx="1"/>
          </p:nvPr>
        </p:nvSpPr>
        <p:spPr>
          <a:xfrm>
            <a:off x="1335110" y="5811988"/>
            <a:ext cx="5751490" cy="42821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无向图的邻接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表</a:t>
            </a:r>
            <a:r>
              <a:rPr lang="zh-CN" altLang="en-US" sz="2000" dirty="0" smtClean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zh-CN" altLang="en-US" sz="2000" b="1" dirty="0" smtClean="0"/>
              <a:t>每</a:t>
            </a:r>
            <a:r>
              <a:rPr lang="zh-CN" altLang="en-US" sz="2000" b="1" dirty="0"/>
              <a:t>条边在邻接表里出现</a:t>
            </a:r>
            <a:r>
              <a:rPr lang="en-US" altLang="zh-CN" sz="2000" b="1" dirty="0"/>
              <a:t>2</a:t>
            </a:r>
            <a:r>
              <a:rPr lang="zh-CN" altLang="en-US" sz="2000" b="1" dirty="0" smtClean="0"/>
              <a:t>次</a:t>
            </a:r>
            <a:endParaRPr lang="zh-CN" altLang="en-US" sz="2000" b="1" dirty="0"/>
          </a:p>
        </p:txBody>
      </p:sp>
      <p:pic>
        <p:nvPicPr>
          <p:cNvPr id="333828" name="图片 3338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882" y="2353901"/>
            <a:ext cx="8665640" cy="3257550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2" name="矩形 1"/>
          <p:cNvSpPr/>
          <p:nvPr/>
        </p:nvSpPr>
        <p:spPr>
          <a:xfrm>
            <a:off x="526636" y="391328"/>
            <a:ext cx="4413112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2.3.1 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无向图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的邻接表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500150" y="1214438"/>
            <a:ext cx="785949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无向图</a:t>
            </a:r>
            <a:r>
              <a:rPr lang="zh-CN" altLang="en-US" sz="2000" b="1" dirty="0">
                <a:latin typeface="Times New Roman" panose="02020603050405020304" pitchFamily="18" charset="0"/>
              </a:rPr>
              <a:t>中有</a:t>
            </a:r>
            <a:r>
              <a:rPr lang="en-US" altLang="zh-CN" sz="2000" b="1" dirty="0">
                <a:latin typeface="Times New Roman" panose="02020603050405020304" pitchFamily="18" charset="0"/>
              </a:rPr>
              <a:t>n </a:t>
            </a:r>
            <a:r>
              <a:rPr lang="zh-CN" altLang="en-US" sz="2000" b="1" dirty="0">
                <a:latin typeface="Times New Roman" panose="02020603050405020304" pitchFamily="18" charset="0"/>
              </a:rPr>
              <a:t>个顶点和</a:t>
            </a:r>
            <a:r>
              <a:rPr lang="en-US" altLang="zh-CN" sz="2000" b="1" dirty="0">
                <a:latin typeface="Times New Roman" panose="02020603050405020304" pitchFamily="18" charset="0"/>
              </a:rPr>
              <a:t>e</a:t>
            </a:r>
            <a:r>
              <a:rPr lang="zh-CN" altLang="en-US" sz="2000" b="1" dirty="0">
                <a:latin typeface="Times New Roman" panose="02020603050405020304" pitchFamily="18" charset="0"/>
              </a:rPr>
              <a:t>条边，则它的邻接表需</a:t>
            </a:r>
            <a:r>
              <a:rPr lang="en-US" altLang="zh-CN" sz="2000" b="1" dirty="0">
                <a:latin typeface="Times New Roman" panose="02020603050405020304" pitchFamily="18" charset="0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</a:rPr>
              <a:t>个头结点和</a:t>
            </a:r>
            <a:r>
              <a:rPr lang="en-US" altLang="zh-CN" sz="2000" b="1" dirty="0">
                <a:latin typeface="Times New Roman" panose="02020603050405020304" pitchFamily="18" charset="0"/>
              </a:rPr>
              <a:t>2e</a:t>
            </a:r>
            <a:r>
              <a:rPr lang="zh-CN" altLang="en-US" sz="2000" b="1" dirty="0">
                <a:latin typeface="Times New Roman" panose="02020603050405020304" pitchFamily="18" charset="0"/>
              </a:rPr>
              <a:t>个表边结点。显然，在边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稀疏 </a:t>
            </a:r>
            <a:r>
              <a:rPr lang="en-US" altLang="zh-CN" sz="2000" b="1" dirty="0">
                <a:latin typeface="Times New Roman" panose="02020603050405020304" pitchFamily="18" charset="0"/>
              </a:rPr>
              <a:t>( e &lt;&lt; n(n-1)/2 ) </a:t>
            </a:r>
            <a:r>
              <a:rPr lang="zh-CN" altLang="en-US" sz="2000" b="1" dirty="0">
                <a:latin typeface="Times New Roman" panose="02020603050405020304" pitchFamily="18" charset="0"/>
              </a:rPr>
              <a:t>的情况下，用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邻接表表示图比邻接矩阵节省存储空间</a:t>
            </a:r>
            <a:r>
              <a:rPr lang="zh-CN" altLang="en-US" sz="2000" b="1" dirty="0">
                <a:latin typeface="Times New Roman" panose="02020603050405020304" pitchFamily="18" charset="0"/>
              </a:rPr>
              <a:t>；</a:t>
            </a:r>
            <a:endParaRPr lang="en-US" altLang="zh-CN" sz="2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2"/>
          <p:cNvSpPr/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97" name="Text Box 3"/>
          <p:cNvSpPr txBox="1"/>
          <p:nvPr/>
        </p:nvSpPr>
        <p:spPr>
          <a:xfrm>
            <a:off x="338197" y="1359798"/>
            <a:ext cx="7930939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zh-CN" altLang="en-US" sz="2000" b="1" dirty="0">
                <a:latin typeface="Times New Roman" panose="02020603050405020304" pitchFamily="18" charset="0"/>
              </a:rPr>
              <a:t>无向图的邻接表，顶点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v</a:t>
            </a:r>
            <a:r>
              <a:rPr lang="en-US" altLang="zh-CN" sz="2000" b="1" i="1" baseline="-25000" dirty="0">
                <a:latin typeface="Times New Roman" panose="02020603050405020304" pitchFamily="18" charset="0"/>
              </a:rPr>
              <a:t>i</a:t>
            </a:r>
            <a:r>
              <a:rPr lang="zh-CN" altLang="en-US" sz="2000" b="1" dirty="0">
                <a:latin typeface="Times New Roman" panose="02020603050405020304" pitchFamily="18" charset="0"/>
              </a:rPr>
              <a:t>的度恰为第</a:t>
            </a:r>
            <a:r>
              <a:rPr lang="en-US" altLang="zh-CN" sz="2000" b="1" i="1" dirty="0" err="1">
                <a:latin typeface="Times New Roman" panose="02020603050405020304" pitchFamily="18" charset="0"/>
              </a:rPr>
              <a:t>i</a:t>
            </a:r>
            <a:r>
              <a:rPr lang="zh-CN" altLang="en-US" sz="2000" b="1" dirty="0">
                <a:latin typeface="Times New Roman" panose="02020603050405020304" pitchFamily="18" charset="0"/>
              </a:rPr>
              <a:t>个链表中的结点数；而在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有向图中</a:t>
            </a:r>
            <a:r>
              <a:rPr lang="zh-CN" altLang="en-US" sz="2000" b="1" dirty="0">
                <a:latin typeface="Times New Roman" panose="02020603050405020304" pitchFamily="18" charset="0"/>
              </a:rPr>
              <a:t>，第</a:t>
            </a:r>
            <a:r>
              <a:rPr lang="en-US" altLang="zh-CN" sz="2000" b="1" i="1" dirty="0" err="1">
                <a:latin typeface="Times New Roman" panose="02020603050405020304" pitchFamily="18" charset="0"/>
              </a:rPr>
              <a:t>i</a:t>
            </a:r>
            <a:r>
              <a:rPr lang="zh-CN" altLang="en-US" sz="2000" b="1" dirty="0">
                <a:latin typeface="Times New Roman" panose="02020603050405020304" pitchFamily="18" charset="0"/>
              </a:rPr>
              <a:t>个链表中的结点个数只是顶点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v</a:t>
            </a:r>
            <a:r>
              <a:rPr lang="en-US" altLang="zh-CN" sz="2000" b="1" i="1" baseline="-25000" dirty="0">
                <a:latin typeface="Times New Roman" panose="02020603050405020304" pitchFamily="18" charset="0"/>
              </a:rPr>
              <a:t>i</a:t>
            </a:r>
            <a:r>
              <a:rPr lang="zh-CN" altLang="en-US" sz="2000" b="1" dirty="0">
                <a:latin typeface="Times New Roman" panose="02020603050405020304" pitchFamily="18" charset="0"/>
              </a:rPr>
              <a:t>的出度，为便于确定顶点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v</a:t>
            </a:r>
            <a:r>
              <a:rPr lang="en-US" altLang="zh-CN" sz="2000" b="1" i="1" baseline="-25000" dirty="0">
                <a:latin typeface="Times New Roman" panose="02020603050405020304" pitchFamily="18" charset="0"/>
              </a:rPr>
              <a:t>i</a:t>
            </a:r>
            <a:r>
              <a:rPr lang="zh-CN" altLang="en-US" sz="2000" b="1" dirty="0">
                <a:latin typeface="Times New Roman" panose="02020603050405020304" pitchFamily="18" charset="0"/>
              </a:rPr>
              <a:t>的入度，可以建立一个有向图的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逆邻接表（入边表）</a:t>
            </a:r>
            <a:r>
              <a:rPr lang="zh-CN" altLang="en-US" sz="2000" b="1" dirty="0">
                <a:latin typeface="Times New Roman" panose="02020603050405020304" pitchFamily="18" charset="0"/>
              </a:rPr>
              <a:t>，即对每个顶点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v</a:t>
            </a:r>
            <a:r>
              <a:rPr lang="en-US" altLang="zh-CN" sz="2000" b="1" i="1" baseline="-25000" dirty="0">
                <a:latin typeface="Times New Roman" panose="02020603050405020304" pitchFamily="18" charset="0"/>
              </a:rPr>
              <a:t>i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</a:rPr>
              <a:t>建立一个链接以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v</a:t>
            </a:r>
            <a:r>
              <a:rPr lang="en-US" altLang="zh-CN" sz="2000" b="1" i="1" baseline="-25000" dirty="0">
                <a:latin typeface="Times New Roman" panose="02020603050405020304" pitchFamily="18" charset="0"/>
              </a:rPr>
              <a:t>i</a:t>
            </a:r>
            <a:r>
              <a:rPr lang="zh-CN" altLang="en-US" sz="2000" b="1" dirty="0">
                <a:latin typeface="Times New Roman" panose="02020603050405020304" pitchFamily="18" charset="0"/>
              </a:rPr>
              <a:t>为头的弧的链表。 例如：</a:t>
            </a:r>
            <a:endParaRPr lang="en-US" altLang="zh-CN" sz="2000" b="1" dirty="0">
              <a:latin typeface="Times New Roman" panose="02020603050405020304" pitchFamily="18" charset="0"/>
            </a:endParaRPr>
          </a:p>
        </p:txBody>
      </p:sp>
      <p:pic>
        <p:nvPicPr>
          <p:cNvPr id="6144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731" y="2955649"/>
            <a:ext cx="8339956" cy="29581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526636" y="391328"/>
            <a:ext cx="4413112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2.3.2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有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向图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的邻接表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0" name="图片 25497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737" y="1858028"/>
            <a:ext cx="8135763" cy="3552825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332805" name="文本框 332804"/>
          <p:cNvSpPr txBox="1"/>
          <p:nvPr/>
        </p:nvSpPr>
        <p:spPr>
          <a:xfrm>
            <a:off x="395038" y="502743"/>
            <a:ext cx="4801434" cy="48013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有向图的邻接表（出边表）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4" name="图片 3328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233" y="1625408"/>
            <a:ext cx="7983336" cy="3571875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332805" name="文本框 332804"/>
          <p:cNvSpPr txBox="1"/>
          <p:nvPr/>
        </p:nvSpPr>
        <p:spPr>
          <a:xfrm>
            <a:off x="391324" y="478500"/>
            <a:ext cx="4801434" cy="48013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有向图的逆邻接表（入边表）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 smtClean="0"/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486404"/>
          <p:cNvSpPr>
            <a:spLocks noGrp="1"/>
          </p:cNvSpPr>
          <p:nvPr>
            <p:ph type="title"/>
          </p:nvPr>
        </p:nvSpPr>
        <p:spPr>
          <a:xfrm>
            <a:off x="415925" y="276860"/>
            <a:ext cx="6601460" cy="666750"/>
          </a:xfrm>
        </p:spPr>
        <p:txBody>
          <a:bodyPr anchor="ctr">
            <a:normAutofit/>
          </a:bodyPr>
          <a:lstStyle/>
          <a:p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2.3.3 [3311]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邻接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表的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实现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方法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lang="en-US" altLang="zh-CN" sz="3200" b="1" dirty="0" smtClean="0">
              <a:solidFill>
                <a:schemeClr val="hlin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6469" y="120789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用邻接矩阵存储有向图，并输出各顶点的出度和入度。</a:t>
            </a:r>
            <a:endParaRPr lang="zh-CN" altLang="en-US" dirty="0"/>
          </a:p>
          <a:p>
            <a:r>
              <a:rPr lang="zh-CN" altLang="en-US" dirty="0"/>
              <a:t>样例输入</a:t>
            </a:r>
            <a:endParaRPr lang="zh-CN" altLang="en-US" dirty="0"/>
          </a:p>
          <a:p>
            <a:r>
              <a:rPr lang="en-US" altLang="zh-CN" dirty="0"/>
              <a:t>7</a:t>
            </a:r>
            <a:endParaRPr lang="en-US" altLang="zh-CN" dirty="0"/>
          </a:p>
          <a:p>
            <a:r>
              <a:rPr lang="en-US" altLang="zh-CN" dirty="0"/>
              <a:t>1 2</a:t>
            </a:r>
            <a:endParaRPr lang="en-US" altLang="zh-CN" dirty="0"/>
          </a:p>
          <a:p>
            <a:r>
              <a:rPr lang="en-US" altLang="zh-CN" dirty="0"/>
              <a:t>2 3</a:t>
            </a:r>
            <a:endParaRPr lang="en-US" altLang="zh-CN" dirty="0"/>
          </a:p>
          <a:p>
            <a:r>
              <a:rPr lang="en-US" altLang="zh-CN" dirty="0"/>
              <a:t>2 5</a:t>
            </a:r>
            <a:endParaRPr lang="en-US" altLang="zh-CN" dirty="0"/>
          </a:p>
          <a:p>
            <a:r>
              <a:rPr lang="en-US" altLang="zh-CN" dirty="0"/>
              <a:t>2 6</a:t>
            </a:r>
            <a:endParaRPr lang="en-US" altLang="zh-CN" dirty="0"/>
          </a:p>
          <a:p>
            <a:r>
              <a:rPr lang="en-US" altLang="zh-CN" dirty="0"/>
              <a:t>3 5</a:t>
            </a:r>
            <a:endParaRPr lang="en-US" altLang="zh-CN" dirty="0"/>
          </a:p>
          <a:p>
            <a:r>
              <a:rPr lang="en-US" altLang="zh-CN" dirty="0"/>
              <a:t>4 3</a:t>
            </a:r>
            <a:endParaRPr lang="en-US" altLang="zh-CN" dirty="0"/>
          </a:p>
          <a:p>
            <a:r>
              <a:rPr lang="en-US" altLang="zh-CN" dirty="0"/>
              <a:t>5 2</a:t>
            </a:r>
            <a:endParaRPr lang="en-US" altLang="zh-CN" dirty="0"/>
          </a:p>
          <a:p>
            <a:r>
              <a:rPr lang="en-US" altLang="zh-CN" dirty="0"/>
              <a:t>5 3</a:t>
            </a:r>
            <a:endParaRPr lang="en-US" altLang="zh-CN" dirty="0"/>
          </a:p>
          <a:p>
            <a:r>
              <a:rPr lang="en-US" altLang="zh-CN" dirty="0"/>
              <a:t>6 5</a:t>
            </a:r>
            <a:endParaRPr lang="en-US" altLang="zh-CN" dirty="0"/>
          </a:p>
          <a:p>
            <a:r>
              <a:rPr lang="en-US" altLang="zh-CN" dirty="0"/>
              <a:t>0 0</a:t>
            </a:r>
            <a:endParaRPr lang="en-US" altLang="zh-CN" dirty="0"/>
          </a:p>
          <a:p>
            <a:r>
              <a:rPr lang="en-US" altLang="zh-CN" dirty="0"/>
              <a:t>0</a:t>
            </a:r>
            <a:endParaRPr lang="en-US" altLang="zh-CN" dirty="0"/>
          </a:p>
          <a:p>
            <a:r>
              <a:rPr lang="zh-CN" altLang="en-US" dirty="0"/>
              <a:t>样例输出</a:t>
            </a:r>
            <a:endParaRPr lang="zh-CN" altLang="en-US" dirty="0"/>
          </a:p>
          <a:p>
            <a:r>
              <a:rPr lang="en-US" altLang="zh-CN" dirty="0"/>
              <a:t>1 3 1 1 2 1 0</a:t>
            </a:r>
            <a:endParaRPr lang="en-US" altLang="zh-CN" dirty="0"/>
          </a:p>
          <a:p>
            <a:r>
              <a:rPr lang="en-US" altLang="zh-CN" dirty="0"/>
              <a:t>0 2 3 0 3 1 0</a:t>
            </a:r>
            <a:endParaRPr lang="en-US" altLang="zh-CN" dirty="0"/>
          </a:p>
        </p:txBody>
      </p:sp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79" y="3689357"/>
            <a:ext cx="3658130" cy="25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484" y="1602439"/>
            <a:ext cx="3077105" cy="186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/>
          <p:nvPr/>
        </p:nvGraphicFramePr>
        <p:xfrm>
          <a:off x="5702935" y="1207770"/>
          <a:ext cx="3058160" cy="246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6045200" imgH="4318000" progId="Paint.Picture">
                  <p:embed/>
                </p:oleObj>
              </mc:Choice>
              <mc:Fallback>
                <p:oleObj name="" r:id="rId3" imgW="6045200" imgH="431800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02935" y="1207770"/>
                        <a:ext cx="3058160" cy="2468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 smtClean="0"/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486404"/>
          <p:cNvSpPr>
            <a:spLocks noGrp="1"/>
          </p:cNvSpPr>
          <p:nvPr>
            <p:ph type="title"/>
          </p:nvPr>
        </p:nvSpPr>
        <p:spPr>
          <a:xfrm>
            <a:off x="415771" y="427300"/>
            <a:ext cx="4663126" cy="666750"/>
          </a:xfrm>
        </p:spPr>
        <p:txBody>
          <a:bodyPr anchor="ctr">
            <a:normAutofit/>
          </a:bodyPr>
          <a:lstStyle/>
          <a:p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a.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建立头节点、边节点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5" y="1355799"/>
            <a:ext cx="6559826" cy="458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860" y="4474845"/>
            <a:ext cx="250444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/>
          <p:nvPr/>
        </p:nvGraphicFramePr>
        <p:xfrm>
          <a:off x="5702935" y="1207770"/>
          <a:ext cx="3058160" cy="246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6045200" imgH="4318000" progId="Paint.Picture">
                  <p:embed/>
                </p:oleObj>
              </mc:Choice>
              <mc:Fallback>
                <p:oleObj name="" r:id="rId3" imgW="6045200" imgH="431800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02935" y="1207770"/>
                        <a:ext cx="3058160" cy="2468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Text Box 51"/>
          <p:cNvSpPr txBox="1"/>
          <p:nvPr/>
        </p:nvSpPr>
        <p:spPr>
          <a:xfrm>
            <a:off x="468395" y="549276"/>
            <a:ext cx="813735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70C0"/>
                </a:solidFill>
                <a:latin typeface="Arial" panose="020B0604020202020204" pitchFamily="34" charset="0"/>
              </a:rPr>
              <a:t>【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例</a:t>
            </a:r>
            <a:r>
              <a:rPr lang="en-US" altLang="zh-CN" b="1">
                <a:solidFill>
                  <a:srgbClr val="0070C0"/>
                </a:solidFill>
                <a:latin typeface="Arial" panose="020B0604020202020204" pitchFamily="34" charset="0"/>
              </a:rPr>
              <a:t>】</a:t>
            </a:r>
            <a:r>
              <a:rPr lang="zh-CN" altLang="en-US" b="1" dirty="0">
                <a:latin typeface="Times New Roman" panose="02020603050405020304" pitchFamily="18" charset="0"/>
              </a:rPr>
              <a:t>图中村与村之间的道路是一个较长远的规划目标。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pic>
        <p:nvPicPr>
          <p:cNvPr id="6152" name="Picture 8" descr="公路村村通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3274" y="1179789"/>
            <a:ext cx="6287592" cy="4035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51"/>
          <p:cNvSpPr txBox="1"/>
          <p:nvPr/>
        </p:nvSpPr>
        <p:spPr>
          <a:xfrm>
            <a:off x="650751" y="5215214"/>
            <a:ext cx="800239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</a:rPr>
              <a:t>[</a:t>
            </a:r>
            <a:r>
              <a:rPr lang="zh-CN" altLang="en-US" sz="2000" b="1" dirty="0">
                <a:latin typeface="Arial" panose="020B0604020202020204" pitchFamily="34" charset="0"/>
              </a:rPr>
              <a:t>问题</a:t>
            </a:r>
            <a:r>
              <a:rPr lang="en-US" altLang="zh-CN" sz="2000" b="1" dirty="0">
                <a:latin typeface="Arial" panose="020B0604020202020204" pitchFamily="34" charset="0"/>
              </a:rPr>
              <a:t>1] 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公路村村通</a:t>
            </a:r>
            <a:r>
              <a:rPr lang="zh-CN" altLang="en-US" sz="2000" b="1" dirty="0">
                <a:latin typeface="Times New Roman" panose="02020603050405020304" pitchFamily="18" charset="0"/>
              </a:rPr>
              <a:t>项目要求用最小的投入实现每个村都能够有公路通达。那么应该选择建设哪些道路可以使这个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投资最小</a:t>
            </a:r>
            <a:r>
              <a:rPr lang="zh-CN" altLang="en-US" sz="2000" b="1" dirty="0">
                <a:latin typeface="Times New Roman" panose="02020603050405020304" pitchFamily="18" charset="0"/>
              </a:rPr>
              <a:t>呢？（假设每条道路的建设成本已知）</a:t>
            </a:r>
            <a:endParaRPr lang="zh-CN" altLang="zh-CN" sz="2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0040" y="1202055"/>
            <a:ext cx="6593840" cy="4999990"/>
          </a:xfrm>
          <a:prstGeom prst="rect">
            <a:avLst/>
          </a:prstGeom>
        </p:spPr>
      </p:pic>
      <p:sp>
        <p:nvSpPr>
          <p:cNvPr id="8" name="标题 486404"/>
          <p:cNvSpPr>
            <a:spLocks noGrp="1"/>
          </p:cNvSpPr>
          <p:nvPr>
            <p:ph type="title"/>
          </p:nvPr>
        </p:nvSpPr>
        <p:spPr>
          <a:xfrm>
            <a:off x="434821" y="457145"/>
            <a:ext cx="4663126" cy="666750"/>
          </a:xfrm>
        </p:spPr>
        <p:txBody>
          <a:bodyPr anchor="ctr">
            <a:normAutofit/>
          </a:bodyPr>
          <a:p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b.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建立入边、出边表</a:t>
            </a:r>
            <a:endParaRPr lang="en-US" altLang="zh-CN" sz="3200" b="1" dirty="0">
              <a:solidFill>
                <a:schemeClr val="hlin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405" y="4160520"/>
            <a:ext cx="250444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对象 6"/>
          <p:cNvGraphicFramePr/>
          <p:nvPr/>
        </p:nvGraphicFramePr>
        <p:xfrm>
          <a:off x="6087110" y="1202055"/>
          <a:ext cx="3058160" cy="246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4" imgW="6045200" imgH="4318000" progId="Paint.Picture">
                  <p:embed/>
                </p:oleObj>
              </mc:Choice>
              <mc:Fallback>
                <p:oleObj name="" r:id="rId4" imgW="6045200" imgH="431800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87110" y="1202055"/>
                        <a:ext cx="3058160" cy="2468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32305"/>
            <a:ext cx="4673600" cy="3613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10" y="1161415"/>
            <a:ext cx="4531360" cy="2702560"/>
          </a:xfrm>
          <a:prstGeom prst="rect">
            <a:avLst/>
          </a:prstGeom>
        </p:spPr>
      </p:pic>
      <p:sp>
        <p:nvSpPr>
          <p:cNvPr id="8" name="标题 486404"/>
          <p:cNvSpPr>
            <a:spLocks noGrp="1"/>
          </p:cNvSpPr>
          <p:nvPr>
            <p:ph type="title"/>
          </p:nvPr>
        </p:nvSpPr>
        <p:spPr>
          <a:xfrm>
            <a:off x="434821" y="457145"/>
            <a:ext cx="4663126" cy="666750"/>
          </a:xfrm>
        </p:spPr>
        <p:txBody>
          <a:bodyPr anchor="ctr">
            <a:normAutofit/>
          </a:bodyPr>
          <a:p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c.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计算入度、出度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标题 486404"/>
          <p:cNvSpPr>
            <a:spLocks noGrp="1"/>
          </p:cNvSpPr>
          <p:nvPr>
            <p:ph type="title"/>
          </p:nvPr>
        </p:nvSpPr>
        <p:spPr>
          <a:xfrm>
            <a:off x="415925" y="276860"/>
            <a:ext cx="6601460" cy="666750"/>
          </a:xfrm>
        </p:spPr>
        <p:txBody>
          <a:bodyPr anchor="ctr">
            <a:normAutofit fontScale="90000"/>
          </a:bodyPr>
          <a:p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2.3.3 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邻接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表的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实现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方法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（数组模拟）</a:t>
            </a:r>
            <a:endParaRPr lang="zh-CN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2295" y="1236345"/>
            <a:ext cx="7346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静态建立的邻接表，也称为链式前向星建表法</a:t>
            </a:r>
            <a:endParaRPr lang="zh-C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8665" y="2189598"/>
            <a:ext cx="6823075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2000" dirty="0"/>
              <a:t>对如图的</a:t>
            </a:r>
            <a:r>
              <a:rPr kumimoji="1" lang="en-US" altLang="zh-CN" sz="2000" dirty="0"/>
              <a:t>9</a:t>
            </a:r>
            <a:r>
              <a:rPr kumimoji="1" lang="zh-CN" altLang="en-US" sz="2000" dirty="0"/>
              <a:t>条边进行</a:t>
            </a:r>
            <a:r>
              <a:rPr kumimoji="1" lang="zh-CN" altLang="en-US" sz="2000" dirty="0" smtClean="0"/>
              <a:t>编号，第一</a:t>
            </a:r>
            <a:r>
              <a:rPr kumimoji="1" lang="zh-CN" altLang="en-US" sz="2000" dirty="0"/>
              <a:t>条边是</a:t>
            </a:r>
            <a:r>
              <a:rPr kumimoji="1" lang="en-US" altLang="zh-CN" sz="2000" dirty="0"/>
              <a:t>1</a:t>
            </a:r>
            <a:r>
              <a:rPr kumimoji="1" lang="zh-CN" altLang="en-US" sz="2000" dirty="0"/>
              <a:t>以此类推编号</a:t>
            </a:r>
            <a:r>
              <a:rPr kumimoji="1" lang="en-US" altLang="zh-CN" sz="2000" dirty="0"/>
              <a:t>[1~9]</a:t>
            </a:r>
            <a:r>
              <a:rPr kumimoji="1" lang="zh-CN" altLang="en-US" sz="2000" dirty="0" smtClean="0"/>
              <a:t>，</a:t>
            </a:r>
            <a:endParaRPr kumimoji="1" lang="en-US" altLang="zh-CN" sz="2000" dirty="0" smtClean="0"/>
          </a:p>
          <a:p>
            <a:r>
              <a:rPr kumimoji="1" lang="zh-CN" altLang="en-US" sz="2000" dirty="0" smtClean="0"/>
              <a:t>然后</a:t>
            </a:r>
            <a:r>
              <a:rPr kumimoji="1" lang="zh-CN" altLang="en-US" sz="2000" dirty="0"/>
              <a:t>我们要知道两个变量的含义</a:t>
            </a:r>
            <a:r>
              <a:rPr kumimoji="1" lang="zh-CN" altLang="en-US" sz="2000" dirty="0" smtClean="0"/>
              <a:t>：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en-US" altLang="zh-CN" sz="2000" dirty="0" smtClean="0"/>
              <a:t>Next</a:t>
            </a:r>
            <a:r>
              <a:rPr kumimoji="1" lang="zh-CN" altLang="en-US" sz="2000" dirty="0"/>
              <a:t>，表示与这个边起点相同的上一条边的编号</a:t>
            </a:r>
            <a:r>
              <a:rPr kumimoji="1" lang="zh-CN" altLang="en-US" sz="2000" dirty="0" smtClean="0"/>
              <a:t>。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head</a:t>
            </a:r>
            <a:r>
              <a:rPr kumimoji="1" lang="en-US" altLang="zh-CN" sz="2000" dirty="0"/>
              <a:t>[ </a:t>
            </a:r>
            <a:r>
              <a:rPr kumimoji="1" lang="en-US" altLang="zh-CN" sz="2000" dirty="0" err="1"/>
              <a:t>i</a:t>
            </a:r>
            <a:r>
              <a:rPr kumimoji="1" lang="en-US" altLang="zh-CN" sz="2000" dirty="0"/>
              <a:t> ]</a:t>
            </a:r>
            <a:r>
              <a:rPr kumimoji="1" lang="zh-CN" altLang="en-US" sz="2000" dirty="0"/>
              <a:t>数组，表示以 </a:t>
            </a:r>
            <a:r>
              <a:rPr kumimoji="1" lang="en-US" altLang="zh-CN" sz="2000" dirty="0" err="1"/>
              <a:t>i</a:t>
            </a:r>
            <a:r>
              <a:rPr kumimoji="1" lang="en-US" altLang="zh-CN" sz="2000" dirty="0"/>
              <a:t> </a:t>
            </a:r>
            <a:r>
              <a:rPr kumimoji="1" lang="zh-CN" altLang="en-US" sz="2000" dirty="0"/>
              <a:t>为起点的最后一条边的编号</a:t>
            </a:r>
            <a:r>
              <a:rPr kumimoji="1" lang="zh-CN" altLang="en-US" sz="2000" dirty="0" smtClean="0"/>
              <a:t>。</a:t>
            </a:r>
            <a:endParaRPr kumimoji="1" lang="en-US" altLang="zh-CN" sz="2000" dirty="0" smtClean="0"/>
          </a:p>
          <a:p>
            <a:r>
              <a:rPr kumimoji="1" lang="en-US" altLang="zh-CN" sz="2000" dirty="0"/>
              <a:t>head</a:t>
            </a:r>
            <a:r>
              <a:rPr kumimoji="1" lang="zh-CN" altLang="en-US" sz="2000" dirty="0"/>
              <a:t>数组一般初始化为</a:t>
            </a:r>
            <a:r>
              <a:rPr kumimoji="1" lang="en-US" altLang="zh-CN" sz="2000" dirty="0"/>
              <a:t>-1</a:t>
            </a:r>
            <a:r>
              <a:rPr kumimoji="1" lang="zh-CN" altLang="en-US" sz="2000" dirty="0"/>
              <a:t>或</a:t>
            </a:r>
            <a:r>
              <a:rPr kumimoji="1" lang="en-US" altLang="zh-CN" sz="2000" dirty="0"/>
              <a:t>0</a:t>
            </a:r>
            <a:endParaRPr kumimoji="1" lang="zh-CN" altLang="en-US" sz="2000" dirty="0" smtClean="0"/>
          </a:p>
        </p:txBody>
      </p:sp>
      <p:graphicFrame>
        <p:nvGraphicFramePr>
          <p:cNvPr id="11" name="对象 10"/>
          <p:cNvGraphicFramePr/>
          <p:nvPr/>
        </p:nvGraphicFramePr>
        <p:xfrm>
          <a:off x="5107305" y="4127500"/>
          <a:ext cx="3616325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" imgW="3219450" imgH="2032000" progId="Paint.Picture">
                  <p:embed/>
                </p:oleObj>
              </mc:Choice>
              <mc:Fallback>
                <p:oleObj name="" r:id="rId1" imgW="3219450" imgH="2032000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07305" y="4127500"/>
                        <a:ext cx="3616325" cy="215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22806" y="1241842"/>
            <a:ext cx="7589520" cy="34766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en-US" altLang="zh-CN" sz="2000" dirty="0"/>
              <a:t> </a:t>
            </a:r>
            <a:r>
              <a:rPr kumimoji="1" lang="en-US" altLang="zh-CN" sz="2000" dirty="0" smtClean="0"/>
              <a:t>  </a:t>
            </a:r>
            <a:r>
              <a:rPr kumimoji="1" lang="zh-CN" altLang="en-US" sz="2000" dirty="0" smtClean="0"/>
              <a:t>根据输入的</a:t>
            </a:r>
            <a:r>
              <a:rPr kumimoji="1" lang="zh-CN" altLang="en-US" sz="2000" dirty="0"/>
              <a:t>数据就可以写出下面的过程</a:t>
            </a:r>
            <a:r>
              <a:rPr kumimoji="1" lang="zh-CN" altLang="en-US" sz="2000" dirty="0" smtClean="0"/>
              <a:t>：</a:t>
            </a:r>
            <a:endParaRPr kumimoji="1" lang="en-US" altLang="zh-CN" sz="2000" dirty="0" smtClean="0"/>
          </a:p>
          <a:p>
            <a:pPr algn="l"/>
            <a:r>
              <a:rPr kumimoji="1" lang="en-US" altLang="zh-CN" sz="2000" dirty="0" smtClean="0"/>
              <a:t>1 </a:t>
            </a:r>
            <a:r>
              <a:rPr kumimoji="1" lang="zh-CN" altLang="en-US" sz="2000" dirty="0" smtClean="0"/>
              <a:t>对于</a:t>
            </a:r>
            <a:r>
              <a:rPr kumimoji="1" lang="en-US" altLang="zh-CN" sz="2000" dirty="0"/>
              <a:t>1 2 </a:t>
            </a:r>
            <a:r>
              <a:rPr kumimoji="1" lang="zh-CN" altLang="en-US" sz="2000" dirty="0"/>
              <a:t>这条边：  </a:t>
            </a:r>
            <a:r>
              <a:rPr kumimoji="1" lang="en-US" altLang="zh-CN" sz="2000" dirty="0"/>
              <a:t>edge[1].to = 2;     edge[1].next = -1;      head[1] = 1</a:t>
            </a:r>
            <a:r>
              <a:rPr kumimoji="1" lang="en-US" altLang="zh-CN" sz="2000" dirty="0" smtClean="0"/>
              <a:t>;</a:t>
            </a:r>
            <a:endParaRPr kumimoji="1" lang="en-US" altLang="zh-CN" sz="2000" dirty="0" smtClean="0"/>
          </a:p>
          <a:p>
            <a:pPr algn="l"/>
            <a:r>
              <a:rPr kumimoji="1" lang="en-US" altLang="zh-CN" sz="2000" b="1" dirty="0" smtClean="0">
                <a:solidFill>
                  <a:srgbClr val="FF0000"/>
                </a:solidFill>
              </a:rPr>
              <a:t>2 </a:t>
            </a:r>
            <a:r>
              <a:rPr kumimoji="1" lang="zh-CN" altLang="en-US" sz="2000" b="1" dirty="0" smtClean="0">
                <a:solidFill>
                  <a:srgbClr val="FF0000"/>
                </a:solidFill>
              </a:rPr>
              <a:t>对于</a:t>
            </a:r>
            <a:r>
              <a:rPr kumimoji="1" lang="en-US" altLang="zh-CN" sz="2000" b="1" dirty="0">
                <a:solidFill>
                  <a:srgbClr val="FF0000"/>
                </a:solidFill>
              </a:rPr>
              <a:t>2 3 </a:t>
            </a:r>
            <a:r>
              <a:rPr kumimoji="1" lang="zh-CN" altLang="en-US" sz="2000" b="1" dirty="0">
                <a:solidFill>
                  <a:srgbClr val="FF0000"/>
                </a:solidFill>
              </a:rPr>
              <a:t>这条边：  </a:t>
            </a:r>
            <a:r>
              <a:rPr kumimoji="1" lang="en-US" altLang="zh-CN" sz="2000" b="1" dirty="0">
                <a:solidFill>
                  <a:srgbClr val="FF0000"/>
                </a:solidFill>
              </a:rPr>
              <a:t>edge[2].to = 3;     edge[2].next = -1;     head[2] = 2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;</a:t>
            </a:r>
            <a:endParaRPr kumimoji="1" lang="en-US" altLang="zh-CN" sz="2000" b="1" dirty="0" smtClean="0">
              <a:solidFill>
                <a:srgbClr val="FF0000"/>
              </a:solidFill>
            </a:endParaRPr>
          </a:p>
          <a:p>
            <a:pPr algn="l"/>
            <a:r>
              <a:rPr kumimoji="1" lang="en-US" altLang="zh-CN" sz="2000" b="1" dirty="0" smtClean="0">
                <a:solidFill>
                  <a:srgbClr val="FF0000"/>
                </a:solidFill>
              </a:rPr>
              <a:t>3 </a:t>
            </a:r>
            <a:r>
              <a:rPr kumimoji="1" lang="zh-CN" altLang="en-US" sz="2000" b="1" dirty="0" smtClean="0">
                <a:solidFill>
                  <a:srgbClr val="FF0000"/>
                </a:solidFill>
              </a:rPr>
              <a:t>对于</a:t>
            </a:r>
            <a:r>
              <a:rPr kumimoji="1" lang="en-US" altLang="zh-CN" sz="2000" b="1" dirty="0">
                <a:solidFill>
                  <a:srgbClr val="FF0000"/>
                </a:solidFill>
              </a:rPr>
              <a:t>2 5</a:t>
            </a:r>
            <a:r>
              <a:rPr kumimoji="1" lang="zh-CN" altLang="en-US" sz="2000" b="1" dirty="0">
                <a:solidFill>
                  <a:srgbClr val="FF0000"/>
                </a:solidFill>
              </a:rPr>
              <a:t>这条边</a:t>
            </a:r>
            <a:r>
              <a:rPr kumimoji="1" lang="zh-CN" altLang="en-US" sz="2000" b="1" dirty="0" smtClean="0">
                <a:solidFill>
                  <a:srgbClr val="FF0000"/>
                </a:solidFill>
              </a:rPr>
              <a:t>：   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edge[3</a:t>
            </a:r>
            <a:r>
              <a:rPr kumimoji="1" lang="en-US" altLang="zh-CN" sz="2000" b="1" dirty="0">
                <a:solidFill>
                  <a:srgbClr val="FF0000"/>
                </a:solidFill>
              </a:rPr>
              <a:t>].to = 5;     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edge[3]</a:t>
            </a:r>
            <a:r>
              <a:rPr kumimoji="1" lang="en-US" altLang="zh-CN" sz="2000" b="1" dirty="0">
                <a:solidFill>
                  <a:srgbClr val="FF0000"/>
                </a:solidFill>
              </a:rPr>
              <a:t>.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next </a:t>
            </a:r>
            <a:r>
              <a:rPr kumimoji="1" lang="en-US" altLang="zh-CN" sz="2000" b="1" dirty="0">
                <a:solidFill>
                  <a:srgbClr val="FF0000"/>
                </a:solidFill>
              </a:rPr>
              <a:t>= 2;      head[3] = 3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;</a:t>
            </a:r>
            <a:endParaRPr kumimoji="1" lang="en-US" altLang="zh-CN" sz="2000" b="1" dirty="0" smtClean="0">
              <a:solidFill>
                <a:srgbClr val="FF0000"/>
              </a:solidFill>
            </a:endParaRPr>
          </a:p>
          <a:p>
            <a:pPr algn="l"/>
            <a:r>
              <a:rPr kumimoji="1" lang="en-US" altLang="zh-CN" sz="2000" b="1" dirty="0" smtClean="0">
                <a:solidFill>
                  <a:srgbClr val="FF0000"/>
                </a:solidFill>
              </a:rPr>
              <a:t>4 </a:t>
            </a:r>
            <a:r>
              <a:rPr kumimoji="1" lang="zh-CN" altLang="en-US" sz="2000" b="1" dirty="0" smtClean="0">
                <a:solidFill>
                  <a:srgbClr val="FF0000"/>
                </a:solidFill>
              </a:rPr>
              <a:t>对于</a:t>
            </a:r>
            <a:r>
              <a:rPr kumimoji="1" lang="en-US" altLang="zh-CN" sz="2000" b="1" dirty="0">
                <a:solidFill>
                  <a:srgbClr val="FF0000"/>
                </a:solidFill>
              </a:rPr>
              <a:t>2 6</a:t>
            </a:r>
            <a:r>
              <a:rPr kumimoji="1" lang="zh-CN" altLang="en-US" sz="2000" b="1" dirty="0">
                <a:solidFill>
                  <a:srgbClr val="FF0000"/>
                </a:solidFill>
              </a:rPr>
              <a:t>这条边：   </a:t>
            </a:r>
            <a:r>
              <a:rPr kumimoji="1" lang="en-US" altLang="zh-CN" sz="2000" b="1" dirty="0">
                <a:solidFill>
                  <a:srgbClr val="FF0000"/>
                </a:solidFill>
              </a:rPr>
              <a:t>edge[4].to = 6;     edge[4].next = 3;      head[1] = 4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;</a:t>
            </a:r>
            <a:endParaRPr kumimoji="1" lang="en-US" altLang="zh-CN" sz="2000" b="1" dirty="0" smtClean="0">
              <a:solidFill>
                <a:srgbClr val="FF0000"/>
              </a:solidFill>
            </a:endParaRPr>
          </a:p>
          <a:p>
            <a:pPr algn="l"/>
            <a:r>
              <a:rPr kumimoji="1" lang="en-US" altLang="zh-CN" sz="2000" dirty="0" smtClean="0"/>
              <a:t>5 </a:t>
            </a:r>
            <a:r>
              <a:rPr kumimoji="1" lang="zh-CN" altLang="en-US" sz="2000" dirty="0" smtClean="0"/>
              <a:t>对于</a:t>
            </a:r>
            <a:r>
              <a:rPr kumimoji="1" lang="en-US" altLang="zh-CN" sz="2000" dirty="0"/>
              <a:t>3 5</a:t>
            </a:r>
            <a:r>
              <a:rPr kumimoji="1" lang="en-US" altLang="zh-CN" sz="2000" dirty="0"/>
              <a:t> </a:t>
            </a:r>
            <a:r>
              <a:rPr kumimoji="1" lang="zh-CN" altLang="en-US" sz="2000" dirty="0"/>
              <a:t>这条边：  </a:t>
            </a:r>
            <a:r>
              <a:rPr kumimoji="1" lang="en-US" altLang="zh-CN" sz="2000" dirty="0"/>
              <a:t>edge[5].to = 5;     edge[5].next = -1;      head[4] = 5</a:t>
            </a:r>
            <a:r>
              <a:rPr kumimoji="1" lang="en-US" altLang="zh-CN" sz="2000" dirty="0" smtClean="0"/>
              <a:t>;</a:t>
            </a:r>
            <a:endParaRPr kumimoji="1" lang="en-US" altLang="zh-CN" sz="2000" dirty="0" smtClean="0"/>
          </a:p>
          <a:p>
            <a:pPr algn="l"/>
            <a:r>
              <a:rPr kumimoji="1" lang="en-US" altLang="zh-CN" sz="2000" dirty="0" smtClean="0"/>
              <a:t>6 </a:t>
            </a:r>
            <a:r>
              <a:rPr kumimoji="1" lang="zh-CN" altLang="en-US" sz="2000" dirty="0" smtClean="0"/>
              <a:t>对于</a:t>
            </a:r>
            <a:r>
              <a:rPr kumimoji="1" lang="en-US" altLang="zh-CN" sz="2000" dirty="0"/>
              <a:t>4 3</a:t>
            </a:r>
            <a:r>
              <a:rPr kumimoji="1" lang="en-US" altLang="zh-CN" sz="2000" dirty="0"/>
              <a:t> </a:t>
            </a:r>
            <a:r>
              <a:rPr kumimoji="1" lang="zh-CN" altLang="en-US" sz="2000" dirty="0"/>
              <a:t>这条边</a:t>
            </a:r>
            <a:r>
              <a:rPr kumimoji="1" lang="zh-CN" altLang="en-US" sz="2000" dirty="0" smtClean="0"/>
              <a:t>：  </a:t>
            </a:r>
            <a:r>
              <a:rPr kumimoji="1" lang="en-US" altLang="zh-CN" sz="2000" dirty="0" smtClean="0"/>
              <a:t>edge[6</a:t>
            </a:r>
            <a:r>
              <a:rPr kumimoji="1" lang="en-US" altLang="zh-CN" sz="2000" dirty="0"/>
              <a:t>].to = 3;     edge[6].next = -1;      head[1] = 6</a:t>
            </a:r>
            <a:r>
              <a:rPr kumimoji="1" lang="en-US" altLang="zh-CN" sz="2000" dirty="0" smtClean="0"/>
              <a:t>;</a:t>
            </a:r>
            <a:endParaRPr kumimoji="1" lang="en-US" altLang="zh-CN" sz="2000" dirty="0" smtClean="0"/>
          </a:p>
          <a:p>
            <a:pPr algn="l"/>
            <a:r>
              <a:rPr kumimoji="1" lang="en-US" altLang="zh-CN" sz="2000" dirty="0" smtClean="0"/>
              <a:t>7 </a:t>
            </a:r>
            <a:r>
              <a:rPr kumimoji="1" lang="zh-CN" altLang="en-US" sz="2000" dirty="0" smtClean="0"/>
              <a:t>对于</a:t>
            </a:r>
            <a:r>
              <a:rPr kumimoji="1" lang="en-US" altLang="zh-CN" sz="2000" dirty="0"/>
              <a:t>5 2</a:t>
            </a:r>
            <a:r>
              <a:rPr kumimoji="1" lang="en-US" altLang="zh-CN" sz="2000" dirty="0"/>
              <a:t> </a:t>
            </a:r>
            <a:r>
              <a:rPr kumimoji="1" lang="zh-CN" altLang="en-US" sz="2000" dirty="0"/>
              <a:t>这条边：  </a:t>
            </a:r>
            <a:r>
              <a:rPr kumimoji="1" lang="en-US" altLang="zh-CN" sz="2000" dirty="0"/>
              <a:t>edge[7].to = 2;     </a:t>
            </a:r>
            <a:r>
              <a:rPr kumimoji="1" lang="en-US" altLang="zh-CN" sz="2000" dirty="0" smtClean="0"/>
              <a:t>edge[7</a:t>
            </a:r>
            <a:r>
              <a:rPr kumimoji="1" lang="en-US" altLang="zh-CN" sz="2000" dirty="0"/>
              <a:t>].next = -1;      head[4] = 7</a:t>
            </a:r>
            <a:r>
              <a:rPr kumimoji="1" lang="en-US" altLang="zh-CN" sz="2000" dirty="0" smtClean="0"/>
              <a:t>;</a:t>
            </a:r>
            <a:endParaRPr kumimoji="1" lang="en-US" altLang="zh-CN" sz="2000" dirty="0" smtClean="0"/>
          </a:p>
          <a:p>
            <a:pPr algn="l"/>
            <a:r>
              <a:rPr kumimoji="1" lang="en-US" altLang="zh-CN" sz="2000" dirty="0" smtClean="0">
                <a:sym typeface="+mn-ea"/>
              </a:rPr>
              <a:t>8 </a:t>
            </a:r>
            <a:r>
              <a:rPr kumimoji="1" lang="zh-CN" altLang="en-US" sz="2000" dirty="0" smtClean="0">
                <a:sym typeface="+mn-ea"/>
              </a:rPr>
              <a:t>对于</a:t>
            </a:r>
            <a:r>
              <a:rPr kumimoji="1" lang="en-US" altLang="zh-CN" sz="2000" dirty="0">
                <a:sym typeface="+mn-ea"/>
              </a:rPr>
              <a:t>5 3</a:t>
            </a:r>
            <a:r>
              <a:rPr kumimoji="1" lang="en-US" altLang="zh-CN" sz="2000" dirty="0">
                <a:sym typeface="+mn-ea"/>
              </a:rPr>
              <a:t> </a:t>
            </a:r>
            <a:r>
              <a:rPr kumimoji="1" lang="zh-CN" altLang="en-US" sz="2000" dirty="0">
                <a:sym typeface="+mn-ea"/>
              </a:rPr>
              <a:t>这条边：  </a:t>
            </a:r>
            <a:r>
              <a:rPr kumimoji="1" lang="en-US" altLang="zh-CN" sz="2000" dirty="0">
                <a:sym typeface="+mn-ea"/>
              </a:rPr>
              <a:t>edge[8].to = 3;     </a:t>
            </a:r>
            <a:r>
              <a:rPr kumimoji="1" lang="en-US" altLang="zh-CN" sz="2000" dirty="0" smtClean="0">
                <a:sym typeface="+mn-ea"/>
              </a:rPr>
              <a:t>edge[8</a:t>
            </a:r>
            <a:r>
              <a:rPr kumimoji="1" lang="en-US" altLang="zh-CN" sz="2000" dirty="0">
                <a:sym typeface="+mn-ea"/>
              </a:rPr>
              <a:t>].next = 7;       head[4] = 8</a:t>
            </a:r>
            <a:r>
              <a:rPr kumimoji="1" lang="en-US" altLang="zh-CN" sz="2000" dirty="0" smtClean="0">
                <a:sym typeface="+mn-ea"/>
              </a:rPr>
              <a:t>;</a:t>
            </a:r>
            <a:endParaRPr kumimoji="1" lang="en-US" altLang="zh-CN" sz="2000" dirty="0"/>
          </a:p>
          <a:p>
            <a:pPr algn="l"/>
            <a:r>
              <a:rPr kumimoji="1" lang="en-US" altLang="zh-CN" sz="2000" dirty="0" smtClean="0">
                <a:sym typeface="+mn-ea"/>
              </a:rPr>
              <a:t>9 </a:t>
            </a:r>
            <a:r>
              <a:rPr kumimoji="1" lang="zh-CN" altLang="en-US" sz="2000" dirty="0" smtClean="0">
                <a:sym typeface="+mn-ea"/>
              </a:rPr>
              <a:t>对于</a:t>
            </a:r>
            <a:r>
              <a:rPr kumimoji="1" lang="en-US" altLang="zh-CN" sz="2000" dirty="0">
                <a:sym typeface="+mn-ea"/>
              </a:rPr>
              <a:t>6 5</a:t>
            </a:r>
            <a:r>
              <a:rPr kumimoji="1" lang="en-US" altLang="zh-CN" sz="2000" dirty="0">
                <a:sym typeface="+mn-ea"/>
              </a:rPr>
              <a:t> </a:t>
            </a:r>
            <a:r>
              <a:rPr kumimoji="1" lang="zh-CN" altLang="en-US" sz="2000" dirty="0">
                <a:sym typeface="+mn-ea"/>
              </a:rPr>
              <a:t>这条边：  </a:t>
            </a:r>
            <a:r>
              <a:rPr kumimoji="1" lang="en-US" altLang="zh-CN" sz="2000" dirty="0">
                <a:sym typeface="+mn-ea"/>
              </a:rPr>
              <a:t>edge[9].to = 5;     </a:t>
            </a:r>
            <a:r>
              <a:rPr kumimoji="1" lang="en-US" altLang="zh-CN" sz="2000" dirty="0" smtClean="0">
                <a:sym typeface="+mn-ea"/>
              </a:rPr>
              <a:t>edge[9</a:t>
            </a:r>
            <a:r>
              <a:rPr kumimoji="1" lang="en-US" altLang="zh-CN" sz="2000" dirty="0">
                <a:sym typeface="+mn-ea"/>
              </a:rPr>
              <a:t>].next = -1;      head[4] = 9</a:t>
            </a:r>
            <a:r>
              <a:rPr kumimoji="1" lang="en-US" altLang="zh-CN" sz="2000" dirty="0" smtClean="0">
                <a:sym typeface="+mn-ea"/>
              </a:rPr>
              <a:t>;</a:t>
            </a:r>
            <a:endParaRPr kumimoji="1" lang="en-US" altLang="zh-CN" sz="2000" dirty="0"/>
          </a:p>
          <a:p>
            <a:endParaRPr kumimoji="1" lang="en-US" altLang="zh-CN" sz="2000" dirty="0"/>
          </a:p>
        </p:txBody>
      </p:sp>
      <p:graphicFrame>
        <p:nvGraphicFramePr>
          <p:cNvPr id="8" name="对象 7"/>
          <p:cNvGraphicFramePr/>
          <p:nvPr/>
        </p:nvGraphicFramePr>
        <p:xfrm>
          <a:off x="6235700" y="4458970"/>
          <a:ext cx="2985135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" imgW="3219450" imgH="2032000" progId="Paint.Picture">
                  <p:embed/>
                </p:oleObj>
              </mc:Choice>
              <mc:Fallback>
                <p:oleObj name="" r:id="rId1" imgW="3219450" imgH="2032000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35700" y="4458970"/>
                        <a:ext cx="2985135" cy="177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11" name="对象 10"/>
          <p:cNvGraphicFramePr/>
          <p:nvPr/>
        </p:nvGraphicFramePr>
        <p:xfrm>
          <a:off x="374015" y="1232535"/>
          <a:ext cx="3361690" cy="218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" imgW="3219450" imgH="2032000" progId="Paint.Picture">
                  <p:embed/>
                </p:oleObj>
              </mc:Choice>
              <mc:Fallback>
                <p:oleObj name="" r:id="rId1" imgW="3219450" imgH="2032000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4015" y="1232535"/>
                        <a:ext cx="3361690" cy="2188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05" y="3827780"/>
            <a:ext cx="6532245" cy="27222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705" y="1174750"/>
            <a:ext cx="5297805" cy="4718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486404"/>
          <p:cNvSpPr>
            <a:spLocks noGrp="1"/>
          </p:cNvSpPr>
          <p:nvPr/>
        </p:nvSpPr>
        <p:spPr>
          <a:xfrm>
            <a:off x="415925" y="276860"/>
            <a:ext cx="6601460" cy="66675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2.3.3 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邻接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表的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实现（常用）</a:t>
            </a:r>
            <a:endParaRPr lang="zh-CN" altLang="en-US" sz="3200" b="1" dirty="0" smtClean="0">
              <a:solidFill>
                <a:schemeClr val="hlin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75" y="1231900"/>
            <a:ext cx="3277870" cy="5027295"/>
          </a:xfrm>
          <a:prstGeom prst="rect">
            <a:avLst/>
          </a:prstGeom>
        </p:spPr>
      </p:pic>
      <p:graphicFrame>
        <p:nvGraphicFramePr>
          <p:cNvPr id="5" name="对象 4"/>
          <p:cNvGraphicFramePr/>
          <p:nvPr/>
        </p:nvGraphicFramePr>
        <p:xfrm>
          <a:off x="3344545" y="1231900"/>
          <a:ext cx="5738495" cy="3634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2" imgW="5734050" imgH="3632200" progId="Paint.Picture">
                  <p:embed/>
                </p:oleObj>
              </mc:Choice>
              <mc:Fallback>
                <p:oleObj name="" r:id="rId2" imgW="5734050" imgH="363220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44545" y="1231900"/>
                        <a:ext cx="5738495" cy="3634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175" y="5008245"/>
            <a:ext cx="5308600" cy="12509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9940" y="4371340"/>
            <a:ext cx="3390900" cy="495300"/>
          </a:xfrm>
          <a:prstGeom prst="rect">
            <a:avLst/>
          </a:prstGeom>
        </p:spPr>
      </p:pic>
      <p:graphicFrame>
        <p:nvGraphicFramePr>
          <p:cNvPr id="11" name="对象 10"/>
          <p:cNvGraphicFramePr/>
          <p:nvPr/>
        </p:nvGraphicFramePr>
        <p:xfrm>
          <a:off x="650240" y="1231900"/>
          <a:ext cx="2467610" cy="1668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6" imgW="3219450" imgH="2032000" progId="Paint.Picture">
                  <p:embed/>
                </p:oleObj>
              </mc:Choice>
              <mc:Fallback>
                <p:oleObj name="" r:id="rId6" imgW="3219450" imgH="2032000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0240" y="1231900"/>
                        <a:ext cx="2467610" cy="1668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1008"/>
          <a:stretch>
            <a:fillRect/>
          </a:stretch>
        </p:blipFill>
        <p:spPr>
          <a:xfrm>
            <a:off x="344170" y="1222375"/>
            <a:ext cx="5835650" cy="4740275"/>
          </a:xfrm>
          <a:prstGeom prst="rect">
            <a:avLst/>
          </a:prstGeom>
        </p:spPr>
      </p:pic>
      <p:graphicFrame>
        <p:nvGraphicFramePr>
          <p:cNvPr id="5" name="对象 4"/>
          <p:cNvGraphicFramePr/>
          <p:nvPr/>
        </p:nvGraphicFramePr>
        <p:xfrm>
          <a:off x="6273800" y="1494155"/>
          <a:ext cx="2804160" cy="2233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2" imgW="4070350" imgH="3308350" progId="Paint.Picture">
                  <p:embed/>
                </p:oleObj>
              </mc:Choice>
              <mc:Fallback>
                <p:oleObj name="" r:id="rId2" imgW="4070350" imgH="330835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73800" y="1494155"/>
                        <a:ext cx="2804160" cy="2233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6179820" y="4025900"/>
          <a:ext cx="2796540" cy="2128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4" imgW="4502150" imgH="3194050" progId="Paint.Picture">
                  <p:embed/>
                </p:oleObj>
              </mc:Choice>
              <mc:Fallback>
                <p:oleObj name="" r:id="rId4" imgW="4502150" imgH="319405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9820" y="4025900"/>
                        <a:ext cx="2796540" cy="2128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060" y="1188085"/>
            <a:ext cx="5572760" cy="5125720"/>
          </a:xfrm>
          <a:prstGeom prst="rect">
            <a:avLst/>
          </a:prstGeom>
        </p:spPr>
      </p:pic>
      <p:graphicFrame>
        <p:nvGraphicFramePr>
          <p:cNvPr id="5" name="对象 4"/>
          <p:cNvGraphicFramePr/>
          <p:nvPr/>
        </p:nvGraphicFramePr>
        <p:xfrm>
          <a:off x="4956810" y="4834890"/>
          <a:ext cx="3984625" cy="1092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2" imgW="3981450" imgH="1092200" progId="Paint.Picture">
                  <p:embed/>
                </p:oleObj>
              </mc:Choice>
              <mc:Fallback>
                <p:oleObj name="" r:id="rId2" imgW="3981450" imgH="109220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56810" y="4834890"/>
                        <a:ext cx="3984625" cy="1092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6321425" y="2858770"/>
          <a:ext cx="2467610" cy="1668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4" imgW="3219450" imgH="2032000" progId="Paint.Picture">
                  <p:embed/>
                </p:oleObj>
              </mc:Choice>
              <mc:Fallback>
                <p:oleObj name="" r:id="rId4" imgW="3219450" imgH="2032000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21425" y="2858770"/>
                        <a:ext cx="2467610" cy="1668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486404"/>
          <p:cNvSpPr>
            <a:spLocks noGrp="1"/>
          </p:cNvSpPr>
          <p:nvPr/>
        </p:nvSpPr>
        <p:spPr>
          <a:xfrm>
            <a:off x="415925" y="276860"/>
            <a:ext cx="6601460" cy="66675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2.3.3 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邻接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表的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实现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方法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（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vector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）</a:t>
            </a:r>
            <a:endParaRPr lang="zh-CN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4170" y="1226185"/>
            <a:ext cx="787654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在使用数组的时候，必须指定数组的长度，一旦配置了就不能改变了，通常我们的做法是尽量配置一个大的空间，以免不够用，这样做的缺点是比较浪费空间，预估空间不当会引起很多不便。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TL实现了一个Vector容器，该容器就是来改善数组的缺点。vector是一个动态空间，随着元素的加入，它的内部机制会自行扩充以容纳新元素。因此，vector的运用对于内存的合理利用与运用的灵活性有很大的帮助，再也不必因为害怕空间不足而一开始就配置一个大容量数组了，vector是用多少就分配多少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4170" y="1226185"/>
            <a:ext cx="851027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使用vector容器之前必须加上&lt;vector&gt;头文件：#include&lt;vector&gt;;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vector成员函数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c.push_back(elem)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在尾部插入一个elem数据。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vector&lt;int&gt; v;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v.push_back(1);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c.pop_back()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删除末尾的数据。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vector&lt;int&gt; v;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v.pop_back();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c.assign(beg,end)将[beg,end)一个左闭右开区间的数据赋值给c。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13" name="矩形 3"/>
          <p:cNvSpPr/>
          <p:nvPr/>
        </p:nvSpPr>
        <p:spPr>
          <a:xfrm>
            <a:off x="600075" y="392430"/>
            <a:ext cx="213106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Vector介绍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Text Box 51"/>
          <p:cNvSpPr txBox="1"/>
          <p:nvPr/>
        </p:nvSpPr>
        <p:spPr>
          <a:xfrm>
            <a:off x="468395" y="549275"/>
            <a:ext cx="813735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70C0"/>
                </a:solidFill>
                <a:latin typeface="Arial" panose="020B0604020202020204" pitchFamily="34" charset="0"/>
              </a:rPr>
              <a:t>【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例</a:t>
            </a:r>
            <a:r>
              <a:rPr lang="en-US" altLang="zh-CN" b="1">
                <a:solidFill>
                  <a:srgbClr val="0070C0"/>
                </a:solidFill>
                <a:latin typeface="Arial" panose="020B0604020202020204" pitchFamily="34" charset="0"/>
              </a:rPr>
              <a:t>】</a:t>
            </a:r>
            <a:r>
              <a:rPr lang="zh-CN" altLang="en-US" b="1" dirty="0">
                <a:latin typeface="Arial" panose="020B0604020202020204" pitchFamily="34" charset="0"/>
              </a:rPr>
              <a:t>下</a:t>
            </a:r>
            <a:r>
              <a:rPr lang="zh-CN" altLang="en-US" b="1" dirty="0">
                <a:latin typeface="Times New Roman" panose="02020603050405020304" pitchFamily="18" charset="0"/>
              </a:rPr>
              <a:t>图为公路规划抽象及造价预算示例图。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8" name="Text Box 51"/>
          <p:cNvSpPr txBox="1"/>
          <p:nvPr/>
        </p:nvSpPr>
        <p:spPr>
          <a:xfrm>
            <a:off x="500150" y="4857750"/>
            <a:ext cx="800239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0070C0"/>
                </a:solidFill>
                <a:latin typeface="Arial" panose="020B0604020202020204" pitchFamily="34" charset="0"/>
              </a:rPr>
              <a:t>[</a:t>
            </a:r>
            <a:r>
              <a:rPr lang="zh-CN" alt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问题</a:t>
            </a:r>
            <a:r>
              <a:rPr lang="en-US" altLang="zh-CN" sz="2000" b="1">
                <a:solidFill>
                  <a:srgbClr val="0070C0"/>
                </a:solidFill>
                <a:latin typeface="Arial" panose="020B0604020202020204" pitchFamily="34" charset="0"/>
              </a:rPr>
              <a:t>2] </a:t>
            </a:r>
            <a:r>
              <a:rPr lang="zh-CN" altLang="en-US" sz="2000" b="1" dirty="0">
                <a:latin typeface="Arial" panose="020B0604020202020204" pitchFamily="34" charset="0"/>
              </a:rPr>
              <a:t>在同样的抽象图中，假设把 “造价” 的含义修改成“距离”，那么我们就可以问：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要走遍每个村庄，并回到起点，该如何走才能够使得总的路程最短？</a:t>
            </a:r>
            <a:endParaRPr lang="zh-CN" altLang="zh-CN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22"/>
          <p:cNvGrpSpPr/>
          <p:nvPr/>
        </p:nvGrpSpPr>
        <p:grpSpPr>
          <a:xfrm>
            <a:off x="1786248" y="1357313"/>
            <a:ext cx="5215843" cy="3143250"/>
            <a:chOff x="2143108" y="1785926"/>
            <a:chExt cx="5214974" cy="3143272"/>
          </a:xfrm>
        </p:grpSpPr>
        <p:grpSp>
          <p:nvGrpSpPr>
            <p:cNvPr id="5129" name="Group 59"/>
            <p:cNvGrpSpPr/>
            <p:nvPr/>
          </p:nvGrpSpPr>
          <p:grpSpPr>
            <a:xfrm>
              <a:off x="2225844" y="1785926"/>
              <a:ext cx="5132238" cy="3143272"/>
              <a:chOff x="2947" y="5546"/>
              <a:chExt cx="3970" cy="2689"/>
            </a:xfrm>
          </p:grpSpPr>
          <p:sp>
            <p:nvSpPr>
              <p:cNvPr id="5159" name="Oval 60"/>
              <p:cNvSpPr/>
              <p:nvPr/>
            </p:nvSpPr>
            <p:spPr>
              <a:xfrm>
                <a:off x="3166" y="6468"/>
                <a:ext cx="369" cy="36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0" name="Oval 61"/>
              <p:cNvSpPr/>
              <p:nvPr/>
            </p:nvSpPr>
            <p:spPr>
              <a:xfrm>
                <a:off x="3535" y="5546"/>
                <a:ext cx="369" cy="36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1" name="Oval 62"/>
              <p:cNvSpPr/>
              <p:nvPr/>
            </p:nvSpPr>
            <p:spPr>
              <a:xfrm>
                <a:off x="4015" y="7128"/>
                <a:ext cx="369" cy="36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2" name="Oval 63"/>
              <p:cNvSpPr/>
              <p:nvPr/>
            </p:nvSpPr>
            <p:spPr>
              <a:xfrm>
                <a:off x="4447" y="6099"/>
                <a:ext cx="369" cy="36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3" name="Oval 64"/>
              <p:cNvSpPr/>
              <p:nvPr/>
            </p:nvSpPr>
            <p:spPr>
              <a:xfrm>
                <a:off x="5759" y="5646"/>
                <a:ext cx="369" cy="36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4" name="Oval 65"/>
              <p:cNvSpPr/>
              <p:nvPr/>
            </p:nvSpPr>
            <p:spPr>
              <a:xfrm>
                <a:off x="2947" y="7497"/>
                <a:ext cx="369" cy="36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5" name="Oval 66"/>
              <p:cNvSpPr/>
              <p:nvPr/>
            </p:nvSpPr>
            <p:spPr>
              <a:xfrm>
                <a:off x="6548" y="6468"/>
                <a:ext cx="369" cy="36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6" name="Oval 67"/>
              <p:cNvSpPr/>
              <p:nvPr/>
            </p:nvSpPr>
            <p:spPr>
              <a:xfrm>
                <a:off x="6045" y="7563"/>
                <a:ext cx="369" cy="36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7" name="Oval 68"/>
              <p:cNvSpPr/>
              <p:nvPr/>
            </p:nvSpPr>
            <p:spPr>
              <a:xfrm>
                <a:off x="5185" y="6759"/>
                <a:ext cx="369" cy="36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8" name="Oval 69"/>
              <p:cNvSpPr/>
              <p:nvPr/>
            </p:nvSpPr>
            <p:spPr>
              <a:xfrm>
                <a:off x="4816" y="7866"/>
                <a:ext cx="369" cy="36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b="1" dirty="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5169" name="AutoShape 70"/>
              <p:cNvCxnSpPr/>
              <p:nvPr/>
            </p:nvCxnSpPr>
            <p:spPr>
              <a:xfrm>
                <a:off x="3904" y="5835"/>
                <a:ext cx="543" cy="351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5170" name="AutoShape 71"/>
              <p:cNvCxnSpPr/>
              <p:nvPr/>
            </p:nvCxnSpPr>
            <p:spPr>
              <a:xfrm flipH="1">
                <a:off x="3381" y="5915"/>
                <a:ext cx="285" cy="553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5171" name="AutoShape 72"/>
              <p:cNvCxnSpPr/>
              <p:nvPr/>
            </p:nvCxnSpPr>
            <p:spPr>
              <a:xfrm flipV="1">
                <a:off x="4816" y="5835"/>
                <a:ext cx="943" cy="351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5172" name="AutoShape 73"/>
              <p:cNvCxnSpPr/>
              <p:nvPr/>
            </p:nvCxnSpPr>
            <p:spPr>
              <a:xfrm>
                <a:off x="4790" y="6382"/>
                <a:ext cx="468" cy="429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5173" name="AutoShape 74"/>
              <p:cNvCxnSpPr/>
              <p:nvPr/>
            </p:nvCxnSpPr>
            <p:spPr>
              <a:xfrm>
                <a:off x="6128" y="5915"/>
                <a:ext cx="543" cy="553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5174" name="AutoShape 75"/>
              <p:cNvCxnSpPr/>
              <p:nvPr/>
            </p:nvCxnSpPr>
            <p:spPr>
              <a:xfrm flipV="1">
                <a:off x="5502" y="6015"/>
                <a:ext cx="408" cy="796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5175" name="AutoShape 76"/>
              <p:cNvCxnSpPr/>
              <p:nvPr/>
            </p:nvCxnSpPr>
            <p:spPr>
              <a:xfrm flipV="1">
                <a:off x="5554" y="6701"/>
                <a:ext cx="982" cy="224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5176" name="AutoShape 77"/>
              <p:cNvCxnSpPr/>
              <p:nvPr/>
            </p:nvCxnSpPr>
            <p:spPr>
              <a:xfrm flipV="1">
                <a:off x="4384" y="7004"/>
                <a:ext cx="801" cy="224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5177" name="AutoShape 78"/>
              <p:cNvCxnSpPr/>
              <p:nvPr/>
            </p:nvCxnSpPr>
            <p:spPr>
              <a:xfrm>
                <a:off x="5434" y="7128"/>
                <a:ext cx="694" cy="435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5178" name="AutoShape 79"/>
              <p:cNvCxnSpPr/>
              <p:nvPr/>
            </p:nvCxnSpPr>
            <p:spPr>
              <a:xfrm flipV="1">
                <a:off x="6311" y="6837"/>
                <a:ext cx="465" cy="726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5179" name="AutoShape 80"/>
              <p:cNvCxnSpPr/>
              <p:nvPr/>
            </p:nvCxnSpPr>
            <p:spPr>
              <a:xfrm flipV="1">
                <a:off x="5185" y="7788"/>
                <a:ext cx="860" cy="224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5180" name="AutoShape 81"/>
              <p:cNvCxnSpPr/>
              <p:nvPr/>
            </p:nvCxnSpPr>
            <p:spPr>
              <a:xfrm flipV="1">
                <a:off x="3316" y="7339"/>
                <a:ext cx="699" cy="224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5181" name="AutoShape 82"/>
              <p:cNvCxnSpPr/>
              <p:nvPr/>
            </p:nvCxnSpPr>
            <p:spPr>
              <a:xfrm>
                <a:off x="4276" y="7452"/>
                <a:ext cx="607" cy="480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5182" name="AutoShape 83"/>
              <p:cNvCxnSpPr/>
              <p:nvPr/>
            </p:nvCxnSpPr>
            <p:spPr>
              <a:xfrm flipV="1">
                <a:off x="3535" y="6382"/>
                <a:ext cx="912" cy="224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5183" name="AutoShape 84"/>
              <p:cNvCxnSpPr/>
              <p:nvPr/>
            </p:nvCxnSpPr>
            <p:spPr>
              <a:xfrm>
                <a:off x="3465" y="6759"/>
                <a:ext cx="617" cy="469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5184" name="AutoShape 85"/>
              <p:cNvCxnSpPr/>
              <p:nvPr/>
            </p:nvCxnSpPr>
            <p:spPr>
              <a:xfrm flipH="1">
                <a:off x="3166" y="6811"/>
                <a:ext cx="128" cy="686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5185" name="AutoShape 86"/>
              <p:cNvCxnSpPr/>
              <p:nvPr/>
            </p:nvCxnSpPr>
            <p:spPr>
              <a:xfrm flipV="1">
                <a:off x="5059" y="7115"/>
                <a:ext cx="275" cy="751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grpSp>
          <p:nvGrpSpPr>
            <p:cNvPr id="5130" name="Group 88"/>
            <p:cNvGrpSpPr/>
            <p:nvPr/>
          </p:nvGrpSpPr>
          <p:grpSpPr>
            <a:xfrm>
              <a:off x="2143108" y="2064133"/>
              <a:ext cx="5050794" cy="2748171"/>
              <a:chOff x="2878" y="3672"/>
              <a:chExt cx="3907" cy="2351"/>
            </a:xfrm>
          </p:grpSpPr>
          <p:sp>
            <p:nvSpPr>
              <p:cNvPr id="5142" name="Text Box 89"/>
              <p:cNvSpPr txBox="1"/>
              <p:nvPr/>
            </p:nvSpPr>
            <p:spPr>
              <a:xfrm>
                <a:off x="3266" y="3900"/>
                <a:ext cx="238" cy="16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8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43" name="Text Box 90"/>
              <p:cNvSpPr txBox="1"/>
              <p:nvPr/>
            </p:nvSpPr>
            <p:spPr>
              <a:xfrm>
                <a:off x="5072" y="3672"/>
                <a:ext cx="254" cy="1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8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44" name="Text Box 91"/>
              <p:cNvSpPr txBox="1"/>
              <p:nvPr/>
            </p:nvSpPr>
            <p:spPr>
              <a:xfrm>
                <a:off x="5419" y="4143"/>
                <a:ext cx="241" cy="2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7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45" name="Text Box 92"/>
              <p:cNvSpPr txBox="1"/>
              <p:nvPr/>
            </p:nvSpPr>
            <p:spPr>
              <a:xfrm>
                <a:off x="5819" y="4442"/>
                <a:ext cx="340" cy="2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5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46" name="Text Box 93"/>
              <p:cNvSpPr txBox="1"/>
              <p:nvPr/>
            </p:nvSpPr>
            <p:spPr>
              <a:xfrm>
                <a:off x="5780" y="5002"/>
                <a:ext cx="280" cy="21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6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47" name="Text Box 94"/>
              <p:cNvSpPr txBox="1"/>
              <p:nvPr/>
            </p:nvSpPr>
            <p:spPr>
              <a:xfrm>
                <a:off x="6541" y="5109"/>
                <a:ext cx="244" cy="2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6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48" name="Text Box 95"/>
              <p:cNvSpPr txBox="1"/>
              <p:nvPr/>
            </p:nvSpPr>
            <p:spPr>
              <a:xfrm>
                <a:off x="4224" y="3709"/>
                <a:ext cx="288" cy="2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5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49" name="Text Box 96"/>
              <p:cNvSpPr txBox="1"/>
              <p:nvPr/>
            </p:nvSpPr>
            <p:spPr>
              <a:xfrm>
                <a:off x="6414" y="3889"/>
                <a:ext cx="270" cy="1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5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0" name="Text Box 97"/>
              <p:cNvSpPr txBox="1"/>
              <p:nvPr/>
            </p:nvSpPr>
            <p:spPr>
              <a:xfrm>
                <a:off x="3753" y="4659"/>
                <a:ext cx="275" cy="2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4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1" name="Text Box 98"/>
              <p:cNvSpPr txBox="1"/>
              <p:nvPr/>
            </p:nvSpPr>
            <p:spPr>
              <a:xfrm>
                <a:off x="3587" y="5352"/>
                <a:ext cx="317" cy="2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4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2" name="Text Box 99"/>
              <p:cNvSpPr txBox="1"/>
              <p:nvPr/>
            </p:nvSpPr>
            <p:spPr>
              <a:xfrm>
                <a:off x="4719" y="4442"/>
                <a:ext cx="250" cy="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4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3" name="Text Box 100"/>
              <p:cNvSpPr txBox="1"/>
              <p:nvPr/>
            </p:nvSpPr>
            <p:spPr>
              <a:xfrm>
                <a:off x="3828" y="4143"/>
                <a:ext cx="254" cy="1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5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4" name="Text Box 101"/>
              <p:cNvSpPr txBox="1"/>
              <p:nvPr/>
            </p:nvSpPr>
            <p:spPr>
              <a:xfrm>
                <a:off x="4806" y="5313"/>
                <a:ext cx="340" cy="2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3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5" name="Text Box 102"/>
              <p:cNvSpPr txBox="1"/>
              <p:nvPr/>
            </p:nvSpPr>
            <p:spPr>
              <a:xfrm>
                <a:off x="4224" y="5543"/>
                <a:ext cx="340" cy="2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2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6" name="Text Box 103"/>
              <p:cNvSpPr txBox="1"/>
              <p:nvPr/>
            </p:nvSpPr>
            <p:spPr>
              <a:xfrm>
                <a:off x="5570" y="5806"/>
                <a:ext cx="340" cy="2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7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7" name="Text Box 104"/>
              <p:cNvSpPr txBox="1"/>
              <p:nvPr/>
            </p:nvSpPr>
            <p:spPr>
              <a:xfrm>
                <a:off x="4564" y="4760"/>
                <a:ext cx="252" cy="2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4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8" name="Text Box 105"/>
              <p:cNvSpPr txBox="1"/>
              <p:nvPr/>
            </p:nvSpPr>
            <p:spPr>
              <a:xfrm>
                <a:off x="2878" y="4885"/>
                <a:ext cx="340" cy="2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5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131" name="Group 106"/>
            <p:cNvGrpSpPr/>
            <p:nvPr/>
          </p:nvGrpSpPr>
          <p:grpSpPr>
            <a:xfrm>
              <a:off x="2316337" y="1856062"/>
              <a:ext cx="4957716" cy="2986634"/>
              <a:chOff x="3012" y="3494"/>
              <a:chExt cx="3835" cy="2555"/>
            </a:xfrm>
          </p:grpSpPr>
          <p:sp>
            <p:nvSpPr>
              <p:cNvPr id="5132" name="Text Box 107"/>
              <p:cNvSpPr txBox="1"/>
              <p:nvPr/>
            </p:nvSpPr>
            <p:spPr>
              <a:xfrm>
                <a:off x="3224" y="4403"/>
                <a:ext cx="241" cy="2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600" b="1">
                    <a:latin typeface="Arial" panose="020B0604020202020204" pitchFamily="34" charset="0"/>
                  </a:rPr>
                  <a:t>B</a:t>
                </a:r>
                <a:endParaRPr lang="zh-CN" altLang="zh-CN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3" name="Text Box 108"/>
              <p:cNvSpPr txBox="1"/>
              <p:nvPr/>
            </p:nvSpPr>
            <p:spPr>
              <a:xfrm>
                <a:off x="6128" y="5497"/>
                <a:ext cx="241" cy="2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600" b="1">
                    <a:latin typeface="Arial" panose="020B0604020202020204" pitchFamily="34" charset="0"/>
                  </a:rPr>
                  <a:t>C</a:t>
                </a:r>
                <a:endParaRPr lang="zh-CN" altLang="zh-CN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4" name="Text Box 109"/>
              <p:cNvSpPr txBox="1"/>
              <p:nvPr/>
            </p:nvSpPr>
            <p:spPr>
              <a:xfrm>
                <a:off x="3012" y="5450"/>
                <a:ext cx="241" cy="2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600" b="1">
                    <a:latin typeface="Arial" panose="020B0604020202020204" pitchFamily="34" charset="0"/>
                  </a:rPr>
                  <a:t>D</a:t>
                </a:r>
                <a:endParaRPr lang="zh-CN" altLang="zh-CN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5" name="Text Box 110"/>
              <p:cNvSpPr txBox="1"/>
              <p:nvPr/>
            </p:nvSpPr>
            <p:spPr>
              <a:xfrm>
                <a:off x="4883" y="5806"/>
                <a:ext cx="241" cy="2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600" b="1">
                    <a:latin typeface="Arial" panose="020B0604020202020204" pitchFamily="34" charset="0"/>
                  </a:rPr>
                  <a:t>F</a:t>
                </a:r>
                <a:endParaRPr lang="zh-CN" altLang="zh-CN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6" name="Text Box 111"/>
              <p:cNvSpPr txBox="1"/>
              <p:nvPr/>
            </p:nvSpPr>
            <p:spPr>
              <a:xfrm>
                <a:off x="4082" y="5083"/>
                <a:ext cx="241" cy="2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600" b="1">
                    <a:latin typeface="Arial" panose="020B0604020202020204" pitchFamily="34" charset="0"/>
                  </a:rPr>
                  <a:t>L</a:t>
                </a:r>
                <a:endParaRPr lang="zh-CN" altLang="zh-CN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7" name="Text Box 112"/>
              <p:cNvSpPr txBox="1"/>
              <p:nvPr/>
            </p:nvSpPr>
            <p:spPr>
              <a:xfrm>
                <a:off x="5248" y="4698"/>
                <a:ext cx="241" cy="2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600" b="1">
                    <a:latin typeface="Arial" panose="020B0604020202020204" pitchFamily="34" charset="0"/>
                  </a:rPr>
                  <a:t>H</a:t>
                </a:r>
                <a:endParaRPr lang="zh-CN" altLang="zh-CN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8" name="Text Box 113"/>
              <p:cNvSpPr txBox="1"/>
              <p:nvPr/>
            </p:nvSpPr>
            <p:spPr>
              <a:xfrm>
                <a:off x="4512" y="4052"/>
                <a:ext cx="241" cy="2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600" b="1">
                    <a:latin typeface="Arial" panose="020B0604020202020204" pitchFamily="34" charset="0"/>
                  </a:rPr>
                  <a:t>W</a:t>
                </a:r>
                <a:endParaRPr lang="zh-CN" altLang="zh-CN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9" name="Text Box 114"/>
              <p:cNvSpPr txBox="1"/>
              <p:nvPr/>
            </p:nvSpPr>
            <p:spPr>
              <a:xfrm>
                <a:off x="5819" y="3598"/>
                <a:ext cx="241" cy="2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600" b="1">
                    <a:latin typeface="Arial" panose="020B0604020202020204" pitchFamily="34" charset="0"/>
                  </a:rPr>
                  <a:t>X</a:t>
                </a:r>
                <a:endParaRPr lang="zh-CN" altLang="zh-CN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40" name="Text Box 115"/>
              <p:cNvSpPr txBox="1"/>
              <p:nvPr/>
            </p:nvSpPr>
            <p:spPr>
              <a:xfrm>
                <a:off x="6606" y="4416"/>
                <a:ext cx="241" cy="2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600" b="1">
                    <a:latin typeface="Arial" panose="020B0604020202020204" pitchFamily="34" charset="0"/>
                  </a:rPr>
                  <a:t>Y</a:t>
                </a:r>
                <a:endParaRPr lang="zh-CN" altLang="zh-CN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41" name="Text Box 116"/>
              <p:cNvSpPr txBox="1"/>
              <p:nvPr/>
            </p:nvSpPr>
            <p:spPr>
              <a:xfrm>
                <a:off x="3587" y="3494"/>
                <a:ext cx="241" cy="2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600" b="1">
                    <a:latin typeface="Arial" panose="020B0604020202020204" pitchFamily="34" charset="0"/>
                  </a:rPr>
                  <a:t>Z</a:t>
                </a:r>
                <a:endParaRPr lang="zh-CN" altLang="zh-CN" sz="1600" b="1" dirty="0">
                  <a:latin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4170" y="1226185"/>
            <a:ext cx="849185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clear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()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清空当前的vector</a:t>
            </a: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max_size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()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得到vector最大可以是多大</a:t>
            </a: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empty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()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判断vector是否为空</a:t>
            </a: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size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()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当前使用数据的大小</a:t>
            </a: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at 得到编号位置的数据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begin 得到数组头的指针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end 得到数组的最后一个单元+1的指针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front 得到数组头的引用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back 得到数组的最后一个单元的引用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capacity 当前vector分配的大小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resize 改变当前使用数据的大小，如果它比当前使用的大，者填充默认值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reserve 改变当前vecotr所分配空间的大小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erase 删除指针指向的数据项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0075" y="401955"/>
            <a:ext cx="213106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Vector介绍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25425" y="1118235"/>
            <a:ext cx="7876540" cy="532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000">
                <a:solidFill>
                  <a:schemeClr val="tx1"/>
                </a:solidFill>
                <a:sym typeface="+mn-ea"/>
              </a:rPr>
              <a:t> </a:t>
            </a:r>
            <a:endParaRPr sz="2000">
              <a:solidFill>
                <a:schemeClr val="tx1"/>
              </a:solidFill>
              <a:sym typeface="+mn-ea"/>
            </a:endParaRPr>
          </a:p>
          <a:p>
            <a:r>
              <a:rPr sz="2000">
                <a:solidFill>
                  <a:schemeClr val="tx1"/>
                </a:solidFill>
                <a:sym typeface="+mn-ea"/>
              </a:rPr>
              <a:t>如图</a:t>
            </a:r>
            <a:r>
              <a:rPr lang="zh-CN" sz="2000">
                <a:solidFill>
                  <a:schemeClr val="tx1"/>
                </a:solidFill>
                <a:sym typeface="+mn-ea"/>
              </a:rPr>
              <a:t>，</a:t>
            </a:r>
            <a:r>
              <a:rPr sz="2000">
                <a:solidFill>
                  <a:schemeClr val="tx1"/>
                </a:solidFill>
                <a:sym typeface="+mn-ea"/>
              </a:rPr>
              <a:t>输入</a:t>
            </a:r>
            <a:r>
              <a:rPr lang="zh-CN" sz="2000">
                <a:solidFill>
                  <a:schemeClr val="tx1"/>
                </a:solidFill>
                <a:sym typeface="+mn-ea"/>
              </a:rPr>
              <a:t>：</a:t>
            </a:r>
            <a:r>
              <a:rPr sz="2000">
                <a:solidFill>
                  <a:schemeClr val="tx1"/>
                </a:solidFill>
                <a:sym typeface="+mn-ea"/>
              </a:rPr>
              <a:t>顶点数n 边数m，接着输入m条边的顶点和权值</a:t>
            </a:r>
            <a:endParaRPr sz="2000">
              <a:solidFill>
                <a:schemeClr val="tx1"/>
              </a:solidFill>
              <a:sym typeface="+mn-ea"/>
            </a:endParaRPr>
          </a:p>
          <a:p>
            <a:r>
              <a:rPr sz="2000">
                <a:solidFill>
                  <a:schemeClr val="tx1"/>
                </a:solidFill>
                <a:sym typeface="+mn-ea"/>
              </a:rPr>
              <a:t>输出</a:t>
            </a:r>
            <a:r>
              <a:rPr lang="zh-CN" sz="2000">
                <a:solidFill>
                  <a:schemeClr val="tx1"/>
                </a:solidFill>
                <a:sym typeface="+mn-ea"/>
              </a:rPr>
              <a:t>：</a:t>
            </a:r>
            <a:r>
              <a:rPr sz="2000">
                <a:solidFill>
                  <a:schemeClr val="tx1"/>
                </a:solidFill>
                <a:sym typeface="+mn-ea"/>
              </a:rPr>
              <a:t>顶点0到每个顶点的最短路径</a:t>
            </a:r>
            <a:endParaRPr sz="2000">
              <a:solidFill>
                <a:schemeClr val="tx1"/>
              </a:solidFill>
              <a:sym typeface="+mn-ea"/>
            </a:endParaRPr>
          </a:p>
          <a:p>
            <a:r>
              <a:rPr sz="2000">
                <a:solidFill>
                  <a:schemeClr val="tx1"/>
                </a:solidFill>
                <a:sym typeface="+mn-ea"/>
              </a:rPr>
              <a:t>样例输入</a:t>
            </a:r>
            <a:endParaRPr sz="2000">
              <a:solidFill>
                <a:schemeClr val="tx1"/>
              </a:solidFill>
              <a:sym typeface="+mn-ea"/>
            </a:endParaRPr>
          </a:p>
          <a:p>
            <a:r>
              <a:rPr sz="2000">
                <a:solidFill>
                  <a:schemeClr val="tx1"/>
                </a:solidFill>
                <a:sym typeface="+mn-ea"/>
              </a:rPr>
              <a:t>6 9</a:t>
            </a:r>
            <a:endParaRPr sz="2000">
              <a:solidFill>
                <a:schemeClr val="tx1"/>
              </a:solidFill>
              <a:sym typeface="+mn-ea"/>
            </a:endParaRPr>
          </a:p>
          <a:p>
            <a:r>
              <a:rPr sz="2000">
                <a:solidFill>
                  <a:schemeClr val="tx1"/>
                </a:solidFill>
                <a:sym typeface="+mn-ea"/>
              </a:rPr>
              <a:t>0 2 5</a:t>
            </a:r>
            <a:endParaRPr sz="2000">
              <a:solidFill>
                <a:schemeClr val="tx1"/>
              </a:solidFill>
              <a:sym typeface="+mn-ea"/>
            </a:endParaRPr>
          </a:p>
          <a:p>
            <a:r>
              <a:rPr sz="2000">
                <a:solidFill>
                  <a:schemeClr val="tx1"/>
                </a:solidFill>
                <a:sym typeface="+mn-ea"/>
              </a:rPr>
              <a:t>0 3 30</a:t>
            </a:r>
            <a:endParaRPr sz="2000">
              <a:solidFill>
                <a:schemeClr val="tx1"/>
              </a:solidFill>
              <a:sym typeface="+mn-ea"/>
            </a:endParaRPr>
          </a:p>
          <a:p>
            <a:r>
              <a:rPr sz="2000">
                <a:solidFill>
                  <a:schemeClr val="tx1"/>
                </a:solidFill>
                <a:sym typeface="+mn-ea"/>
              </a:rPr>
              <a:t>1 0 2</a:t>
            </a:r>
            <a:endParaRPr sz="2000">
              <a:solidFill>
                <a:schemeClr val="tx1"/>
              </a:solidFill>
              <a:sym typeface="+mn-ea"/>
            </a:endParaRPr>
          </a:p>
          <a:p>
            <a:r>
              <a:rPr sz="2000">
                <a:solidFill>
                  <a:schemeClr val="tx1"/>
                </a:solidFill>
                <a:sym typeface="+mn-ea"/>
              </a:rPr>
              <a:t>1 4 8</a:t>
            </a:r>
            <a:endParaRPr sz="2000">
              <a:solidFill>
                <a:schemeClr val="tx1"/>
              </a:solidFill>
              <a:sym typeface="+mn-ea"/>
            </a:endParaRPr>
          </a:p>
          <a:p>
            <a:r>
              <a:rPr sz="2000">
                <a:solidFill>
                  <a:schemeClr val="tx1"/>
                </a:solidFill>
                <a:sym typeface="+mn-ea"/>
              </a:rPr>
              <a:t>2 1 15</a:t>
            </a:r>
            <a:endParaRPr sz="2000">
              <a:solidFill>
                <a:schemeClr val="tx1"/>
              </a:solidFill>
              <a:sym typeface="+mn-ea"/>
            </a:endParaRPr>
          </a:p>
          <a:p>
            <a:r>
              <a:rPr sz="2000">
                <a:solidFill>
                  <a:schemeClr val="tx1"/>
                </a:solidFill>
                <a:sym typeface="+mn-ea"/>
              </a:rPr>
              <a:t>2 5 7</a:t>
            </a:r>
            <a:endParaRPr sz="2000">
              <a:solidFill>
                <a:schemeClr val="tx1"/>
              </a:solidFill>
              <a:sym typeface="+mn-ea"/>
            </a:endParaRPr>
          </a:p>
          <a:p>
            <a:r>
              <a:rPr sz="2000">
                <a:solidFill>
                  <a:schemeClr val="tx1"/>
                </a:solidFill>
                <a:sym typeface="+mn-ea"/>
              </a:rPr>
              <a:t>4 3 4</a:t>
            </a:r>
            <a:endParaRPr sz="2000">
              <a:solidFill>
                <a:schemeClr val="tx1"/>
              </a:solidFill>
              <a:sym typeface="+mn-ea"/>
            </a:endParaRPr>
          </a:p>
          <a:p>
            <a:r>
              <a:rPr sz="2000">
                <a:solidFill>
                  <a:schemeClr val="tx1"/>
                </a:solidFill>
                <a:sym typeface="+mn-ea"/>
              </a:rPr>
              <a:t>5 3 10</a:t>
            </a:r>
            <a:endParaRPr sz="2000">
              <a:solidFill>
                <a:schemeClr val="tx1"/>
              </a:solidFill>
              <a:sym typeface="+mn-ea"/>
            </a:endParaRPr>
          </a:p>
          <a:p>
            <a:r>
              <a:rPr sz="2000">
                <a:solidFill>
                  <a:schemeClr val="tx1"/>
                </a:solidFill>
                <a:sym typeface="+mn-ea"/>
              </a:rPr>
              <a:t>5 4 18</a:t>
            </a:r>
            <a:endParaRPr sz="2000">
              <a:solidFill>
                <a:schemeClr val="tx1"/>
              </a:solidFill>
              <a:sym typeface="+mn-ea"/>
            </a:endParaRPr>
          </a:p>
          <a:p>
            <a:r>
              <a:rPr sz="2000">
                <a:solidFill>
                  <a:schemeClr val="tx1"/>
                </a:solidFill>
                <a:sym typeface="+mn-ea"/>
              </a:rPr>
              <a:t>0 4</a:t>
            </a:r>
            <a:endParaRPr sz="2000">
              <a:solidFill>
                <a:schemeClr val="tx1"/>
              </a:solidFill>
              <a:sym typeface="+mn-ea"/>
            </a:endParaRPr>
          </a:p>
          <a:p>
            <a:r>
              <a:rPr sz="2000">
                <a:solidFill>
                  <a:schemeClr val="tx1"/>
                </a:solidFill>
                <a:sym typeface="+mn-ea"/>
              </a:rPr>
              <a:t>样例输出</a:t>
            </a:r>
            <a:endParaRPr sz="2000">
              <a:solidFill>
                <a:schemeClr val="tx1"/>
              </a:solidFill>
              <a:sym typeface="+mn-ea"/>
            </a:endParaRPr>
          </a:p>
          <a:p>
            <a:r>
              <a:rPr sz="2000">
                <a:solidFill>
                  <a:schemeClr val="tx1"/>
                </a:solidFill>
                <a:sym typeface="+mn-ea"/>
              </a:rPr>
              <a:t>28</a:t>
            </a:r>
            <a:endParaRPr sz="20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68" name="图片 55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6580" t="14830" r="47869" b="4743"/>
          <a:stretch>
            <a:fillRect/>
          </a:stretch>
        </p:blipFill>
        <p:spPr>
          <a:xfrm>
            <a:off x="3357245" y="2632710"/>
            <a:ext cx="3974465" cy="2682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600075" y="401955"/>
            <a:ext cx="213106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Vector存图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pic>
        <p:nvPicPr>
          <p:cNvPr id="68" name="图片 55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7644" t="15186" r="44788"/>
          <a:stretch>
            <a:fillRect/>
          </a:stretch>
        </p:blipFill>
        <p:spPr>
          <a:xfrm>
            <a:off x="269875" y="1322070"/>
            <a:ext cx="3548380" cy="2418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" name="图片 19"/>
          <p:cNvPicPr>
            <a:picLocks noChangeAspect="1"/>
          </p:cNvPicPr>
          <p:nvPr/>
        </p:nvPicPr>
        <p:blipFill>
          <a:blip r:embed="rId3"/>
          <a:srcRect l="1398"/>
          <a:stretch>
            <a:fillRect/>
          </a:stretch>
        </p:blipFill>
        <p:spPr>
          <a:xfrm>
            <a:off x="3448050" y="2983230"/>
            <a:ext cx="5629275" cy="32918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600075" y="401955"/>
            <a:ext cx="213106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Vector存图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740" y="1169670"/>
            <a:ext cx="6918325" cy="2585720"/>
          </a:xfrm>
          <a:prstGeom prst="rect">
            <a:avLst/>
          </a:prstGeom>
        </p:spPr>
      </p:pic>
      <p:pic>
        <p:nvPicPr>
          <p:cNvPr id="72" name="图片 19"/>
          <p:cNvPicPr>
            <a:picLocks noChangeAspect="1"/>
          </p:cNvPicPr>
          <p:nvPr/>
        </p:nvPicPr>
        <p:blipFill>
          <a:blip r:embed="rId2"/>
          <a:srcRect l="1398" b="1379"/>
          <a:stretch>
            <a:fillRect/>
          </a:stretch>
        </p:blipFill>
        <p:spPr>
          <a:xfrm>
            <a:off x="3477260" y="3631565"/>
            <a:ext cx="4725035" cy="27247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600075" y="401955"/>
            <a:ext cx="213106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Vector存图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486404"/>
          <p:cNvSpPr>
            <a:spLocks noGrp="1"/>
          </p:cNvSpPr>
          <p:nvPr/>
        </p:nvSpPr>
        <p:spPr>
          <a:xfrm>
            <a:off x="415925" y="276860"/>
            <a:ext cx="6601460" cy="66675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2.3.3 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邻接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表的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实现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方法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（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vector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）</a:t>
            </a:r>
            <a:endParaRPr lang="zh-CN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925" y="1218565"/>
            <a:ext cx="6280785" cy="5027295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875" y="1331595"/>
            <a:ext cx="7737475" cy="4771390"/>
          </a:xfrm>
          <a:prstGeom prst="rect">
            <a:avLst/>
          </a:prstGeom>
        </p:spPr>
      </p:pic>
      <p:sp>
        <p:nvSpPr>
          <p:cNvPr id="4" name="标题 486404"/>
          <p:cNvSpPr>
            <a:spLocks noGrp="1"/>
          </p:cNvSpPr>
          <p:nvPr/>
        </p:nvSpPr>
        <p:spPr>
          <a:xfrm>
            <a:off x="396875" y="372745"/>
            <a:ext cx="6601460" cy="66675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2.3.3 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邻接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表的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实现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方法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（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vector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）</a:t>
            </a:r>
            <a:endParaRPr lang="zh-CN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325" y="0"/>
            <a:ext cx="5904230" cy="32416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b="54664"/>
          <a:stretch>
            <a:fillRect/>
          </a:stretch>
        </p:blipFill>
        <p:spPr>
          <a:xfrm>
            <a:off x="0" y="3388360"/>
            <a:ext cx="5160645" cy="27139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t="44350"/>
          <a:stretch>
            <a:fillRect/>
          </a:stretch>
        </p:blipFill>
        <p:spPr>
          <a:xfrm>
            <a:off x="4296410" y="3180080"/>
            <a:ext cx="4848860" cy="312991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圆角矩形 345090"/>
          <p:cNvSpPr/>
          <p:nvPr/>
        </p:nvSpPr>
        <p:spPr>
          <a:xfrm>
            <a:off x="352496" y="1283970"/>
            <a:ext cx="8793102" cy="554038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>
              <a:spcAft>
                <a:spcPct val="25000"/>
              </a:spcAft>
            </a:pPr>
            <a:r>
              <a:rPr lang="en-US" altLang="zh-CN" sz="28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1. </a:t>
            </a:r>
            <a:r>
              <a:rPr lang="zh-CN" altLang="en-US" sz="28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存储方式对算法复杂度的影响</a:t>
            </a:r>
            <a:endParaRPr lang="zh-CN" altLang="en-US" sz="280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9622" y="1998980"/>
            <a:ext cx="8764522" cy="3596005"/>
            <a:chOff x="519" y="3148"/>
            <a:chExt cx="13800" cy="5663"/>
          </a:xfrm>
        </p:grpSpPr>
        <p:sp>
          <p:nvSpPr>
            <p:cNvPr id="345093" name="圆角矩形 345092"/>
            <p:cNvSpPr/>
            <p:nvPr/>
          </p:nvSpPr>
          <p:spPr>
            <a:xfrm>
              <a:off x="519" y="3148"/>
              <a:ext cx="13760" cy="2544"/>
            </a:xfrm>
            <a:prstGeom prst="roundRect">
              <a:avLst>
                <a:gd name="adj" fmla="val 5213"/>
              </a:avLst>
            </a:prstGeom>
            <a:solidFill>
              <a:schemeClr val="bg1"/>
            </a:solidFill>
            <a:ln w="19050" cap="rnd" cmpd="sng">
              <a:solidFill>
                <a:srgbClr val="800000"/>
              </a:solidFill>
              <a:prstDash val="sysDot"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l">
                <a:spcAft>
                  <a:spcPct val="25000"/>
                </a:spcAft>
              </a:pPr>
              <a:r>
                <a:rPr lang="zh-CN" altLang="en-US" sz="24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时间复杂度：</a:t>
              </a:r>
              <a:r>
                <a:rPr lang="zh-CN" altLang="en-US" sz="2400" dirty="0">
                  <a:solidFill>
                    <a:srgbClr val="008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邻接表里直接存储了边的信息</a:t>
              </a:r>
              <a:r>
                <a:rPr lang="zh-CN" altLang="en-US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，浏览完所有的边，对有向图来说，时间复杂度复杂度是</a:t>
              </a:r>
              <a:r>
                <a:rPr lang="en-US" altLang="zh-CN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O(m)</a:t>
              </a:r>
              <a:r>
                <a:rPr lang="zh-CN" altLang="en-US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，对无向图是</a:t>
              </a:r>
              <a:r>
                <a:rPr lang="en-US" altLang="zh-CN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O(2×m)</a:t>
              </a:r>
              <a:r>
                <a:rPr lang="zh-CN" altLang="en-US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。而</a:t>
              </a:r>
              <a:r>
                <a:rPr lang="zh-CN" altLang="en-US" sz="2400" dirty="0">
                  <a:solidFill>
                    <a:srgbClr val="008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邻接矩阵是间接存储边</a:t>
              </a:r>
              <a:r>
                <a:rPr lang="zh-CN" altLang="en-US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，浏览完所有的边，复杂度是</a:t>
              </a:r>
              <a:r>
                <a:rPr lang="en-US" altLang="zh-CN" sz="2400" b="0">
                  <a:latin typeface="Arial" panose="020B0604020202020204" pitchFamily="34" charset="0"/>
                  <a:ea typeface="隶书" panose="02010509060101010101" pitchFamily="49" charset="-122"/>
                </a:rPr>
                <a:t>O(n</a:t>
              </a:r>
              <a:r>
                <a:rPr lang="en-US" altLang="zh-CN" sz="2400" baseline="30000">
                  <a:latin typeface="Arial" panose="020B0604020202020204" pitchFamily="34" charset="0"/>
                  <a:ea typeface="隶书" panose="02010509060101010101" pitchFamily="49" charset="-122"/>
                </a:rPr>
                <a:t>2</a:t>
              </a:r>
              <a:r>
                <a:rPr lang="en-US" altLang="zh-CN" sz="2400" b="0">
                  <a:latin typeface="Arial" panose="020B0604020202020204" pitchFamily="34" charset="0"/>
                  <a:ea typeface="隶书" panose="02010509060101010101" pitchFamily="49" charset="-122"/>
                </a:rPr>
                <a:t>)</a:t>
              </a:r>
              <a:r>
                <a:rPr lang="zh-CN" altLang="en-US" sz="2400" b="0">
                  <a:latin typeface="Arial" panose="020B0604020202020204" pitchFamily="34" charset="0"/>
                  <a:ea typeface="隶书" panose="02010509060101010101" pitchFamily="49" charset="-122"/>
                </a:rPr>
                <a:t>。</a:t>
              </a:r>
              <a:endParaRPr lang="zh-CN" altLang="en-US" sz="2400" b="0"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  <p:sp>
          <p:nvSpPr>
            <p:cNvPr id="345094" name="圆角矩形 345093"/>
            <p:cNvSpPr/>
            <p:nvPr/>
          </p:nvSpPr>
          <p:spPr>
            <a:xfrm>
              <a:off x="519" y="5669"/>
              <a:ext cx="13800" cy="3142"/>
            </a:xfrm>
            <a:prstGeom prst="roundRect">
              <a:avLst>
                <a:gd name="adj" fmla="val 5213"/>
              </a:avLst>
            </a:prstGeom>
            <a:solidFill>
              <a:schemeClr val="bg1"/>
            </a:solidFill>
            <a:ln w="19050" cap="rnd" cmpd="sng">
              <a:solidFill>
                <a:srgbClr val="800000"/>
              </a:solidFill>
              <a:prstDash val="sysDot"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l">
                <a:spcAft>
                  <a:spcPct val="25000"/>
                </a:spcAft>
              </a:pPr>
              <a:r>
                <a:rPr lang="zh-CN" altLang="en-US" sz="24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空间复杂度：</a:t>
              </a:r>
              <a:r>
                <a:rPr lang="zh-CN" altLang="en-US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邻接表里除了存储</a:t>
              </a:r>
              <a:r>
                <a:rPr lang="en-US" altLang="zh-CN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m</a:t>
              </a:r>
              <a:r>
                <a:rPr lang="zh-CN" altLang="en-US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条边所对应的边结点外，还需要一个顶点数组，存储各顶点的顶点信息及各边链表的表头指针；而用邻接矩阵存储图，需要</a:t>
              </a:r>
              <a:r>
                <a:rPr lang="en-US" altLang="zh-CN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n×n</a:t>
              </a:r>
              <a:r>
                <a:rPr lang="zh-CN" altLang="en-US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规模的存储单元。当边的数目相对于</a:t>
              </a:r>
              <a:r>
                <a:rPr lang="en-US" altLang="zh-CN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n×n</a:t>
              </a:r>
              <a:r>
                <a:rPr lang="zh-CN" altLang="en-US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比较小时，邻接矩阵里存储了较多的无用信息，而用邻接表可以节省较多的存储空间。</a:t>
              </a:r>
              <a:endParaRPr lang="zh-CN" altLang="en-US" sz="2400" b="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28640" y="-132714"/>
            <a:ext cx="7888070" cy="1325563"/>
          </a:xfrm>
        </p:spPr>
        <p:txBody>
          <a:bodyPr anchor="ctr"/>
          <a:p>
            <a:r>
              <a:rPr lang="zh-CN" altLang="en-US" sz="28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关于邻接矩阵和邻接表的进一步讨论</a:t>
            </a:r>
            <a:endParaRPr lang="zh-CN" altLang="en-US" sz="2800" b="1" dirty="0" smtClean="0">
              <a:solidFill>
                <a:schemeClr val="hlin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450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bldLvl="0" animBg="1" advAuto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8927" y="762001"/>
            <a:ext cx="8821682" cy="3506470"/>
            <a:chOff x="203" y="1200"/>
            <a:chExt cx="13890" cy="5522"/>
          </a:xfrm>
        </p:grpSpPr>
        <p:sp>
          <p:nvSpPr>
            <p:cNvPr id="346114" name="圆角矩形 346113"/>
            <p:cNvSpPr/>
            <p:nvPr/>
          </p:nvSpPr>
          <p:spPr>
            <a:xfrm>
              <a:off x="218" y="1200"/>
              <a:ext cx="13822" cy="800"/>
            </a:xfrm>
            <a:prstGeom prst="roundRect">
              <a:avLst>
                <a:gd name="adj" fmla="val 5213"/>
              </a:avLst>
            </a:prstGeom>
            <a:solidFill>
              <a:schemeClr val="bg1"/>
            </a:solidFill>
            <a:ln w="19050" cap="rnd" cmpd="sng">
              <a:solidFill>
                <a:srgbClr val="800000"/>
              </a:solidFill>
              <a:prstDash val="sysDot"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Aft>
                  <a:spcPct val="25000"/>
                </a:spcAft>
              </a:pPr>
              <a:r>
                <a:rPr lang="en-US" altLang="zh-CN" sz="28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2. </a:t>
              </a:r>
              <a:r>
                <a:rPr lang="zh-CN" altLang="en-US" sz="28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在求解问题时可以灵活地存储表示图</a:t>
              </a:r>
              <a:endParaRPr lang="zh-CN" altLang="en-US" sz="28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  <p:sp>
          <p:nvSpPr>
            <p:cNvPr id="346115" name="圆角矩形 346114"/>
            <p:cNvSpPr/>
            <p:nvPr/>
          </p:nvSpPr>
          <p:spPr>
            <a:xfrm>
              <a:off x="203" y="2233"/>
              <a:ext cx="13890" cy="4489"/>
            </a:xfrm>
            <a:prstGeom prst="roundRect">
              <a:avLst>
                <a:gd name="adj" fmla="val 5213"/>
              </a:avLst>
            </a:prstGeom>
            <a:solidFill>
              <a:schemeClr val="bg1"/>
            </a:solidFill>
            <a:ln w="19050" cap="rnd" cmpd="sng">
              <a:solidFill>
                <a:srgbClr val="800000"/>
              </a:solidFill>
              <a:prstDash val="sysDot"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l">
                <a:spcAft>
                  <a:spcPct val="25000"/>
                </a:spcAft>
              </a:pPr>
              <a:r>
                <a:rPr lang="zh-CN" altLang="en-US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在求解实际问题时，有时并不需要严格采用邻接矩阵或邻接表来存储图。</a:t>
              </a:r>
              <a:endParaRPr lang="zh-CN" altLang="en-US" sz="2400" b="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  <a:p>
              <a:pPr algn="l">
                <a:spcAft>
                  <a:spcPct val="25000"/>
                </a:spcAft>
              </a:pPr>
              <a:r>
                <a:rPr lang="zh-CN" altLang="en-US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例如，当图中顶点个数确定以后</a:t>
              </a:r>
              <a:r>
                <a:rPr lang="en-US" altLang="zh-CN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(</a:t>
              </a:r>
              <a:r>
                <a:rPr lang="zh-CN" altLang="en-US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这里假设顶点序号是连续的</a:t>
              </a:r>
              <a:r>
                <a:rPr lang="en-US" altLang="zh-CN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)</a:t>
              </a:r>
              <a:r>
                <a:rPr lang="zh-CN" altLang="en-US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，图的结构就唯一地取决于边的信息，因此可以</a:t>
              </a:r>
              <a:r>
                <a:rPr lang="zh-CN" altLang="en-US" sz="2400" dirty="0">
                  <a:solidFill>
                    <a:srgbClr val="008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把每条边的信息</a:t>
              </a:r>
              <a:r>
                <a:rPr lang="en-US" altLang="zh-CN" sz="2400" dirty="0">
                  <a:solidFill>
                    <a:srgbClr val="008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(</a:t>
              </a:r>
              <a:r>
                <a:rPr lang="zh-CN" altLang="en-US" sz="2400" dirty="0">
                  <a:solidFill>
                    <a:srgbClr val="008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起点、终点、权值等</a:t>
              </a:r>
              <a:r>
                <a:rPr lang="en-US" altLang="zh-CN" sz="2400" dirty="0">
                  <a:solidFill>
                    <a:srgbClr val="008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)</a:t>
              </a:r>
              <a:r>
                <a:rPr lang="zh-CN" altLang="en-US" sz="2400" dirty="0">
                  <a:solidFill>
                    <a:srgbClr val="008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存储到一个数组里</a:t>
              </a:r>
              <a:r>
                <a:rPr lang="zh-CN" altLang="en-US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，在针对该图进行某种处理时只需要</a:t>
              </a:r>
              <a:r>
                <a:rPr lang="zh-CN" altLang="en-US" sz="2400" dirty="0">
                  <a:solidFill>
                    <a:srgbClr val="008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访问该数组中每个元素即可</a:t>
              </a:r>
              <a:r>
                <a:rPr lang="zh-CN" altLang="en-US" sz="2400" b="0" dirty="0">
                  <a:latin typeface="Arial" panose="020B0604020202020204" pitchFamily="34" charset="0"/>
                  <a:ea typeface="隶书" panose="02010509060101010101" pitchFamily="49" charset="-122"/>
                </a:rPr>
                <a:t>。对于一些可以直接针对边进行处理的算法，</a:t>
              </a:r>
              <a:endParaRPr lang="zh-CN" altLang="en-US" sz="2400" b="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5" name="Text Box 52"/>
          <p:cNvSpPr txBox="1"/>
          <p:nvPr/>
        </p:nvSpPr>
        <p:spPr>
          <a:xfrm>
            <a:off x="8535035" y="6553200"/>
            <a:ext cx="6096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400" b="1">
                <a:latin typeface="Times New Roman" panose="02020603050405020304" pitchFamily="18" charset="0"/>
              </a:rPr>
              <a:t>1/12</a:t>
            </a:r>
            <a:endParaRPr lang="en-US" altLang="zh-CN" sz="1400" b="1">
              <a:latin typeface="Times New Roman" panose="02020603050405020304" pitchFamily="18" charset="0"/>
            </a:endParaRPr>
          </a:p>
        </p:txBody>
      </p:sp>
      <p:sp>
        <p:nvSpPr>
          <p:cNvPr id="3077" name="Text Box 51"/>
          <p:cNvSpPr txBox="1"/>
          <p:nvPr/>
        </p:nvSpPr>
        <p:spPr>
          <a:xfrm>
            <a:off x="481330" y="1345565"/>
            <a:ext cx="81438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[</a:t>
            </a: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问题</a:t>
            </a: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] </a:t>
            </a:r>
            <a:r>
              <a:rPr lang="zh-CN" altLang="en-US" b="1" dirty="0">
                <a:latin typeface="Arial" panose="020B0604020202020204" pitchFamily="34" charset="0"/>
              </a:rPr>
              <a:t>采用什么策略，可以不遗漏地“</a:t>
            </a: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走遍</a:t>
            </a:r>
            <a:r>
              <a:rPr lang="zh-CN" altLang="en-US" b="1" dirty="0">
                <a:latin typeface="Arial" panose="020B0604020202020204" pitchFamily="34" charset="0"/>
              </a:rPr>
              <a:t>”图的每个顶点？ </a:t>
            </a:r>
            <a:r>
              <a:rPr lang="en-US" altLang="zh-CN" b="1">
                <a:latin typeface="Arial" panose="020B0604020202020204" pitchFamily="34" charset="0"/>
              </a:rPr>
              <a:t>——</a:t>
            </a: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图的遍历</a:t>
            </a:r>
            <a:r>
              <a:rPr lang="zh-CN" altLang="en-US" b="1" dirty="0">
                <a:latin typeface="Arial" panose="020B0604020202020204" pitchFamily="34" charset="0"/>
              </a:rPr>
              <a:t>。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  <p:sp>
        <p:nvSpPr>
          <p:cNvPr id="11" name="Text Box 51"/>
          <p:cNvSpPr txBox="1"/>
          <p:nvPr/>
        </p:nvSpPr>
        <p:spPr>
          <a:xfrm>
            <a:off x="608013" y="2092643"/>
            <a:ext cx="7929562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</a:rPr>
              <a:t>[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迷宫探索</a:t>
            </a: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</a:rPr>
              <a:t>] </a:t>
            </a:r>
            <a:r>
              <a:rPr lang="zh-CN" altLang="en-US" sz="2000" b="1" dirty="0">
                <a:latin typeface="Arial" panose="020B0604020202020204" pitchFamily="34" charset="0"/>
              </a:rPr>
              <a:t>有一个地下通道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迷宫</a:t>
            </a:r>
            <a:r>
              <a:rPr lang="zh-CN" altLang="en-US" sz="2000" b="1" dirty="0">
                <a:latin typeface="Arial" panose="020B0604020202020204" pitchFamily="34" charset="0"/>
              </a:rPr>
              <a:t>，</a:t>
            </a:r>
            <a:r>
              <a:rPr lang="zh-CN" altLang="en-US" sz="2000" b="1" dirty="0">
                <a:latin typeface="Times New Roman" panose="02020603050405020304" pitchFamily="18" charset="0"/>
              </a:rPr>
              <a:t>通道（假设它都是直的）所有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交叉点</a:t>
            </a:r>
            <a:r>
              <a:rPr lang="zh-CN" altLang="en-US" sz="2000" b="1" dirty="0">
                <a:latin typeface="Times New Roman" panose="02020603050405020304" pitchFamily="18" charset="0"/>
              </a:rPr>
              <a:t>（包括通道的端点）上都有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一盏灯和一个开关</a:t>
            </a:r>
            <a:r>
              <a:rPr lang="zh-CN" altLang="en-US" sz="2000" b="1" dirty="0">
                <a:latin typeface="Times New Roman" panose="02020603050405020304" pitchFamily="18" charset="0"/>
              </a:rPr>
              <a:t>。请问如何从某个起点开始在迷宫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中点亮所有的灯并回到起点</a:t>
            </a:r>
            <a:r>
              <a:rPr lang="zh-CN" altLang="en-US" sz="2000" b="1" dirty="0">
                <a:latin typeface="Times New Roman" panose="02020603050405020304" pitchFamily="18" charset="0"/>
              </a:rPr>
              <a:t>？</a:t>
            </a:r>
            <a:endParaRPr lang="zh-CN" altLang="zh-CN" sz="2000" b="1" dirty="0">
              <a:latin typeface="Times New Roman" panose="02020603050405020304" pitchFamily="18" charset="0"/>
            </a:endParaRPr>
          </a:p>
        </p:txBody>
      </p:sp>
      <p:sp>
        <p:nvSpPr>
          <p:cNvPr id="2055" name="矩形 11"/>
          <p:cNvSpPr/>
          <p:nvPr/>
        </p:nvSpPr>
        <p:spPr>
          <a:xfrm>
            <a:off x="552450" y="3297555"/>
            <a:ext cx="807243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 </a:t>
            </a:r>
            <a:r>
              <a:rPr lang="zh-CN" altLang="en-US" sz="2000" b="1" dirty="0">
                <a:latin typeface="Times New Roman" panose="02020603050405020304" pitchFamily="18" charset="0"/>
              </a:rPr>
              <a:t>以什么样的策略，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走遍</a:t>
            </a:r>
            <a:r>
              <a:rPr lang="zh-CN" altLang="en-US" sz="2000" b="1" dirty="0">
                <a:latin typeface="Times New Roman" panose="02020603050405020304" pitchFamily="18" charset="0"/>
              </a:rPr>
              <a:t>下图迷宫的所有通道的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交叉点</a:t>
            </a:r>
            <a:r>
              <a:rPr lang="zh-CN" altLang="en-US" sz="2000" b="1" dirty="0">
                <a:latin typeface="Times New Roman" panose="02020603050405020304" pitchFamily="18" charset="0"/>
              </a:rPr>
              <a:t>（顶点</a:t>
            </a:r>
            <a:r>
              <a:rPr lang="en-US" altLang="zh-CN" sz="2000" b="1">
                <a:latin typeface="Times New Roman" panose="02020603050405020304" pitchFamily="18" charset="0"/>
              </a:rPr>
              <a:t>0-7</a:t>
            </a:r>
            <a:r>
              <a:rPr lang="zh-CN" altLang="en-US" sz="2000" b="1" dirty="0">
                <a:latin typeface="Times New Roman" panose="02020603050405020304" pitchFamily="18" charset="0"/>
              </a:rPr>
              <a:t>）？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6153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2735" y="3818890"/>
            <a:ext cx="5008245" cy="2533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486404"/>
          <p:cNvSpPr>
            <a:spLocks noGrp="1"/>
          </p:cNvSpPr>
          <p:nvPr/>
        </p:nvSpPr>
        <p:spPr>
          <a:xfrm>
            <a:off x="415925" y="436245"/>
            <a:ext cx="6601460" cy="66675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3 </a:t>
            </a:r>
            <a:r>
              <a:rPr 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图搜索</a:t>
            </a:r>
            <a:endParaRPr lang="zh-CN" sz="3200" b="1" dirty="0" smtClean="0">
              <a:solidFill>
                <a:schemeClr val="hlin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/>
          <p:nvPr/>
        </p:nvSpPr>
        <p:spPr>
          <a:xfrm>
            <a:off x="500149" y="3124854"/>
            <a:ext cx="7216441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 </a:t>
            </a:r>
            <a:r>
              <a:rPr lang="zh-CN" altLang="en-US" b="1" dirty="0">
                <a:latin typeface="Times New Roman" panose="02020603050405020304" pitchFamily="18" charset="0"/>
              </a:rPr>
              <a:t>通常：用</a:t>
            </a:r>
            <a:r>
              <a:rPr lang="en-US" altLang="zh-CN" b="1">
                <a:solidFill>
                  <a:srgbClr val="0070C0"/>
                </a:solidFill>
                <a:latin typeface="Times New Roman" panose="02020603050405020304" pitchFamily="18" charset="0"/>
              </a:rPr>
              <a:t> |V| </a:t>
            </a:r>
            <a:r>
              <a:rPr lang="zh-CN" altLang="en-US" b="1" dirty="0">
                <a:latin typeface="Times New Roman" panose="02020603050405020304" pitchFamily="18" charset="0"/>
              </a:rPr>
              <a:t>表示顶点的数量（</a:t>
            </a:r>
            <a:r>
              <a:rPr lang="en-US" altLang="zh-CN" b="1">
                <a:latin typeface="Times New Roman" panose="02020603050405020304" pitchFamily="18" charset="0"/>
              </a:rPr>
              <a:t>|V| ≥ 1</a:t>
            </a:r>
            <a:r>
              <a:rPr lang="zh-CN" altLang="en-US" b="1" dirty="0">
                <a:latin typeface="Times New Roman" panose="02020603050405020304" pitchFamily="18" charset="0"/>
              </a:rPr>
              <a:t>），</a:t>
            </a:r>
            <a:endParaRPr lang="en-US" altLang="zh-CN" b="1">
              <a:latin typeface="Times New Roman" panose="02020603050405020304" pitchFamily="18" charset="0"/>
            </a:endParaRPr>
          </a:p>
          <a:p>
            <a:r>
              <a:rPr lang="zh-CN" altLang="en-US" b="1" dirty="0">
                <a:latin typeface="Times New Roman" panose="02020603050405020304" pitchFamily="18" charset="0"/>
              </a:rPr>
              <a:t>用</a:t>
            </a:r>
            <a:r>
              <a:rPr lang="en-US" altLang="zh-CN" b="1">
                <a:solidFill>
                  <a:srgbClr val="0070C0"/>
                </a:solidFill>
                <a:latin typeface="Times New Roman" panose="02020603050405020304" pitchFamily="18" charset="0"/>
              </a:rPr>
              <a:t> |E| </a:t>
            </a:r>
            <a:r>
              <a:rPr lang="zh-CN" altLang="en-US" b="1" dirty="0">
                <a:latin typeface="Times New Roman" panose="02020603050405020304" pitchFamily="18" charset="0"/>
              </a:rPr>
              <a:t>表示边的数量（</a:t>
            </a:r>
            <a:r>
              <a:rPr lang="en-US" altLang="zh-CN" b="1">
                <a:latin typeface="Times New Roman" panose="02020603050405020304" pitchFamily="18" charset="0"/>
              </a:rPr>
              <a:t>|E| ≥ 0</a:t>
            </a:r>
            <a:r>
              <a:rPr lang="zh-CN" altLang="en-US" b="1" dirty="0">
                <a:latin typeface="Times New Roman" panose="02020603050405020304" pitchFamily="18" charset="0"/>
              </a:rPr>
              <a:t>）。</a:t>
            </a:r>
            <a:endParaRPr lang="en-US" altLang="zh-CN" b="1">
              <a:latin typeface="Arial" panose="020B0604020202020204" pitchFamily="34" charset="0"/>
            </a:endParaRPr>
          </a:p>
        </p:txBody>
      </p:sp>
      <p:sp>
        <p:nvSpPr>
          <p:cNvPr id="9" name="Text Box 51"/>
          <p:cNvSpPr txBox="1"/>
          <p:nvPr/>
        </p:nvSpPr>
        <p:spPr>
          <a:xfrm>
            <a:off x="428700" y="4472641"/>
            <a:ext cx="8359639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0070C0"/>
                </a:solidFill>
                <a:latin typeface="Arial" panose="020B0604020202020204" pitchFamily="34" charset="0"/>
              </a:rPr>
              <a:t>[</a:t>
            </a:r>
            <a:r>
              <a:rPr lang="zh-CN" alt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例</a:t>
            </a:r>
            <a:r>
              <a:rPr lang="en-US" altLang="zh-CN" sz="2000" b="1">
                <a:solidFill>
                  <a:srgbClr val="0070C0"/>
                </a:solidFill>
                <a:latin typeface="Arial" panose="020B0604020202020204" pitchFamily="34" charset="0"/>
              </a:rPr>
              <a:t>] </a:t>
            </a:r>
            <a:r>
              <a:rPr lang="zh-CN" altLang="en-US" sz="2000" b="1" dirty="0">
                <a:latin typeface="Arial" panose="020B0604020202020204" pitchFamily="34" charset="0"/>
              </a:rPr>
              <a:t>上例</a:t>
            </a:r>
            <a:r>
              <a:rPr lang="zh-CN" altLang="en-US" sz="2000" b="1" dirty="0">
                <a:latin typeface="Times New Roman" panose="02020603050405020304" pitchFamily="18" charset="0"/>
              </a:rPr>
              <a:t>图</a:t>
            </a:r>
            <a:r>
              <a:rPr lang="en-US" altLang="zh-CN" sz="2000" b="1">
                <a:latin typeface="Times New Roman" panose="02020603050405020304" pitchFamily="18" charset="0"/>
              </a:rPr>
              <a:t>6.2</a:t>
            </a:r>
            <a:r>
              <a:rPr lang="zh-CN" altLang="en-US" sz="2000" b="1" dirty="0">
                <a:latin typeface="Times New Roman" panose="02020603050405020304" pitchFamily="18" charset="0"/>
              </a:rPr>
              <a:t>给出了一个图的示例，在该图中：</a:t>
            </a:r>
            <a:endParaRPr lang="zh-CN" altLang="en-US" sz="2000" b="1" dirty="0">
              <a:latin typeface="Times New Roman" panose="02020603050405020304" pitchFamily="18" charset="0"/>
            </a:endParaRPr>
          </a:p>
          <a:p>
            <a:r>
              <a:rPr lang="zh-CN" altLang="en-US" sz="2000" b="1" dirty="0">
                <a:latin typeface="Times New Roman" panose="02020603050405020304" pitchFamily="18" charset="0"/>
              </a:rPr>
              <a:t>集合</a:t>
            </a:r>
            <a:r>
              <a:rPr lang="en-US" altLang="zh-CN" sz="2000" b="1">
                <a:latin typeface="Times New Roman" panose="02020603050405020304" pitchFamily="18" charset="0"/>
              </a:rPr>
              <a:t>V </a:t>
            </a:r>
            <a:r>
              <a:rPr lang="zh-CN" altLang="en-US" sz="2000" b="1" dirty="0">
                <a:latin typeface="Times New Roman" panose="02020603050405020304" pitchFamily="18" charset="0"/>
              </a:rPr>
              <a:t>＝</a:t>
            </a:r>
            <a:r>
              <a:rPr lang="en-US" altLang="zh-CN" sz="2000" b="1">
                <a:latin typeface="Times New Roman" panose="02020603050405020304" pitchFamily="18" charset="0"/>
              </a:rPr>
              <a:t> { B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D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F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H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L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W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X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Y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Z }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endParaRPr lang="en-US" altLang="zh-CN" sz="2000" b="1">
              <a:latin typeface="Times New Roman" panose="02020603050405020304" pitchFamily="18" charset="0"/>
            </a:endParaRPr>
          </a:p>
          <a:p>
            <a:r>
              <a:rPr lang="en-US" altLang="zh-CN" sz="2000" b="1">
                <a:latin typeface="Times New Roman" panose="02020603050405020304" pitchFamily="18" charset="0"/>
              </a:rPr>
              <a:t>       |V| = 10</a:t>
            </a:r>
            <a:r>
              <a:rPr lang="zh-CN" altLang="en-US" sz="2000" b="1" dirty="0">
                <a:latin typeface="Times New Roman" panose="02020603050405020304" pitchFamily="18" charset="0"/>
              </a:rPr>
              <a:t>；</a:t>
            </a:r>
            <a:endParaRPr lang="zh-CN" altLang="en-US" sz="2000" b="1" dirty="0">
              <a:latin typeface="Times New Roman" panose="02020603050405020304" pitchFamily="18" charset="0"/>
            </a:endParaRPr>
          </a:p>
          <a:p>
            <a:r>
              <a:rPr lang="zh-CN" altLang="en-US" sz="2000" b="1" dirty="0">
                <a:latin typeface="Times New Roman" panose="02020603050405020304" pitchFamily="18" charset="0"/>
              </a:rPr>
              <a:t>集合</a:t>
            </a:r>
            <a:r>
              <a:rPr lang="en-US" altLang="zh-CN" sz="2000" b="1">
                <a:latin typeface="Times New Roman" panose="02020603050405020304" pitchFamily="18" charset="0"/>
              </a:rPr>
              <a:t>E </a:t>
            </a:r>
            <a:r>
              <a:rPr lang="zh-CN" altLang="en-US" sz="2000" b="1" dirty="0">
                <a:latin typeface="Times New Roman" panose="02020603050405020304" pitchFamily="18" charset="0"/>
              </a:rPr>
              <a:t>＝</a:t>
            </a:r>
            <a:r>
              <a:rPr lang="en-US" altLang="zh-CN" sz="2000" b="1">
                <a:latin typeface="Times New Roman" panose="02020603050405020304" pitchFamily="18" charset="0"/>
              </a:rPr>
              <a:t> { (Z,B)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(Z,W)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(B,W)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(B,L)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(B,D)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(D,L)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(W,X)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(W,L)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(L,H)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(L,F)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(X,H)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(X,Y)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(H,Y)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(H,F)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(H,C)</a:t>
            </a:r>
            <a:r>
              <a:rPr lang="zh-CN" altLang="en-US" sz="2000" b="1" dirty="0">
                <a:latin typeface="Times New Roman" panose="02020603050405020304" pitchFamily="18" charset="0"/>
              </a:rPr>
              <a:t>， </a:t>
            </a:r>
            <a:r>
              <a:rPr lang="en-US" altLang="zh-CN" sz="2000" b="1">
                <a:latin typeface="Times New Roman" panose="02020603050405020304" pitchFamily="18" charset="0"/>
              </a:rPr>
              <a:t>(F,C)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(Y,C) }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endParaRPr lang="en-US" altLang="zh-CN" sz="2000" b="1">
              <a:latin typeface="Times New Roman" panose="02020603050405020304" pitchFamily="18" charset="0"/>
            </a:endParaRPr>
          </a:p>
          <a:p>
            <a:r>
              <a:rPr lang="en-US" altLang="zh-CN" sz="2000" b="1">
                <a:latin typeface="Times New Roman" panose="02020603050405020304" pitchFamily="18" charset="0"/>
              </a:rPr>
              <a:t>       |E|= 17</a:t>
            </a:r>
            <a:r>
              <a:rPr lang="zh-CN" altLang="en-US" sz="2000" b="1" dirty="0">
                <a:latin typeface="Times New Roman" panose="02020603050405020304" pitchFamily="18" charset="0"/>
              </a:rPr>
              <a:t>。</a:t>
            </a:r>
            <a:endParaRPr lang="zh-CN" altLang="zh-CN" sz="2000" b="1" dirty="0">
              <a:latin typeface="Times New Roman" panose="02020603050405020304" pitchFamily="18" charset="0"/>
            </a:endParaRPr>
          </a:p>
        </p:txBody>
      </p:sp>
      <p:sp>
        <p:nvSpPr>
          <p:cNvPr id="10" name="AutoShape 88" descr="再生纸"/>
          <p:cNvSpPr>
            <a:spLocks noChangeArrowheads="1"/>
          </p:cNvSpPr>
          <p:nvPr/>
        </p:nvSpPr>
        <p:spPr bwMode="auto">
          <a:xfrm>
            <a:off x="571599" y="1624666"/>
            <a:ext cx="8002390" cy="1143000"/>
          </a:xfrm>
          <a:prstGeom prst="roundRect">
            <a:avLst>
              <a:gd name="adj" fmla="val 10903"/>
            </a:avLst>
          </a:prstGeom>
          <a:blipFill dpi="0" rotWithShape="0">
            <a:blip r:embed="rId1"/>
            <a:srcRect/>
            <a:tile tx="0" ty="0" sx="100000" sy="100000" flip="none" algn="tl"/>
          </a:blipFill>
          <a:ln w="25400">
            <a:noFill/>
            <a:rou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0" marR="0" lvl="0" indent="56388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“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图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”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G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可以表示为两个集合：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G =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V,  E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）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。每条边是一个顶点对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v, w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）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Symbol" panose="05050102010706020507" pitchFamily="18" charset="2"/>
              </a:rPr>
              <a:t> 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E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，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并且 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v, w 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Symbol" panose="05050102010706020507" pitchFamily="18" charset="2"/>
              </a:rPr>
              <a:t>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V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。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122"/>
          <p:cNvGrpSpPr/>
          <p:nvPr/>
        </p:nvGrpSpPr>
        <p:grpSpPr>
          <a:xfrm>
            <a:off x="2143498" y="1124604"/>
            <a:ext cx="5215843" cy="3143250"/>
            <a:chOff x="2143108" y="1785926"/>
            <a:chExt cx="5214974" cy="3143272"/>
          </a:xfrm>
        </p:grpSpPr>
        <p:grpSp>
          <p:nvGrpSpPr>
            <p:cNvPr id="6154" name="Group 59"/>
            <p:cNvGrpSpPr/>
            <p:nvPr/>
          </p:nvGrpSpPr>
          <p:grpSpPr>
            <a:xfrm>
              <a:off x="2225849" y="1785930"/>
              <a:ext cx="5132243" cy="3143274"/>
              <a:chOff x="2947" y="5546"/>
              <a:chExt cx="3970" cy="2689"/>
            </a:xfrm>
          </p:grpSpPr>
          <p:sp>
            <p:nvSpPr>
              <p:cNvPr id="6184" name="Oval 60"/>
              <p:cNvSpPr/>
              <p:nvPr/>
            </p:nvSpPr>
            <p:spPr>
              <a:xfrm>
                <a:off x="3166" y="6468"/>
                <a:ext cx="369" cy="36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85" name="Oval 61"/>
              <p:cNvSpPr/>
              <p:nvPr/>
            </p:nvSpPr>
            <p:spPr>
              <a:xfrm>
                <a:off x="3535" y="5546"/>
                <a:ext cx="369" cy="36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86" name="Oval 62"/>
              <p:cNvSpPr/>
              <p:nvPr/>
            </p:nvSpPr>
            <p:spPr>
              <a:xfrm>
                <a:off x="4015" y="7128"/>
                <a:ext cx="369" cy="36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87" name="Oval 63"/>
              <p:cNvSpPr/>
              <p:nvPr/>
            </p:nvSpPr>
            <p:spPr>
              <a:xfrm>
                <a:off x="4447" y="6099"/>
                <a:ext cx="369" cy="36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88" name="Oval 64"/>
              <p:cNvSpPr/>
              <p:nvPr/>
            </p:nvSpPr>
            <p:spPr>
              <a:xfrm>
                <a:off x="5759" y="5646"/>
                <a:ext cx="369" cy="36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89" name="Oval 65"/>
              <p:cNvSpPr/>
              <p:nvPr/>
            </p:nvSpPr>
            <p:spPr>
              <a:xfrm>
                <a:off x="2947" y="7497"/>
                <a:ext cx="369" cy="36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90" name="Oval 66"/>
              <p:cNvSpPr/>
              <p:nvPr/>
            </p:nvSpPr>
            <p:spPr>
              <a:xfrm>
                <a:off x="6548" y="6468"/>
                <a:ext cx="369" cy="36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91" name="Oval 67"/>
              <p:cNvSpPr/>
              <p:nvPr/>
            </p:nvSpPr>
            <p:spPr>
              <a:xfrm>
                <a:off x="6045" y="7563"/>
                <a:ext cx="369" cy="36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92" name="Oval 68"/>
              <p:cNvSpPr/>
              <p:nvPr/>
            </p:nvSpPr>
            <p:spPr>
              <a:xfrm>
                <a:off x="5185" y="6759"/>
                <a:ext cx="369" cy="36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93" name="Oval 69"/>
              <p:cNvSpPr/>
              <p:nvPr/>
            </p:nvSpPr>
            <p:spPr>
              <a:xfrm>
                <a:off x="4816" y="7866"/>
                <a:ext cx="369" cy="36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b="1" dirty="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6194" name="AutoShape 70"/>
              <p:cNvCxnSpPr/>
              <p:nvPr/>
            </p:nvCxnSpPr>
            <p:spPr>
              <a:xfrm>
                <a:off x="3904" y="5835"/>
                <a:ext cx="543" cy="351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6195" name="AutoShape 71"/>
              <p:cNvCxnSpPr/>
              <p:nvPr/>
            </p:nvCxnSpPr>
            <p:spPr>
              <a:xfrm flipH="1">
                <a:off x="3381" y="5915"/>
                <a:ext cx="285" cy="553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6196" name="AutoShape 72"/>
              <p:cNvCxnSpPr/>
              <p:nvPr/>
            </p:nvCxnSpPr>
            <p:spPr>
              <a:xfrm flipV="1">
                <a:off x="4816" y="5835"/>
                <a:ext cx="943" cy="351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6197" name="AutoShape 73"/>
              <p:cNvCxnSpPr/>
              <p:nvPr/>
            </p:nvCxnSpPr>
            <p:spPr>
              <a:xfrm>
                <a:off x="4790" y="6382"/>
                <a:ext cx="468" cy="429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6198" name="AutoShape 74"/>
              <p:cNvCxnSpPr/>
              <p:nvPr/>
            </p:nvCxnSpPr>
            <p:spPr>
              <a:xfrm>
                <a:off x="6128" y="5915"/>
                <a:ext cx="543" cy="553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6199" name="AutoShape 75"/>
              <p:cNvCxnSpPr/>
              <p:nvPr/>
            </p:nvCxnSpPr>
            <p:spPr>
              <a:xfrm flipV="1">
                <a:off x="5502" y="6015"/>
                <a:ext cx="408" cy="796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6200" name="AutoShape 76"/>
              <p:cNvCxnSpPr/>
              <p:nvPr/>
            </p:nvCxnSpPr>
            <p:spPr>
              <a:xfrm flipV="1">
                <a:off x="5554" y="6701"/>
                <a:ext cx="982" cy="224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6201" name="AutoShape 77"/>
              <p:cNvCxnSpPr/>
              <p:nvPr/>
            </p:nvCxnSpPr>
            <p:spPr>
              <a:xfrm flipV="1">
                <a:off x="4384" y="7004"/>
                <a:ext cx="801" cy="224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6202" name="AutoShape 78"/>
              <p:cNvCxnSpPr/>
              <p:nvPr/>
            </p:nvCxnSpPr>
            <p:spPr>
              <a:xfrm>
                <a:off x="5434" y="7128"/>
                <a:ext cx="694" cy="435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6203" name="AutoShape 79"/>
              <p:cNvCxnSpPr/>
              <p:nvPr/>
            </p:nvCxnSpPr>
            <p:spPr>
              <a:xfrm flipV="1">
                <a:off x="6311" y="6837"/>
                <a:ext cx="465" cy="726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6204" name="AutoShape 80"/>
              <p:cNvCxnSpPr/>
              <p:nvPr/>
            </p:nvCxnSpPr>
            <p:spPr>
              <a:xfrm flipV="1">
                <a:off x="5185" y="7788"/>
                <a:ext cx="860" cy="224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6205" name="AutoShape 81"/>
              <p:cNvCxnSpPr/>
              <p:nvPr/>
            </p:nvCxnSpPr>
            <p:spPr>
              <a:xfrm flipV="1">
                <a:off x="3316" y="7339"/>
                <a:ext cx="699" cy="224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6206" name="AutoShape 82"/>
              <p:cNvCxnSpPr/>
              <p:nvPr/>
            </p:nvCxnSpPr>
            <p:spPr>
              <a:xfrm>
                <a:off x="4276" y="7452"/>
                <a:ext cx="607" cy="480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6207" name="AutoShape 83"/>
              <p:cNvCxnSpPr/>
              <p:nvPr/>
            </p:nvCxnSpPr>
            <p:spPr>
              <a:xfrm flipV="1">
                <a:off x="3535" y="6382"/>
                <a:ext cx="912" cy="224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6208" name="AutoShape 84"/>
              <p:cNvCxnSpPr/>
              <p:nvPr/>
            </p:nvCxnSpPr>
            <p:spPr>
              <a:xfrm>
                <a:off x="3465" y="6759"/>
                <a:ext cx="617" cy="469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6209" name="AutoShape 85"/>
              <p:cNvCxnSpPr/>
              <p:nvPr/>
            </p:nvCxnSpPr>
            <p:spPr>
              <a:xfrm flipH="1">
                <a:off x="3166" y="6811"/>
                <a:ext cx="128" cy="686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6210" name="AutoShape 86"/>
              <p:cNvCxnSpPr/>
              <p:nvPr/>
            </p:nvCxnSpPr>
            <p:spPr>
              <a:xfrm flipV="1">
                <a:off x="5059" y="7115"/>
                <a:ext cx="275" cy="751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grpSp>
          <p:nvGrpSpPr>
            <p:cNvPr id="6155" name="Group 88"/>
            <p:cNvGrpSpPr/>
            <p:nvPr/>
          </p:nvGrpSpPr>
          <p:grpSpPr>
            <a:xfrm>
              <a:off x="2143111" y="2064123"/>
              <a:ext cx="5050798" cy="2748166"/>
              <a:chOff x="2878" y="3672"/>
              <a:chExt cx="3907" cy="2351"/>
            </a:xfrm>
          </p:grpSpPr>
          <p:sp>
            <p:nvSpPr>
              <p:cNvPr id="6167" name="Text Box 89"/>
              <p:cNvSpPr txBox="1"/>
              <p:nvPr/>
            </p:nvSpPr>
            <p:spPr>
              <a:xfrm>
                <a:off x="3266" y="3900"/>
                <a:ext cx="238" cy="16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8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68" name="Text Box 90"/>
              <p:cNvSpPr txBox="1"/>
              <p:nvPr/>
            </p:nvSpPr>
            <p:spPr>
              <a:xfrm>
                <a:off x="5072" y="3672"/>
                <a:ext cx="254" cy="1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8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69" name="Text Box 91"/>
              <p:cNvSpPr txBox="1"/>
              <p:nvPr/>
            </p:nvSpPr>
            <p:spPr>
              <a:xfrm>
                <a:off x="5419" y="4143"/>
                <a:ext cx="241" cy="2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7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0" name="Text Box 92"/>
              <p:cNvSpPr txBox="1"/>
              <p:nvPr/>
            </p:nvSpPr>
            <p:spPr>
              <a:xfrm>
                <a:off x="5819" y="4442"/>
                <a:ext cx="340" cy="2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5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1" name="Text Box 93"/>
              <p:cNvSpPr txBox="1"/>
              <p:nvPr/>
            </p:nvSpPr>
            <p:spPr>
              <a:xfrm>
                <a:off x="5780" y="5002"/>
                <a:ext cx="280" cy="21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6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2" name="Text Box 94"/>
              <p:cNvSpPr txBox="1"/>
              <p:nvPr/>
            </p:nvSpPr>
            <p:spPr>
              <a:xfrm>
                <a:off x="6541" y="5109"/>
                <a:ext cx="244" cy="2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6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3" name="Text Box 95"/>
              <p:cNvSpPr txBox="1"/>
              <p:nvPr/>
            </p:nvSpPr>
            <p:spPr>
              <a:xfrm>
                <a:off x="4224" y="3709"/>
                <a:ext cx="288" cy="2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5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4" name="Text Box 96"/>
              <p:cNvSpPr txBox="1"/>
              <p:nvPr/>
            </p:nvSpPr>
            <p:spPr>
              <a:xfrm>
                <a:off x="6414" y="3889"/>
                <a:ext cx="270" cy="1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5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5" name="Text Box 97"/>
              <p:cNvSpPr txBox="1"/>
              <p:nvPr/>
            </p:nvSpPr>
            <p:spPr>
              <a:xfrm>
                <a:off x="3753" y="4659"/>
                <a:ext cx="275" cy="2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4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6" name="Text Box 98"/>
              <p:cNvSpPr txBox="1"/>
              <p:nvPr/>
            </p:nvSpPr>
            <p:spPr>
              <a:xfrm>
                <a:off x="3587" y="5352"/>
                <a:ext cx="317" cy="2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4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7" name="Text Box 99"/>
              <p:cNvSpPr txBox="1"/>
              <p:nvPr/>
            </p:nvSpPr>
            <p:spPr>
              <a:xfrm>
                <a:off x="4719" y="4442"/>
                <a:ext cx="250" cy="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4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8" name="Text Box 100"/>
              <p:cNvSpPr txBox="1"/>
              <p:nvPr/>
            </p:nvSpPr>
            <p:spPr>
              <a:xfrm>
                <a:off x="3828" y="4143"/>
                <a:ext cx="254" cy="1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5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9" name="Text Box 101"/>
              <p:cNvSpPr txBox="1"/>
              <p:nvPr/>
            </p:nvSpPr>
            <p:spPr>
              <a:xfrm>
                <a:off x="4806" y="5313"/>
                <a:ext cx="340" cy="2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3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80" name="Text Box 102"/>
              <p:cNvSpPr txBox="1"/>
              <p:nvPr/>
            </p:nvSpPr>
            <p:spPr>
              <a:xfrm>
                <a:off x="4224" y="5543"/>
                <a:ext cx="340" cy="2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2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81" name="Text Box 103"/>
              <p:cNvSpPr txBox="1"/>
              <p:nvPr/>
            </p:nvSpPr>
            <p:spPr>
              <a:xfrm>
                <a:off x="5570" y="5806"/>
                <a:ext cx="340" cy="2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7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82" name="Text Box 104"/>
              <p:cNvSpPr txBox="1"/>
              <p:nvPr/>
            </p:nvSpPr>
            <p:spPr>
              <a:xfrm>
                <a:off x="4564" y="4760"/>
                <a:ext cx="252" cy="2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4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83" name="Text Box 105"/>
              <p:cNvSpPr txBox="1"/>
              <p:nvPr/>
            </p:nvSpPr>
            <p:spPr>
              <a:xfrm>
                <a:off x="2878" y="4885"/>
                <a:ext cx="340" cy="2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 b="1">
                    <a:latin typeface="Arial" panose="020B0604020202020204" pitchFamily="34" charset="0"/>
                  </a:rPr>
                  <a:t>5</a:t>
                </a:r>
                <a:endParaRPr lang="zh-CN" altLang="zh-CN" sz="1800" b="1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156" name="Group 106"/>
            <p:cNvGrpSpPr/>
            <p:nvPr/>
          </p:nvGrpSpPr>
          <p:grpSpPr>
            <a:xfrm>
              <a:off x="2316337" y="1856062"/>
              <a:ext cx="4957716" cy="2986637"/>
              <a:chOff x="3012" y="3494"/>
              <a:chExt cx="3835" cy="2555"/>
            </a:xfrm>
          </p:grpSpPr>
          <p:sp>
            <p:nvSpPr>
              <p:cNvPr id="6157" name="Text Box 107"/>
              <p:cNvSpPr txBox="1"/>
              <p:nvPr/>
            </p:nvSpPr>
            <p:spPr>
              <a:xfrm>
                <a:off x="3224" y="4403"/>
                <a:ext cx="241" cy="2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600" b="1">
                    <a:latin typeface="Arial" panose="020B0604020202020204" pitchFamily="34" charset="0"/>
                  </a:rPr>
                  <a:t>B</a:t>
                </a:r>
                <a:endParaRPr lang="zh-CN" altLang="zh-CN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58" name="Text Box 108"/>
              <p:cNvSpPr txBox="1"/>
              <p:nvPr/>
            </p:nvSpPr>
            <p:spPr>
              <a:xfrm>
                <a:off x="6128" y="5497"/>
                <a:ext cx="241" cy="2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600" b="1">
                    <a:latin typeface="Arial" panose="020B0604020202020204" pitchFamily="34" charset="0"/>
                  </a:rPr>
                  <a:t>C</a:t>
                </a:r>
                <a:endParaRPr lang="zh-CN" altLang="zh-CN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59" name="Text Box 109"/>
              <p:cNvSpPr txBox="1"/>
              <p:nvPr/>
            </p:nvSpPr>
            <p:spPr>
              <a:xfrm>
                <a:off x="3012" y="5450"/>
                <a:ext cx="241" cy="2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600" b="1">
                    <a:latin typeface="Arial" panose="020B0604020202020204" pitchFamily="34" charset="0"/>
                  </a:rPr>
                  <a:t>D</a:t>
                </a:r>
                <a:endParaRPr lang="zh-CN" altLang="zh-CN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60" name="Text Box 110"/>
              <p:cNvSpPr txBox="1"/>
              <p:nvPr/>
            </p:nvSpPr>
            <p:spPr>
              <a:xfrm>
                <a:off x="4883" y="5806"/>
                <a:ext cx="241" cy="2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600" b="1">
                    <a:latin typeface="Arial" panose="020B0604020202020204" pitchFamily="34" charset="0"/>
                  </a:rPr>
                  <a:t>F</a:t>
                </a:r>
                <a:endParaRPr lang="zh-CN" altLang="zh-CN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61" name="Text Box 111"/>
              <p:cNvSpPr txBox="1"/>
              <p:nvPr/>
            </p:nvSpPr>
            <p:spPr>
              <a:xfrm>
                <a:off x="4082" y="5083"/>
                <a:ext cx="241" cy="2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600" b="1">
                    <a:latin typeface="Arial" panose="020B0604020202020204" pitchFamily="34" charset="0"/>
                  </a:rPr>
                  <a:t>L</a:t>
                </a:r>
                <a:endParaRPr lang="zh-CN" altLang="zh-CN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62" name="Text Box 112"/>
              <p:cNvSpPr txBox="1"/>
              <p:nvPr/>
            </p:nvSpPr>
            <p:spPr>
              <a:xfrm>
                <a:off x="5248" y="4698"/>
                <a:ext cx="241" cy="2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600" b="1">
                    <a:latin typeface="Arial" panose="020B0604020202020204" pitchFamily="34" charset="0"/>
                  </a:rPr>
                  <a:t>H</a:t>
                </a:r>
                <a:endParaRPr lang="zh-CN" altLang="zh-CN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63" name="Text Box 113"/>
              <p:cNvSpPr txBox="1"/>
              <p:nvPr/>
            </p:nvSpPr>
            <p:spPr>
              <a:xfrm>
                <a:off x="4512" y="4052"/>
                <a:ext cx="241" cy="2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600" b="1">
                    <a:latin typeface="Arial" panose="020B0604020202020204" pitchFamily="34" charset="0"/>
                  </a:rPr>
                  <a:t>W</a:t>
                </a:r>
                <a:endParaRPr lang="zh-CN" altLang="zh-CN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64" name="Text Box 114"/>
              <p:cNvSpPr txBox="1"/>
              <p:nvPr/>
            </p:nvSpPr>
            <p:spPr>
              <a:xfrm>
                <a:off x="5819" y="3598"/>
                <a:ext cx="241" cy="2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600" b="1">
                    <a:latin typeface="Arial" panose="020B0604020202020204" pitchFamily="34" charset="0"/>
                  </a:rPr>
                  <a:t>X</a:t>
                </a:r>
                <a:endParaRPr lang="zh-CN" altLang="zh-CN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65" name="Text Box 115"/>
              <p:cNvSpPr txBox="1"/>
              <p:nvPr/>
            </p:nvSpPr>
            <p:spPr>
              <a:xfrm>
                <a:off x="6606" y="4416"/>
                <a:ext cx="241" cy="2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600" b="1">
                    <a:latin typeface="Arial" panose="020B0604020202020204" pitchFamily="34" charset="0"/>
                  </a:rPr>
                  <a:t>Y</a:t>
                </a:r>
                <a:endParaRPr lang="zh-CN" altLang="zh-CN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66" name="Text Box 116"/>
              <p:cNvSpPr txBox="1"/>
              <p:nvPr/>
            </p:nvSpPr>
            <p:spPr>
              <a:xfrm>
                <a:off x="3587" y="3494"/>
                <a:ext cx="241" cy="2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600" b="1">
                    <a:latin typeface="Arial" panose="020B0604020202020204" pitchFamily="34" charset="0"/>
                  </a:rPr>
                  <a:t>Z</a:t>
                </a:r>
                <a:endParaRPr lang="zh-CN" altLang="zh-CN" sz="1600" b="1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67" name="Text Box 2"/>
          <p:cNvSpPr txBox="1"/>
          <p:nvPr/>
        </p:nvSpPr>
        <p:spPr>
          <a:xfrm>
            <a:off x="428700" y="427298"/>
            <a:ext cx="635904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lIns="108000" rIns="144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1.1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图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的定义与术语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sym typeface="Webdings" panose="0503010201050906070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 bldLvl="0" animBg="1"/>
      <p:bldP spid="10" grpId="1" bldLvl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100" name="组合 12"/>
          <p:cNvGrpSpPr/>
          <p:nvPr/>
        </p:nvGrpSpPr>
        <p:grpSpPr>
          <a:xfrm>
            <a:off x="886460" y="1207770"/>
            <a:ext cx="6904355" cy="3885382"/>
            <a:chOff x="1000100" y="785794"/>
            <a:chExt cx="7391400" cy="4378479"/>
          </a:xfrm>
        </p:grpSpPr>
        <p:grpSp>
          <p:nvGrpSpPr>
            <p:cNvPr id="4103" name="组合 11"/>
            <p:cNvGrpSpPr/>
            <p:nvPr/>
          </p:nvGrpSpPr>
          <p:grpSpPr>
            <a:xfrm>
              <a:off x="1000100" y="785794"/>
              <a:ext cx="7391400" cy="2163901"/>
              <a:chOff x="1000100" y="785794"/>
              <a:chExt cx="7391400" cy="2163901"/>
            </a:xfrm>
          </p:grpSpPr>
          <p:pic>
            <p:nvPicPr>
              <p:cNvPr id="4107" name="Picture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000100" y="785794"/>
                <a:ext cx="7391400" cy="174307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8" name="Text Box 52"/>
              <p:cNvSpPr txBox="1"/>
              <p:nvPr/>
            </p:nvSpPr>
            <p:spPr>
              <a:xfrm>
                <a:off x="1500166" y="2500306"/>
                <a:ext cx="6786610" cy="4493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000" b="1">
                    <a:latin typeface="Times New Roman" panose="02020603050405020304" pitchFamily="18" charset="0"/>
                  </a:rPr>
                  <a:t>(1)                        (3)                           (5)                        (7)</a:t>
                </a:r>
                <a:endParaRPr lang="en-US" altLang="zh-CN" sz="2000" b="1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104" name="组合 10"/>
            <p:cNvGrpSpPr/>
            <p:nvPr/>
          </p:nvGrpSpPr>
          <p:grpSpPr>
            <a:xfrm>
              <a:off x="1071538" y="3000372"/>
              <a:ext cx="7315200" cy="2163901"/>
              <a:chOff x="1000100" y="3714752"/>
              <a:chExt cx="7315200" cy="2163901"/>
            </a:xfrm>
          </p:grpSpPr>
          <p:pic>
            <p:nvPicPr>
              <p:cNvPr id="4105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00100" y="3714752"/>
                <a:ext cx="7315200" cy="168592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6" name="Text Box 52"/>
              <p:cNvSpPr txBox="1"/>
              <p:nvPr/>
            </p:nvSpPr>
            <p:spPr>
              <a:xfrm>
                <a:off x="1428728" y="5429264"/>
                <a:ext cx="6786610" cy="4493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000" b="1">
                    <a:latin typeface="Times New Roman" panose="02020603050405020304" pitchFamily="18" charset="0"/>
                  </a:rPr>
                  <a:t>(2)                          (4)                         (6)                          (8)</a:t>
                </a:r>
                <a:endParaRPr lang="en-US" altLang="zh-CN" sz="2000" b="1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Text Box 51"/>
          <p:cNvSpPr txBox="1"/>
          <p:nvPr/>
        </p:nvSpPr>
        <p:spPr>
          <a:xfrm>
            <a:off x="522923" y="5513388"/>
            <a:ext cx="8001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 </a:t>
            </a:r>
            <a:r>
              <a:rPr lang="en-US" altLang="en-US" sz="2000" b="1" err="1">
                <a:solidFill>
                  <a:srgbClr val="0000FF"/>
                </a:solidFill>
                <a:latin typeface="Times New Roman" panose="02020603050405020304" pitchFamily="18" charset="0"/>
              </a:rPr>
              <a:t>Tremaux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探索迷宫</a:t>
            </a:r>
            <a:r>
              <a:rPr lang="zh-CN" altLang="en-US" sz="2000" b="1" dirty="0">
                <a:latin typeface="Times New Roman" panose="02020603050405020304" pitchFamily="18" charset="0"/>
              </a:rPr>
              <a:t>的交叉点点灯的次序为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0-2-6-4-3-5-7-1</a:t>
            </a:r>
            <a:r>
              <a:rPr lang="zh-CN" altLang="en-US" sz="2000" b="1" dirty="0">
                <a:latin typeface="Times New Roman" panose="02020603050405020304" pitchFamily="18" charset="0"/>
              </a:rPr>
              <a:t>；这也就是迷宫对应的图从</a:t>
            </a:r>
            <a:r>
              <a:rPr lang="en-US" altLang="zh-CN" sz="2000" b="1">
                <a:latin typeface="Times New Roman" panose="02020603050405020304" pitchFamily="18" charset="0"/>
              </a:rPr>
              <a:t>0</a:t>
            </a:r>
            <a:r>
              <a:rPr lang="zh-CN" altLang="en-US" sz="2000" b="1" dirty="0">
                <a:latin typeface="Times New Roman" panose="02020603050405020304" pitchFamily="18" charset="0"/>
              </a:rPr>
              <a:t>号顶点开始的“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深度优先搜索</a:t>
            </a:r>
            <a:r>
              <a:rPr lang="zh-CN" altLang="en-US" sz="2000" b="1" dirty="0">
                <a:latin typeface="Times New Roman" panose="02020603050405020304" pitchFamily="18" charset="0"/>
              </a:rPr>
              <a:t>”的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遍历顺序</a:t>
            </a:r>
            <a:r>
              <a:rPr lang="zh-CN" altLang="en-US" sz="2000" b="1" dirty="0">
                <a:latin typeface="Times New Roman" panose="02020603050405020304" pitchFamily="18" charset="0"/>
              </a:rPr>
              <a:t>。</a:t>
            </a:r>
            <a:endParaRPr lang="zh-CN" altLang="zh-CN" sz="2000" b="1" dirty="0">
              <a:latin typeface="Times New Roman" panose="02020603050405020304" pitchFamily="18" charset="0"/>
            </a:endParaRPr>
          </a:p>
        </p:txBody>
      </p:sp>
      <p:sp>
        <p:nvSpPr>
          <p:cNvPr id="4102" name="Text Box 52"/>
          <p:cNvSpPr txBox="1"/>
          <p:nvPr/>
        </p:nvSpPr>
        <p:spPr>
          <a:xfrm>
            <a:off x="8535035" y="6553200"/>
            <a:ext cx="6096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400" b="1">
                <a:latin typeface="Times New Roman" panose="02020603050405020304" pitchFamily="18" charset="0"/>
              </a:rPr>
              <a:t>2/12</a:t>
            </a:r>
            <a:endParaRPr lang="en-US" altLang="zh-CN" sz="1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4" name="Text Box 51"/>
          <p:cNvSpPr txBox="1"/>
          <p:nvPr/>
        </p:nvSpPr>
        <p:spPr>
          <a:xfrm>
            <a:off x="374333" y="637223"/>
            <a:ext cx="8001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3.1</a:t>
            </a:r>
            <a:r>
              <a:rPr lang="en-US" altLang="zh-CN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深度优先搜索</a:t>
            </a: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</a:rPr>
              <a:t>Depth First Search</a:t>
            </a:r>
            <a:r>
              <a:rPr lang="zh-CN" altLang="en-US" sz="2400" b="1" dirty="0">
                <a:latin typeface="Times New Roman" panose="02020603050405020304" pitchFamily="18" charset="0"/>
              </a:rPr>
              <a:t>，简称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DFS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</a:rPr>
              <a:t>）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9" name="Text Box 51"/>
          <p:cNvSpPr txBox="1"/>
          <p:nvPr/>
        </p:nvSpPr>
        <p:spPr>
          <a:xfrm>
            <a:off x="533718" y="1299528"/>
            <a:ext cx="8001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 </a:t>
            </a:r>
            <a:r>
              <a:rPr lang="en-US" altLang="en-US" b="1">
                <a:latin typeface="Times New Roman" panose="02020603050405020304" pitchFamily="18" charset="0"/>
              </a:rPr>
              <a:t>DFS</a:t>
            </a:r>
            <a:r>
              <a:rPr lang="zh-CN" altLang="en-US" b="1" dirty="0">
                <a:latin typeface="Times New Roman" panose="02020603050405020304" pitchFamily="18" charset="0"/>
              </a:rPr>
              <a:t>类似于树的先序遍历</a:t>
            </a:r>
            <a:endParaRPr lang="zh-CN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10" name="Text Box 51"/>
          <p:cNvSpPr txBox="1"/>
          <p:nvPr/>
        </p:nvSpPr>
        <p:spPr>
          <a:xfrm>
            <a:off x="605155" y="1799590"/>
            <a:ext cx="738505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42950" lvl="1" indent="-285750" eaLnBrk="1" hangingPunct="1">
              <a:buFont typeface="Wingdings" panose="05000000000000000000" pitchFamily="2" charset="2"/>
              <a:buChar char="v"/>
            </a:pPr>
            <a:r>
              <a:rPr lang="en-US" altLang="en-US" sz="2000" b="1" err="1">
                <a:solidFill>
                  <a:srgbClr val="0000FF"/>
                </a:solidFill>
                <a:latin typeface="Times New Roman" panose="02020603050405020304" pitchFamily="18" charset="0"/>
              </a:rPr>
              <a:t>Tremaux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探索迷宫</a:t>
            </a:r>
            <a:r>
              <a:rPr lang="zh-CN" altLang="en-US" sz="2000" b="1" dirty="0">
                <a:latin typeface="Times New Roman" panose="02020603050405020304" pitchFamily="18" charset="0"/>
              </a:rPr>
              <a:t>就是一种</a:t>
            </a:r>
            <a:r>
              <a:rPr lang="en-US" altLang="zh-CN" sz="2000" b="1">
                <a:latin typeface="Times New Roman" panose="02020603050405020304" pitchFamily="18" charset="0"/>
              </a:rPr>
              <a:t>DFS</a:t>
            </a:r>
            <a:r>
              <a:rPr lang="zh-CN" altLang="en-US" sz="2000" b="1" dirty="0">
                <a:latin typeface="Times New Roman" panose="02020603050405020304" pitchFamily="18" charset="0"/>
              </a:rPr>
              <a:t>；</a:t>
            </a:r>
            <a:r>
              <a:rPr lang="zh-CN" altLang="en-US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只不过</a:t>
            </a:r>
            <a:r>
              <a:rPr lang="zh-CN" altLang="en-US" sz="2000" b="1" dirty="0">
                <a:latin typeface="Times New Roman" panose="02020603050405020304" pitchFamily="18" charset="0"/>
              </a:rPr>
              <a:t>：</a:t>
            </a:r>
            <a:endParaRPr lang="en-US" altLang="zh-CN" sz="2000" b="1">
              <a:latin typeface="Times New Roman" panose="02020603050405020304" pitchFamily="18" charset="0"/>
            </a:endParaRPr>
          </a:p>
          <a:p>
            <a:pPr marL="742950" lvl="1" indent="-285750" eaLnBrk="1" hangingPunct="1"/>
            <a:r>
              <a:rPr lang="zh-CN" altLang="en-US" sz="2000" b="1" dirty="0">
                <a:latin typeface="Times New Roman" panose="02020603050405020304" pitchFamily="18" charset="0"/>
              </a:rPr>
              <a:t>用一个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堆栈</a:t>
            </a:r>
            <a:r>
              <a:rPr lang="zh-CN" altLang="en-US" sz="2000" b="1" dirty="0">
                <a:latin typeface="Times New Roman" panose="02020603050405020304" pitchFamily="18" charset="0"/>
              </a:rPr>
              <a:t>代替线绳记录走过来的路径；</a:t>
            </a:r>
            <a:endParaRPr lang="en-US" altLang="zh-CN" sz="2000" b="1">
              <a:latin typeface="Times New Roman" panose="02020603050405020304" pitchFamily="18" charset="0"/>
            </a:endParaRPr>
          </a:p>
          <a:p>
            <a:pPr marL="742950" lvl="1" indent="-285750" eaLnBrk="1" hangingPunct="1"/>
            <a:r>
              <a:rPr lang="zh-CN" altLang="en-US" sz="2000" b="1" dirty="0">
                <a:latin typeface="Times New Roman" panose="02020603050405020304" pitchFamily="18" charset="0"/>
              </a:rPr>
              <a:t>用一个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顶点数组</a:t>
            </a:r>
            <a:r>
              <a:rPr lang="zh-CN" altLang="en-US" sz="2000" b="1" dirty="0">
                <a:latin typeface="Times New Roman" panose="02020603050405020304" pitchFamily="18" charset="0"/>
              </a:rPr>
              <a:t>代替交叉点的灯，以记住访问过的顶点。</a:t>
            </a:r>
            <a:endParaRPr lang="zh-CN" altLang="zh-CN" sz="2000" b="1" dirty="0">
              <a:latin typeface="Times New Roman" panose="02020603050405020304" pitchFamily="18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2962593" y="4728528"/>
            <a:ext cx="2786062" cy="1071562"/>
            <a:chOff x="1591" y="7914"/>
            <a:chExt cx="2435" cy="845"/>
          </a:xfrm>
        </p:grpSpPr>
        <p:grpSp>
          <p:nvGrpSpPr>
            <p:cNvPr id="5177" name="Group 3"/>
            <p:cNvGrpSpPr/>
            <p:nvPr/>
          </p:nvGrpSpPr>
          <p:grpSpPr>
            <a:xfrm>
              <a:off x="1591" y="7914"/>
              <a:ext cx="971" cy="845"/>
              <a:chOff x="6376" y="8221"/>
              <a:chExt cx="971" cy="845"/>
            </a:xfrm>
          </p:grpSpPr>
          <p:grpSp>
            <p:nvGrpSpPr>
              <p:cNvPr id="5198" name="Group 4"/>
              <p:cNvGrpSpPr/>
              <p:nvPr/>
            </p:nvGrpSpPr>
            <p:grpSpPr>
              <a:xfrm>
                <a:off x="6376" y="8221"/>
                <a:ext cx="971" cy="345"/>
                <a:chOff x="1752" y="2362"/>
                <a:chExt cx="971" cy="345"/>
              </a:xfrm>
            </p:grpSpPr>
            <p:sp>
              <p:nvSpPr>
                <p:cNvPr id="5209" name="Line 5"/>
                <p:cNvSpPr/>
                <p:nvPr/>
              </p:nvSpPr>
              <p:spPr>
                <a:xfrm>
                  <a:off x="2135" y="2506"/>
                  <a:ext cx="206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5210" name="Group 6"/>
                <p:cNvGrpSpPr/>
                <p:nvPr/>
              </p:nvGrpSpPr>
              <p:grpSpPr>
                <a:xfrm>
                  <a:off x="1752" y="2362"/>
                  <a:ext cx="383" cy="345"/>
                  <a:chOff x="1451" y="1766"/>
                  <a:chExt cx="383" cy="345"/>
                </a:xfrm>
              </p:grpSpPr>
              <p:sp>
                <p:nvSpPr>
                  <p:cNvPr id="5214" name="Text Box 7"/>
                  <p:cNvSpPr txBox="1"/>
                  <p:nvPr/>
                </p:nvSpPr>
                <p:spPr>
                  <a:xfrm>
                    <a:off x="1451" y="1766"/>
                    <a:ext cx="324" cy="2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 lIns="0" tIns="0" rIns="0" bIns="0"/>
                  <a:p>
                    <a:pPr algn="ctr"/>
                    <a:r>
                      <a:rPr lang="en-US" altLang="zh-CN">
                        <a:latin typeface="Calibri" panose="020F0502020204030204" charset="0"/>
                      </a:rPr>
                      <a:t>C</a:t>
                    </a:r>
                    <a:endParaRPr lang="zh-CN" altLang="zh-CN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15" name="Oval 8"/>
                  <p:cNvSpPr/>
                  <p:nvPr/>
                </p:nvSpPr>
                <p:spPr>
                  <a:xfrm>
                    <a:off x="1451" y="1766"/>
                    <a:ext cx="383" cy="345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211" name="Group 9"/>
                <p:cNvGrpSpPr/>
                <p:nvPr/>
              </p:nvGrpSpPr>
              <p:grpSpPr>
                <a:xfrm>
                  <a:off x="2340" y="2362"/>
                  <a:ext cx="383" cy="345"/>
                  <a:chOff x="1451" y="1766"/>
                  <a:chExt cx="383" cy="345"/>
                </a:xfrm>
              </p:grpSpPr>
              <p:sp>
                <p:nvSpPr>
                  <p:cNvPr id="5212" name="Text Box 10"/>
                  <p:cNvSpPr txBox="1"/>
                  <p:nvPr/>
                </p:nvSpPr>
                <p:spPr>
                  <a:xfrm>
                    <a:off x="1451" y="1766"/>
                    <a:ext cx="324" cy="2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 lIns="0" tIns="0" rIns="0" bIns="0"/>
                  <a:p>
                    <a:pPr algn="ctr"/>
                    <a:r>
                      <a:rPr lang="en-US" altLang="zh-CN">
                        <a:latin typeface="Calibri" panose="020F0502020204030204" charset="0"/>
                      </a:rPr>
                      <a:t>D</a:t>
                    </a:r>
                    <a:endParaRPr lang="zh-CN" altLang="zh-CN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13" name="Oval 11"/>
                  <p:cNvSpPr/>
                  <p:nvPr/>
                </p:nvSpPr>
                <p:spPr>
                  <a:xfrm>
                    <a:off x="1451" y="1766"/>
                    <a:ext cx="383" cy="345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5199" name="Group 12"/>
              <p:cNvGrpSpPr/>
              <p:nvPr/>
            </p:nvGrpSpPr>
            <p:grpSpPr>
              <a:xfrm>
                <a:off x="6376" y="8721"/>
                <a:ext cx="971" cy="345"/>
                <a:chOff x="1752" y="2362"/>
                <a:chExt cx="971" cy="345"/>
              </a:xfrm>
            </p:grpSpPr>
            <p:sp>
              <p:nvSpPr>
                <p:cNvPr id="5202" name="Line 13"/>
                <p:cNvSpPr/>
                <p:nvPr/>
              </p:nvSpPr>
              <p:spPr>
                <a:xfrm>
                  <a:off x="2135" y="2506"/>
                  <a:ext cx="206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5203" name="Group 14"/>
                <p:cNvGrpSpPr/>
                <p:nvPr/>
              </p:nvGrpSpPr>
              <p:grpSpPr>
                <a:xfrm>
                  <a:off x="1752" y="2362"/>
                  <a:ext cx="383" cy="345"/>
                  <a:chOff x="1451" y="1766"/>
                  <a:chExt cx="383" cy="345"/>
                </a:xfrm>
              </p:grpSpPr>
              <p:sp>
                <p:nvSpPr>
                  <p:cNvPr id="5207" name="Text Box 15"/>
                  <p:cNvSpPr txBox="1"/>
                  <p:nvPr/>
                </p:nvSpPr>
                <p:spPr>
                  <a:xfrm>
                    <a:off x="1451" y="1766"/>
                    <a:ext cx="324" cy="2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 lIns="0" tIns="0" rIns="0" bIns="0"/>
                  <a:p>
                    <a:pPr algn="ctr"/>
                    <a:r>
                      <a:rPr lang="en-US" altLang="zh-CN">
                        <a:latin typeface="Calibri" panose="020F0502020204030204" charset="0"/>
                      </a:rPr>
                      <a:t>B</a:t>
                    </a:r>
                    <a:endParaRPr lang="zh-CN" altLang="zh-CN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08" name="Oval 16"/>
                  <p:cNvSpPr/>
                  <p:nvPr/>
                </p:nvSpPr>
                <p:spPr>
                  <a:xfrm>
                    <a:off x="1451" y="1766"/>
                    <a:ext cx="383" cy="345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204" name="Group 17"/>
                <p:cNvGrpSpPr/>
                <p:nvPr/>
              </p:nvGrpSpPr>
              <p:grpSpPr>
                <a:xfrm>
                  <a:off x="2340" y="2362"/>
                  <a:ext cx="383" cy="345"/>
                  <a:chOff x="1451" y="1766"/>
                  <a:chExt cx="383" cy="345"/>
                </a:xfrm>
              </p:grpSpPr>
              <p:sp>
                <p:nvSpPr>
                  <p:cNvPr id="5205" name="Text Box 18"/>
                  <p:cNvSpPr txBox="1"/>
                  <p:nvPr/>
                </p:nvSpPr>
                <p:spPr>
                  <a:xfrm>
                    <a:off x="1451" y="1766"/>
                    <a:ext cx="324" cy="2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 lIns="0" tIns="0" rIns="0" bIns="0"/>
                  <a:p>
                    <a:pPr algn="ctr"/>
                    <a:r>
                      <a:rPr lang="en-US" altLang="zh-CN">
                        <a:latin typeface="Calibri" panose="020F0502020204030204" charset="0"/>
                      </a:rPr>
                      <a:t>A</a:t>
                    </a:r>
                    <a:endParaRPr lang="en-US" altLang="zh-CN">
                      <a:latin typeface="Calibri" panose="020F0502020204030204" charset="0"/>
                    </a:endParaRPr>
                  </a:p>
                  <a:p>
                    <a:endParaRPr lang="zh-CN" altLang="zh-CN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06" name="Oval 19"/>
                  <p:cNvSpPr/>
                  <p:nvPr/>
                </p:nvSpPr>
                <p:spPr>
                  <a:xfrm>
                    <a:off x="1451" y="1766"/>
                    <a:ext cx="383" cy="345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cxnSp>
            <p:nvCxnSpPr>
              <p:cNvPr id="5200" name="AutoShape 20"/>
              <p:cNvCxnSpPr/>
              <p:nvPr/>
            </p:nvCxnSpPr>
            <p:spPr>
              <a:xfrm>
                <a:off x="7157" y="8566"/>
                <a:ext cx="0" cy="155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5201" name="AutoShape 21"/>
              <p:cNvCxnSpPr/>
              <p:nvPr/>
            </p:nvCxnSpPr>
            <p:spPr>
              <a:xfrm flipH="1">
                <a:off x="6543" y="8566"/>
                <a:ext cx="13" cy="155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grpSp>
          <p:nvGrpSpPr>
            <p:cNvPr id="5178" name="Group 22"/>
            <p:cNvGrpSpPr/>
            <p:nvPr/>
          </p:nvGrpSpPr>
          <p:grpSpPr>
            <a:xfrm>
              <a:off x="3055" y="7914"/>
              <a:ext cx="971" cy="845"/>
              <a:chOff x="6376" y="8221"/>
              <a:chExt cx="971" cy="845"/>
            </a:xfrm>
          </p:grpSpPr>
          <p:grpSp>
            <p:nvGrpSpPr>
              <p:cNvPr id="5180" name="Group 23"/>
              <p:cNvGrpSpPr/>
              <p:nvPr/>
            </p:nvGrpSpPr>
            <p:grpSpPr>
              <a:xfrm>
                <a:off x="6376" y="8221"/>
                <a:ext cx="971" cy="345"/>
                <a:chOff x="1752" y="2362"/>
                <a:chExt cx="971" cy="345"/>
              </a:xfrm>
            </p:grpSpPr>
            <p:sp>
              <p:nvSpPr>
                <p:cNvPr id="5191" name="Line 24"/>
                <p:cNvSpPr/>
                <p:nvPr/>
              </p:nvSpPr>
              <p:spPr>
                <a:xfrm>
                  <a:off x="2135" y="2506"/>
                  <a:ext cx="206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5192" name="Group 25"/>
                <p:cNvGrpSpPr/>
                <p:nvPr/>
              </p:nvGrpSpPr>
              <p:grpSpPr>
                <a:xfrm>
                  <a:off x="1752" y="2362"/>
                  <a:ext cx="383" cy="345"/>
                  <a:chOff x="1451" y="1766"/>
                  <a:chExt cx="383" cy="345"/>
                </a:xfrm>
              </p:grpSpPr>
              <p:sp>
                <p:nvSpPr>
                  <p:cNvPr id="5196" name="Text Box 26"/>
                  <p:cNvSpPr txBox="1"/>
                  <p:nvPr/>
                </p:nvSpPr>
                <p:spPr>
                  <a:xfrm>
                    <a:off x="1451" y="1766"/>
                    <a:ext cx="324" cy="2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 lIns="0" tIns="0" rIns="0" bIns="0"/>
                  <a:p>
                    <a:pPr algn="ctr"/>
                    <a:r>
                      <a:rPr lang="en-US" altLang="zh-CN">
                        <a:latin typeface="Calibri" panose="020F0502020204030204" charset="0"/>
                      </a:rPr>
                      <a:t>H</a:t>
                    </a:r>
                    <a:endParaRPr lang="zh-CN" altLang="zh-CN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97" name="Oval 27"/>
                  <p:cNvSpPr/>
                  <p:nvPr/>
                </p:nvSpPr>
                <p:spPr>
                  <a:xfrm>
                    <a:off x="1451" y="1766"/>
                    <a:ext cx="383" cy="345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193" name="Group 28"/>
                <p:cNvGrpSpPr/>
                <p:nvPr/>
              </p:nvGrpSpPr>
              <p:grpSpPr>
                <a:xfrm>
                  <a:off x="2340" y="2362"/>
                  <a:ext cx="383" cy="345"/>
                  <a:chOff x="1451" y="1766"/>
                  <a:chExt cx="383" cy="345"/>
                </a:xfrm>
              </p:grpSpPr>
              <p:sp>
                <p:nvSpPr>
                  <p:cNvPr id="5194" name="Text Box 29"/>
                  <p:cNvSpPr txBox="1"/>
                  <p:nvPr/>
                </p:nvSpPr>
                <p:spPr>
                  <a:xfrm>
                    <a:off x="1451" y="1766"/>
                    <a:ext cx="324" cy="2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 lIns="0" tIns="0" rIns="0" bIns="0"/>
                  <a:p>
                    <a:pPr algn="ctr"/>
                    <a:r>
                      <a:rPr lang="en-US" altLang="zh-CN">
                        <a:latin typeface="Calibri" panose="020F0502020204030204" charset="0"/>
                      </a:rPr>
                      <a:t>G</a:t>
                    </a:r>
                    <a:endParaRPr lang="zh-CN" altLang="zh-CN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95" name="Oval 30"/>
                  <p:cNvSpPr/>
                  <p:nvPr/>
                </p:nvSpPr>
                <p:spPr>
                  <a:xfrm>
                    <a:off x="1451" y="1766"/>
                    <a:ext cx="383" cy="345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5181" name="Group 31"/>
              <p:cNvGrpSpPr/>
              <p:nvPr/>
            </p:nvGrpSpPr>
            <p:grpSpPr>
              <a:xfrm>
                <a:off x="6376" y="8721"/>
                <a:ext cx="971" cy="345"/>
                <a:chOff x="1752" y="2362"/>
                <a:chExt cx="971" cy="345"/>
              </a:xfrm>
            </p:grpSpPr>
            <p:sp>
              <p:nvSpPr>
                <p:cNvPr id="5184" name="Line 32"/>
                <p:cNvSpPr/>
                <p:nvPr/>
              </p:nvSpPr>
              <p:spPr>
                <a:xfrm>
                  <a:off x="2135" y="2506"/>
                  <a:ext cx="206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5185" name="Group 33"/>
                <p:cNvGrpSpPr/>
                <p:nvPr/>
              </p:nvGrpSpPr>
              <p:grpSpPr>
                <a:xfrm>
                  <a:off x="1752" y="2362"/>
                  <a:ext cx="383" cy="345"/>
                  <a:chOff x="1451" y="1766"/>
                  <a:chExt cx="383" cy="345"/>
                </a:xfrm>
              </p:grpSpPr>
              <p:sp>
                <p:nvSpPr>
                  <p:cNvPr id="63522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4" y="1828"/>
                    <a:ext cx="322" cy="26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9525">
                    <a:noFill/>
                    <a:miter lim="800000"/>
                  </a:ln>
                  <a:effectLst/>
                </p:spPr>
                <p:txBody>
                  <a:bodyPr lIns="0" tIns="0" rIns="0" bIns="0"/>
                  <a:lstStyle/>
                  <a:p>
                    <a:pPr marR="0" algn="ctr" defTabSz="914400">
                      <a:buClrTx/>
                      <a:buSzTx/>
                      <a:buFontTx/>
                      <a:defRPr/>
                    </a:pPr>
                    <a:r>
                      <a:rPr kumimoji="1" lang="en-US" altLang="zh-CN" kern="1200" cap="none" spc="0" normalizeH="0" baseline="0" noProof="0" dirty="0">
                        <a:latin typeface="Calibri" panose="020F0502020204030204" charset="0"/>
                        <a:ea typeface="宋体" panose="02010600030101010101" pitchFamily="2" charset="-122"/>
                        <a:cs typeface="+mn-cs"/>
                      </a:rPr>
                      <a:t>E</a:t>
                    </a:r>
                    <a:endParaRPr kumimoji="1" lang="zh-CN" altLang="zh-CN" kern="1200" cap="none" spc="0" normalizeH="0" baseline="0" noProof="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190" name="Oval 35"/>
                  <p:cNvSpPr/>
                  <p:nvPr/>
                </p:nvSpPr>
                <p:spPr>
                  <a:xfrm>
                    <a:off x="1451" y="1766"/>
                    <a:ext cx="383" cy="345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186" name="Group 36"/>
                <p:cNvGrpSpPr/>
                <p:nvPr/>
              </p:nvGrpSpPr>
              <p:grpSpPr>
                <a:xfrm>
                  <a:off x="2340" y="2362"/>
                  <a:ext cx="383" cy="345"/>
                  <a:chOff x="1451" y="1766"/>
                  <a:chExt cx="383" cy="345"/>
                </a:xfrm>
              </p:grpSpPr>
              <p:sp>
                <p:nvSpPr>
                  <p:cNvPr id="5187" name="Text Box 37"/>
                  <p:cNvSpPr txBox="1"/>
                  <p:nvPr/>
                </p:nvSpPr>
                <p:spPr>
                  <a:xfrm>
                    <a:off x="1451" y="1766"/>
                    <a:ext cx="324" cy="2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 lIns="0" tIns="0" rIns="0" bIns="0"/>
                  <a:p>
                    <a:pPr algn="ctr"/>
                    <a:r>
                      <a:rPr lang="en-US" altLang="zh-CN">
                        <a:latin typeface="Calibri" panose="020F0502020204030204" charset="0"/>
                      </a:rPr>
                      <a:t>F</a:t>
                    </a:r>
                    <a:endParaRPr lang="zh-CN" altLang="zh-CN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88" name="Oval 38"/>
                  <p:cNvSpPr/>
                  <p:nvPr/>
                </p:nvSpPr>
                <p:spPr>
                  <a:xfrm>
                    <a:off x="1451" y="1766"/>
                    <a:ext cx="383" cy="345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cxnSp>
            <p:nvCxnSpPr>
              <p:cNvPr id="5182" name="AutoShape 39"/>
              <p:cNvCxnSpPr/>
              <p:nvPr/>
            </p:nvCxnSpPr>
            <p:spPr>
              <a:xfrm>
                <a:off x="7157" y="8566"/>
                <a:ext cx="0" cy="155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5183" name="AutoShape 40"/>
              <p:cNvCxnSpPr/>
              <p:nvPr/>
            </p:nvCxnSpPr>
            <p:spPr>
              <a:xfrm flipH="1">
                <a:off x="6543" y="8566"/>
                <a:ext cx="13" cy="155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cxnSp>
          <p:nvCxnSpPr>
            <p:cNvPr id="5179" name="AutoShape 41"/>
            <p:cNvCxnSpPr/>
            <p:nvPr/>
          </p:nvCxnSpPr>
          <p:spPr>
            <a:xfrm>
              <a:off x="2595" y="8601"/>
              <a:ext cx="46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19" name="Group 42"/>
          <p:cNvGrpSpPr/>
          <p:nvPr/>
        </p:nvGrpSpPr>
        <p:grpSpPr>
          <a:xfrm>
            <a:off x="2533968" y="4371340"/>
            <a:ext cx="3571875" cy="1785938"/>
            <a:chOff x="3066" y="7099"/>
            <a:chExt cx="2949" cy="1489"/>
          </a:xfrm>
        </p:grpSpPr>
        <p:grpSp>
          <p:nvGrpSpPr>
            <p:cNvPr id="5139" name="Group 43"/>
            <p:cNvGrpSpPr/>
            <p:nvPr/>
          </p:nvGrpSpPr>
          <p:grpSpPr>
            <a:xfrm>
              <a:off x="4882" y="8316"/>
              <a:ext cx="243" cy="264"/>
              <a:chOff x="2550" y="6603"/>
              <a:chExt cx="243" cy="264"/>
            </a:xfrm>
          </p:grpSpPr>
          <p:sp>
            <p:nvSpPr>
              <p:cNvPr id="5175" name="Oval 44"/>
              <p:cNvSpPr/>
              <p:nvPr/>
            </p:nvSpPr>
            <p:spPr>
              <a:xfrm>
                <a:off x="2550" y="6648"/>
                <a:ext cx="215" cy="215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76" name="Text Box 45"/>
              <p:cNvSpPr txBox="1"/>
              <p:nvPr/>
            </p:nvSpPr>
            <p:spPr>
              <a:xfrm>
                <a:off x="2609" y="6603"/>
                <a:ext cx="184" cy="26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2000">
                    <a:solidFill>
                      <a:srgbClr val="FFFFFF"/>
                    </a:solidFill>
                    <a:latin typeface="Calibri" panose="020F0502020204030204" charset="0"/>
                  </a:rPr>
                  <a:t>1</a:t>
                </a:r>
                <a:endParaRPr lang="zh-CN" altLang="zh-CN" sz="20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140" name="Group 46"/>
            <p:cNvGrpSpPr/>
            <p:nvPr/>
          </p:nvGrpSpPr>
          <p:grpSpPr>
            <a:xfrm>
              <a:off x="4006" y="8324"/>
              <a:ext cx="243" cy="264"/>
              <a:chOff x="2550" y="6603"/>
              <a:chExt cx="243" cy="264"/>
            </a:xfrm>
          </p:grpSpPr>
          <p:sp>
            <p:nvSpPr>
              <p:cNvPr id="5173" name="Oval 47"/>
              <p:cNvSpPr/>
              <p:nvPr/>
            </p:nvSpPr>
            <p:spPr>
              <a:xfrm>
                <a:off x="2550" y="6648"/>
                <a:ext cx="215" cy="215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74" name="Text Box 48"/>
              <p:cNvSpPr txBox="1"/>
              <p:nvPr/>
            </p:nvSpPr>
            <p:spPr>
              <a:xfrm>
                <a:off x="2609" y="6603"/>
                <a:ext cx="184" cy="26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2000">
                    <a:solidFill>
                      <a:srgbClr val="FFFFFF"/>
                    </a:solidFill>
                    <a:latin typeface="Calibri" panose="020F0502020204030204" charset="0"/>
                  </a:rPr>
                  <a:t>2</a:t>
                </a:r>
                <a:endParaRPr lang="zh-CN" altLang="zh-CN" sz="20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141" name="Group 49"/>
            <p:cNvGrpSpPr/>
            <p:nvPr/>
          </p:nvGrpSpPr>
          <p:grpSpPr>
            <a:xfrm>
              <a:off x="3066" y="8194"/>
              <a:ext cx="243" cy="264"/>
              <a:chOff x="2550" y="6603"/>
              <a:chExt cx="243" cy="264"/>
            </a:xfrm>
          </p:grpSpPr>
          <p:sp>
            <p:nvSpPr>
              <p:cNvPr id="5171" name="Oval 50"/>
              <p:cNvSpPr/>
              <p:nvPr/>
            </p:nvSpPr>
            <p:spPr>
              <a:xfrm>
                <a:off x="2550" y="6648"/>
                <a:ext cx="215" cy="215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72" name="Text Box 51"/>
              <p:cNvSpPr txBox="1"/>
              <p:nvPr/>
            </p:nvSpPr>
            <p:spPr>
              <a:xfrm>
                <a:off x="2609" y="6603"/>
                <a:ext cx="184" cy="26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2000">
                    <a:solidFill>
                      <a:srgbClr val="FFFFFF"/>
                    </a:solidFill>
                    <a:latin typeface="Calibri" panose="020F0502020204030204" charset="0"/>
                  </a:rPr>
                  <a:t>3</a:t>
                </a:r>
                <a:endParaRPr lang="zh-CN" altLang="zh-CN" sz="20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142" name="Group 52"/>
            <p:cNvGrpSpPr/>
            <p:nvPr/>
          </p:nvGrpSpPr>
          <p:grpSpPr>
            <a:xfrm>
              <a:off x="3094" y="7215"/>
              <a:ext cx="243" cy="264"/>
              <a:chOff x="2550" y="6603"/>
              <a:chExt cx="243" cy="264"/>
            </a:xfrm>
          </p:grpSpPr>
          <p:sp>
            <p:nvSpPr>
              <p:cNvPr id="5169" name="Oval 53"/>
              <p:cNvSpPr/>
              <p:nvPr/>
            </p:nvSpPr>
            <p:spPr>
              <a:xfrm>
                <a:off x="2550" y="6648"/>
                <a:ext cx="215" cy="215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70" name="Text Box 54"/>
              <p:cNvSpPr txBox="1"/>
              <p:nvPr/>
            </p:nvSpPr>
            <p:spPr>
              <a:xfrm>
                <a:off x="2609" y="6603"/>
                <a:ext cx="184" cy="26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2000">
                    <a:solidFill>
                      <a:srgbClr val="FFFFFF"/>
                    </a:solidFill>
                    <a:latin typeface="Calibri" panose="020F0502020204030204" charset="0"/>
                  </a:rPr>
                  <a:t>4</a:t>
                </a:r>
                <a:endParaRPr lang="zh-CN" altLang="zh-CN" sz="20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143" name="Group 55"/>
            <p:cNvGrpSpPr/>
            <p:nvPr/>
          </p:nvGrpSpPr>
          <p:grpSpPr>
            <a:xfrm>
              <a:off x="3978" y="7099"/>
              <a:ext cx="243" cy="264"/>
              <a:chOff x="2550" y="6603"/>
              <a:chExt cx="243" cy="264"/>
            </a:xfrm>
          </p:grpSpPr>
          <p:sp>
            <p:nvSpPr>
              <p:cNvPr id="5167" name="Oval 56"/>
              <p:cNvSpPr/>
              <p:nvPr/>
            </p:nvSpPr>
            <p:spPr>
              <a:xfrm>
                <a:off x="2550" y="6648"/>
                <a:ext cx="215" cy="215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8" name="Text Box 57"/>
              <p:cNvSpPr txBox="1"/>
              <p:nvPr/>
            </p:nvSpPr>
            <p:spPr>
              <a:xfrm>
                <a:off x="2609" y="6603"/>
                <a:ext cx="184" cy="26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2000">
                    <a:solidFill>
                      <a:srgbClr val="FFFFFF"/>
                    </a:solidFill>
                    <a:latin typeface="Calibri" panose="020F0502020204030204" charset="0"/>
                  </a:rPr>
                  <a:t>5</a:t>
                </a:r>
                <a:endParaRPr lang="zh-CN" altLang="zh-CN" sz="20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144" name="Group 58"/>
            <p:cNvGrpSpPr/>
            <p:nvPr/>
          </p:nvGrpSpPr>
          <p:grpSpPr>
            <a:xfrm>
              <a:off x="5744" y="8239"/>
              <a:ext cx="243" cy="264"/>
              <a:chOff x="2550" y="6603"/>
              <a:chExt cx="243" cy="264"/>
            </a:xfrm>
          </p:grpSpPr>
          <p:sp>
            <p:nvSpPr>
              <p:cNvPr id="5165" name="Oval 59"/>
              <p:cNvSpPr/>
              <p:nvPr/>
            </p:nvSpPr>
            <p:spPr>
              <a:xfrm>
                <a:off x="2550" y="6648"/>
                <a:ext cx="215" cy="215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6" name="Text Box 60"/>
              <p:cNvSpPr txBox="1"/>
              <p:nvPr/>
            </p:nvSpPr>
            <p:spPr>
              <a:xfrm>
                <a:off x="2609" y="6603"/>
                <a:ext cx="184" cy="26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2000">
                    <a:solidFill>
                      <a:srgbClr val="FFFFFF"/>
                    </a:solidFill>
                    <a:latin typeface="Calibri" panose="020F0502020204030204" charset="0"/>
                  </a:rPr>
                  <a:t>6</a:t>
                </a:r>
                <a:endParaRPr lang="zh-CN" altLang="zh-CN" sz="20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145" name="Group 61"/>
            <p:cNvGrpSpPr/>
            <p:nvPr/>
          </p:nvGrpSpPr>
          <p:grpSpPr>
            <a:xfrm>
              <a:off x="5772" y="7215"/>
              <a:ext cx="243" cy="264"/>
              <a:chOff x="2550" y="6603"/>
              <a:chExt cx="243" cy="264"/>
            </a:xfrm>
          </p:grpSpPr>
          <p:sp>
            <p:nvSpPr>
              <p:cNvPr id="5163" name="Oval 62"/>
              <p:cNvSpPr/>
              <p:nvPr/>
            </p:nvSpPr>
            <p:spPr>
              <a:xfrm>
                <a:off x="2550" y="6648"/>
                <a:ext cx="215" cy="215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4" name="Text Box 63"/>
              <p:cNvSpPr txBox="1"/>
              <p:nvPr/>
            </p:nvSpPr>
            <p:spPr>
              <a:xfrm>
                <a:off x="2609" y="6603"/>
                <a:ext cx="184" cy="26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2000">
                    <a:solidFill>
                      <a:srgbClr val="FFFFFF"/>
                    </a:solidFill>
                    <a:latin typeface="Calibri" panose="020F0502020204030204" charset="0"/>
                  </a:rPr>
                  <a:t>7</a:t>
                </a:r>
                <a:endParaRPr lang="zh-CN" altLang="zh-CN" sz="20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146" name="Group 64"/>
            <p:cNvGrpSpPr/>
            <p:nvPr/>
          </p:nvGrpSpPr>
          <p:grpSpPr>
            <a:xfrm>
              <a:off x="4854" y="7099"/>
              <a:ext cx="243" cy="264"/>
              <a:chOff x="2550" y="6603"/>
              <a:chExt cx="243" cy="264"/>
            </a:xfrm>
          </p:grpSpPr>
          <p:sp>
            <p:nvSpPr>
              <p:cNvPr id="5161" name="Oval 65"/>
              <p:cNvSpPr/>
              <p:nvPr/>
            </p:nvSpPr>
            <p:spPr>
              <a:xfrm>
                <a:off x="2550" y="6648"/>
                <a:ext cx="215" cy="215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2" name="Text Box 66"/>
              <p:cNvSpPr txBox="1"/>
              <p:nvPr/>
            </p:nvSpPr>
            <p:spPr>
              <a:xfrm>
                <a:off x="2609" y="6603"/>
                <a:ext cx="184" cy="26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2000">
                    <a:solidFill>
                      <a:srgbClr val="FFFFFF"/>
                    </a:solidFill>
                    <a:latin typeface="Calibri" panose="020F0502020204030204" charset="0"/>
                  </a:rPr>
                  <a:t>8</a:t>
                </a:r>
                <a:endParaRPr lang="zh-CN" altLang="zh-CN" sz="2000" dirty="0"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5147" name="AutoShape 67"/>
            <p:cNvCxnSpPr/>
            <p:nvPr/>
          </p:nvCxnSpPr>
          <p:spPr>
            <a:xfrm flipH="1">
              <a:off x="4341" y="8406"/>
              <a:ext cx="460" cy="0"/>
            </a:xfrm>
            <a:prstGeom prst="straightConnector1">
              <a:avLst/>
            </a:prstGeom>
            <a:ln w="9525" cap="flat" cmpd="sng">
              <a:solidFill>
                <a:srgbClr val="A5A5A5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5148" name="AutoShape 68"/>
            <p:cNvCxnSpPr/>
            <p:nvPr/>
          </p:nvCxnSpPr>
          <p:spPr>
            <a:xfrm>
              <a:off x="3691" y="7762"/>
              <a:ext cx="0" cy="211"/>
            </a:xfrm>
            <a:prstGeom prst="straightConnector1">
              <a:avLst/>
            </a:prstGeom>
            <a:ln w="9525" cap="flat" cmpd="sng">
              <a:solidFill>
                <a:srgbClr val="A5A5A5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5149" name="AutoShape 69"/>
            <p:cNvCxnSpPr/>
            <p:nvPr/>
          </p:nvCxnSpPr>
          <p:spPr>
            <a:xfrm>
              <a:off x="4341" y="7934"/>
              <a:ext cx="460" cy="1"/>
            </a:xfrm>
            <a:prstGeom prst="straightConnector1">
              <a:avLst/>
            </a:prstGeom>
            <a:ln w="9525" cap="flat" cmpd="sng">
              <a:solidFill>
                <a:srgbClr val="A5A5A5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5150" name="AutoShape 70"/>
            <p:cNvCxnSpPr/>
            <p:nvPr/>
          </p:nvCxnSpPr>
          <p:spPr>
            <a:xfrm flipH="1">
              <a:off x="5184" y="7728"/>
              <a:ext cx="179" cy="0"/>
            </a:xfrm>
            <a:prstGeom prst="straightConnector1">
              <a:avLst/>
            </a:prstGeom>
            <a:ln w="9525" cap="flat" cmpd="sng">
              <a:solidFill>
                <a:srgbClr val="A5A5A5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5151" name="AutoShape 71"/>
            <p:cNvCxnSpPr/>
            <p:nvPr/>
          </p:nvCxnSpPr>
          <p:spPr>
            <a:xfrm flipH="1">
              <a:off x="5184" y="8369"/>
              <a:ext cx="398" cy="0"/>
            </a:xfrm>
            <a:prstGeom prst="straightConnector1">
              <a:avLst/>
            </a:prstGeom>
            <a:ln w="9525" cap="flat" cmpd="sng">
              <a:solidFill>
                <a:srgbClr val="A5A5A5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5152" name="AutoShape 72"/>
            <p:cNvCxnSpPr/>
            <p:nvPr/>
          </p:nvCxnSpPr>
          <p:spPr>
            <a:xfrm>
              <a:off x="3720" y="7934"/>
              <a:ext cx="206" cy="0"/>
            </a:xfrm>
            <a:prstGeom prst="straightConnector1">
              <a:avLst/>
            </a:prstGeom>
            <a:ln w="9525" cap="flat" cmpd="sng">
              <a:solidFill>
                <a:srgbClr val="A5A5A5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5153" name="AutoShape 73"/>
            <p:cNvCxnSpPr/>
            <p:nvPr/>
          </p:nvCxnSpPr>
          <p:spPr>
            <a:xfrm flipV="1">
              <a:off x="3210" y="7607"/>
              <a:ext cx="2" cy="366"/>
            </a:xfrm>
            <a:prstGeom prst="straightConnector1">
              <a:avLst/>
            </a:prstGeom>
            <a:ln w="9525" cap="flat" cmpd="sng">
              <a:solidFill>
                <a:srgbClr val="A5A5A5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5154" name="AutoShape 74"/>
            <p:cNvCxnSpPr/>
            <p:nvPr/>
          </p:nvCxnSpPr>
          <p:spPr>
            <a:xfrm flipH="1" flipV="1">
              <a:off x="3504" y="8398"/>
              <a:ext cx="422" cy="8"/>
            </a:xfrm>
            <a:prstGeom prst="straightConnector1">
              <a:avLst/>
            </a:prstGeom>
            <a:ln w="9525" cap="flat" cmpd="sng">
              <a:solidFill>
                <a:srgbClr val="A5A5A5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5155" name="AutoShape 75"/>
            <p:cNvCxnSpPr/>
            <p:nvPr/>
          </p:nvCxnSpPr>
          <p:spPr>
            <a:xfrm flipV="1">
              <a:off x="5393" y="7728"/>
              <a:ext cx="0" cy="207"/>
            </a:xfrm>
            <a:prstGeom prst="straightConnector1">
              <a:avLst/>
            </a:prstGeom>
            <a:ln w="9525" cap="flat" cmpd="sng">
              <a:solidFill>
                <a:srgbClr val="A5A5A5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5156" name="AutoShape 76"/>
            <p:cNvCxnSpPr/>
            <p:nvPr/>
          </p:nvCxnSpPr>
          <p:spPr>
            <a:xfrm>
              <a:off x="5831" y="7635"/>
              <a:ext cx="0" cy="338"/>
            </a:xfrm>
            <a:prstGeom prst="straightConnector1">
              <a:avLst/>
            </a:prstGeom>
            <a:ln w="9525" cap="flat" cmpd="sng">
              <a:solidFill>
                <a:srgbClr val="A5A5A5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5157" name="AutoShape 77"/>
            <p:cNvCxnSpPr/>
            <p:nvPr/>
          </p:nvCxnSpPr>
          <p:spPr>
            <a:xfrm>
              <a:off x="3517" y="7276"/>
              <a:ext cx="408" cy="1"/>
            </a:xfrm>
            <a:prstGeom prst="straightConnector1">
              <a:avLst/>
            </a:prstGeom>
            <a:ln w="9525" cap="flat" cmpd="sng">
              <a:solidFill>
                <a:srgbClr val="A5A5A5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5158" name="AutoShape 78"/>
            <p:cNvCxnSpPr/>
            <p:nvPr/>
          </p:nvCxnSpPr>
          <p:spPr>
            <a:xfrm flipH="1">
              <a:off x="3719" y="7698"/>
              <a:ext cx="206" cy="0"/>
            </a:xfrm>
            <a:prstGeom prst="straightConnector1">
              <a:avLst/>
            </a:prstGeom>
            <a:ln w="9525" cap="flat" cmpd="sng">
              <a:solidFill>
                <a:srgbClr val="A5A5A5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5159" name="AutoShape 79"/>
            <p:cNvCxnSpPr/>
            <p:nvPr/>
          </p:nvCxnSpPr>
          <p:spPr>
            <a:xfrm>
              <a:off x="5125" y="7276"/>
              <a:ext cx="345" cy="0"/>
            </a:xfrm>
            <a:prstGeom prst="straightConnector1">
              <a:avLst/>
            </a:prstGeom>
            <a:ln w="9525" cap="flat" cmpd="sng">
              <a:solidFill>
                <a:srgbClr val="A5A5A5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5160" name="AutoShape 80"/>
            <p:cNvCxnSpPr/>
            <p:nvPr/>
          </p:nvCxnSpPr>
          <p:spPr>
            <a:xfrm>
              <a:off x="5184" y="7934"/>
              <a:ext cx="205" cy="0"/>
            </a:xfrm>
            <a:prstGeom prst="straightConnector1">
              <a:avLst/>
            </a:prstGeom>
            <a:ln w="9525" cap="flat" cmpd="sng">
              <a:solidFill>
                <a:srgbClr val="A5A5A5"/>
              </a:solidFill>
              <a:prstDash val="solid"/>
              <a:headEnd type="none" w="med" len="med"/>
              <a:tailEnd type="arrow" w="med" len="med"/>
            </a:ln>
          </p:spPr>
        </p:cxnSp>
      </p:grpSp>
      <p:sp>
        <p:nvSpPr>
          <p:cNvPr id="91" name="Text Box 51"/>
          <p:cNvSpPr txBox="1"/>
          <p:nvPr/>
        </p:nvSpPr>
        <p:spPr>
          <a:xfrm>
            <a:off x="462280" y="3052128"/>
            <a:ext cx="74295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【</a:t>
            </a: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例</a:t>
            </a: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】</a:t>
            </a:r>
            <a:r>
              <a:rPr lang="zh-CN" altLang="en-US" b="1" dirty="0">
                <a:latin typeface="Arial" panose="020B0604020202020204" pitchFamily="34" charset="0"/>
              </a:rPr>
              <a:t>一个无向图的</a:t>
            </a:r>
            <a:r>
              <a:rPr lang="en-US" altLang="zh-CN" b="1">
                <a:latin typeface="Arial" panose="020B0604020202020204" pitchFamily="34" charset="0"/>
              </a:rPr>
              <a:t>DFS</a:t>
            </a:r>
            <a:r>
              <a:rPr lang="zh-CN" altLang="en-US" b="1" dirty="0">
                <a:latin typeface="Arial" panose="020B0604020202020204" pitchFamily="34" charset="0"/>
              </a:rPr>
              <a:t>（</a:t>
            </a:r>
            <a:r>
              <a:rPr lang="zh-CN" altLang="en-US" sz="2000" b="1" dirty="0">
                <a:latin typeface="Arial" panose="020B0604020202020204" pitchFamily="34" charset="0"/>
              </a:rPr>
              <a:t>也可以用于有向图</a:t>
            </a:r>
            <a:r>
              <a:rPr lang="zh-CN" altLang="en-US" b="1" dirty="0">
                <a:latin typeface="Arial" panose="020B0604020202020204" pitchFamily="34" charset="0"/>
              </a:rPr>
              <a:t>）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63569" name="Rectangle 81"/>
          <p:cNvSpPr/>
          <p:nvPr/>
        </p:nvSpPr>
        <p:spPr>
          <a:xfrm>
            <a:off x="1533843" y="3729038"/>
            <a:ext cx="1000125" cy="3987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266700" eaLnBrk="0" hangingPunct="0"/>
            <a:r>
              <a:rPr lang="en-US" altLang="zh-CN" sz="2000" b="1">
                <a:latin typeface="Times New Roman" panose="02020603050405020304" pitchFamily="18" charset="0"/>
              </a:rPr>
              <a:t>E </a:t>
            </a:r>
            <a:r>
              <a:rPr lang="en-US" altLang="zh-CN" sz="2000" b="1">
                <a:latin typeface="Courier" charset="0"/>
              </a:rPr>
              <a:t>→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2462530" y="3728403"/>
            <a:ext cx="56769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000" b="1">
                <a:latin typeface="Times New Roman" panose="02020603050405020304" pitchFamily="18" charset="0"/>
              </a:rPr>
              <a:t>A </a:t>
            </a:r>
            <a:r>
              <a:rPr lang="en-US" altLang="zh-CN" sz="2000" b="1">
                <a:latin typeface="Courier" charset="0"/>
              </a:rPr>
              <a:t>→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3105468" y="3728403"/>
            <a:ext cx="56832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000" b="1">
                <a:latin typeface="Times New Roman" panose="02020603050405020304" pitchFamily="18" charset="0"/>
              </a:rPr>
              <a:t>B </a:t>
            </a:r>
            <a:r>
              <a:rPr lang="en-US" altLang="zh-CN" sz="2000" b="1">
                <a:latin typeface="Courier" charset="0"/>
              </a:rPr>
              <a:t>→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748405" y="3728403"/>
            <a:ext cx="58229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000" b="1">
                <a:latin typeface="Times New Roman" panose="02020603050405020304" pitchFamily="18" charset="0"/>
              </a:rPr>
              <a:t>C </a:t>
            </a:r>
            <a:r>
              <a:rPr lang="en-US" altLang="zh-CN" sz="2000" b="1">
                <a:latin typeface="Courier" charset="0"/>
              </a:rPr>
              <a:t>→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534218" y="3728403"/>
            <a:ext cx="58229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000" b="1">
                <a:latin typeface="Times New Roman" panose="02020603050405020304" pitchFamily="18" charset="0"/>
              </a:rPr>
              <a:t>D </a:t>
            </a:r>
            <a:r>
              <a:rPr lang="en-US" altLang="zh-CN" sz="2000" b="1">
                <a:latin typeface="Courier" charset="0"/>
              </a:rPr>
              <a:t>→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5320030" y="3728403"/>
            <a:ext cx="54419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000" b="1">
                <a:latin typeface="Times New Roman" panose="02020603050405020304" pitchFamily="18" charset="0"/>
              </a:rPr>
              <a:t>F </a:t>
            </a:r>
            <a:r>
              <a:rPr lang="en-US" altLang="zh-CN" sz="2000" b="1">
                <a:latin typeface="Courier" charset="0"/>
              </a:rPr>
              <a:t>→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5962968" y="3728403"/>
            <a:ext cx="59626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000" b="1">
                <a:latin typeface="Times New Roman" panose="02020603050405020304" pitchFamily="18" charset="0"/>
              </a:rPr>
              <a:t>G </a:t>
            </a:r>
            <a:r>
              <a:rPr lang="en-US" altLang="zh-CN" sz="2000" b="1">
                <a:latin typeface="Courier" charset="0"/>
              </a:rPr>
              <a:t>→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6748780" y="3728403"/>
            <a:ext cx="38036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000" b="1">
                <a:latin typeface="Times New Roman" panose="02020603050405020304" pitchFamily="18" charset="0"/>
              </a:rPr>
              <a:t>H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5138" name="Text Box 52"/>
          <p:cNvSpPr txBox="1"/>
          <p:nvPr/>
        </p:nvSpPr>
        <p:spPr>
          <a:xfrm>
            <a:off x="8535035" y="6553200"/>
            <a:ext cx="6096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400" b="1">
                <a:latin typeface="Times New Roman" panose="02020603050405020304" pitchFamily="18" charset="0"/>
              </a:rPr>
              <a:t>3/12</a:t>
            </a:r>
            <a:endParaRPr lang="en-US" altLang="zh-CN" sz="1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91" grpId="0"/>
      <p:bldP spid="63569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8" name="Text Box 51"/>
          <p:cNvSpPr txBox="1"/>
          <p:nvPr/>
        </p:nvSpPr>
        <p:spPr>
          <a:xfrm>
            <a:off x="357823" y="698818"/>
            <a:ext cx="8001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 </a:t>
            </a:r>
            <a:r>
              <a:rPr lang="zh-CN" altLang="en-US" b="1" dirty="0">
                <a:latin typeface="Times New Roman" panose="02020603050405020304" pitchFamily="18" charset="0"/>
              </a:rPr>
              <a:t>深度优先遍历（</a:t>
            </a:r>
            <a:r>
              <a:rPr lang="en-US" altLang="zh-CN" b="1">
                <a:latin typeface="Times New Roman" panose="02020603050405020304" pitchFamily="18" charset="0"/>
              </a:rPr>
              <a:t>DFS</a:t>
            </a:r>
            <a:r>
              <a:rPr lang="zh-CN" altLang="en-US" b="1" dirty="0">
                <a:latin typeface="Times New Roman" panose="02020603050405020304" pitchFamily="18" charset="0"/>
              </a:rPr>
              <a:t>）的递归算法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102" name="AutoShape 48"/>
          <p:cNvSpPr/>
          <p:nvPr/>
        </p:nvSpPr>
        <p:spPr>
          <a:xfrm>
            <a:off x="2393950" y="4685983"/>
            <a:ext cx="4143375" cy="1071562"/>
          </a:xfrm>
          <a:prstGeom prst="wedgeEllipseCallout">
            <a:avLst>
              <a:gd name="adj1" fmla="val 37949"/>
              <a:gd name="adj2" fmla="val -19575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2000" b="1" i="1" dirty="0">
                <a:latin typeface="Times New Roman" panose="02020603050405020304" pitchFamily="18" charset="0"/>
              </a:rPr>
              <a:t>如果选择邻接表作为数据结构，则算法可以更具体。见</a:t>
            </a:r>
            <a:r>
              <a:rPr lang="en-US" altLang="zh-CN" sz="2000" b="1" i="1">
                <a:latin typeface="Times New Roman" panose="02020603050405020304" pitchFamily="18" charset="0"/>
              </a:rPr>
              <a:t>P.210-211</a:t>
            </a:r>
            <a:endParaRPr lang="en-US" altLang="zh-CN" sz="2000" b="1" i="1">
              <a:latin typeface="Times New Roman" panose="02020603050405020304" pitchFamily="18" charset="0"/>
            </a:endParaRPr>
          </a:p>
        </p:txBody>
      </p:sp>
      <p:sp>
        <p:nvSpPr>
          <p:cNvPr id="104" name="Text Box 51"/>
          <p:cNvSpPr txBox="1"/>
          <p:nvPr/>
        </p:nvSpPr>
        <p:spPr>
          <a:xfrm>
            <a:off x="1036638" y="4257358"/>
            <a:ext cx="6643687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 </a:t>
            </a: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时间复杂性：</a:t>
            </a:r>
            <a:r>
              <a:rPr lang="zh-CN" altLang="en-US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采用</a:t>
            </a:r>
            <a:r>
              <a:rPr lang="zh-CN" altLang="en-US" sz="2000" b="1" dirty="0">
                <a:latin typeface="Times New Roman" panose="02020603050405020304" pitchFamily="18" charset="0"/>
              </a:rPr>
              <a:t>邻接矩阵存储结构时，查找所有顶点的邻接点所需时间为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</a:rPr>
              <a:t>O(|V|</a:t>
            </a:r>
            <a:r>
              <a:rPr lang="en-US" altLang="zh-CN" sz="20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</a:rPr>
              <a:t>；</a:t>
            </a:r>
            <a:endParaRPr lang="en-US" altLang="zh-CN" sz="2000" b="1">
              <a:latin typeface="Times New Roman" panose="02020603050405020304" pitchFamily="18" charset="0"/>
            </a:endParaRPr>
          </a:p>
          <a:p>
            <a:r>
              <a:rPr lang="zh-CN" altLang="en-US" sz="2000" b="1" dirty="0">
                <a:latin typeface="Times New Roman" panose="02020603050405020304" pitchFamily="18" charset="0"/>
              </a:rPr>
              <a:t>        而采用邻接表时，找邻接点所需时间为</a:t>
            </a:r>
            <a:r>
              <a:rPr lang="en-US" altLang="zh-CN" sz="2000" b="1">
                <a:latin typeface="Times New Roman" panose="02020603050405020304" pitchFamily="18" charset="0"/>
              </a:rPr>
              <a:t>O(|E|)</a:t>
            </a:r>
            <a:r>
              <a:rPr lang="zh-CN" altLang="en-US" sz="2000" b="1" dirty="0">
                <a:latin typeface="Times New Roman" panose="02020603050405020304" pitchFamily="18" charset="0"/>
              </a:rPr>
              <a:t>。因此，</a:t>
            </a:r>
            <a:r>
              <a:rPr lang="en-US" altLang="zh-CN" sz="2000" b="1">
                <a:latin typeface="Times New Roman" panose="02020603050405020304" pitchFamily="18" charset="0"/>
              </a:rPr>
              <a:t>DFS</a:t>
            </a:r>
            <a:r>
              <a:rPr lang="zh-CN" altLang="en-US" sz="2000" b="1" dirty="0">
                <a:latin typeface="Times New Roman" panose="02020603050405020304" pitchFamily="18" charset="0"/>
              </a:rPr>
              <a:t>的时间复杂度为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</a:rPr>
              <a:t>O(|V|+|E|) </a:t>
            </a:r>
            <a:r>
              <a:rPr lang="zh-CN" altLang="en-US" sz="2000" b="1" dirty="0">
                <a:latin typeface="Times New Roman" panose="02020603050405020304" pitchFamily="18" charset="0"/>
              </a:rPr>
              <a:t>。</a:t>
            </a:r>
            <a:endParaRPr lang="zh-CN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105" name="Text Box 51"/>
          <p:cNvSpPr txBox="1"/>
          <p:nvPr/>
        </p:nvSpPr>
        <p:spPr>
          <a:xfrm>
            <a:off x="1108075" y="5757545"/>
            <a:ext cx="7358063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 </a:t>
            </a:r>
            <a:r>
              <a:rPr lang="zh-CN" altLang="en-US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对不连通图，一次调用</a:t>
            </a:r>
            <a:r>
              <a:rPr lang="en-US" altLang="zh-CN" sz="2000" b="1">
                <a:latin typeface="Times New Roman" panose="02020603050405020304" pitchFamily="18" charset="0"/>
              </a:rPr>
              <a:t>DFS</a:t>
            </a:r>
            <a:r>
              <a:rPr lang="zh-CN" altLang="en-US" sz="2000" b="1" dirty="0">
                <a:latin typeface="Times New Roman" panose="02020603050405020304" pitchFamily="18" charset="0"/>
              </a:rPr>
              <a:t>算法只可以遍历一个连通分量。</a:t>
            </a:r>
            <a:endParaRPr lang="zh-CN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6158" name="Text Box 52"/>
          <p:cNvSpPr txBox="1"/>
          <p:nvPr/>
        </p:nvSpPr>
        <p:spPr>
          <a:xfrm>
            <a:off x="8535035" y="6553200"/>
            <a:ext cx="6096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400" b="1">
                <a:latin typeface="Times New Roman" panose="02020603050405020304" pitchFamily="18" charset="0"/>
              </a:rPr>
              <a:t>4/12</a:t>
            </a:r>
            <a:endParaRPr lang="en-US" altLang="zh-CN" sz="1400" b="1"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0215" y="1420495"/>
            <a:ext cx="838390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spcAft>
                <a:spcPts val="0"/>
              </a:spcAft>
            </a:pPr>
            <a:r>
              <a:rPr lang="en-US" b="1" kern="100" dirty="0">
                <a:solidFill>
                  <a:srgbClr val="0000FF"/>
                </a:solidFill>
                <a:latin typeface="Courier"/>
                <a:ea typeface="宋体" panose="02010600030101010101" pitchFamily="2" charset="-122"/>
                <a:sym typeface="+mn-ea"/>
              </a:rPr>
              <a:t>void</a:t>
            </a:r>
            <a:r>
              <a:rPr lang="en-US" b="1" kern="100" dirty="0">
                <a:latin typeface="Courier"/>
                <a:ea typeface="宋体" panose="02010600030101010101" pitchFamily="2" charset="-122"/>
                <a:sym typeface="+mn-ea"/>
              </a:rPr>
              <a:t>  DFS( Graph G,  </a:t>
            </a:r>
            <a:r>
              <a:rPr lang="en-US" b="1" kern="100" dirty="0" err="1">
                <a:solidFill>
                  <a:srgbClr val="0000FF"/>
                </a:solidFill>
                <a:latin typeface="Courier"/>
                <a:ea typeface="宋体" panose="02010600030101010101" pitchFamily="2" charset="-122"/>
                <a:sym typeface="+mn-ea"/>
              </a:rPr>
              <a:t>int</a:t>
            </a:r>
            <a:r>
              <a:rPr lang="en-US" b="1" kern="100" dirty="0">
                <a:latin typeface="Courier"/>
                <a:ea typeface="宋体" panose="02010600030101010101" pitchFamily="2" charset="-122"/>
                <a:sym typeface="+mn-ea"/>
              </a:rPr>
              <a:t> V )</a:t>
            </a:r>
            <a:endParaRPr lang="zh-CN" b="1" kern="100" dirty="0">
              <a:latin typeface="Times New Roman" panose="02020603050405020304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b="1" kern="100" dirty="0">
                <a:latin typeface="Courier"/>
                <a:ea typeface="宋体" panose="02010600030101010101" pitchFamily="2" charset="-122"/>
                <a:sym typeface="+mn-ea"/>
              </a:rPr>
              <a:t>{ </a:t>
            </a:r>
            <a:r>
              <a:rPr lang="en-US" b="1" kern="100" dirty="0">
                <a:solidFill>
                  <a:srgbClr val="FF0000"/>
                </a:solidFill>
                <a:latin typeface="Courier"/>
                <a:ea typeface="宋体" panose="02010600030101010101" pitchFamily="2" charset="-122"/>
                <a:sym typeface="+mn-ea"/>
              </a:rPr>
              <a:t>/* </a:t>
            </a:r>
            <a:r>
              <a:rPr lang="zh-CN" b="1" kern="100" dirty="0">
                <a:solidFill>
                  <a:srgbClr val="FF0000"/>
                </a:solidFill>
                <a:latin typeface="Courier"/>
                <a:ea typeface="宋体" panose="02010600030101010101" pitchFamily="2" charset="-122"/>
                <a:sym typeface="+mn-ea"/>
              </a:rPr>
              <a:t>从第</a:t>
            </a:r>
            <a:r>
              <a:rPr lang="en-US" b="1" kern="100" dirty="0">
                <a:solidFill>
                  <a:srgbClr val="FF0000"/>
                </a:solidFill>
                <a:latin typeface="Courier"/>
                <a:ea typeface="宋体" panose="02010600030101010101" pitchFamily="2" charset="-122"/>
                <a:sym typeface="+mn-ea"/>
              </a:rPr>
              <a:t>V</a:t>
            </a:r>
            <a:r>
              <a:rPr lang="zh-CN" b="1" kern="100" dirty="0">
                <a:solidFill>
                  <a:srgbClr val="FF0000"/>
                </a:solidFill>
                <a:latin typeface="Courier"/>
                <a:ea typeface="宋体" panose="02010600030101010101" pitchFamily="2" charset="-122"/>
                <a:sym typeface="+mn-ea"/>
              </a:rPr>
              <a:t>个顶点出发递归地深度优先遍历图</a:t>
            </a:r>
            <a:r>
              <a:rPr lang="en-US" b="1" kern="100" dirty="0">
                <a:solidFill>
                  <a:srgbClr val="FF0000"/>
                </a:solidFill>
                <a:latin typeface="Courier"/>
                <a:ea typeface="宋体" panose="02010600030101010101" pitchFamily="2" charset="-122"/>
                <a:sym typeface="+mn-ea"/>
              </a:rPr>
              <a:t>G </a:t>
            </a:r>
            <a:r>
              <a:rPr lang="en-US" b="1" kern="100" dirty="0" smtClean="0">
                <a:solidFill>
                  <a:srgbClr val="FF0000"/>
                </a:solidFill>
                <a:latin typeface="Courier"/>
                <a:ea typeface="宋体" panose="02010600030101010101" pitchFamily="2" charset="-122"/>
                <a:sym typeface="+mn-ea"/>
              </a:rPr>
              <a:t>*/</a:t>
            </a:r>
            <a:endParaRPr lang="en-US" b="1" kern="100" dirty="0" smtClean="0">
              <a:solidFill>
                <a:srgbClr val="FF0000"/>
              </a:solidFill>
              <a:latin typeface="Courier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b="1" kern="100" dirty="0" smtClean="0">
                <a:latin typeface="Courier"/>
                <a:ea typeface="宋体" panose="02010600030101010101" pitchFamily="2" charset="-122"/>
                <a:sym typeface="+mn-ea"/>
              </a:rPr>
              <a:t>    </a:t>
            </a:r>
            <a:r>
              <a:rPr lang="en-US" altLang="zh-CN" b="1" kern="100" dirty="0" err="1" smtClean="0">
                <a:latin typeface="Courier"/>
                <a:ea typeface="宋体" panose="02010600030101010101" pitchFamily="2" charset="-122"/>
                <a:sym typeface="+mn-ea"/>
              </a:rPr>
              <a:t>VertexType</a:t>
            </a:r>
            <a:r>
              <a:rPr lang="en-US" altLang="zh-CN" b="1" kern="100" dirty="0" smtClean="0">
                <a:latin typeface="Courier"/>
                <a:ea typeface="宋体" panose="02010600030101010101" pitchFamily="2" charset="-122"/>
                <a:sym typeface="+mn-ea"/>
              </a:rPr>
              <a:t> W;</a:t>
            </a:r>
            <a:endParaRPr lang="en-US" b="1" kern="100" dirty="0" smtClean="0">
              <a:latin typeface="Times New Roman" panose="02020603050405020304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b="1" kern="100" dirty="0" smtClean="0">
                <a:latin typeface="Times New Roman" panose="02020603050405020304"/>
                <a:ea typeface="宋体" panose="02010600030101010101" pitchFamily="2" charset="-122"/>
                <a:sym typeface="+mn-ea"/>
              </a:rPr>
              <a:t>     </a:t>
            </a:r>
            <a:r>
              <a:rPr lang="en-US" b="1" kern="100" dirty="0" smtClean="0">
                <a:latin typeface="Courier"/>
                <a:ea typeface="宋体" panose="02010600030101010101" pitchFamily="2" charset="-122"/>
                <a:sym typeface="+mn-ea"/>
              </a:rPr>
              <a:t> Visited[V</a:t>
            </a:r>
            <a:r>
              <a:rPr lang="en-US" b="1" kern="100" dirty="0">
                <a:latin typeface="Courier"/>
                <a:ea typeface="宋体" panose="02010600030101010101" pitchFamily="2" charset="-122"/>
                <a:sym typeface="+mn-ea"/>
              </a:rPr>
              <a:t>] = TRUE;</a:t>
            </a:r>
            <a:endParaRPr lang="zh-CN" b="1" kern="100" dirty="0">
              <a:latin typeface="Times New Roman" panose="02020603050405020304"/>
              <a:ea typeface="宋体" panose="02010600030101010101" pitchFamily="2" charset="-122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None/>
              <a:tabLst>
                <a:tab pos="228600" algn="l"/>
              </a:tabLst>
            </a:pPr>
            <a:r>
              <a:rPr lang="en-US" b="1" kern="100" dirty="0">
                <a:latin typeface="Courier"/>
                <a:ea typeface="宋体" panose="02010600030101010101" pitchFamily="2" charset="-122"/>
                <a:sym typeface="+mn-ea"/>
              </a:rPr>
              <a:t>    </a:t>
            </a:r>
            <a:r>
              <a:rPr lang="en-US" b="1" kern="100" dirty="0" err="1">
                <a:latin typeface="Courier"/>
                <a:ea typeface="宋体" panose="02010600030101010101" pitchFamily="2" charset="-122"/>
                <a:sym typeface="+mn-ea"/>
              </a:rPr>
              <a:t>VisitFunc</a:t>
            </a:r>
            <a:r>
              <a:rPr lang="en-US" b="1" kern="100" dirty="0">
                <a:latin typeface="Courier"/>
                <a:ea typeface="宋体" panose="02010600030101010101" pitchFamily="2" charset="-122"/>
                <a:sym typeface="+mn-ea"/>
              </a:rPr>
              <a:t>(V);  </a:t>
            </a:r>
            <a:r>
              <a:rPr lang="en-US" b="1" kern="100" dirty="0" smtClean="0">
                <a:latin typeface="Courier"/>
                <a:ea typeface="宋体" panose="02010600030101010101" pitchFamily="2" charset="-122"/>
                <a:sym typeface="+mn-ea"/>
              </a:rPr>
              <a:t>    </a:t>
            </a:r>
            <a:r>
              <a:rPr lang="en-US" b="1" kern="100" dirty="0" smtClean="0">
                <a:solidFill>
                  <a:srgbClr val="FF0000"/>
                </a:solidFill>
                <a:latin typeface="Courier"/>
                <a:ea typeface="宋体" panose="02010600030101010101" pitchFamily="2" charset="-122"/>
                <a:sym typeface="+mn-ea"/>
              </a:rPr>
              <a:t>/* </a:t>
            </a:r>
            <a:r>
              <a:rPr lang="zh-CN" b="1" kern="100" dirty="0">
                <a:solidFill>
                  <a:srgbClr val="FF0000"/>
                </a:solidFill>
                <a:latin typeface="Courier"/>
                <a:ea typeface="宋体" panose="02010600030101010101" pitchFamily="2" charset="-122"/>
                <a:sym typeface="+mn-ea"/>
              </a:rPr>
              <a:t>访问第</a:t>
            </a:r>
            <a:r>
              <a:rPr lang="en-US" b="1" kern="100" dirty="0">
                <a:solidFill>
                  <a:srgbClr val="FF0000"/>
                </a:solidFill>
                <a:latin typeface="Courier"/>
                <a:ea typeface="宋体" panose="02010600030101010101" pitchFamily="2" charset="-122"/>
                <a:sym typeface="+mn-ea"/>
              </a:rPr>
              <a:t>V</a:t>
            </a:r>
            <a:r>
              <a:rPr lang="zh-CN" b="1" kern="100" dirty="0">
                <a:solidFill>
                  <a:srgbClr val="FF0000"/>
                </a:solidFill>
                <a:latin typeface="Courier"/>
                <a:ea typeface="宋体" panose="02010600030101010101" pitchFamily="2" charset="-122"/>
                <a:sym typeface="+mn-ea"/>
              </a:rPr>
              <a:t>个顶点 </a:t>
            </a:r>
            <a:r>
              <a:rPr lang="en-US" b="1" kern="100" dirty="0">
                <a:solidFill>
                  <a:srgbClr val="FF0000"/>
                </a:solidFill>
                <a:latin typeface="Courier"/>
                <a:ea typeface="宋体" panose="02010600030101010101" pitchFamily="2" charset="-122"/>
                <a:sym typeface="+mn-ea"/>
              </a:rPr>
              <a:t>*/</a:t>
            </a:r>
            <a:endParaRPr lang="zh-CN" b="1" kern="100" dirty="0">
              <a:solidFill>
                <a:srgbClr val="FF0000"/>
              </a:solidFill>
              <a:latin typeface="Courier"/>
              <a:ea typeface="宋体" panose="02010600030101010101" pitchFamily="2" charset="-122"/>
              <a:cs typeface="+mn-cs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None/>
              <a:tabLst>
                <a:tab pos="228600" algn="l"/>
              </a:tabLst>
            </a:pPr>
            <a:r>
              <a:rPr lang="en-US" b="1" kern="100" dirty="0">
                <a:latin typeface="Courier"/>
                <a:ea typeface="宋体" panose="02010600030101010101" pitchFamily="2" charset="-122"/>
                <a:sym typeface="+mn-ea"/>
              </a:rPr>
              <a:t>   </a:t>
            </a:r>
            <a:r>
              <a:rPr lang="en-US" b="1" kern="100" dirty="0">
                <a:solidFill>
                  <a:srgbClr val="0000FF"/>
                </a:solidFill>
                <a:latin typeface="Courier"/>
                <a:ea typeface="宋体" panose="02010600030101010101" pitchFamily="2" charset="-122"/>
                <a:sym typeface="+mn-ea"/>
              </a:rPr>
              <a:t>for</a:t>
            </a:r>
            <a:r>
              <a:rPr lang="en-US" b="1" kern="100" dirty="0">
                <a:latin typeface="Courier"/>
                <a:ea typeface="宋体" panose="02010600030101010101" pitchFamily="2" charset="-122"/>
                <a:sym typeface="+mn-ea"/>
              </a:rPr>
              <a:t>( W = </a:t>
            </a:r>
            <a:r>
              <a:rPr lang="en-US" b="1" kern="100" dirty="0" err="1">
                <a:latin typeface="Courier"/>
                <a:ea typeface="宋体" panose="02010600030101010101" pitchFamily="2" charset="-122"/>
                <a:sym typeface="+mn-ea"/>
              </a:rPr>
              <a:t>FirstAdjV</a:t>
            </a:r>
            <a:r>
              <a:rPr lang="en-US" b="1" kern="100" dirty="0">
                <a:latin typeface="Courier"/>
                <a:ea typeface="宋体" panose="02010600030101010101" pitchFamily="2" charset="-122"/>
                <a:sym typeface="+mn-ea"/>
              </a:rPr>
              <a:t>(G, V);  W;  W = </a:t>
            </a:r>
            <a:r>
              <a:rPr lang="en-US" b="1" kern="100" dirty="0" err="1">
                <a:latin typeface="Courier"/>
                <a:ea typeface="宋体" panose="02010600030101010101" pitchFamily="2" charset="-122"/>
                <a:sym typeface="+mn-ea"/>
              </a:rPr>
              <a:t>NextAdjV</a:t>
            </a:r>
            <a:r>
              <a:rPr lang="en-US" b="1" kern="100" dirty="0">
                <a:latin typeface="Courier"/>
                <a:ea typeface="宋体" panose="02010600030101010101" pitchFamily="2" charset="-122"/>
                <a:sym typeface="+mn-ea"/>
              </a:rPr>
              <a:t> (G, V, W) )</a:t>
            </a:r>
            <a:endParaRPr lang="zh-CN" b="1" kern="100" dirty="0">
              <a:latin typeface="Times New Roman" panose="02020603050405020304"/>
              <a:ea typeface="宋体" panose="02010600030101010101" pitchFamily="2" charset="-122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None/>
              <a:tabLst>
                <a:tab pos="228600" algn="l"/>
              </a:tabLst>
            </a:pPr>
            <a:r>
              <a:rPr lang="en-US" b="1" kern="100" dirty="0">
                <a:latin typeface="Courier"/>
                <a:ea typeface="宋体" panose="02010600030101010101" pitchFamily="2" charset="-122"/>
                <a:sym typeface="+mn-ea"/>
              </a:rPr>
              <a:t>        </a:t>
            </a:r>
            <a:r>
              <a:rPr lang="en-US" b="1" kern="100" dirty="0" smtClean="0">
                <a:solidFill>
                  <a:srgbClr val="0000FF"/>
                </a:solidFill>
                <a:latin typeface="Courier"/>
                <a:ea typeface="宋体" panose="02010600030101010101" pitchFamily="2" charset="-122"/>
                <a:sym typeface="+mn-ea"/>
              </a:rPr>
              <a:t>if</a:t>
            </a:r>
            <a:r>
              <a:rPr lang="en-US" b="1" kern="100" dirty="0" smtClean="0">
                <a:latin typeface="Courier"/>
                <a:ea typeface="宋体" panose="02010600030101010101" pitchFamily="2" charset="-122"/>
                <a:sym typeface="+mn-ea"/>
              </a:rPr>
              <a:t>( </a:t>
            </a:r>
            <a:r>
              <a:rPr lang="en-US" b="1" kern="100" dirty="0">
                <a:latin typeface="Courier"/>
                <a:ea typeface="宋体" panose="02010600030101010101" pitchFamily="2" charset="-122"/>
                <a:sym typeface="+mn-ea"/>
              </a:rPr>
              <a:t>!Visited[W] )</a:t>
            </a:r>
            <a:endParaRPr lang="zh-CN" b="1" kern="100" dirty="0">
              <a:latin typeface="Times New Roman" panose="02020603050405020304"/>
              <a:ea typeface="宋体" panose="02010600030101010101" pitchFamily="2" charset="-122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None/>
              <a:tabLst>
                <a:tab pos="228600" algn="l"/>
              </a:tabLst>
            </a:pPr>
            <a:r>
              <a:rPr lang="en-US" b="1" kern="100" dirty="0">
                <a:latin typeface="Courier"/>
                <a:ea typeface="宋体" panose="02010600030101010101" pitchFamily="2" charset="-122"/>
                <a:sym typeface="+mn-ea"/>
              </a:rPr>
              <a:t>           </a:t>
            </a:r>
            <a:r>
              <a:rPr lang="en-US" b="1" kern="100" dirty="0" smtClean="0">
                <a:latin typeface="Courier"/>
                <a:ea typeface="宋体" panose="02010600030101010101" pitchFamily="2" charset="-122"/>
                <a:sym typeface="+mn-ea"/>
              </a:rPr>
              <a:t>DFS(G</a:t>
            </a:r>
            <a:r>
              <a:rPr lang="en-US" b="1" kern="100" dirty="0">
                <a:latin typeface="Courier"/>
                <a:ea typeface="宋体" panose="02010600030101010101" pitchFamily="2" charset="-122"/>
                <a:sym typeface="+mn-ea"/>
              </a:rPr>
              <a:t>, W</a:t>
            </a:r>
            <a:r>
              <a:rPr lang="en-US" b="1" kern="100" dirty="0" smtClean="0">
                <a:latin typeface="Courier"/>
                <a:ea typeface="宋体" panose="02010600030101010101" pitchFamily="2" charset="-122"/>
                <a:sym typeface="+mn-ea"/>
              </a:rPr>
              <a:t>); </a:t>
            </a:r>
            <a:r>
              <a:rPr lang="en-US" b="1" kern="100" dirty="0" smtClean="0">
                <a:solidFill>
                  <a:srgbClr val="FF0000"/>
                </a:solidFill>
                <a:latin typeface="Courier"/>
                <a:ea typeface="宋体" panose="02010600030101010101" pitchFamily="2" charset="-122"/>
                <a:sym typeface="+mn-ea"/>
              </a:rPr>
              <a:t>/* </a:t>
            </a:r>
            <a:r>
              <a:rPr lang="zh-CN" b="1" kern="100" dirty="0">
                <a:solidFill>
                  <a:srgbClr val="FF0000"/>
                </a:solidFill>
                <a:latin typeface="Courier"/>
                <a:ea typeface="宋体" panose="02010600030101010101" pitchFamily="2" charset="-122"/>
                <a:sym typeface="+mn-ea"/>
              </a:rPr>
              <a:t>对</a:t>
            </a:r>
            <a:r>
              <a:rPr lang="en-US" b="1" kern="100" dirty="0">
                <a:solidFill>
                  <a:srgbClr val="FF0000"/>
                </a:solidFill>
                <a:latin typeface="Courier"/>
                <a:ea typeface="宋体" panose="02010600030101010101" pitchFamily="2" charset="-122"/>
                <a:sym typeface="+mn-ea"/>
              </a:rPr>
              <a:t>V</a:t>
            </a:r>
            <a:r>
              <a:rPr lang="zh-CN" b="1" kern="100" dirty="0">
                <a:solidFill>
                  <a:srgbClr val="FF0000"/>
                </a:solidFill>
                <a:latin typeface="Courier"/>
                <a:ea typeface="宋体" panose="02010600030101010101" pitchFamily="2" charset="-122"/>
                <a:sym typeface="+mn-ea"/>
              </a:rPr>
              <a:t>的尚未访问的邻接顶点</a:t>
            </a:r>
            <a:r>
              <a:rPr lang="en-US" b="1" kern="100" dirty="0">
                <a:solidFill>
                  <a:srgbClr val="FF0000"/>
                </a:solidFill>
                <a:latin typeface="Courier"/>
                <a:ea typeface="宋体" panose="02010600030101010101" pitchFamily="2" charset="-122"/>
                <a:sym typeface="+mn-ea"/>
              </a:rPr>
              <a:t>W</a:t>
            </a:r>
            <a:r>
              <a:rPr lang="zh-CN" b="1" kern="100" dirty="0">
                <a:solidFill>
                  <a:srgbClr val="FF0000"/>
                </a:solidFill>
                <a:latin typeface="Courier"/>
                <a:ea typeface="宋体" panose="02010600030101010101" pitchFamily="2" charset="-122"/>
                <a:sym typeface="+mn-ea"/>
              </a:rPr>
              <a:t>递归调用</a:t>
            </a:r>
            <a:r>
              <a:rPr lang="en-US" b="1" kern="100" dirty="0">
                <a:solidFill>
                  <a:srgbClr val="FF0000"/>
                </a:solidFill>
                <a:latin typeface="Courier"/>
                <a:ea typeface="宋体" panose="02010600030101010101" pitchFamily="2" charset="-122"/>
                <a:sym typeface="+mn-ea"/>
              </a:rPr>
              <a:t>DFS */</a:t>
            </a:r>
            <a:endParaRPr lang="zh-CN" b="1" kern="100" dirty="0">
              <a:solidFill>
                <a:srgbClr val="FF0000"/>
              </a:solidFill>
              <a:latin typeface="Courier"/>
              <a:ea typeface="宋体" panose="02010600030101010101" pitchFamily="2" charset="-122"/>
              <a:cs typeface="+mn-cs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None/>
              <a:tabLst>
                <a:tab pos="228600" algn="l"/>
              </a:tabLst>
            </a:pPr>
            <a:r>
              <a:rPr lang="en-US" b="1" kern="100" dirty="0" smtClean="0">
                <a:latin typeface="Courier"/>
                <a:ea typeface="宋体" panose="02010600030101010101" pitchFamily="2" charset="-122"/>
                <a:sym typeface="+mn-ea"/>
              </a:rPr>
              <a:t>}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ldLvl="0" animBg="1"/>
      <p:bldP spid="102" grpId="1" bldLvl="0" animBg="1"/>
      <p:bldP spid="104" grpId="0"/>
      <p:bldP spid="10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42290" y="1534160"/>
            <a:ext cx="776732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深度优先搜索遍历类似于树的先根遍历，是树的先根遍历的推广。其过程为：假设初始状态是图中所有顶点未曾被访问，则深度优先搜索可以从图中的某个顶点v出发，访问此顶点，然后依次从v的未被访问的邻接点出发深度优先遍历图，直至图中所有和v有路径相通的顶点都被访问到；若此时图中尚有顶点未被访问，则另选图中一个未曾被访问的顶点作为起始点，重复上述过程，直至图中所有顶点都被访问到为止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2290" y="625475"/>
            <a:ext cx="47256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>
                <a:sym typeface="+mn-ea"/>
              </a:rPr>
              <a:t>[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3365]  图的遍历——深度优先搜索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8930" y="1209675"/>
            <a:ext cx="5872480" cy="504952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2" name="Text Box 51"/>
          <p:cNvSpPr txBox="1"/>
          <p:nvPr/>
        </p:nvSpPr>
        <p:spPr>
          <a:xfrm>
            <a:off x="533718" y="632460"/>
            <a:ext cx="8001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3.2  </a:t>
            </a:r>
            <a:r>
              <a:rPr lang="zh-CN" altLang="en-US" sz="24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广</a:t>
            </a:r>
            <a:r>
              <a:rPr lang="zh-CN" altLang="en-US" sz="2400" b="1" dirty="0">
                <a:latin typeface="Times New Roman" panose="02020603050405020304" pitchFamily="18" charset="0"/>
              </a:rPr>
              <a:t>度优先搜索（</a:t>
            </a:r>
            <a:r>
              <a:rPr lang="en-US" altLang="zh-CN" sz="2400" b="1">
                <a:latin typeface="Times New Roman" panose="02020603050405020304" pitchFamily="18" charset="0"/>
              </a:rPr>
              <a:t>Breadth First Search</a:t>
            </a:r>
            <a:r>
              <a:rPr lang="zh-CN" altLang="en-US" sz="2400" b="1" dirty="0">
                <a:latin typeface="Times New Roman" panose="02020603050405020304" pitchFamily="18" charset="0"/>
              </a:rPr>
              <a:t>，简称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BFS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</a:rPr>
              <a:t>）</a:t>
            </a:r>
            <a:endParaRPr lang="zh-CN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9" name="Text Box 51"/>
          <p:cNvSpPr txBox="1"/>
          <p:nvPr/>
        </p:nvSpPr>
        <p:spPr>
          <a:xfrm>
            <a:off x="487998" y="1442403"/>
            <a:ext cx="67865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 </a:t>
            </a:r>
            <a:r>
              <a:rPr lang="en-US" altLang="en-US" b="1">
                <a:latin typeface="Times New Roman" panose="02020603050405020304" pitchFamily="18" charset="0"/>
              </a:rPr>
              <a:t>BFS</a:t>
            </a:r>
            <a:r>
              <a:rPr lang="zh-CN" altLang="en-US" b="1" dirty="0">
                <a:latin typeface="Times New Roman" panose="02020603050405020304" pitchFamily="18" charset="0"/>
              </a:rPr>
              <a:t>类似于树的层序遍历</a:t>
            </a:r>
            <a:endParaRPr lang="zh-CN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13" name="Text Box 51"/>
          <p:cNvSpPr txBox="1"/>
          <p:nvPr/>
        </p:nvSpPr>
        <p:spPr>
          <a:xfrm>
            <a:off x="487998" y="1942465"/>
            <a:ext cx="8001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 </a:t>
            </a:r>
            <a:r>
              <a:rPr lang="zh-CN" altLang="en-US" b="1" dirty="0">
                <a:latin typeface="Times New Roman" panose="02020603050405020304" pitchFamily="18" charset="0"/>
                <a:sym typeface="Wingdings" panose="05000000000000000000" pitchFamily="2" charset="2"/>
              </a:rPr>
              <a:t>有一个数组用于标志已访问与否，还</a:t>
            </a:r>
            <a:r>
              <a:rPr lang="zh-CN" altLang="en-US" b="1" dirty="0">
                <a:latin typeface="Times New Roman" panose="02020603050405020304" pitchFamily="18" charset="0"/>
              </a:rPr>
              <a:t>用一个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工作队列</a:t>
            </a:r>
            <a:endParaRPr lang="zh-CN" altLang="zh-CN" b="1" dirty="0">
              <a:latin typeface="Times New Roman" panose="02020603050405020304" pitchFamily="18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2929573" y="3252788"/>
            <a:ext cx="2786062" cy="1071562"/>
            <a:chOff x="1591" y="7914"/>
            <a:chExt cx="2435" cy="845"/>
          </a:xfrm>
        </p:grpSpPr>
        <p:grpSp>
          <p:nvGrpSpPr>
            <p:cNvPr id="7217" name="Group 3"/>
            <p:cNvGrpSpPr/>
            <p:nvPr/>
          </p:nvGrpSpPr>
          <p:grpSpPr>
            <a:xfrm>
              <a:off x="1591" y="7914"/>
              <a:ext cx="971" cy="845"/>
              <a:chOff x="6376" y="8221"/>
              <a:chExt cx="971" cy="845"/>
            </a:xfrm>
          </p:grpSpPr>
          <p:grpSp>
            <p:nvGrpSpPr>
              <p:cNvPr id="7238" name="Group 4"/>
              <p:cNvGrpSpPr/>
              <p:nvPr/>
            </p:nvGrpSpPr>
            <p:grpSpPr>
              <a:xfrm>
                <a:off x="6376" y="8221"/>
                <a:ext cx="971" cy="345"/>
                <a:chOff x="1752" y="2362"/>
                <a:chExt cx="971" cy="345"/>
              </a:xfrm>
            </p:grpSpPr>
            <p:sp>
              <p:nvSpPr>
                <p:cNvPr id="7249" name="Line 5"/>
                <p:cNvSpPr/>
                <p:nvPr/>
              </p:nvSpPr>
              <p:spPr>
                <a:xfrm>
                  <a:off x="2135" y="2506"/>
                  <a:ext cx="206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7250" name="Group 6"/>
                <p:cNvGrpSpPr/>
                <p:nvPr/>
              </p:nvGrpSpPr>
              <p:grpSpPr>
                <a:xfrm>
                  <a:off x="1752" y="2362"/>
                  <a:ext cx="383" cy="345"/>
                  <a:chOff x="1451" y="1766"/>
                  <a:chExt cx="383" cy="345"/>
                </a:xfrm>
              </p:grpSpPr>
              <p:sp>
                <p:nvSpPr>
                  <p:cNvPr id="7254" name="Text Box 7"/>
                  <p:cNvSpPr txBox="1"/>
                  <p:nvPr/>
                </p:nvSpPr>
                <p:spPr>
                  <a:xfrm>
                    <a:off x="1451" y="1766"/>
                    <a:ext cx="324" cy="2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 lIns="0" tIns="0" rIns="0" bIns="0"/>
                  <a:p>
                    <a:pPr algn="ctr"/>
                    <a:r>
                      <a:rPr lang="en-US" altLang="zh-CN">
                        <a:latin typeface="Calibri" panose="020F0502020204030204" charset="0"/>
                      </a:rPr>
                      <a:t>C</a:t>
                    </a:r>
                    <a:endParaRPr lang="zh-CN" altLang="zh-CN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255" name="Oval 8"/>
                  <p:cNvSpPr/>
                  <p:nvPr/>
                </p:nvSpPr>
                <p:spPr>
                  <a:xfrm>
                    <a:off x="1451" y="1766"/>
                    <a:ext cx="383" cy="345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7251" name="Group 9"/>
                <p:cNvGrpSpPr/>
                <p:nvPr/>
              </p:nvGrpSpPr>
              <p:grpSpPr>
                <a:xfrm>
                  <a:off x="2340" y="2362"/>
                  <a:ext cx="383" cy="345"/>
                  <a:chOff x="1451" y="1766"/>
                  <a:chExt cx="383" cy="345"/>
                </a:xfrm>
              </p:grpSpPr>
              <p:sp>
                <p:nvSpPr>
                  <p:cNvPr id="7252" name="Text Box 10"/>
                  <p:cNvSpPr txBox="1"/>
                  <p:nvPr/>
                </p:nvSpPr>
                <p:spPr>
                  <a:xfrm>
                    <a:off x="1451" y="1766"/>
                    <a:ext cx="324" cy="2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 lIns="0" tIns="0" rIns="0" bIns="0"/>
                  <a:p>
                    <a:pPr algn="ctr"/>
                    <a:r>
                      <a:rPr lang="en-US" altLang="zh-CN">
                        <a:latin typeface="Calibri" panose="020F0502020204030204" charset="0"/>
                      </a:rPr>
                      <a:t>D</a:t>
                    </a:r>
                    <a:endParaRPr lang="zh-CN" altLang="zh-CN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253" name="Oval 11"/>
                  <p:cNvSpPr/>
                  <p:nvPr/>
                </p:nvSpPr>
                <p:spPr>
                  <a:xfrm>
                    <a:off x="1451" y="1766"/>
                    <a:ext cx="383" cy="345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7239" name="Group 12"/>
              <p:cNvGrpSpPr/>
              <p:nvPr/>
            </p:nvGrpSpPr>
            <p:grpSpPr>
              <a:xfrm>
                <a:off x="6376" y="8721"/>
                <a:ext cx="971" cy="345"/>
                <a:chOff x="1752" y="2362"/>
                <a:chExt cx="971" cy="345"/>
              </a:xfrm>
            </p:grpSpPr>
            <p:sp>
              <p:nvSpPr>
                <p:cNvPr id="7242" name="Line 13"/>
                <p:cNvSpPr/>
                <p:nvPr/>
              </p:nvSpPr>
              <p:spPr>
                <a:xfrm>
                  <a:off x="2135" y="2506"/>
                  <a:ext cx="206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7243" name="Group 14"/>
                <p:cNvGrpSpPr/>
                <p:nvPr/>
              </p:nvGrpSpPr>
              <p:grpSpPr>
                <a:xfrm>
                  <a:off x="1752" y="2362"/>
                  <a:ext cx="383" cy="345"/>
                  <a:chOff x="1451" y="1766"/>
                  <a:chExt cx="383" cy="345"/>
                </a:xfrm>
              </p:grpSpPr>
              <p:sp>
                <p:nvSpPr>
                  <p:cNvPr id="7247" name="Text Box 15"/>
                  <p:cNvSpPr txBox="1"/>
                  <p:nvPr/>
                </p:nvSpPr>
                <p:spPr>
                  <a:xfrm>
                    <a:off x="1451" y="1766"/>
                    <a:ext cx="324" cy="2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 lIns="0" tIns="0" rIns="0" bIns="0"/>
                  <a:p>
                    <a:pPr algn="ctr"/>
                    <a:r>
                      <a:rPr lang="en-US" altLang="zh-CN">
                        <a:latin typeface="Calibri" panose="020F0502020204030204" charset="0"/>
                      </a:rPr>
                      <a:t>B</a:t>
                    </a:r>
                    <a:endParaRPr lang="zh-CN" altLang="zh-CN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248" name="Oval 16"/>
                  <p:cNvSpPr/>
                  <p:nvPr/>
                </p:nvSpPr>
                <p:spPr>
                  <a:xfrm>
                    <a:off x="1451" y="1766"/>
                    <a:ext cx="383" cy="345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7244" name="Group 17"/>
                <p:cNvGrpSpPr/>
                <p:nvPr/>
              </p:nvGrpSpPr>
              <p:grpSpPr>
                <a:xfrm>
                  <a:off x="2340" y="2362"/>
                  <a:ext cx="383" cy="345"/>
                  <a:chOff x="1451" y="1766"/>
                  <a:chExt cx="383" cy="345"/>
                </a:xfrm>
              </p:grpSpPr>
              <p:sp>
                <p:nvSpPr>
                  <p:cNvPr id="7245" name="Text Box 18"/>
                  <p:cNvSpPr txBox="1"/>
                  <p:nvPr/>
                </p:nvSpPr>
                <p:spPr>
                  <a:xfrm>
                    <a:off x="1451" y="1766"/>
                    <a:ext cx="324" cy="2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 lIns="0" tIns="0" rIns="0" bIns="0"/>
                  <a:p>
                    <a:pPr algn="ctr"/>
                    <a:r>
                      <a:rPr lang="en-US" altLang="zh-CN">
                        <a:latin typeface="Calibri" panose="020F0502020204030204" charset="0"/>
                      </a:rPr>
                      <a:t>A</a:t>
                    </a:r>
                    <a:endParaRPr lang="en-US" altLang="zh-CN">
                      <a:latin typeface="Calibri" panose="020F0502020204030204" charset="0"/>
                    </a:endParaRPr>
                  </a:p>
                  <a:p>
                    <a:endParaRPr lang="zh-CN" altLang="zh-CN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246" name="Oval 19"/>
                  <p:cNvSpPr/>
                  <p:nvPr/>
                </p:nvSpPr>
                <p:spPr>
                  <a:xfrm>
                    <a:off x="1451" y="1766"/>
                    <a:ext cx="383" cy="345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cxnSp>
            <p:nvCxnSpPr>
              <p:cNvPr id="7240" name="AutoShape 20"/>
              <p:cNvCxnSpPr/>
              <p:nvPr/>
            </p:nvCxnSpPr>
            <p:spPr>
              <a:xfrm>
                <a:off x="7157" y="8566"/>
                <a:ext cx="0" cy="155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241" name="AutoShape 21"/>
              <p:cNvCxnSpPr/>
              <p:nvPr/>
            </p:nvCxnSpPr>
            <p:spPr>
              <a:xfrm flipH="1">
                <a:off x="6543" y="8566"/>
                <a:ext cx="13" cy="155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grpSp>
          <p:nvGrpSpPr>
            <p:cNvPr id="7218" name="Group 22"/>
            <p:cNvGrpSpPr/>
            <p:nvPr/>
          </p:nvGrpSpPr>
          <p:grpSpPr>
            <a:xfrm>
              <a:off x="3055" y="7914"/>
              <a:ext cx="971" cy="845"/>
              <a:chOff x="6376" y="8221"/>
              <a:chExt cx="971" cy="845"/>
            </a:xfrm>
          </p:grpSpPr>
          <p:grpSp>
            <p:nvGrpSpPr>
              <p:cNvPr id="7220" name="Group 23"/>
              <p:cNvGrpSpPr/>
              <p:nvPr/>
            </p:nvGrpSpPr>
            <p:grpSpPr>
              <a:xfrm>
                <a:off x="6376" y="8221"/>
                <a:ext cx="971" cy="345"/>
                <a:chOff x="1752" y="2362"/>
                <a:chExt cx="971" cy="345"/>
              </a:xfrm>
            </p:grpSpPr>
            <p:sp>
              <p:nvSpPr>
                <p:cNvPr id="7231" name="Line 24"/>
                <p:cNvSpPr/>
                <p:nvPr/>
              </p:nvSpPr>
              <p:spPr>
                <a:xfrm>
                  <a:off x="2135" y="2506"/>
                  <a:ext cx="206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7232" name="Group 25"/>
                <p:cNvGrpSpPr/>
                <p:nvPr/>
              </p:nvGrpSpPr>
              <p:grpSpPr>
                <a:xfrm>
                  <a:off x="1752" y="2362"/>
                  <a:ext cx="383" cy="345"/>
                  <a:chOff x="1451" y="1766"/>
                  <a:chExt cx="383" cy="345"/>
                </a:xfrm>
              </p:grpSpPr>
              <p:sp>
                <p:nvSpPr>
                  <p:cNvPr id="7236" name="Text Box 26"/>
                  <p:cNvSpPr txBox="1"/>
                  <p:nvPr/>
                </p:nvSpPr>
                <p:spPr>
                  <a:xfrm>
                    <a:off x="1451" y="1766"/>
                    <a:ext cx="324" cy="2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 lIns="0" tIns="0" rIns="0" bIns="0"/>
                  <a:p>
                    <a:pPr algn="ctr"/>
                    <a:r>
                      <a:rPr lang="en-US" altLang="zh-CN">
                        <a:latin typeface="Calibri" panose="020F0502020204030204" charset="0"/>
                      </a:rPr>
                      <a:t>H</a:t>
                    </a:r>
                    <a:endParaRPr lang="zh-CN" altLang="zh-CN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237" name="Oval 27"/>
                  <p:cNvSpPr/>
                  <p:nvPr/>
                </p:nvSpPr>
                <p:spPr>
                  <a:xfrm>
                    <a:off x="1451" y="1766"/>
                    <a:ext cx="383" cy="345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7233" name="Group 28"/>
                <p:cNvGrpSpPr/>
                <p:nvPr/>
              </p:nvGrpSpPr>
              <p:grpSpPr>
                <a:xfrm>
                  <a:off x="2340" y="2362"/>
                  <a:ext cx="383" cy="345"/>
                  <a:chOff x="1451" y="1766"/>
                  <a:chExt cx="383" cy="345"/>
                </a:xfrm>
              </p:grpSpPr>
              <p:sp>
                <p:nvSpPr>
                  <p:cNvPr id="7234" name="Text Box 29"/>
                  <p:cNvSpPr txBox="1"/>
                  <p:nvPr/>
                </p:nvSpPr>
                <p:spPr>
                  <a:xfrm>
                    <a:off x="1451" y="1766"/>
                    <a:ext cx="324" cy="2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 lIns="0" tIns="0" rIns="0" bIns="0"/>
                  <a:p>
                    <a:pPr algn="ctr"/>
                    <a:r>
                      <a:rPr lang="en-US" altLang="zh-CN">
                        <a:latin typeface="Calibri" panose="020F0502020204030204" charset="0"/>
                      </a:rPr>
                      <a:t>G</a:t>
                    </a:r>
                    <a:endParaRPr lang="zh-CN" altLang="zh-CN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235" name="Oval 30"/>
                  <p:cNvSpPr/>
                  <p:nvPr/>
                </p:nvSpPr>
                <p:spPr>
                  <a:xfrm>
                    <a:off x="1451" y="1766"/>
                    <a:ext cx="383" cy="345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7221" name="Group 31"/>
              <p:cNvGrpSpPr/>
              <p:nvPr/>
            </p:nvGrpSpPr>
            <p:grpSpPr>
              <a:xfrm>
                <a:off x="6376" y="8721"/>
                <a:ext cx="971" cy="345"/>
                <a:chOff x="1752" y="2362"/>
                <a:chExt cx="971" cy="345"/>
              </a:xfrm>
            </p:grpSpPr>
            <p:sp>
              <p:nvSpPr>
                <p:cNvPr id="7224" name="Line 32"/>
                <p:cNvSpPr/>
                <p:nvPr/>
              </p:nvSpPr>
              <p:spPr>
                <a:xfrm>
                  <a:off x="2135" y="2506"/>
                  <a:ext cx="206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7225" name="Group 33"/>
                <p:cNvGrpSpPr/>
                <p:nvPr/>
              </p:nvGrpSpPr>
              <p:grpSpPr>
                <a:xfrm>
                  <a:off x="1752" y="2362"/>
                  <a:ext cx="383" cy="345"/>
                  <a:chOff x="1451" y="1766"/>
                  <a:chExt cx="383" cy="345"/>
                </a:xfrm>
              </p:grpSpPr>
              <p:sp>
                <p:nvSpPr>
                  <p:cNvPr id="63522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5" y="1828"/>
                    <a:ext cx="322" cy="260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  <a:lumOff val="50000"/>
                    </a:schemeClr>
                  </a:solidFill>
                  <a:ln w="9525">
                    <a:noFill/>
                    <a:miter lim="800000"/>
                  </a:ln>
                  <a:effectLst/>
                </p:spPr>
                <p:txBody>
                  <a:bodyPr lIns="0" tIns="0" rIns="0" bIns="0"/>
                  <a:lstStyle/>
                  <a:p>
                    <a:pPr marR="0" algn="ctr" defTabSz="914400">
                      <a:buClrTx/>
                      <a:buSzTx/>
                      <a:buFontTx/>
                      <a:defRPr/>
                    </a:pPr>
                    <a:r>
                      <a:rPr kumimoji="1" lang="en-US" altLang="zh-CN" kern="1200" cap="none" spc="0" normalizeH="0" baseline="0" noProof="0" dirty="0">
                        <a:latin typeface="Calibri" panose="020F0502020204030204" charset="0"/>
                        <a:ea typeface="宋体" panose="02010600030101010101" pitchFamily="2" charset="-122"/>
                        <a:cs typeface="+mn-cs"/>
                      </a:rPr>
                      <a:t>E</a:t>
                    </a:r>
                    <a:endParaRPr kumimoji="1" lang="zh-CN" altLang="zh-CN" kern="1200" cap="none" spc="0" normalizeH="0" baseline="0" noProof="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230" name="Oval 35"/>
                  <p:cNvSpPr/>
                  <p:nvPr/>
                </p:nvSpPr>
                <p:spPr>
                  <a:xfrm>
                    <a:off x="1451" y="1766"/>
                    <a:ext cx="383" cy="345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7226" name="Group 36"/>
                <p:cNvGrpSpPr/>
                <p:nvPr/>
              </p:nvGrpSpPr>
              <p:grpSpPr>
                <a:xfrm>
                  <a:off x="2340" y="2362"/>
                  <a:ext cx="383" cy="345"/>
                  <a:chOff x="1451" y="1766"/>
                  <a:chExt cx="383" cy="345"/>
                </a:xfrm>
              </p:grpSpPr>
              <p:sp>
                <p:nvSpPr>
                  <p:cNvPr id="7227" name="Text Box 37"/>
                  <p:cNvSpPr txBox="1"/>
                  <p:nvPr/>
                </p:nvSpPr>
                <p:spPr>
                  <a:xfrm>
                    <a:off x="1451" y="1766"/>
                    <a:ext cx="324" cy="2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 lIns="0" tIns="0" rIns="0" bIns="0"/>
                  <a:p>
                    <a:pPr algn="ctr"/>
                    <a:r>
                      <a:rPr lang="en-US" altLang="zh-CN">
                        <a:latin typeface="Calibri" panose="020F0502020204030204" charset="0"/>
                      </a:rPr>
                      <a:t>F</a:t>
                    </a:r>
                    <a:endParaRPr lang="zh-CN" altLang="zh-CN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228" name="Oval 38"/>
                  <p:cNvSpPr/>
                  <p:nvPr/>
                </p:nvSpPr>
                <p:spPr>
                  <a:xfrm>
                    <a:off x="1451" y="1766"/>
                    <a:ext cx="383" cy="345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cxnSp>
            <p:nvCxnSpPr>
              <p:cNvPr id="7222" name="AutoShape 39"/>
              <p:cNvCxnSpPr/>
              <p:nvPr/>
            </p:nvCxnSpPr>
            <p:spPr>
              <a:xfrm>
                <a:off x="7157" y="8566"/>
                <a:ext cx="0" cy="155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223" name="AutoShape 40"/>
              <p:cNvCxnSpPr/>
              <p:nvPr/>
            </p:nvCxnSpPr>
            <p:spPr>
              <a:xfrm flipH="1">
                <a:off x="6543" y="8566"/>
                <a:ext cx="13" cy="155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cxnSp>
          <p:nvCxnSpPr>
            <p:cNvPr id="7219" name="AutoShape 41"/>
            <p:cNvCxnSpPr/>
            <p:nvPr/>
          </p:nvCxnSpPr>
          <p:spPr>
            <a:xfrm>
              <a:off x="2595" y="8601"/>
              <a:ext cx="46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91" name="Text Box 51"/>
          <p:cNvSpPr txBox="1"/>
          <p:nvPr/>
        </p:nvSpPr>
        <p:spPr>
          <a:xfrm>
            <a:off x="487998" y="2513965"/>
            <a:ext cx="464343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【</a:t>
            </a: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例</a:t>
            </a: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】</a:t>
            </a:r>
            <a:r>
              <a:rPr lang="zh-CN" altLang="en-US" b="1" dirty="0">
                <a:latin typeface="Arial" panose="020B0604020202020204" pitchFamily="34" charset="0"/>
              </a:rPr>
              <a:t>一个无向图的</a:t>
            </a:r>
            <a:r>
              <a:rPr lang="en-US" altLang="zh-CN" b="1">
                <a:latin typeface="Arial" panose="020B0604020202020204" pitchFamily="34" charset="0"/>
              </a:rPr>
              <a:t>BFS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63569" name="Rectangle 81"/>
          <p:cNvSpPr/>
          <p:nvPr/>
        </p:nvSpPr>
        <p:spPr>
          <a:xfrm>
            <a:off x="2131060" y="5567998"/>
            <a:ext cx="1000125" cy="3987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266700" eaLnBrk="0" hangingPunct="0"/>
            <a:r>
              <a:rPr lang="en-US" altLang="zh-CN" sz="2000" b="1">
                <a:latin typeface="Times New Roman" panose="02020603050405020304" pitchFamily="18" charset="0"/>
              </a:rPr>
              <a:t>E </a:t>
            </a:r>
            <a:r>
              <a:rPr lang="en-US" altLang="zh-CN" sz="2000" b="1">
                <a:latin typeface="Courier" charset="0"/>
              </a:rPr>
              <a:t>→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3059748" y="5567363"/>
            <a:ext cx="2071687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000" b="1">
                <a:latin typeface="Times New Roman" panose="02020603050405020304" pitchFamily="18" charset="0"/>
              </a:rPr>
              <a:t>A </a:t>
            </a:r>
            <a:r>
              <a:rPr lang="en-US" altLang="zh-CN" sz="2000" b="1">
                <a:latin typeface="Courier" charset="0"/>
              </a:rPr>
              <a:t>→ </a:t>
            </a:r>
            <a:r>
              <a:rPr lang="en-US" altLang="zh-CN" sz="2000" b="1">
                <a:latin typeface="Times New Roman" panose="02020603050405020304" pitchFamily="18" charset="0"/>
              </a:rPr>
              <a:t>F  </a:t>
            </a:r>
            <a:r>
              <a:rPr lang="en-US" altLang="zh-CN" sz="2000" b="1">
                <a:latin typeface="Courier" charset="0"/>
              </a:rPr>
              <a:t>→ </a:t>
            </a:r>
            <a:r>
              <a:rPr lang="en-US" altLang="zh-CN" sz="2000" b="1">
                <a:latin typeface="Times New Roman" panose="02020603050405020304" pitchFamily="18" charset="0"/>
              </a:rPr>
              <a:t>H  </a:t>
            </a:r>
            <a:r>
              <a:rPr lang="en-US" altLang="zh-CN" sz="2000" b="1">
                <a:latin typeface="Courier" charset="0"/>
              </a:rPr>
              <a:t>→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5131435" y="5567363"/>
            <a:ext cx="150018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000" b="1">
                <a:latin typeface="Times New Roman" panose="02020603050405020304" pitchFamily="18" charset="0"/>
              </a:rPr>
              <a:t>B </a:t>
            </a:r>
            <a:r>
              <a:rPr lang="en-US" altLang="zh-CN" sz="2000" b="1">
                <a:latin typeface="Courier" charset="0"/>
              </a:rPr>
              <a:t>→  </a:t>
            </a:r>
            <a:r>
              <a:rPr lang="en-US" altLang="zh-CN" sz="2000" b="1">
                <a:latin typeface="Times New Roman" panose="02020603050405020304" pitchFamily="18" charset="0"/>
              </a:rPr>
              <a:t>D </a:t>
            </a:r>
            <a:r>
              <a:rPr lang="en-US" altLang="zh-CN" sz="2000" b="1">
                <a:latin typeface="Courier" charset="0"/>
              </a:rPr>
              <a:t>→ 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6560185" y="5567363"/>
            <a:ext cx="59626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000" b="1">
                <a:latin typeface="Times New Roman" panose="02020603050405020304" pitchFamily="18" charset="0"/>
              </a:rPr>
              <a:t>G </a:t>
            </a:r>
            <a:r>
              <a:rPr lang="en-US" altLang="zh-CN" sz="2000" b="1">
                <a:latin typeface="Courier" charset="0"/>
              </a:rPr>
              <a:t>→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7345998" y="5567363"/>
            <a:ext cx="36639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000" b="1">
                <a:latin typeface="Times New Roman" panose="02020603050405020304" pitchFamily="18" charset="0"/>
              </a:rPr>
              <a:t>C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grpSp>
        <p:nvGrpSpPr>
          <p:cNvPr id="19" name="Group 2"/>
          <p:cNvGrpSpPr/>
          <p:nvPr/>
        </p:nvGrpSpPr>
        <p:grpSpPr>
          <a:xfrm>
            <a:off x="2429510" y="2824163"/>
            <a:ext cx="3643313" cy="1928812"/>
            <a:chOff x="3599" y="8731"/>
            <a:chExt cx="2949" cy="1489"/>
          </a:xfrm>
        </p:grpSpPr>
        <p:grpSp>
          <p:nvGrpSpPr>
            <p:cNvPr id="7193" name="Group 3"/>
            <p:cNvGrpSpPr/>
            <p:nvPr/>
          </p:nvGrpSpPr>
          <p:grpSpPr>
            <a:xfrm>
              <a:off x="5415" y="9948"/>
              <a:ext cx="243" cy="264"/>
              <a:chOff x="2550" y="6603"/>
              <a:chExt cx="243" cy="264"/>
            </a:xfrm>
          </p:grpSpPr>
          <p:sp>
            <p:nvSpPr>
              <p:cNvPr id="7215" name="Oval 4"/>
              <p:cNvSpPr/>
              <p:nvPr/>
            </p:nvSpPr>
            <p:spPr>
              <a:xfrm>
                <a:off x="2550" y="6648"/>
                <a:ext cx="215" cy="215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16" name="Text Box 5"/>
              <p:cNvSpPr txBox="1"/>
              <p:nvPr/>
            </p:nvSpPr>
            <p:spPr>
              <a:xfrm>
                <a:off x="2609" y="6603"/>
                <a:ext cx="184" cy="26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2000">
                    <a:solidFill>
                      <a:srgbClr val="FFFFFF"/>
                    </a:solidFill>
                    <a:latin typeface="Calibri" panose="020F0502020204030204" charset="0"/>
                  </a:rPr>
                  <a:t>1</a:t>
                </a:r>
                <a:endParaRPr lang="zh-CN" altLang="zh-CN" sz="20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94" name="Group 6"/>
            <p:cNvGrpSpPr/>
            <p:nvPr/>
          </p:nvGrpSpPr>
          <p:grpSpPr>
            <a:xfrm>
              <a:off x="4539" y="9956"/>
              <a:ext cx="243" cy="264"/>
              <a:chOff x="2550" y="6603"/>
              <a:chExt cx="243" cy="264"/>
            </a:xfrm>
          </p:grpSpPr>
          <p:sp>
            <p:nvSpPr>
              <p:cNvPr id="7213" name="Oval 7"/>
              <p:cNvSpPr/>
              <p:nvPr/>
            </p:nvSpPr>
            <p:spPr>
              <a:xfrm>
                <a:off x="2550" y="6648"/>
                <a:ext cx="215" cy="215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14" name="Text Box 8"/>
              <p:cNvSpPr txBox="1"/>
              <p:nvPr/>
            </p:nvSpPr>
            <p:spPr>
              <a:xfrm>
                <a:off x="2609" y="6603"/>
                <a:ext cx="184" cy="26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2000">
                    <a:solidFill>
                      <a:srgbClr val="FFFFFF"/>
                    </a:solidFill>
                    <a:latin typeface="Calibri" panose="020F0502020204030204" charset="0"/>
                  </a:rPr>
                  <a:t>2</a:t>
                </a:r>
                <a:endParaRPr lang="zh-CN" altLang="zh-CN" sz="20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95" name="Group 9"/>
            <p:cNvGrpSpPr/>
            <p:nvPr/>
          </p:nvGrpSpPr>
          <p:grpSpPr>
            <a:xfrm>
              <a:off x="3599" y="9826"/>
              <a:ext cx="243" cy="264"/>
              <a:chOff x="2550" y="6603"/>
              <a:chExt cx="243" cy="264"/>
            </a:xfrm>
          </p:grpSpPr>
          <p:sp>
            <p:nvSpPr>
              <p:cNvPr id="7211" name="Oval 10"/>
              <p:cNvSpPr/>
              <p:nvPr/>
            </p:nvSpPr>
            <p:spPr>
              <a:xfrm>
                <a:off x="2550" y="6648"/>
                <a:ext cx="215" cy="215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12" name="Text Box 11"/>
              <p:cNvSpPr txBox="1"/>
              <p:nvPr/>
            </p:nvSpPr>
            <p:spPr>
              <a:xfrm>
                <a:off x="2609" y="6603"/>
                <a:ext cx="184" cy="26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2000">
                    <a:solidFill>
                      <a:srgbClr val="FFFFFF"/>
                    </a:solidFill>
                    <a:latin typeface="Calibri" panose="020F0502020204030204" charset="0"/>
                  </a:rPr>
                  <a:t>5</a:t>
                </a:r>
                <a:endParaRPr lang="zh-CN" altLang="zh-CN" sz="20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96" name="Group 12"/>
            <p:cNvGrpSpPr/>
            <p:nvPr/>
          </p:nvGrpSpPr>
          <p:grpSpPr>
            <a:xfrm>
              <a:off x="3627" y="8847"/>
              <a:ext cx="243" cy="264"/>
              <a:chOff x="2550" y="6603"/>
              <a:chExt cx="243" cy="264"/>
            </a:xfrm>
          </p:grpSpPr>
          <p:sp>
            <p:nvSpPr>
              <p:cNvPr id="7209" name="Oval 13"/>
              <p:cNvSpPr/>
              <p:nvPr/>
            </p:nvSpPr>
            <p:spPr>
              <a:xfrm>
                <a:off x="2550" y="6648"/>
                <a:ext cx="215" cy="215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10" name="Text Box 14"/>
              <p:cNvSpPr txBox="1"/>
              <p:nvPr/>
            </p:nvSpPr>
            <p:spPr>
              <a:xfrm>
                <a:off x="2609" y="6603"/>
                <a:ext cx="184" cy="26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2000">
                    <a:solidFill>
                      <a:srgbClr val="FFFFFF"/>
                    </a:solidFill>
                    <a:latin typeface="Calibri" panose="020F0502020204030204" charset="0"/>
                  </a:rPr>
                  <a:t>8</a:t>
                </a:r>
                <a:endParaRPr lang="zh-CN" altLang="zh-CN" sz="20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97" name="Group 15"/>
            <p:cNvGrpSpPr/>
            <p:nvPr/>
          </p:nvGrpSpPr>
          <p:grpSpPr>
            <a:xfrm>
              <a:off x="4511" y="8731"/>
              <a:ext cx="243" cy="264"/>
              <a:chOff x="2550" y="6603"/>
              <a:chExt cx="243" cy="264"/>
            </a:xfrm>
          </p:grpSpPr>
          <p:sp>
            <p:nvSpPr>
              <p:cNvPr id="7207" name="Oval 16"/>
              <p:cNvSpPr/>
              <p:nvPr/>
            </p:nvSpPr>
            <p:spPr>
              <a:xfrm>
                <a:off x="2550" y="6648"/>
                <a:ext cx="215" cy="215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08" name="Text Box 17"/>
              <p:cNvSpPr txBox="1"/>
              <p:nvPr/>
            </p:nvSpPr>
            <p:spPr>
              <a:xfrm>
                <a:off x="2609" y="6603"/>
                <a:ext cx="184" cy="26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2000">
                    <a:solidFill>
                      <a:srgbClr val="FFFFFF"/>
                    </a:solidFill>
                    <a:latin typeface="Calibri" panose="020F0502020204030204" charset="0"/>
                  </a:rPr>
                  <a:t>6</a:t>
                </a:r>
                <a:endParaRPr lang="zh-CN" altLang="zh-CN" sz="20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98" name="Group 18"/>
            <p:cNvGrpSpPr/>
            <p:nvPr/>
          </p:nvGrpSpPr>
          <p:grpSpPr>
            <a:xfrm>
              <a:off x="6277" y="9871"/>
              <a:ext cx="243" cy="264"/>
              <a:chOff x="2550" y="6603"/>
              <a:chExt cx="243" cy="264"/>
            </a:xfrm>
          </p:grpSpPr>
          <p:sp>
            <p:nvSpPr>
              <p:cNvPr id="7205" name="Oval 19"/>
              <p:cNvSpPr/>
              <p:nvPr/>
            </p:nvSpPr>
            <p:spPr>
              <a:xfrm>
                <a:off x="2550" y="6648"/>
                <a:ext cx="215" cy="215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06" name="Text Box 20"/>
              <p:cNvSpPr txBox="1"/>
              <p:nvPr/>
            </p:nvSpPr>
            <p:spPr>
              <a:xfrm>
                <a:off x="2609" y="6603"/>
                <a:ext cx="184" cy="26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2000">
                    <a:solidFill>
                      <a:srgbClr val="FFFFFF"/>
                    </a:solidFill>
                    <a:latin typeface="Calibri" panose="020F0502020204030204" charset="0"/>
                  </a:rPr>
                  <a:t>3</a:t>
                </a:r>
                <a:endParaRPr lang="zh-CN" altLang="zh-CN" sz="20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99" name="Group 21"/>
            <p:cNvGrpSpPr/>
            <p:nvPr/>
          </p:nvGrpSpPr>
          <p:grpSpPr>
            <a:xfrm>
              <a:off x="6305" y="8847"/>
              <a:ext cx="243" cy="264"/>
              <a:chOff x="2550" y="6603"/>
              <a:chExt cx="243" cy="264"/>
            </a:xfrm>
          </p:grpSpPr>
          <p:sp>
            <p:nvSpPr>
              <p:cNvPr id="7203" name="Oval 22"/>
              <p:cNvSpPr/>
              <p:nvPr/>
            </p:nvSpPr>
            <p:spPr>
              <a:xfrm>
                <a:off x="2550" y="6648"/>
                <a:ext cx="215" cy="215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04" name="Text Box 23"/>
              <p:cNvSpPr txBox="1"/>
              <p:nvPr/>
            </p:nvSpPr>
            <p:spPr>
              <a:xfrm>
                <a:off x="2609" y="6603"/>
                <a:ext cx="184" cy="26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2000">
                    <a:solidFill>
                      <a:srgbClr val="FFFFFF"/>
                    </a:solidFill>
                    <a:latin typeface="Calibri" panose="020F0502020204030204" charset="0"/>
                  </a:rPr>
                  <a:t>7</a:t>
                </a:r>
                <a:endParaRPr lang="zh-CN" altLang="zh-CN" sz="20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200" name="Group 24"/>
            <p:cNvGrpSpPr/>
            <p:nvPr/>
          </p:nvGrpSpPr>
          <p:grpSpPr>
            <a:xfrm>
              <a:off x="5387" y="8731"/>
              <a:ext cx="243" cy="264"/>
              <a:chOff x="2550" y="6603"/>
              <a:chExt cx="243" cy="264"/>
            </a:xfrm>
          </p:grpSpPr>
          <p:sp>
            <p:nvSpPr>
              <p:cNvPr id="7201" name="Oval 25"/>
              <p:cNvSpPr/>
              <p:nvPr/>
            </p:nvSpPr>
            <p:spPr>
              <a:xfrm>
                <a:off x="2550" y="6648"/>
                <a:ext cx="215" cy="215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02" name="Text Box 26"/>
              <p:cNvSpPr txBox="1"/>
              <p:nvPr/>
            </p:nvSpPr>
            <p:spPr>
              <a:xfrm>
                <a:off x="2609" y="6603"/>
                <a:ext cx="184" cy="26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2000">
                    <a:solidFill>
                      <a:srgbClr val="FFFFFF"/>
                    </a:solidFill>
                    <a:latin typeface="Calibri" panose="020F0502020204030204" charset="0"/>
                  </a:rPr>
                  <a:t>4</a:t>
                </a:r>
                <a:endParaRPr lang="zh-CN" altLang="zh-CN" sz="2000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22" name="下箭头 121"/>
          <p:cNvSpPr/>
          <p:nvPr/>
        </p:nvSpPr>
        <p:spPr>
          <a:xfrm>
            <a:off x="2416810" y="5110163"/>
            <a:ext cx="214313" cy="357187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24" name="下箭头 123"/>
          <p:cNvSpPr/>
          <p:nvPr/>
        </p:nvSpPr>
        <p:spPr>
          <a:xfrm>
            <a:off x="3131185" y="5110163"/>
            <a:ext cx="214313" cy="357187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25" name="下箭头 124"/>
          <p:cNvSpPr/>
          <p:nvPr/>
        </p:nvSpPr>
        <p:spPr>
          <a:xfrm>
            <a:off x="3702685" y="5110163"/>
            <a:ext cx="214313" cy="357187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26" name="下箭头 125"/>
          <p:cNvSpPr/>
          <p:nvPr/>
        </p:nvSpPr>
        <p:spPr>
          <a:xfrm>
            <a:off x="4417060" y="5110163"/>
            <a:ext cx="214313" cy="357187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27" name="下箭头 126"/>
          <p:cNvSpPr/>
          <p:nvPr/>
        </p:nvSpPr>
        <p:spPr>
          <a:xfrm>
            <a:off x="5202873" y="5110163"/>
            <a:ext cx="214312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28" name="下箭头 127"/>
          <p:cNvSpPr/>
          <p:nvPr/>
        </p:nvSpPr>
        <p:spPr>
          <a:xfrm>
            <a:off x="5917248" y="5110163"/>
            <a:ext cx="214312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29" name="下箭头 128"/>
          <p:cNvSpPr/>
          <p:nvPr/>
        </p:nvSpPr>
        <p:spPr>
          <a:xfrm>
            <a:off x="6631623" y="5110163"/>
            <a:ext cx="214312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30" name="下箭头 129"/>
          <p:cNvSpPr/>
          <p:nvPr/>
        </p:nvSpPr>
        <p:spPr>
          <a:xfrm>
            <a:off x="7345998" y="5110163"/>
            <a:ext cx="214312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845185" y="5538788"/>
            <a:ext cx="128333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工作队列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91" grpId="0"/>
      <p:bldP spid="63569" grpId="0"/>
      <p:bldP spid="93" grpId="0"/>
      <p:bldP spid="96" grpId="0"/>
      <p:bldP spid="98" grpId="0"/>
      <p:bldP spid="99" grpId="0"/>
      <p:bldP spid="122" grpId="0" bldLvl="0" animBg="1"/>
      <p:bldP spid="122" grpId="1" bldLvl="0" animBg="1"/>
      <p:bldP spid="124" grpId="0" bldLvl="0" animBg="1"/>
      <p:bldP spid="124" grpId="1" bldLvl="0" animBg="1"/>
      <p:bldP spid="125" grpId="0" bldLvl="0" animBg="1"/>
      <p:bldP spid="125" grpId="1" bldLvl="0" animBg="1"/>
      <p:bldP spid="126" grpId="0" bldLvl="0" animBg="1"/>
      <p:bldP spid="126" grpId="1" bldLvl="0" animBg="1"/>
      <p:bldP spid="127" grpId="0" bldLvl="0" animBg="1"/>
      <p:bldP spid="127" grpId="1" bldLvl="0" animBg="1"/>
      <p:bldP spid="128" grpId="0" bldLvl="0" animBg="1"/>
      <p:bldP spid="128" grpId="1" bldLvl="0" animBg="1"/>
      <p:bldP spid="129" grpId="0" bldLvl="0" animBg="1"/>
      <p:bldP spid="129" grpId="1" bldLvl="0" animBg="1"/>
      <p:bldP spid="130" grpId="0" bldLvl="0" animBg="1"/>
      <p:bldP spid="130" grpId="1" bldLvl="0" animBg="1"/>
      <p:bldP spid="13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6" name="Text Box 51"/>
          <p:cNvSpPr txBox="1"/>
          <p:nvPr/>
        </p:nvSpPr>
        <p:spPr>
          <a:xfrm>
            <a:off x="500698" y="428625"/>
            <a:ext cx="8001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v"/>
            </a:pPr>
            <a:r>
              <a:rPr lang="zh-CN" altLang="en-US" sz="2000" b="1" dirty="0">
                <a:latin typeface="Times New Roman" panose="02020603050405020304" pitchFamily="18" charset="0"/>
              </a:rPr>
              <a:t>广度优先遍历（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</a:rPr>
              <a:t>BFS</a:t>
            </a:r>
            <a:r>
              <a:rPr lang="zh-CN" altLang="en-US" sz="2000" b="1" dirty="0">
                <a:latin typeface="Times New Roman" panose="02020603050405020304" pitchFamily="18" charset="0"/>
              </a:rPr>
              <a:t>）的算法</a:t>
            </a:r>
            <a:endParaRPr lang="zh-CN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9" name="AutoShape 48"/>
          <p:cNvSpPr/>
          <p:nvPr/>
        </p:nvSpPr>
        <p:spPr>
          <a:xfrm>
            <a:off x="4715510" y="2357438"/>
            <a:ext cx="4143375" cy="1071562"/>
          </a:xfrm>
          <a:prstGeom prst="wedgeEllipseCallout">
            <a:avLst>
              <a:gd name="adj1" fmla="val -9810"/>
              <a:gd name="adj2" fmla="val 80111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2000" b="1" i="1" dirty="0">
                <a:latin typeface="Times New Roman" panose="02020603050405020304" pitchFamily="18" charset="0"/>
              </a:rPr>
              <a:t>出于同样的原因，</a:t>
            </a:r>
            <a:r>
              <a:rPr lang="en-US" altLang="zh-CN" sz="2000" b="1" i="1">
                <a:latin typeface="Times New Roman" panose="02020603050405020304" pitchFamily="18" charset="0"/>
              </a:rPr>
              <a:t>BFS</a:t>
            </a:r>
            <a:r>
              <a:rPr lang="zh-CN" altLang="en-US" sz="2000" b="1" i="1" dirty="0">
                <a:latin typeface="Times New Roman" panose="02020603050405020304" pitchFamily="18" charset="0"/>
              </a:rPr>
              <a:t>和</a:t>
            </a:r>
            <a:r>
              <a:rPr lang="en-US" altLang="zh-CN" sz="2000" b="1" i="1">
                <a:latin typeface="Times New Roman" panose="02020603050405020304" pitchFamily="18" charset="0"/>
              </a:rPr>
              <a:t>DFS</a:t>
            </a:r>
            <a:r>
              <a:rPr lang="zh-CN" altLang="en-US" sz="2000" b="1" i="1" dirty="0">
                <a:latin typeface="Times New Roman" panose="02020603050405020304" pitchFamily="18" charset="0"/>
              </a:rPr>
              <a:t>的时间复杂性相同，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</a:rPr>
              <a:t>O(|V|</a:t>
            </a:r>
            <a:r>
              <a:rPr lang="en-US" altLang="zh-CN" sz="20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000" b="1" i="1" dirty="0">
                <a:latin typeface="Times New Roman" panose="02020603050405020304" pitchFamily="18" charset="0"/>
              </a:rPr>
              <a:t>或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</a:rPr>
              <a:t>O(|V|+|E|) </a:t>
            </a:r>
            <a:endParaRPr lang="en-US" altLang="zh-CN" sz="2000" b="1" i="1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3530" y="1167130"/>
            <a:ext cx="8538210" cy="5908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/>
            <a:r>
              <a:rPr lang="en-US" b="1" dirty="0" smtClean="0">
                <a:solidFill>
                  <a:srgbClr val="0000FF"/>
                </a:solidFill>
                <a:sym typeface="+mn-ea"/>
              </a:rPr>
              <a:t>void</a:t>
            </a:r>
            <a:r>
              <a:rPr lang="en-US" b="1" dirty="0" smtClean="0">
                <a:sym typeface="+mn-ea"/>
              </a:rPr>
              <a:t>  BFS ( Graph G )</a:t>
            </a:r>
            <a:endParaRPr lang="zh-CN" altLang="en-US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b="1" dirty="0" smtClean="0">
                <a:sym typeface="+mn-ea"/>
              </a:rPr>
              <a:t>{   /*</a:t>
            </a:r>
            <a:r>
              <a:rPr lang="en-US" b="1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按广度优先遍历图</a:t>
            </a:r>
            <a:r>
              <a:rPr lang="en-US" b="1" dirty="0" smtClean="0">
                <a:solidFill>
                  <a:srgbClr val="FF0000"/>
                </a:solidFill>
                <a:sym typeface="+mn-ea"/>
              </a:rPr>
              <a:t>G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。使用辅助队列</a:t>
            </a:r>
            <a:r>
              <a:rPr lang="en-US" b="1" dirty="0" smtClean="0">
                <a:solidFill>
                  <a:srgbClr val="FF0000"/>
                </a:solidFill>
                <a:sym typeface="+mn-ea"/>
              </a:rPr>
              <a:t>Q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和访问标志数组</a:t>
            </a:r>
            <a:r>
              <a:rPr lang="en-US" b="1" dirty="0" smtClean="0">
                <a:solidFill>
                  <a:srgbClr val="FF0000"/>
                </a:solidFill>
                <a:sym typeface="+mn-ea"/>
              </a:rPr>
              <a:t>Visited */</a:t>
            </a:r>
            <a:endParaRPr lang="en-US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b="1" dirty="0" smtClean="0">
                <a:sym typeface="+mn-ea"/>
              </a:rPr>
              <a:t>        Queue  *Q; 	</a:t>
            </a:r>
            <a:r>
              <a:rPr lang="en-US" b="1" dirty="0" err="1" smtClean="0">
                <a:sym typeface="+mn-ea"/>
              </a:rPr>
              <a:t>VertexType</a:t>
            </a:r>
            <a:r>
              <a:rPr lang="en-US" b="1" dirty="0" smtClean="0">
                <a:sym typeface="+mn-ea"/>
              </a:rPr>
              <a:t>  U, V, W;</a:t>
            </a:r>
            <a:endParaRPr lang="zh-CN" altLang="en-US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b="1" dirty="0" smtClean="0">
                <a:sym typeface="+mn-ea"/>
              </a:rPr>
              <a:t>        </a:t>
            </a:r>
            <a:r>
              <a:rPr lang="en-US" b="1" dirty="0" smtClean="0">
                <a:solidFill>
                  <a:srgbClr val="0000FF"/>
                </a:solidFill>
                <a:sym typeface="+mn-ea"/>
              </a:rPr>
              <a:t>for</a:t>
            </a:r>
            <a:r>
              <a:rPr lang="en-US" b="1" dirty="0" smtClean="0">
                <a:sym typeface="+mn-ea"/>
              </a:rPr>
              <a:t> ( U = 0; U &lt; </a:t>
            </a:r>
            <a:r>
              <a:rPr lang="en-US" b="1" dirty="0" err="1" smtClean="0">
                <a:sym typeface="+mn-ea"/>
              </a:rPr>
              <a:t>G.n</a:t>
            </a:r>
            <a:r>
              <a:rPr lang="en-US" b="1" dirty="0" smtClean="0">
                <a:sym typeface="+mn-ea"/>
              </a:rPr>
              <a:t>; ++U )  Visited[U] = FALSE;</a:t>
            </a:r>
            <a:endParaRPr lang="en-US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b="1" dirty="0" smtClean="0">
                <a:sym typeface="+mn-ea"/>
              </a:rPr>
              <a:t>        Q = </a:t>
            </a:r>
            <a:r>
              <a:rPr lang="en-US" b="1" dirty="0" err="1" smtClean="0">
                <a:sym typeface="+mn-ea"/>
              </a:rPr>
              <a:t>CreatQueue</a:t>
            </a:r>
            <a:r>
              <a:rPr lang="en-US" b="1" dirty="0" smtClean="0">
                <a:sym typeface="+mn-ea"/>
              </a:rPr>
              <a:t>( </a:t>
            </a:r>
            <a:r>
              <a:rPr lang="en-US" b="1" dirty="0" err="1" smtClean="0">
                <a:sym typeface="+mn-ea"/>
              </a:rPr>
              <a:t>MaxSize</a:t>
            </a:r>
            <a:r>
              <a:rPr lang="en-US" b="1" dirty="0" smtClean="0">
                <a:sym typeface="+mn-ea"/>
              </a:rPr>
              <a:t> ); </a:t>
            </a:r>
            <a:r>
              <a:rPr lang="en-US" altLang="en-US" b="1" dirty="0" smtClean="0">
                <a:solidFill>
                  <a:srgbClr val="FF0000"/>
                </a:solidFill>
                <a:sym typeface="+mn-ea"/>
              </a:rPr>
              <a:t>/* 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创建空队列</a:t>
            </a:r>
            <a:r>
              <a:rPr lang="en-US" altLang="en-US" b="1" dirty="0" smtClean="0">
                <a:solidFill>
                  <a:srgbClr val="FF0000"/>
                </a:solidFill>
                <a:sym typeface="+mn-ea"/>
              </a:rPr>
              <a:t>Q */</a:t>
            </a:r>
            <a:endParaRPr lang="zh-CN" altLang="en-US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b="1" dirty="0" smtClean="0">
                <a:sym typeface="+mn-ea"/>
              </a:rPr>
              <a:t>        </a:t>
            </a:r>
            <a:r>
              <a:rPr lang="en-US" b="1" dirty="0" smtClean="0">
                <a:solidFill>
                  <a:srgbClr val="0000FF"/>
                </a:solidFill>
                <a:sym typeface="+mn-ea"/>
              </a:rPr>
              <a:t>for</a:t>
            </a:r>
            <a:r>
              <a:rPr lang="en-US" b="1" dirty="0" smtClean="0">
                <a:sym typeface="+mn-ea"/>
              </a:rPr>
              <a:t> ( U = 0; U&lt;</a:t>
            </a:r>
            <a:r>
              <a:rPr lang="en-US" b="1" dirty="0" err="1" smtClean="0">
                <a:sym typeface="+mn-ea"/>
              </a:rPr>
              <a:t>G.n</a:t>
            </a:r>
            <a:r>
              <a:rPr lang="en-US" b="1" dirty="0" smtClean="0">
                <a:sym typeface="+mn-ea"/>
              </a:rPr>
              <a:t>; ++U )</a:t>
            </a:r>
            <a:endParaRPr lang="zh-CN" altLang="en-US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b="1" dirty="0" smtClean="0">
                <a:sym typeface="+mn-ea"/>
              </a:rPr>
              <a:t>	  </a:t>
            </a:r>
            <a:r>
              <a:rPr lang="en-US" b="1" dirty="0" smtClean="0">
                <a:solidFill>
                  <a:srgbClr val="0000FF"/>
                </a:solidFill>
                <a:sym typeface="+mn-ea"/>
              </a:rPr>
              <a:t>if</a:t>
            </a:r>
            <a:r>
              <a:rPr lang="en-US" b="1" dirty="0" smtClean="0">
                <a:sym typeface="+mn-ea"/>
              </a:rPr>
              <a:t> (!Visited[U] ) </a:t>
            </a:r>
            <a:r>
              <a:rPr lang="en-US" altLang="zh-CN" b="1" dirty="0" smtClean="0">
                <a:sym typeface="+mn-ea"/>
              </a:rPr>
              <a:t>{          </a:t>
            </a:r>
            <a:r>
              <a:rPr lang="en-US" altLang="en-US" b="1" dirty="0" smtClean="0">
                <a:solidFill>
                  <a:srgbClr val="FF0000"/>
                </a:solidFill>
                <a:sym typeface="+mn-ea"/>
              </a:rPr>
              <a:t> /* 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若</a:t>
            </a:r>
            <a:r>
              <a:rPr lang="en-US" altLang="en-US" b="1" dirty="0" smtClean="0">
                <a:solidFill>
                  <a:srgbClr val="FF0000"/>
                </a:solidFill>
                <a:sym typeface="+mn-ea"/>
              </a:rPr>
              <a:t>U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尚未访问</a:t>
            </a:r>
            <a:r>
              <a:rPr lang="en-US" altLang="en-US" b="1" dirty="0" smtClean="0">
                <a:solidFill>
                  <a:srgbClr val="FF0000"/>
                </a:solidFill>
                <a:sym typeface="+mn-ea"/>
              </a:rPr>
              <a:t> */</a:t>
            </a:r>
            <a:endParaRPr lang="zh-CN" altLang="en-US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b="1" dirty="0" smtClean="0">
                <a:sym typeface="+mn-ea"/>
              </a:rPr>
              <a:t>	          Visited[U] = TRUE; </a:t>
            </a:r>
            <a:endParaRPr lang="zh-CN" altLang="en-US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b="1" dirty="0" smtClean="0">
                <a:sym typeface="+mn-ea"/>
              </a:rPr>
              <a:t>                          </a:t>
            </a:r>
            <a:r>
              <a:rPr lang="en-US" b="1" dirty="0" err="1" smtClean="0">
                <a:sym typeface="+mn-ea"/>
              </a:rPr>
              <a:t>VisitFunc</a:t>
            </a:r>
            <a:r>
              <a:rPr lang="en-US" b="1" dirty="0" smtClean="0">
                <a:sym typeface="+mn-ea"/>
              </a:rPr>
              <a:t>(U);       </a:t>
            </a:r>
            <a:r>
              <a:rPr lang="en-US" b="1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sym typeface="+mn-ea"/>
              </a:rPr>
              <a:t>/* 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访问</a:t>
            </a:r>
            <a:r>
              <a:rPr lang="en-US" altLang="en-US" b="1" dirty="0" smtClean="0">
                <a:solidFill>
                  <a:srgbClr val="FF0000"/>
                </a:solidFill>
                <a:sym typeface="+mn-ea"/>
              </a:rPr>
              <a:t>U */</a:t>
            </a:r>
            <a:endParaRPr lang="zh-CN" altLang="en-US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b="1" dirty="0" smtClean="0">
                <a:sym typeface="+mn-ea"/>
              </a:rPr>
              <a:t>	          </a:t>
            </a:r>
            <a:r>
              <a:rPr lang="en-US" b="1" dirty="0" err="1" smtClean="0">
                <a:sym typeface="+mn-ea"/>
              </a:rPr>
              <a:t>AddQ</a:t>
            </a:r>
            <a:r>
              <a:rPr lang="en-US" b="1" dirty="0" smtClean="0">
                <a:sym typeface="+mn-ea"/>
              </a:rPr>
              <a:t> (Q, U);       </a:t>
            </a:r>
            <a:r>
              <a:rPr lang="en-US" b="1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sym typeface="+mn-ea"/>
              </a:rPr>
              <a:t>/* U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入队列 </a:t>
            </a:r>
            <a:r>
              <a:rPr lang="en-US" altLang="en-US" b="1" dirty="0" smtClean="0">
                <a:solidFill>
                  <a:srgbClr val="FF0000"/>
                </a:solidFill>
                <a:sym typeface="+mn-ea"/>
              </a:rPr>
              <a:t>*/</a:t>
            </a:r>
            <a:endParaRPr lang="zh-CN" altLang="en-US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b="1" dirty="0" smtClean="0">
                <a:sym typeface="+mn-ea"/>
              </a:rPr>
              <a:t>	          </a:t>
            </a:r>
            <a:r>
              <a:rPr lang="en-US" b="1" dirty="0" smtClean="0">
                <a:solidFill>
                  <a:srgbClr val="0000FF"/>
                </a:solidFill>
                <a:sym typeface="+mn-ea"/>
              </a:rPr>
              <a:t>while</a:t>
            </a:r>
            <a:r>
              <a:rPr lang="en-US" b="1" dirty="0" smtClean="0">
                <a:sym typeface="+mn-ea"/>
              </a:rPr>
              <a:t> ( ! </a:t>
            </a:r>
            <a:r>
              <a:rPr lang="en-US" b="1" dirty="0" err="1" smtClean="0">
                <a:sym typeface="+mn-ea"/>
              </a:rPr>
              <a:t>IsEmptyQ</a:t>
            </a:r>
            <a:r>
              <a:rPr lang="en-US" b="1" dirty="0" smtClean="0">
                <a:sym typeface="+mn-ea"/>
              </a:rPr>
              <a:t>(Q) ) {</a:t>
            </a:r>
            <a:endParaRPr lang="zh-CN" altLang="en-US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b="1" dirty="0" smtClean="0">
                <a:sym typeface="+mn-ea"/>
              </a:rPr>
              <a:t>	              V = </a:t>
            </a:r>
            <a:r>
              <a:rPr lang="en-US" b="1" dirty="0" err="1" smtClean="0">
                <a:sym typeface="+mn-ea"/>
              </a:rPr>
              <a:t>DeleteQ</a:t>
            </a:r>
            <a:r>
              <a:rPr lang="en-US" b="1" dirty="0" smtClean="0">
                <a:sym typeface="+mn-ea"/>
              </a:rPr>
              <a:t>( Q ); </a:t>
            </a:r>
            <a:r>
              <a:rPr lang="en-US" b="1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sym typeface="+mn-ea"/>
              </a:rPr>
              <a:t>/*  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队头元素出队并置为</a:t>
            </a:r>
            <a:r>
              <a:rPr lang="en-US" altLang="en-US" b="1" dirty="0" smtClean="0">
                <a:solidFill>
                  <a:srgbClr val="FF0000"/>
                </a:solidFill>
                <a:sym typeface="+mn-ea"/>
              </a:rPr>
              <a:t>V */</a:t>
            </a:r>
            <a:endParaRPr lang="zh-CN" altLang="en-US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b="1" dirty="0" smtClean="0">
                <a:sym typeface="+mn-ea"/>
              </a:rPr>
              <a:t>	              </a:t>
            </a:r>
            <a:r>
              <a:rPr lang="en-US" b="1" dirty="0" smtClean="0">
                <a:solidFill>
                  <a:srgbClr val="0000FF"/>
                </a:solidFill>
                <a:sym typeface="+mn-ea"/>
              </a:rPr>
              <a:t>for</a:t>
            </a:r>
            <a:r>
              <a:rPr lang="en-US" b="1" dirty="0" smtClean="0">
                <a:sym typeface="+mn-ea"/>
              </a:rPr>
              <a:t>( W = </a:t>
            </a:r>
            <a:r>
              <a:rPr lang="en-US" b="1" dirty="0" err="1" smtClean="0">
                <a:sym typeface="+mn-ea"/>
              </a:rPr>
              <a:t>FirstAdjV</a:t>
            </a:r>
            <a:r>
              <a:rPr lang="en-US" b="1" dirty="0" smtClean="0">
                <a:sym typeface="+mn-ea"/>
              </a:rPr>
              <a:t>(G, V);  W;  W = </a:t>
            </a:r>
            <a:r>
              <a:rPr lang="en-US" b="1" dirty="0" err="1" smtClean="0">
                <a:sym typeface="+mn-ea"/>
              </a:rPr>
              <a:t>NextAdjV</a:t>
            </a:r>
            <a:r>
              <a:rPr lang="en-US" b="1" dirty="0" smtClean="0">
                <a:sym typeface="+mn-ea"/>
              </a:rPr>
              <a:t>(G, V, W) )</a:t>
            </a:r>
            <a:endParaRPr lang="zh-CN" altLang="en-US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b="1" dirty="0" smtClean="0">
                <a:sym typeface="+mn-ea"/>
              </a:rPr>
              <a:t>	                  </a:t>
            </a:r>
            <a:r>
              <a:rPr lang="en-US" b="1" dirty="0" smtClean="0">
                <a:solidFill>
                  <a:srgbClr val="0000FF"/>
                </a:solidFill>
                <a:sym typeface="+mn-ea"/>
              </a:rPr>
              <a:t>if</a:t>
            </a:r>
            <a:r>
              <a:rPr lang="en-US" b="1" dirty="0" smtClean="0">
                <a:sym typeface="+mn-ea"/>
              </a:rPr>
              <a:t> ( !Visited[W] ) {</a:t>
            </a:r>
            <a:endParaRPr lang="zh-CN" altLang="en-US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b="1" dirty="0" smtClean="0">
                <a:sym typeface="+mn-ea"/>
              </a:rPr>
              <a:t>	  	      Visited[W] = TRUE;</a:t>
            </a:r>
            <a:endParaRPr lang="zh-CN" altLang="en-US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b="1" dirty="0" smtClean="0">
                <a:sym typeface="+mn-ea"/>
              </a:rPr>
              <a:t>                                      </a:t>
            </a:r>
            <a:r>
              <a:rPr lang="en-US" b="1" dirty="0" err="1" smtClean="0">
                <a:sym typeface="+mn-ea"/>
              </a:rPr>
              <a:t>VisitFunc</a:t>
            </a:r>
            <a:r>
              <a:rPr lang="en-US" b="1" dirty="0" smtClean="0">
                <a:sym typeface="+mn-ea"/>
              </a:rPr>
              <a:t> (W);  </a:t>
            </a:r>
            <a:r>
              <a:rPr lang="en-US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+mn-ea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sym typeface="+mn-ea"/>
              </a:rPr>
              <a:t>/* 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访问</a:t>
            </a:r>
            <a:r>
              <a:rPr lang="en-US" altLang="en-US" b="1" dirty="0" smtClean="0">
                <a:solidFill>
                  <a:srgbClr val="FF0000"/>
                </a:solidFill>
                <a:sym typeface="+mn-ea"/>
              </a:rPr>
              <a:t>W */</a:t>
            </a:r>
            <a:endParaRPr lang="zh-CN" altLang="en-US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b="1" dirty="0" smtClean="0">
                <a:sym typeface="+mn-ea"/>
              </a:rPr>
              <a:t>	                      </a:t>
            </a:r>
            <a:r>
              <a:rPr lang="en-US" b="1" dirty="0" err="1" smtClean="0">
                <a:sym typeface="+mn-ea"/>
              </a:rPr>
              <a:t>AddQ</a:t>
            </a:r>
            <a:r>
              <a:rPr lang="en-US" b="1" dirty="0" smtClean="0">
                <a:sym typeface="+mn-ea"/>
              </a:rPr>
              <a:t> (Q, W);</a:t>
            </a:r>
            <a:endParaRPr lang="zh-CN" altLang="en-US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b="1" dirty="0" smtClean="0">
                <a:sym typeface="+mn-ea"/>
              </a:rPr>
              <a:t> 		 }</a:t>
            </a:r>
            <a:endParaRPr lang="zh-CN" altLang="en-US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b="1" dirty="0" smtClean="0">
                <a:sym typeface="+mn-ea"/>
              </a:rPr>
              <a:t>	           }</a:t>
            </a:r>
            <a:r>
              <a:rPr lang="en-US" b="1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sym typeface="+mn-ea"/>
              </a:rPr>
              <a:t>/* while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结束</a:t>
            </a:r>
            <a:r>
              <a:rPr lang="en-US" altLang="en-US" b="1" dirty="0" smtClean="0">
                <a:solidFill>
                  <a:srgbClr val="FF0000"/>
                </a:solidFill>
                <a:sym typeface="+mn-ea"/>
              </a:rPr>
              <a:t>*/</a:t>
            </a:r>
            <a:endParaRPr lang="zh-CN" altLang="en-US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r>
              <a:rPr lang="en-US" b="1" dirty="0" smtClean="0">
                <a:sym typeface="+mn-ea"/>
              </a:rPr>
              <a:t>                  } </a:t>
            </a:r>
            <a:r>
              <a:rPr lang="en-US" altLang="en-US" b="1" dirty="0" smtClean="0">
                <a:solidFill>
                  <a:srgbClr val="FF0000"/>
                </a:solidFill>
                <a:sym typeface="+mn-ea"/>
              </a:rPr>
              <a:t>/* 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结束从</a:t>
            </a:r>
            <a:r>
              <a:rPr lang="en-US" altLang="en-US" b="1" dirty="0" smtClean="0">
                <a:solidFill>
                  <a:srgbClr val="FF0000"/>
                </a:solidFill>
                <a:sym typeface="+mn-ea"/>
              </a:rPr>
              <a:t>U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开始的</a:t>
            </a:r>
            <a:r>
              <a:rPr lang="en-US" altLang="en-US" b="1" dirty="0" smtClean="0">
                <a:solidFill>
                  <a:srgbClr val="FF0000"/>
                </a:solidFill>
                <a:sym typeface="+mn-ea"/>
              </a:rPr>
              <a:t>BFS */</a:t>
            </a:r>
            <a:endParaRPr lang="en-US" altLang="en-US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b="1" dirty="0" smtClean="0">
                <a:sym typeface="+mn-ea"/>
              </a:rPr>
              <a:t>}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42290" y="1534160"/>
            <a:ext cx="776732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广度优先搜索遍历类似于树的按层次遍历的过程。其过程为：假设从图中的某顶点v出发，在访问了v之后依次访问v的各个未曾被访问过的邻接点，然后分别从这些邻接点出发依次访问它们的邻接点，并使“先被访问的顶点的邻接点”先于“后被访问的顶点的邻接点”被访问，直至图中所有已被访问的顶点的邻接点都被访问到。若此时图中尚有顶点未被访问，则另选图中一个未曾被访问的顶点作为起始点。重复上述过程，直至图中所有顶点都被访问到为止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42290" y="621982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4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[3366]</a:t>
            </a:r>
            <a:r>
              <a:rPr lang="zh-CN" sz="2400" b="1">
                <a:ea typeface="宋体" panose="02010600030101010101" pitchFamily="2" charset="-122"/>
              </a:rPr>
              <a:t>图的广度优先搜索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1620" y="1184910"/>
            <a:ext cx="4178300" cy="51098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050" y="1256665"/>
            <a:ext cx="3282950" cy="17399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96" y="129270"/>
            <a:ext cx="4535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4"/>
                </a:solidFill>
              </a:rPr>
              <a:t>今天的课程结束啦</a:t>
            </a:r>
            <a:r>
              <a:rPr lang="en-US" altLang="zh-CN" sz="3600" b="1" dirty="0" smtClean="0">
                <a:solidFill>
                  <a:schemeClr val="accent4"/>
                </a:solidFill>
              </a:rPr>
              <a:t>……</a:t>
            </a:r>
            <a:endParaRPr lang="zh-CN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5605" y="2624867"/>
            <a:ext cx="32629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33CC"/>
                </a:solidFill>
              </a:rPr>
              <a:t>下课了</a:t>
            </a:r>
            <a:r>
              <a:rPr lang="en-US" altLang="zh-CN" sz="4000" b="1" dirty="0" smtClean="0">
                <a:solidFill>
                  <a:srgbClr val="0033CC"/>
                </a:solidFill>
              </a:rPr>
              <a:t>…</a:t>
            </a:r>
            <a:endParaRPr lang="en-US" altLang="zh-CN" sz="4000" b="1" dirty="0" smtClean="0">
              <a:solidFill>
                <a:srgbClr val="0033CC"/>
              </a:solidFill>
            </a:endParaRPr>
          </a:p>
          <a:p>
            <a:r>
              <a:rPr lang="zh-CN" altLang="en-US" sz="4000" b="1" dirty="0" smtClean="0">
                <a:solidFill>
                  <a:srgbClr val="0033CC"/>
                </a:solidFill>
              </a:rPr>
              <a:t>同学们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再见</a:t>
            </a:r>
            <a:r>
              <a:rPr lang="zh-CN" altLang="en-US" sz="4000" dirty="0" smtClean="0"/>
              <a:t>！</a:t>
            </a:r>
            <a:endParaRPr lang="zh-CN" altLang="en-US" sz="4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" y="1292225"/>
            <a:ext cx="3770630" cy="4960620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1"/>
          <p:cNvSpPr txBox="1"/>
          <p:nvPr/>
        </p:nvSpPr>
        <p:spPr>
          <a:xfrm>
            <a:off x="468394" y="1362516"/>
            <a:ext cx="8534294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</a:rPr>
              <a:t>(1) 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无向图</a:t>
            </a:r>
            <a:r>
              <a:rPr lang="zh-CN" altLang="en-US" sz="2000" b="1" dirty="0">
                <a:latin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</a:rPr>
              <a:t>Undirected Graphs</a:t>
            </a:r>
            <a:r>
              <a:rPr lang="zh-CN" altLang="en-US" sz="2000" b="1" dirty="0">
                <a:latin typeface="Times New Roman" panose="02020603050405020304" pitchFamily="18" charset="0"/>
              </a:rPr>
              <a:t>）</a:t>
            </a:r>
            <a:r>
              <a:rPr lang="en-US" altLang="zh-CN" sz="2000" b="1" dirty="0">
                <a:latin typeface="Arial" panose="020B0604020202020204" pitchFamily="34" charset="0"/>
              </a:rPr>
              <a:t>: </a:t>
            </a:r>
            <a:r>
              <a:rPr lang="zh-CN" altLang="en-US" sz="2000" b="1" dirty="0">
                <a:latin typeface="Times New Roman" panose="02020603050405020304" pitchFamily="18" charset="0"/>
              </a:rPr>
              <a:t>边（</a:t>
            </a:r>
            <a:r>
              <a:rPr lang="en-US" altLang="zh-CN" sz="2000" b="1" dirty="0">
                <a:latin typeface="Times New Roman" panose="02020603050405020304" pitchFamily="18" charset="0"/>
              </a:rPr>
              <a:t>v, w</a:t>
            </a:r>
            <a:r>
              <a:rPr lang="zh-CN" altLang="en-US" sz="2000" b="1" dirty="0">
                <a:latin typeface="Times New Roman" panose="02020603050405020304" pitchFamily="18" charset="0"/>
              </a:rPr>
              <a:t>）等同于边（</a:t>
            </a:r>
            <a:r>
              <a:rPr lang="en-US" altLang="zh-CN" sz="2000" b="1" dirty="0">
                <a:latin typeface="Times New Roman" panose="02020603050405020304" pitchFamily="18" charset="0"/>
              </a:rPr>
              <a:t>w, v</a:t>
            </a:r>
            <a:r>
              <a:rPr lang="zh-CN" altLang="en-US" sz="2000" b="1" dirty="0">
                <a:latin typeface="Times New Roman" panose="02020603050405020304" pitchFamily="18" charset="0"/>
              </a:rPr>
              <a:t>）。用圆括号“（）”表示无向边。</a:t>
            </a:r>
            <a:endParaRPr lang="zh-CN" altLang="zh-CN" sz="2000" b="1" dirty="0">
              <a:latin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979957" y="3954903"/>
            <a:ext cx="2592837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</a:rPr>
              <a:t>(a) </a:t>
            </a:r>
            <a:r>
              <a:rPr lang="zh-CN" altLang="en-US" sz="2000" dirty="0">
                <a:latin typeface="Times New Roman" panose="02020603050405020304" pitchFamily="18" charset="0"/>
              </a:rPr>
              <a:t>无向</a:t>
            </a:r>
            <a:r>
              <a:rPr lang="zh-CN" altLang="zh-CN" sz="2000" dirty="0">
                <a:latin typeface="Times New Roman" panose="02020603050405020304" pitchFamily="18" charset="0"/>
              </a:rPr>
              <a:t>图</a:t>
            </a:r>
            <a:r>
              <a:rPr lang="en-US" altLang="zh-CN" sz="2000">
                <a:latin typeface="Times New Roman" panose="02020603050405020304" pitchFamily="18" charset="0"/>
              </a:rPr>
              <a:t>G</a:t>
            </a:r>
            <a:r>
              <a:rPr lang="en-US" altLang="zh-CN" sz="2000" baseline="-25000">
                <a:latin typeface="Times New Roman" panose="02020603050405020304" pitchFamily="18" charset="0"/>
              </a:rPr>
              <a:t>1</a:t>
            </a:r>
            <a:r>
              <a:rPr lang="en-US" altLang="zh-CN" sz="2000">
                <a:latin typeface="Times New Roman" panose="02020603050405020304" pitchFamily="18" charset="0"/>
              </a:rPr>
              <a:t>                 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1786248" y="2454715"/>
            <a:ext cx="1929147" cy="1428750"/>
            <a:chOff x="5220" y="1953"/>
            <a:chExt cx="1458" cy="1047"/>
          </a:xfrm>
        </p:grpSpPr>
        <p:sp>
          <p:nvSpPr>
            <p:cNvPr id="7177" name="Oval 3"/>
            <p:cNvSpPr/>
            <p:nvPr/>
          </p:nvSpPr>
          <p:spPr>
            <a:xfrm>
              <a:off x="5220" y="2631"/>
              <a:ext cx="369" cy="36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7178" name="Oval 4"/>
            <p:cNvSpPr/>
            <p:nvPr/>
          </p:nvSpPr>
          <p:spPr>
            <a:xfrm>
              <a:off x="6267" y="1983"/>
              <a:ext cx="369" cy="36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7179" name="Line 5"/>
            <p:cNvSpPr/>
            <p:nvPr/>
          </p:nvSpPr>
          <p:spPr>
            <a:xfrm>
              <a:off x="5682" y="2250"/>
              <a:ext cx="657" cy="46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sm" len="sm"/>
            </a:ln>
          </p:spPr>
        </p:sp>
        <p:sp>
          <p:nvSpPr>
            <p:cNvPr id="7180" name="Oval 6"/>
            <p:cNvSpPr/>
            <p:nvPr/>
          </p:nvSpPr>
          <p:spPr>
            <a:xfrm>
              <a:off x="6309" y="2631"/>
              <a:ext cx="369" cy="36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7181" name="Line 7"/>
            <p:cNvSpPr/>
            <p:nvPr/>
          </p:nvSpPr>
          <p:spPr>
            <a:xfrm rot="-10657901" flipV="1">
              <a:off x="5478" y="2325"/>
              <a:ext cx="4" cy="31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sm" len="sm"/>
            </a:ln>
          </p:spPr>
        </p:sp>
        <p:sp>
          <p:nvSpPr>
            <p:cNvPr id="7182" name="Text Box 8"/>
            <p:cNvSpPr txBox="1"/>
            <p:nvPr/>
          </p:nvSpPr>
          <p:spPr>
            <a:xfrm>
              <a:off x="6378" y="2088"/>
              <a:ext cx="147" cy="15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/>
              <a:r>
                <a:rPr lang="en-US" altLang="zh-CN" sz="1800">
                  <a:latin typeface="Arial" panose="020B0604020202020204" pitchFamily="34" charset="0"/>
                </a:rPr>
                <a:t>1</a:t>
              </a:r>
              <a:endParaRPr lang="zh-CN" altLang="zh-CN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7183" name="Text Box 9"/>
            <p:cNvSpPr txBox="1"/>
            <p:nvPr/>
          </p:nvSpPr>
          <p:spPr>
            <a:xfrm>
              <a:off x="5334" y="2730"/>
              <a:ext cx="147" cy="15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/>
              <a:r>
                <a:rPr lang="en-US" altLang="zh-CN" sz="1800">
                  <a:latin typeface="Arial" panose="020B0604020202020204" pitchFamily="34" charset="0"/>
                </a:rPr>
                <a:t>2</a:t>
              </a:r>
              <a:endParaRPr lang="zh-CN" altLang="zh-CN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7184" name="Text Box 10"/>
            <p:cNvSpPr txBox="1"/>
            <p:nvPr/>
          </p:nvSpPr>
          <p:spPr>
            <a:xfrm>
              <a:off x="6426" y="2742"/>
              <a:ext cx="147" cy="15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/>
              <a:r>
                <a:rPr lang="en-US" altLang="zh-CN" sz="1800">
                  <a:latin typeface="Arial" panose="020B0604020202020204" pitchFamily="34" charset="0"/>
                </a:rPr>
                <a:t>3</a:t>
              </a:r>
              <a:endParaRPr lang="zh-CN" altLang="zh-CN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7185" name="Oval 11"/>
            <p:cNvSpPr/>
            <p:nvPr/>
          </p:nvSpPr>
          <p:spPr>
            <a:xfrm>
              <a:off x="5355" y="1953"/>
              <a:ext cx="369" cy="36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7186" name="Text Box 12"/>
            <p:cNvSpPr txBox="1"/>
            <p:nvPr/>
          </p:nvSpPr>
          <p:spPr>
            <a:xfrm>
              <a:off x="5472" y="2064"/>
              <a:ext cx="147" cy="15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/>
              <a:r>
                <a:rPr lang="en-US" altLang="zh-CN" sz="1800">
                  <a:latin typeface="Arial" panose="020B0604020202020204" pitchFamily="34" charset="0"/>
                </a:rPr>
                <a:t>0</a:t>
              </a:r>
              <a:endParaRPr lang="zh-CN" altLang="zh-CN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7187" name="Line 13"/>
            <p:cNvSpPr/>
            <p:nvPr/>
          </p:nvSpPr>
          <p:spPr>
            <a:xfrm rot="10800000">
              <a:off x="5730" y="2166"/>
              <a:ext cx="54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sm" len="sm"/>
            </a:ln>
          </p:spPr>
        </p:sp>
        <p:sp>
          <p:nvSpPr>
            <p:cNvPr id="7188" name="Line 14"/>
            <p:cNvSpPr/>
            <p:nvPr/>
          </p:nvSpPr>
          <p:spPr>
            <a:xfrm rot="-10800000" flipV="1">
              <a:off x="5589" y="2844"/>
              <a:ext cx="72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sm" len="sm"/>
            </a:ln>
          </p:spPr>
        </p:sp>
      </p:grpSp>
      <p:sp>
        <p:nvSpPr>
          <p:cNvPr id="82" name="矩形 81"/>
          <p:cNvSpPr/>
          <p:nvPr/>
        </p:nvSpPr>
        <p:spPr>
          <a:xfrm>
            <a:off x="1500449" y="4669278"/>
            <a:ext cx="5287293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</a:rPr>
              <a:t>G</a:t>
            </a:r>
            <a:r>
              <a:rPr lang="en-US" altLang="zh-CN" b="1" baseline="-25000">
                <a:latin typeface="Times New Roman" panose="02020603050405020304" pitchFamily="18" charset="0"/>
              </a:rPr>
              <a:t>1</a:t>
            </a:r>
            <a:r>
              <a:rPr lang="en-US" altLang="zh-CN" b="1">
                <a:latin typeface="Times New Roman" panose="02020603050405020304" pitchFamily="18" charset="0"/>
              </a:rPr>
              <a:t> = ( V</a:t>
            </a:r>
            <a:r>
              <a:rPr lang="en-US" altLang="zh-CN" b="1" baseline="-25000">
                <a:latin typeface="Times New Roman" panose="02020603050405020304" pitchFamily="18" charset="0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</a:rPr>
              <a:t>，</a:t>
            </a:r>
            <a:r>
              <a:rPr lang="en-US" altLang="zh-CN" b="1">
                <a:latin typeface="Times New Roman" panose="02020603050405020304" pitchFamily="18" charset="0"/>
              </a:rPr>
              <a:t>E</a:t>
            </a:r>
            <a:r>
              <a:rPr lang="en-US" altLang="zh-CN" b="1" baseline="-25000">
                <a:latin typeface="Times New Roman" panose="02020603050405020304" pitchFamily="18" charset="0"/>
              </a:rPr>
              <a:t>1</a:t>
            </a:r>
            <a:r>
              <a:rPr lang="en-US" altLang="zh-CN" b="1">
                <a:latin typeface="Times New Roman" panose="02020603050405020304" pitchFamily="18" charset="0"/>
              </a:rPr>
              <a:t> )</a:t>
            </a:r>
            <a:r>
              <a:rPr lang="zh-CN" altLang="en-US" b="1" dirty="0">
                <a:latin typeface="Times New Roman" panose="02020603050405020304" pitchFamily="18" charset="0"/>
              </a:rPr>
              <a:t>，</a:t>
            </a:r>
            <a:endParaRPr lang="en-US" altLang="zh-CN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V</a:t>
            </a:r>
            <a:r>
              <a:rPr lang="en-US" altLang="zh-CN" b="1" baseline="-25000">
                <a:latin typeface="Times New Roman" panose="02020603050405020304" pitchFamily="18" charset="0"/>
              </a:rPr>
              <a:t>1</a:t>
            </a:r>
            <a:r>
              <a:rPr lang="en-US" altLang="zh-CN" b="1">
                <a:latin typeface="Times New Roman" panose="02020603050405020304" pitchFamily="18" charset="0"/>
              </a:rPr>
              <a:t> = { 0</a:t>
            </a:r>
            <a:r>
              <a:rPr lang="zh-CN" altLang="en-US" b="1" dirty="0">
                <a:latin typeface="Times New Roman" panose="02020603050405020304" pitchFamily="18" charset="0"/>
              </a:rPr>
              <a:t>，</a:t>
            </a:r>
            <a:r>
              <a:rPr lang="en-US" altLang="zh-CN" b="1">
                <a:latin typeface="Times New Roman" panose="02020603050405020304" pitchFamily="18" charset="0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</a:rPr>
              <a:t>，</a:t>
            </a:r>
            <a:r>
              <a:rPr lang="en-US" altLang="zh-CN" b="1">
                <a:latin typeface="Times New Roman" panose="02020603050405020304" pitchFamily="18" charset="0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</a:rPr>
              <a:t>，</a:t>
            </a:r>
            <a:r>
              <a:rPr lang="en-US" altLang="zh-CN" b="1">
                <a:latin typeface="Times New Roman" panose="02020603050405020304" pitchFamily="18" charset="0"/>
              </a:rPr>
              <a:t>3 }</a:t>
            </a:r>
            <a:r>
              <a:rPr lang="zh-CN" altLang="en-US" b="1" dirty="0">
                <a:latin typeface="Times New Roman" panose="02020603050405020304" pitchFamily="18" charset="0"/>
              </a:rPr>
              <a:t>，</a:t>
            </a:r>
            <a:endParaRPr lang="en-US" altLang="zh-CN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E</a:t>
            </a:r>
            <a:r>
              <a:rPr lang="en-US" altLang="zh-CN" b="1" baseline="-25000">
                <a:latin typeface="Times New Roman" panose="02020603050405020304" pitchFamily="18" charset="0"/>
              </a:rPr>
              <a:t>1</a:t>
            </a:r>
            <a:r>
              <a:rPr lang="en-US" altLang="zh-CN" b="1">
                <a:latin typeface="Times New Roman" panose="02020603050405020304" pitchFamily="18" charset="0"/>
              </a:rPr>
              <a:t> = {</a:t>
            </a:r>
            <a:r>
              <a:rPr lang="zh-CN" altLang="en-US" b="1" dirty="0">
                <a:latin typeface="Times New Roman" panose="02020603050405020304" pitchFamily="18" charset="0"/>
              </a:rPr>
              <a:t>（</a:t>
            </a:r>
            <a:r>
              <a:rPr lang="en-US" altLang="zh-CN" b="1">
                <a:latin typeface="Times New Roman" panose="02020603050405020304" pitchFamily="18" charset="0"/>
              </a:rPr>
              <a:t>0,1</a:t>
            </a:r>
            <a:r>
              <a:rPr lang="zh-CN" altLang="en-US" b="1" dirty="0">
                <a:latin typeface="Times New Roman" panose="02020603050405020304" pitchFamily="18" charset="0"/>
              </a:rPr>
              <a:t>）</a:t>
            </a:r>
            <a:r>
              <a:rPr lang="en-US" altLang="zh-CN" b="1">
                <a:latin typeface="Times New Roman" panose="02020603050405020304" pitchFamily="18" charset="0"/>
              </a:rPr>
              <a:t>,</a:t>
            </a:r>
            <a:r>
              <a:rPr lang="zh-CN" altLang="en-US" b="1" dirty="0">
                <a:latin typeface="Times New Roman" panose="02020603050405020304" pitchFamily="18" charset="0"/>
              </a:rPr>
              <a:t>（</a:t>
            </a:r>
            <a:r>
              <a:rPr lang="en-US" altLang="zh-CN" b="1">
                <a:latin typeface="Times New Roman" panose="02020603050405020304" pitchFamily="18" charset="0"/>
              </a:rPr>
              <a:t>0,2</a:t>
            </a:r>
            <a:r>
              <a:rPr lang="zh-CN" altLang="en-US" b="1" dirty="0">
                <a:latin typeface="Times New Roman" panose="02020603050405020304" pitchFamily="18" charset="0"/>
              </a:rPr>
              <a:t>）</a:t>
            </a:r>
            <a:r>
              <a:rPr lang="en-US" altLang="zh-CN" b="1">
                <a:latin typeface="Times New Roman" panose="02020603050405020304" pitchFamily="18" charset="0"/>
              </a:rPr>
              <a:t>,</a:t>
            </a:r>
            <a:r>
              <a:rPr lang="zh-CN" altLang="en-US" b="1" dirty="0">
                <a:latin typeface="Times New Roman" panose="02020603050405020304" pitchFamily="18" charset="0"/>
              </a:rPr>
              <a:t>（</a:t>
            </a:r>
            <a:r>
              <a:rPr lang="en-US" altLang="zh-CN" b="1">
                <a:latin typeface="Times New Roman" panose="02020603050405020304" pitchFamily="18" charset="0"/>
              </a:rPr>
              <a:t>0,3</a:t>
            </a:r>
            <a:r>
              <a:rPr lang="zh-CN" altLang="en-US" b="1" dirty="0">
                <a:latin typeface="Times New Roman" panose="02020603050405020304" pitchFamily="18" charset="0"/>
              </a:rPr>
              <a:t>）</a:t>
            </a:r>
            <a:r>
              <a:rPr lang="en-US" altLang="zh-CN" b="1">
                <a:latin typeface="Times New Roman" panose="02020603050405020304" pitchFamily="18" charset="0"/>
              </a:rPr>
              <a:t>,</a:t>
            </a:r>
            <a:r>
              <a:rPr lang="zh-CN" altLang="en-US" b="1" dirty="0">
                <a:latin typeface="Times New Roman" panose="02020603050405020304" pitchFamily="18" charset="0"/>
              </a:rPr>
              <a:t>（</a:t>
            </a:r>
            <a:r>
              <a:rPr lang="en-US" altLang="zh-CN" b="1">
                <a:latin typeface="Times New Roman" panose="02020603050405020304" pitchFamily="18" charset="0"/>
              </a:rPr>
              <a:t>2,3</a:t>
            </a:r>
            <a:r>
              <a:rPr lang="zh-CN" altLang="en-US" b="1" dirty="0">
                <a:latin typeface="Times New Roman" panose="02020603050405020304" pitchFamily="18" charset="0"/>
              </a:rPr>
              <a:t>）</a:t>
            </a:r>
            <a:r>
              <a:rPr lang="en-US" altLang="zh-CN" b="1">
                <a:latin typeface="Times New Roman" panose="02020603050405020304" pitchFamily="18" charset="0"/>
              </a:rPr>
              <a:t>}</a:t>
            </a:r>
            <a:r>
              <a:rPr lang="zh-CN" altLang="en-US" b="1" dirty="0">
                <a:latin typeface="Times New Roman" panose="02020603050405020304" pitchFamily="18" charset="0"/>
              </a:rPr>
              <a:t>。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21" name="Text Box 2"/>
          <p:cNvSpPr txBox="1"/>
          <p:nvPr/>
        </p:nvSpPr>
        <p:spPr>
          <a:xfrm>
            <a:off x="428700" y="427298"/>
            <a:ext cx="635904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lIns="108000" rIns="144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1.1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图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的定义与术语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sym typeface="Webdings" panose="0503010201050906070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8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751418" y="3904556"/>
            <a:ext cx="2449937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</a:rPr>
              <a:t>   (b) </a:t>
            </a:r>
            <a:r>
              <a:rPr lang="zh-CN" altLang="en-US" sz="2000" dirty="0">
                <a:latin typeface="Times New Roman" panose="02020603050405020304" pitchFamily="18" charset="0"/>
              </a:rPr>
              <a:t>有向</a:t>
            </a:r>
            <a:r>
              <a:rPr lang="zh-CN" altLang="zh-CN" sz="2000" dirty="0">
                <a:latin typeface="Times New Roman" panose="02020603050405020304" pitchFamily="18" charset="0"/>
              </a:rPr>
              <a:t>图</a:t>
            </a:r>
            <a:r>
              <a:rPr lang="en-US" altLang="zh-CN" sz="2000">
                <a:latin typeface="Times New Roman" panose="02020603050405020304" pitchFamily="18" charset="0"/>
              </a:rPr>
              <a:t>G</a:t>
            </a:r>
            <a:r>
              <a:rPr lang="en-US" altLang="zh-CN" sz="2000" baseline="-25000">
                <a:latin typeface="Times New Roman" panose="02020603050405020304" pitchFamily="18" charset="0"/>
              </a:rPr>
              <a:t>2</a:t>
            </a:r>
            <a:r>
              <a:rPr lang="en-US" altLang="zh-CN" sz="2000">
                <a:latin typeface="Times New Roman" panose="02020603050405020304" pitchFamily="18" charset="0"/>
              </a:rPr>
              <a:t> 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4751418" y="2261494"/>
            <a:ext cx="2214947" cy="1428750"/>
            <a:chOff x="5600" y="1247"/>
            <a:chExt cx="1923" cy="1279"/>
          </a:xfrm>
        </p:grpSpPr>
        <p:sp>
          <p:nvSpPr>
            <p:cNvPr id="8201" name="Oval 16"/>
            <p:cNvSpPr/>
            <p:nvPr/>
          </p:nvSpPr>
          <p:spPr>
            <a:xfrm>
              <a:off x="5600" y="1830"/>
              <a:ext cx="369" cy="39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8202" name="Oval 17"/>
            <p:cNvSpPr/>
            <p:nvPr/>
          </p:nvSpPr>
          <p:spPr>
            <a:xfrm>
              <a:off x="6869" y="1251"/>
              <a:ext cx="369" cy="36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8203" name="Oval 18"/>
            <p:cNvSpPr/>
            <p:nvPr/>
          </p:nvSpPr>
          <p:spPr>
            <a:xfrm>
              <a:off x="7154" y="1845"/>
              <a:ext cx="369" cy="36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8204" name="Line 19"/>
            <p:cNvSpPr/>
            <p:nvPr/>
          </p:nvSpPr>
          <p:spPr>
            <a:xfrm rot="-10657901" flipV="1">
              <a:off x="5897" y="1546"/>
              <a:ext cx="205" cy="36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arrow" w="sm" len="lg"/>
            </a:ln>
          </p:spPr>
        </p:sp>
        <p:sp>
          <p:nvSpPr>
            <p:cNvPr id="8205" name="Text Box 20"/>
            <p:cNvSpPr txBox="1"/>
            <p:nvPr/>
          </p:nvSpPr>
          <p:spPr>
            <a:xfrm>
              <a:off x="6980" y="1356"/>
              <a:ext cx="147" cy="15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/>
              <a:r>
                <a:rPr lang="en-US" altLang="zh-CN" sz="1800">
                  <a:latin typeface="Arial" panose="020B0604020202020204" pitchFamily="34" charset="0"/>
                </a:rPr>
                <a:t>1</a:t>
              </a:r>
              <a:endParaRPr lang="zh-CN" altLang="zh-CN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8206" name="Text Box 21"/>
            <p:cNvSpPr txBox="1"/>
            <p:nvPr/>
          </p:nvSpPr>
          <p:spPr>
            <a:xfrm>
              <a:off x="5714" y="1917"/>
              <a:ext cx="147" cy="15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/>
              <a:r>
                <a:rPr lang="en-US" altLang="zh-CN" sz="1800">
                  <a:latin typeface="Arial" panose="020B0604020202020204" pitchFamily="34" charset="0"/>
                </a:rPr>
                <a:t>2</a:t>
              </a:r>
              <a:endParaRPr lang="zh-CN" altLang="zh-CN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8207" name="Text Box 22"/>
            <p:cNvSpPr txBox="1"/>
            <p:nvPr/>
          </p:nvSpPr>
          <p:spPr>
            <a:xfrm>
              <a:off x="7271" y="1956"/>
              <a:ext cx="147" cy="15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/>
              <a:r>
                <a:rPr lang="en-US" altLang="zh-CN" sz="1800">
                  <a:latin typeface="Arial" panose="020B0604020202020204" pitchFamily="34" charset="0"/>
                </a:rPr>
                <a:t>3</a:t>
              </a:r>
              <a:endParaRPr lang="zh-CN" altLang="zh-CN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8208" name="Line 23"/>
            <p:cNvSpPr/>
            <p:nvPr/>
          </p:nvSpPr>
          <p:spPr>
            <a:xfrm>
              <a:off x="7124" y="1608"/>
              <a:ext cx="195" cy="22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arrow" w="sm" len="lg"/>
            </a:ln>
          </p:spPr>
        </p:sp>
        <p:sp>
          <p:nvSpPr>
            <p:cNvPr id="8209" name="Oval 24"/>
            <p:cNvSpPr/>
            <p:nvPr/>
          </p:nvSpPr>
          <p:spPr>
            <a:xfrm>
              <a:off x="5957" y="1247"/>
              <a:ext cx="369" cy="36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8210" name="Text Box 25"/>
            <p:cNvSpPr txBox="1"/>
            <p:nvPr/>
          </p:nvSpPr>
          <p:spPr>
            <a:xfrm>
              <a:off x="6074" y="1332"/>
              <a:ext cx="147" cy="1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/>
              <a:r>
                <a:rPr lang="en-US" altLang="zh-CN" sz="1800">
                  <a:latin typeface="Arial" panose="020B0604020202020204" pitchFamily="34" charset="0"/>
                </a:rPr>
                <a:t>0</a:t>
              </a:r>
              <a:endParaRPr lang="zh-CN" altLang="zh-CN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8211" name="Line 26"/>
            <p:cNvSpPr/>
            <p:nvPr/>
          </p:nvSpPr>
          <p:spPr>
            <a:xfrm rot="-10800000" flipV="1">
              <a:off x="6854" y="2142"/>
              <a:ext cx="360" cy="15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arrow" w="sm" len="lg"/>
            </a:ln>
          </p:spPr>
        </p:sp>
        <p:sp>
          <p:nvSpPr>
            <p:cNvPr id="8212" name="Line 27"/>
            <p:cNvSpPr/>
            <p:nvPr/>
          </p:nvSpPr>
          <p:spPr>
            <a:xfrm rot="10723245" flipH="1">
              <a:off x="5963" y="1563"/>
              <a:ext cx="947" cy="46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arrow" w="sm" len="lg"/>
            </a:ln>
          </p:spPr>
        </p:sp>
        <p:sp>
          <p:nvSpPr>
            <p:cNvPr id="8213" name="Oval 28"/>
            <p:cNvSpPr/>
            <p:nvPr/>
          </p:nvSpPr>
          <p:spPr>
            <a:xfrm>
              <a:off x="6497" y="2157"/>
              <a:ext cx="369" cy="36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8214" name="Text Box 29"/>
            <p:cNvSpPr txBox="1"/>
            <p:nvPr/>
          </p:nvSpPr>
          <p:spPr>
            <a:xfrm>
              <a:off x="6614" y="2268"/>
              <a:ext cx="147" cy="15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/>
              <a:r>
                <a:rPr lang="en-US" altLang="zh-CN" sz="1800">
                  <a:latin typeface="Arial" panose="020B0604020202020204" pitchFamily="34" charset="0"/>
                </a:rPr>
                <a:t>4</a:t>
              </a:r>
              <a:endParaRPr lang="zh-CN" altLang="zh-CN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8215" name="Line 30"/>
            <p:cNvSpPr/>
            <p:nvPr/>
          </p:nvSpPr>
          <p:spPr>
            <a:xfrm rot="10800000">
              <a:off x="5897" y="2115"/>
              <a:ext cx="582" cy="21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arrow" w="sm" len="lg"/>
            </a:ln>
          </p:spPr>
        </p:sp>
        <p:sp>
          <p:nvSpPr>
            <p:cNvPr id="8216" name="Line 31"/>
            <p:cNvSpPr/>
            <p:nvPr/>
          </p:nvSpPr>
          <p:spPr>
            <a:xfrm flipV="1">
              <a:off x="5800" y="1558"/>
              <a:ext cx="203" cy="31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arrow" w="sm" len="lg"/>
            </a:ln>
          </p:spPr>
        </p:sp>
        <p:sp>
          <p:nvSpPr>
            <p:cNvPr id="8217" name="Line 32"/>
            <p:cNvSpPr/>
            <p:nvPr/>
          </p:nvSpPr>
          <p:spPr>
            <a:xfrm flipH="1">
              <a:off x="6350" y="1445"/>
              <a:ext cx="52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arrow" w="sm" len="lg"/>
            </a:ln>
          </p:spPr>
        </p:sp>
      </p:grpSp>
      <p:sp>
        <p:nvSpPr>
          <p:cNvPr id="81" name="Text Box 51"/>
          <p:cNvSpPr txBox="1"/>
          <p:nvPr/>
        </p:nvSpPr>
        <p:spPr>
          <a:xfrm>
            <a:off x="607324" y="1261369"/>
            <a:ext cx="8359639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>
                <a:latin typeface="Arial" panose="020B0604020202020204" pitchFamily="34" charset="0"/>
              </a:rPr>
              <a:t>(2)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有向图</a:t>
            </a:r>
            <a:r>
              <a:rPr lang="zh-CN" altLang="en-US" b="1" dirty="0">
                <a:latin typeface="Times New Roman" panose="02020603050405020304" pitchFamily="18" charset="0"/>
              </a:rPr>
              <a:t>（</a:t>
            </a:r>
            <a:r>
              <a:rPr lang="en-US" altLang="zh-CN" b="1">
                <a:latin typeface="Times New Roman" panose="02020603050405020304" pitchFamily="18" charset="0"/>
              </a:rPr>
              <a:t>Directed Graphs</a:t>
            </a:r>
            <a:r>
              <a:rPr lang="zh-CN" altLang="en-US" b="1" dirty="0">
                <a:latin typeface="Times New Roman" panose="02020603050405020304" pitchFamily="18" charset="0"/>
              </a:rPr>
              <a:t>）</a:t>
            </a:r>
            <a:r>
              <a:rPr lang="en-US" altLang="zh-CN" b="1">
                <a:latin typeface="Arial" panose="020B0604020202020204" pitchFamily="34" charset="0"/>
              </a:rPr>
              <a:t>: </a:t>
            </a:r>
            <a:r>
              <a:rPr lang="zh-CN" altLang="en-US" b="1" dirty="0">
                <a:latin typeface="Times New Roman" panose="02020603050405020304" pitchFamily="18" charset="0"/>
              </a:rPr>
              <a:t>边</a:t>
            </a:r>
            <a:r>
              <a:rPr lang="en-US" altLang="zh-CN" b="1">
                <a:latin typeface="Times New Roman" panose="02020603050405020304" pitchFamily="18" charset="0"/>
              </a:rPr>
              <a:t>&lt;v, w&gt;</a:t>
            </a:r>
            <a:r>
              <a:rPr lang="zh-CN" altLang="en-US" b="1" dirty="0">
                <a:latin typeface="Times New Roman" panose="02020603050405020304" pitchFamily="18" charset="0"/>
              </a:rPr>
              <a:t>不同于边</a:t>
            </a:r>
            <a:r>
              <a:rPr lang="en-US" altLang="zh-CN" b="1">
                <a:latin typeface="Times New Roman" panose="02020603050405020304" pitchFamily="18" charset="0"/>
              </a:rPr>
              <a:t>&lt;w, v&gt;</a:t>
            </a:r>
            <a:r>
              <a:rPr lang="zh-CN" altLang="en-US" b="1" dirty="0">
                <a:latin typeface="Times New Roman" panose="02020603050405020304" pitchFamily="18" charset="0"/>
              </a:rPr>
              <a:t>。用尖括号“</a:t>
            </a:r>
            <a:r>
              <a:rPr lang="en-US" altLang="zh-CN" b="1">
                <a:latin typeface="Times New Roman" panose="02020603050405020304" pitchFamily="18" charset="0"/>
              </a:rPr>
              <a:t>&lt; &gt;</a:t>
            </a:r>
            <a:r>
              <a:rPr lang="zh-CN" altLang="en-US" b="1" dirty="0">
                <a:latin typeface="Times New Roman" panose="02020603050405020304" pitchFamily="18" charset="0"/>
              </a:rPr>
              <a:t>”表示有向边；有向边也称“弧（</a:t>
            </a:r>
            <a:r>
              <a:rPr lang="en-US" altLang="zh-CN" b="1">
                <a:latin typeface="Times New Roman" panose="02020603050405020304" pitchFamily="18" charset="0"/>
              </a:rPr>
              <a:t>Arc</a:t>
            </a:r>
            <a:r>
              <a:rPr lang="zh-CN" altLang="en-US" b="1" dirty="0">
                <a:latin typeface="Times New Roman" panose="02020603050405020304" pitchFamily="18" charset="0"/>
              </a:rPr>
              <a:t>）”。</a:t>
            </a:r>
            <a:endParaRPr lang="zh-CN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93123" y="4690369"/>
            <a:ext cx="7930939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</a:rPr>
              <a:t>G</a:t>
            </a:r>
            <a:r>
              <a:rPr lang="en-US" altLang="zh-CN" b="1" baseline="-25000">
                <a:latin typeface="Times New Roman" panose="02020603050405020304" pitchFamily="18" charset="0"/>
              </a:rPr>
              <a:t>2</a:t>
            </a:r>
            <a:r>
              <a:rPr lang="en-US" altLang="zh-CN" b="1">
                <a:latin typeface="Times New Roman" panose="02020603050405020304" pitchFamily="18" charset="0"/>
              </a:rPr>
              <a:t> = ( V</a:t>
            </a:r>
            <a:r>
              <a:rPr lang="en-US" altLang="zh-CN" b="1" baseline="-25000">
                <a:latin typeface="Times New Roman" panose="02020603050405020304" pitchFamily="18" charset="0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</a:rPr>
              <a:t>，</a:t>
            </a:r>
            <a:r>
              <a:rPr lang="en-US" altLang="zh-CN" b="1">
                <a:latin typeface="Times New Roman" panose="02020603050405020304" pitchFamily="18" charset="0"/>
              </a:rPr>
              <a:t>E</a:t>
            </a:r>
            <a:r>
              <a:rPr lang="en-US" altLang="zh-CN" b="1" baseline="-25000">
                <a:latin typeface="Times New Roman" panose="02020603050405020304" pitchFamily="18" charset="0"/>
              </a:rPr>
              <a:t>2</a:t>
            </a:r>
            <a:r>
              <a:rPr lang="en-US" altLang="zh-CN" b="1">
                <a:latin typeface="Times New Roman" panose="02020603050405020304" pitchFamily="18" charset="0"/>
              </a:rPr>
              <a:t> )</a:t>
            </a:r>
            <a:r>
              <a:rPr lang="zh-CN" altLang="en-US" b="1" dirty="0">
                <a:latin typeface="Times New Roman" panose="02020603050405020304" pitchFamily="18" charset="0"/>
              </a:rPr>
              <a:t>，</a:t>
            </a:r>
            <a:endParaRPr lang="en-US" altLang="zh-CN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V</a:t>
            </a:r>
            <a:r>
              <a:rPr lang="en-US" altLang="zh-CN" b="1" baseline="-25000">
                <a:latin typeface="Times New Roman" panose="02020603050405020304" pitchFamily="18" charset="0"/>
              </a:rPr>
              <a:t>2</a:t>
            </a:r>
            <a:r>
              <a:rPr lang="en-US" altLang="zh-CN" b="1">
                <a:latin typeface="Times New Roman" panose="02020603050405020304" pitchFamily="18" charset="0"/>
              </a:rPr>
              <a:t> = { 0</a:t>
            </a:r>
            <a:r>
              <a:rPr lang="zh-CN" altLang="en-US" b="1" dirty="0">
                <a:latin typeface="Times New Roman" panose="02020603050405020304" pitchFamily="18" charset="0"/>
              </a:rPr>
              <a:t>，</a:t>
            </a:r>
            <a:r>
              <a:rPr lang="en-US" altLang="zh-CN" b="1">
                <a:latin typeface="Times New Roman" panose="02020603050405020304" pitchFamily="18" charset="0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</a:rPr>
              <a:t>，</a:t>
            </a:r>
            <a:r>
              <a:rPr lang="en-US" altLang="zh-CN" b="1">
                <a:latin typeface="Times New Roman" panose="02020603050405020304" pitchFamily="18" charset="0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</a:rPr>
              <a:t>，</a:t>
            </a:r>
            <a:r>
              <a:rPr lang="en-US" altLang="zh-CN" b="1">
                <a:latin typeface="Times New Roman" panose="02020603050405020304" pitchFamily="18" charset="0"/>
              </a:rPr>
              <a:t>3</a:t>
            </a:r>
            <a:r>
              <a:rPr lang="zh-CN" altLang="en-US" b="1" dirty="0">
                <a:latin typeface="Times New Roman" panose="02020603050405020304" pitchFamily="18" charset="0"/>
              </a:rPr>
              <a:t>，</a:t>
            </a:r>
            <a:r>
              <a:rPr lang="en-US" altLang="zh-CN" b="1">
                <a:latin typeface="Times New Roman" panose="02020603050405020304" pitchFamily="18" charset="0"/>
              </a:rPr>
              <a:t>4 }</a:t>
            </a:r>
            <a:r>
              <a:rPr lang="zh-CN" altLang="en-US" b="1" dirty="0">
                <a:latin typeface="Times New Roman" panose="02020603050405020304" pitchFamily="18" charset="0"/>
              </a:rPr>
              <a:t>，</a:t>
            </a:r>
            <a:endParaRPr lang="en-US" altLang="zh-CN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E</a:t>
            </a:r>
            <a:r>
              <a:rPr lang="en-US" altLang="zh-CN" b="1" baseline="-25000">
                <a:latin typeface="Times New Roman" panose="02020603050405020304" pitchFamily="18" charset="0"/>
              </a:rPr>
              <a:t>2</a:t>
            </a:r>
            <a:r>
              <a:rPr lang="en-US" altLang="zh-CN" b="1">
                <a:latin typeface="Times New Roman" panose="02020603050405020304" pitchFamily="18" charset="0"/>
              </a:rPr>
              <a:t> ={ &lt;1,0&gt;, &lt;2,0&gt;</a:t>
            </a:r>
            <a:r>
              <a:rPr lang="zh-CN" altLang="en-US" b="1" dirty="0">
                <a:latin typeface="Times New Roman" panose="02020603050405020304" pitchFamily="18" charset="0"/>
              </a:rPr>
              <a:t>，</a:t>
            </a:r>
            <a:r>
              <a:rPr lang="en-US" altLang="zh-CN" b="1">
                <a:latin typeface="Times New Roman" panose="02020603050405020304" pitchFamily="18" charset="0"/>
              </a:rPr>
              <a:t>&lt;0,2&gt;</a:t>
            </a:r>
            <a:r>
              <a:rPr lang="zh-CN" altLang="en-US" b="1" dirty="0">
                <a:latin typeface="Times New Roman" panose="02020603050405020304" pitchFamily="18" charset="0"/>
              </a:rPr>
              <a:t>，</a:t>
            </a:r>
            <a:r>
              <a:rPr lang="en-US" altLang="zh-CN" b="1">
                <a:latin typeface="Times New Roman" panose="02020603050405020304" pitchFamily="18" charset="0"/>
              </a:rPr>
              <a:t>&lt;2,1&gt;</a:t>
            </a:r>
            <a:r>
              <a:rPr lang="zh-CN" altLang="en-US" b="1" dirty="0">
                <a:latin typeface="Times New Roman" panose="02020603050405020304" pitchFamily="18" charset="0"/>
              </a:rPr>
              <a:t>，</a:t>
            </a:r>
            <a:r>
              <a:rPr lang="en-US" altLang="zh-CN" b="1">
                <a:latin typeface="Times New Roman" panose="02020603050405020304" pitchFamily="18" charset="0"/>
              </a:rPr>
              <a:t>&lt;4,2&gt;</a:t>
            </a:r>
            <a:r>
              <a:rPr lang="zh-CN" altLang="en-US" b="1" dirty="0">
                <a:latin typeface="Times New Roman" panose="02020603050405020304" pitchFamily="18" charset="0"/>
              </a:rPr>
              <a:t>，</a:t>
            </a:r>
            <a:r>
              <a:rPr lang="en-US" altLang="zh-CN" b="1">
                <a:latin typeface="Times New Roman" panose="02020603050405020304" pitchFamily="18" charset="0"/>
              </a:rPr>
              <a:t>&lt;1,3&gt;</a:t>
            </a:r>
            <a:r>
              <a:rPr lang="zh-CN" altLang="en-US" b="1" dirty="0">
                <a:latin typeface="Times New Roman" panose="02020603050405020304" pitchFamily="18" charset="0"/>
              </a:rPr>
              <a:t>，</a:t>
            </a:r>
            <a:r>
              <a:rPr lang="en-US" altLang="zh-CN" b="1">
                <a:latin typeface="Times New Roman" panose="02020603050405020304" pitchFamily="18" charset="0"/>
              </a:rPr>
              <a:t>&lt;3,4&gt; }</a:t>
            </a:r>
            <a:r>
              <a:rPr lang="zh-CN" altLang="en-US" b="1" dirty="0">
                <a:latin typeface="Times New Roman" panose="02020603050405020304" pitchFamily="18" charset="0"/>
              </a:rPr>
              <a:t>。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26" name="Text Box 2"/>
          <p:cNvSpPr txBox="1"/>
          <p:nvPr/>
        </p:nvSpPr>
        <p:spPr>
          <a:xfrm>
            <a:off x="428700" y="427298"/>
            <a:ext cx="635904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lIns="108000" rIns="144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1.1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图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的定义与术语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sym typeface="Webdings" panose="0503010201050906070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81" grpId="0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1"/>
          <p:cNvSpPr txBox="1"/>
          <p:nvPr/>
        </p:nvSpPr>
        <p:spPr>
          <a:xfrm>
            <a:off x="388882" y="1330882"/>
            <a:ext cx="8359639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>
                <a:latin typeface="Arial" panose="020B0604020202020204" pitchFamily="34" charset="0"/>
              </a:rPr>
              <a:t>(3) </a:t>
            </a:r>
            <a:r>
              <a:rPr lang="zh-CN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简单图</a:t>
            </a:r>
            <a:r>
              <a:rPr lang="zh-CN" altLang="zh-CN" b="1" dirty="0">
                <a:latin typeface="Times New Roman" panose="02020603050405020304" pitchFamily="18" charset="0"/>
              </a:rPr>
              <a:t>（</a:t>
            </a:r>
            <a:r>
              <a:rPr lang="en-US" altLang="zh-CN" b="1">
                <a:latin typeface="Times New Roman" panose="02020603050405020304" pitchFamily="18" charset="0"/>
              </a:rPr>
              <a:t>Simple Graphs</a:t>
            </a:r>
            <a:r>
              <a:rPr lang="zh-CN" altLang="zh-CN" b="1" dirty="0">
                <a:latin typeface="Times New Roman" panose="02020603050405020304" pitchFamily="18" charset="0"/>
              </a:rPr>
              <a:t>）</a:t>
            </a:r>
            <a:r>
              <a:rPr lang="en-US" altLang="zh-CN" b="1">
                <a:latin typeface="Arial" panose="020B0604020202020204" pitchFamily="34" charset="0"/>
              </a:rPr>
              <a:t>:</a:t>
            </a:r>
            <a:r>
              <a:rPr lang="zh-CN" altLang="en-US" b="1" dirty="0">
                <a:latin typeface="Arial" panose="020B0604020202020204" pitchFamily="34" charset="0"/>
              </a:rPr>
              <a:t>没有重边和自回路的图</a:t>
            </a:r>
            <a:r>
              <a:rPr lang="zh-CN" altLang="en-US" b="1" dirty="0">
                <a:latin typeface="Times New Roman" panose="02020603050405020304" pitchFamily="18" charset="0"/>
              </a:rPr>
              <a:t>。</a:t>
            </a:r>
            <a:endParaRPr lang="zh-CN" altLang="zh-CN" b="1" dirty="0">
              <a:latin typeface="Times New Roman" panose="02020603050405020304" pitchFamily="18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4853706" y="2123045"/>
            <a:ext cx="2087925" cy="1558925"/>
            <a:chOff x="7035" y="2220"/>
            <a:chExt cx="1629" cy="1206"/>
          </a:xfrm>
        </p:grpSpPr>
        <p:sp>
          <p:nvSpPr>
            <p:cNvPr id="9254" name="Oval 3"/>
            <p:cNvSpPr/>
            <p:nvPr/>
          </p:nvSpPr>
          <p:spPr>
            <a:xfrm>
              <a:off x="7986" y="3057"/>
              <a:ext cx="369" cy="36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9255" name="Oval 4"/>
            <p:cNvSpPr/>
            <p:nvPr/>
          </p:nvSpPr>
          <p:spPr>
            <a:xfrm>
              <a:off x="8295" y="2265"/>
              <a:ext cx="369" cy="36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9256" name="Line 5"/>
            <p:cNvSpPr/>
            <p:nvPr/>
          </p:nvSpPr>
          <p:spPr>
            <a:xfrm>
              <a:off x="7632" y="2574"/>
              <a:ext cx="380" cy="56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arrow" w="sm" len="lg"/>
            </a:ln>
          </p:spPr>
        </p:sp>
        <p:sp>
          <p:nvSpPr>
            <p:cNvPr id="9257" name="Text Box 6"/>
            <p:cNvSpPr txBox="1"/>
            <p:nvPr/>
          </p:nvSpPr>
          <p:spPr>
            <a:xfrm>
              <a:off x="8406" y="2370"/>
              <a:ext cx="147" cy="15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/>
              <a:r>
                <a:rPr lang="en-US" altLang="zh-CN" sz="1800">
                  <a:latin typeface="Arial" panose="020B0604020202020204" pitchFamily="34" charset="0"/>
                </a:rPr>
                <a:t>1</a:t>
              </a:r>
              <a:endParaRPr lang="zh-CN" altLang="zh-CN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9258" name="Text Box 7"/>
            <p:cNvSpPr txBox="1"/>
            <p:nvPr/>
          </p:nvSpPr>
          <p:spPr>
            <a:xfrm>
              <a:off x="8100" y="3156"/>
              <a:ext cx="147" cy="15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/>
              <a:r>
                <a:rPr lang="en-US" altLang="zh-CN" sz="1800">
                  <a:latin typeface="Arial" panose="020B0604020202020204" pitchFamily="34" charset="0"/>
                </a:rPr>
                <a:t>2</a:t>
              </a:r>
              <a:endParaRPr lang="zh-CN" altLang="zh-CN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9259" name="Oval 8"/>
            <p:cNvSpPr/>
            <p:nvPr/>
          </p:nvSpPr>
          <p:spPr>
            <a:xfrm>
              <a:off x="7383" y="2235"/>
              <a:ext cx="369" cy="36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9260" name="Text Box 9"/>
            <p:cNvSpPr txBox="1"/>
            <p:nvPr/>
          </p:nvSpPr>
          <p:spPr>
            <a:xfrm>
              <a:off x="7500" y="2346"/>
              <a:ext cx="147" cy="15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/>
              <a:r>
                <a:rPr lang="en-US" altLang="zh-CN" sz="1800">
                  <a:latin typeface="Arial" panose="020B0604020202020204" pitchFamily="34" charset="0"/>
                </a:rPr>
                <a:t>0</a:t>
              </a:r>
              <a:endParaRPr lang="zh-CN" altLang="zh-CN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9261" name="Line 10"/>
            <p:cNvSpPr/>
            <p:nvPr/>
          </p:nvSpPr>
          <p:spPr>
            <a:xfrm rot="10723245" flipH="1">
              <a:off x="8267" y="2626"/>
              <a:ext cx="179" cy="45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arrow" w="sm" len="lg"/>
            </a:ln>
          </p:spPr>
        </p:sp>
        <p:sp>
          <p:nvSpPr>
            <p:cNvPr id="9262" name="Arc 11"/>
            <p:cNvSpPr/>
            <p:nvPr/>
          </p:nvSpPr>
          <p:spPr>
            <a:xfrm flipV="1">
              <a:off x="7755" y="2475"/>
              <a:ext cx="540" cy="156"/>
            </a:xfrm>
            <a:custGeom>
              <a:avLst/>
              <a:gdLst>
                <a:gd name="txL" fmla="*/ 0 w 42736"/>
                <a:gd name="txT" fmla="*/ 0 h 21600"/>
                <a:gd name="txR" fmla="*/ 42736 w 42736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2736" h="21600" fill="none">
                  <a:moveTo>
                    <a:pt x="0" y="17146"/>
                  </a:moveTo>
                  <a:cubicBezTo>
                    <a:pt x="2106" y="7152"/>
                    <a:pt x="10923" y="-1"/>
                    <a:pt x="21136" y="0"/>
                  </a:cubicBezTo>
                  <a:cubicBezTo>
                    <a:pt x="33065" y="0"/>
                    <a:pt x="42736" y="9670"/>
                    <a:pt x="42736" y="21600"/>
                  </a:cubicBezTo>
                </a:path>
                <a:path w="42736" h="21600" stroke="0">
                  <a:moveTo>
                    <a:pt x="0" y="17146"/>
                  </a:moveTo>
                  <a:cubicBezTo>
                    <a:pt x="2106" y="7152"/>
                    <a:pt x="10923" y="-1"/>
                    <a:pt x="21136" y="0"/>
                  </a:cubicBezTo>
                  <a:cubicBezTo>
                    <a:pt x="33065" y="0"/>
                    <a:pt x="42736" y="9670"/>
                    <a:pt x="42736" y="21600"/>
                  </a:cubicBezTo>
                  <a:lnTo>
                    <a:pt x="21136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arrow" w="sm" len="lg"/>
            </a:ln>
          </p:spPr>
          <p:txBody>
            <a:bodyPr/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9263" name="Arc 12"/>
            <p:cNvSpPr/>
            <p:nvPr/>
          </p:nvSpPr>
          <p:spPr>
            <a:xfrm flipH="1">
              <a:off x="7755" y="2289"/>
              <a:ext cx="540" cy="156"/>
            </a:xfrm>
            <a:custGeom>
              <a:avLst/>
              <a:gdLst>
                <a:gd name="txL" fmla="*/ 0 w 42736"/>
                <a:gd name="txT" fmla="*/ 0 h 21600"/>
                <a:gd name="txR" fmla="*/ 42736 w 42736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2736" h="21600" fill="none">
                  <a:moveTo>
                    <a:pt x="0" y="17146"/>
                  </a:moveTo>
                  <a:cubicBezTo>
                    <a:pt x="2106" y="7152"/>
                    <a:pt x="10923" y="-1"/>
                    <a:pt x="21136" y="0"/>
                  </a:cubicBezTo>
                  <a:cubicBezTo>
                    <a:pt x="33065" y="0"/>
                    <a:pt x="42736" y="9670"/>
                    <a:pt x="42736" y="21600"/>
                  </a:cubicBezTo>
                </a:path>
                <a:path w="42736" h="21600" stroke="0">
                  <a:moveTo>
                    <a:pt x="0" y="17146"/>
                  </a:moveTo>
                  <a:cubicBezTo>
                    <a:pt x="2106" y="7152"/>
                    <a:pt x="10923" y="-1"/>
                    <a:pt x="21136" y="0"/>
                  </a:cubicBezTo>
                  <a:cubicBezTo>
                    <a:pt x="33065" y="0"/>
                    <a:pt x="42736" y="9670"/>
                    <a:pt x="42736" y="21600"/>
                  </a:cubicBezTo>
                  <a:lnTo>
                    <a:pt x="21136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arrow" w="sm" len="lg"/>
            </a:ln>
          </p:spPr>
          <p:txBody>
            <a:bodyPr/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9264" name="Arc 13"/>
            <p:cNvSpPr/>
            <p:nvPr/>
          </p:nvSpPr>
          <p:spPr>
            <a:xfrm rot="-8950540" flipH="1">
              <a:off x="7643" y="3111"/>
              <a:ext cx="360" cy="196"/>
            </a:xfrm>
            <a:custGeom>
              <a:avLst/>
              <a:gdLst>
                <a:gd name="txL" fmla="*/ 0 w 43200"/>
                <a:gd name="txT" fmla="*/ 0 h 43200"/>
                <a:gd name="txR" fmla="*/ 43200 w 43200"/>
                <a:gd name="txB" fmla="*/ 43200 h 432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3200" h="43200" fill="none">
                  <a:moveTo>
                    <a:pt x="39996" y="32920"/>
                  </a:moveTo>
                  <a:cubicBezTo>
                    <a:pt x="36064" y="39308"/>
                    <a:pt x="2910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>
                  <a:moveTo>
                    <a:pt x="39996" y="32920"/>
                  </a:moveTo>
                  <a:cubicBezTo>
                    <a:pt x="36064" y="39308"/>
                    <a:pt x="2910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arrow" w="sm" len="lg"/>
            </a:ln>
          </p:spPr>
          <p:txBody>
            <a:bodyPr/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9265" name="Arc 14"/>
            <p:cNvSpPr/>
            <p:nvPr/>
          </p:nvSpPr>
          <p:spPr>
            <a:xfrm rot="-8950540" flipH="1">
              <a:off x="7035" y="2220"/>
              <a:ext cx="360" cy="196"/>
            </a:xfrm>
            <a:custGeom>
              <a:avLst/>
              <a:gdLst>
                <a:gd name="txL" fmla="*/ 0 w 43200"/>
                <a:gd name="txT" fmla="*/ 0 h 43200"/>
                <a:gd name="txR" fmla="*/ 43200 w 43200"/>
                <a:gd name="txB" fmla="*/ 43200 h 432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3200" h="43200" fill="none">
                  <a:moveTo>
                    <a:pt x="39996" y="32920"/>
                  </a:moveTo>
                  <a:cubicBezTo>
                    <a:pt x="36064" y="39308"/>
                    <a:pt x="2910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>
                  <a:moveTo>
                    <a:pt x="39996" y="32920"/>
                  </a:moveTo>
                  <a:cubicBezTo>
                    <a:pt x="36064" y="39308"/>
                    <a:pt x="2910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arrow" w="sm" len="lg"/>
            </a:ln>
          </p:spPr>
          <p:txBody>
            <a:bodyPr/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1900444" y="2265920"/>
            <a:ext cx="1945025" cy="1512887"/>
            <a:chOff x="2961" y="3751"/>
            <a:chExt cx="1365" cy="1047"/>
          </a:xfrm>
        </p:grpSpPr>
        <p:grpSp>
          <p:nvGrpSpPr>
            <p:cNvPr id="9238" name="Group 16"/>
            <p:cNvGrpSpPr/>
            <p:nvPr/>
          </p:nvGrpSpPr>
          <p:grpSpPr>
            <a:xfrm>
              <a:off x="2961" y="3751"/>
              <a:ext cx="1365" cy="1047"/>
              <a:chOff x="2985" y="3738"/>
              <a:chExt cx="1365" cy="1047"/>
            </a:xfrm>
          </p:grpSpPr>
          <p:cxnSp>
            <p:nvCxnSpPr>
              <p:cNvPr id="9244" name="AutoShape 17"/>
              <p:cNvCxnSpPr/>
              <p:nvPr/>
            </p:nvCxnSpPr>
            <p:spPr>
              <a:xfrm>
                <a:off x="3238" y="4092"/>
                <a:ext cx="0" cy="329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9245" name="AutoShape 18"/>
              <p:cNvCxnSpPr/>
              <p:nvPr/>
            </p:nvCxnSpPr>
            <p:spPr>
              <a:xfrm>
                <a:off x="3405" y="3873"/>
                <a:ext cx="528" cy="0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9246" name="Oval 19"/>
              <p:cNvSpPr/>
              <p:nvPr/>
            </p:nvSpPr>
            <p:spPr>
              <a:xfrm>
                <a:off x="2985" y="4416"/>
                <a:ext cx="369" cy="36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47" name="Oval 20"/>
              <p:cNvSpPr/>
              <p:nvPr/>
            </p:nvSpPr>
            <p:spPr>
              <a:xfrm>
                <a:off x="3939" y="3742"/>
                <a:ext cx="369" cy="36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48" name="Line 21"/>
              <p:cNvSpPr/>
              <p:nvPr/>
            </p:nvSpPr>
            <p:spPr>
              <a:xfrm>
                <a:off x="3354" y="4035"/>
                <a:ext cx="657" cy="46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sm" len="sm"/>
              </a:ln>
            </p:spPr>
          </p:sp>
          <p:sp>
            <p:nvSpPr>
              <p:cNvPr id="9249" name="Oval 22"/>
              <p:cNvSpPr/>
              <p:nvPr/>
            </p:nvSpPr>
            <p:spPr>
              <a:xfrm>
                <a:off x="3981" y="4416"/>
                <a:ext cx="369" cy="36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50" name="Line 23"/>
              <p:cNvSpPr/>
              <p:nvPr/>
            </p:nvSpPr>
            <p:spPr>
              <a:xfrm rot="-10657901" flipV="1">
                <a:off x="3150" y="4110"/>
                <a:ext cx="4" cy="31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sm" len="sm"/>
              </a:ln>
            </p:spPr>
          </p:sp>
          <p:sp>
            <p:nvSpPr>
              <p:cNvPr id="9251" name="Oval 24"/>
              <p:cNvSpPr/>
              <p:nvPr/>
            </p:nvSpPr>
            <p:spPr>
              <a:xfrm>
                <a:off x="3027" y="3738"/>
                <a:ext cx="369" cy="36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52" name="Line 25"/>
              <p:cNvSpPr/>
              <p:nvPr/>
            </p:nvSpPr>
            <p:spPr>
              <a:xfrm rot="10800000">
                <a:off x="3402" y="3951"/>
                <a:ext cx="54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sm" len="sm"/>
              </a:ln>
            </p:spPr>
          </p:sp>
          <p:sp>
            <p:nvSpPr>
              <p:cNvPr id="9253" name="Line 26"/>
              <p:cNvSpPr/>
              <p:nvPr/>
            </p:nvSpPr>
            <p:spPr>
              <a:xfrm rot="-10800000" flipV="1">
                <a:off x="3354" y="4629"/>
                <a:ext cx="627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sm" len="sm"/>
              </a:ln>
            </p:spPr>
          </p:sp>
        </p:grpSp>
        <p:grpSp>
          <p:nvGrpSpPr>
            <p:cNvPr id="9239" name="Group 27"/>
            <p:cNvGrpSpPr/>
            <p:nvPr/>
          </p:nvGrpSpPr>
          <p:grpSpPr>
            <a:xfrm>
              <a:off x="3097" y="3847"/>
              <a:ext cx="1148" cy="839"/>
              <a:chOff x="3097" y="3847"/>
              <a:chExt cx="1148" cy="839"/>
            </a:xfrm>
          </p:grpSpPr>
          <p:sp>
            <p:nvSpPr>
              <p:cNvPr id="9240" name="Text Box 28"/>
              <p:cNvSpPr txBox="1"/>
              <p:nvPr/>
            </p:nvSpPr>
            <p:spPr>
              <a:xfrm>
                <a:off x="4050" y="3847"/>
                <a:ext cx="147" cy="1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>
                    <a:latin typeface="Arial" panose="020B0604020202020204" pitchFamily="34" charset="0"/>
                  </a:rPr>
                  <a:t>1</a:t>
                </a:r>
                <a:endParaRPr lang="zh-CN" altLang="zh-CN" sz="1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41" name="Text Box 29"/>
              <p:cNvSpPr txBox="1"/>
              <p:nvPr/>
            </p:nvSpPr>
            <p:spPr>
              <a:xfrm>
                <a:off x="3097" y="4515"/>
                <a:ext cx="147" cy="1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>
                    <a:latin typeface="Arial" panose="020B0604020202020204" pitchFamily="34" charset="0"/>
                  </a:rPr>
                  <a:t>2</a:t>
                </a:r>
                <a:endParaRPr lang="zh-CN" altLang="zh-CN" sz="1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42" name="Text Box 30"/>
              <p:cNvSpPr txBox="1"/>
              <p:nvPr/>
            </p:nvSpPr>
            <p:spPr>
              <a:xfrm>
                <a:off x="4098" y="4527"/>
                <a:ext cx="147" cy="1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>
                    <a:latin typeface="Arial" panose="020B0604020202020204" pitchFamily="34" charset="0"/>
                  </a:rPr>
                  <a:t>3</a:t>
                </a:r>
                <a:endParaRPr lang="zh-CN" altLang="zh-CN" sz="1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43" name="Text Box 31"/>
              <p:cNvSpPr txBox="1"/>
              <p:nvPr/>
            </p:nvSpPr>
            <p:spPr>
              <a:xfrm>
                <a:off x="3144" y="3849"/>
                <a:ext cx="147" cy="1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800">
                    <a:latin typeface="Arial" panose="020B0604020202020204" pitchFamily="34" charset="0"/>
                  </a:rPr>
                  <a:t>0</a:t>
                </a:r>
                <a:endParaRPr lang="zh-CN" altLang="zh-CN" sz="1800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8" name="矩形 37"/>
          <p:cNvSpPr/>
          <p:nvPr/>
        </p:nvSpPr>
        <p:spPr>
          <a:xfrm>
            <a:off x="1900444" y="3923269"/>
            <a:ext cx="595892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</a:rPr>
              <a:t>(a) </a:t>
            </a:r>
            <a:r>
              <a:rPr lang="zh-CN" altLang="zh-CN" sz="2000" dirty="0">
                <a:latin typeface="Times New Roman" panose="02020603050405020304" pitchFamily="18" charset="0"/>
              </a:rPr>
              <a:t>重边图</a:t>
            </a:r>
            <a:r>
              <a:rPr lang="en-US" altLang="zh-CN" sz="2000">
                <a:latin typeface="Times New Roman" panose="02020603050405020304" pitchFamily="18" charset="0"/>
              </a:rPr>
              <a:t>                                 (b) </a:t>
            </a:r>
            <a:r>
              <a:rPr lang="zh-CN" altLang="zh-CN" sz="2000" dirty="0">
                <a:latin typeface="Times New Roman" panose="02020603050405020304" pitchFamily="18" charset="0"/>
              </a:rPr>
              <a:t>自回路图</a:t>
            </a:r>
            <a:r>
              <a:rPr lang="en-US" altLang="zh-CN" sz="2000">
                <a:latin typeface="Times New Roman" panose="02020603050405020304" pitchFamily="18" charset="0"/>
              </a:rPr>
              <a:t> 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grpSp>
        <p:nvGrpSpPr>
          <p:cNvPr id="6" name="Group 115"/>
          <p:cNvGrpSpPr/>
          <p:nvPr/>
        </p:nvGrpSpPr>
        <p:grpSpPr>
          <a:xfrm>
            <a:off x="2764194" y="2338944"/>
            <a:ext cx="228640" cy="228600"/>
            <a:chOff x="4224" y="3744"/>
            <a:chExt cx="144" cy="144"/>
          </a:xfrm>
        </p:grpSpPr>
        <p:sp>
          <p:nvSpPr>
            <p:cNvPr id="9236" name="Line 116"/>
            <p:cNvSpPr/>
            <p:nvPr/>
          </p:nvSpPr>
          <p:spPr>
            <a:xfrm>
              <a:off x="4272" y="3744"/>
              <a:ext cx="96" cy="14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7" name="Line 117"/>
            <p:cNvSpPr/>
            <p:nvPr/>
          </p:nvSpPr>
          <p:spPr>
            <a:xfrm flipH="1">
              <a:off x="4224" y="3744"/>
              <a:ext cx="144" cy="14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7" name="Group 115"/>
          <p:cNvGrpSpPr/>
          <p:nvPr/>
        </p:nvGrpSpPr>
        <p:grpSpPr>
          <a:xfrm>
            <a:off x="2044931" y="2915206"/>
            <a:ext cx="228640" cy="228600"/>
            <a:chOff x="4224" y="3744"/>
            <a:chExt cx="144" cy="144"/>
          </a:xfrm>
        </p:grpSpPr>
        <p:sp>
          <p:nvSpPr>
            <p:cNvPr id="9234" name="Line 116"/>
            <p:cNvSpPr/>
            <p:nvPr/>
          </p:nvSpPr>
          <p:spPr>
            <a:xfrm>
              <a:off x="4272" y="3744"/>
              <a:ext cx="96" cy="14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5" name="Line 117"/>
            <p:cNvSpPr/>
            <p:nvPr/>
          </p:nvSpPr>
          <p:spPr>
            <a:xfrm flipH="1">
              <a:off x="4224" y="3744"/>
              <a:ext cx="144" cy="14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8" name="Group 115"/>
          <p:cNvGrpSpPr/>
          <p:nvPr/>
        </p:nvGrpSpPr>
        <p:grpSpPr>
          <a:xfrm>
            <a:off x="4853706" y="2123044"/>
            <a:ext cx="228640" cy="228600"/>
            <a:chOff x="4224" y="3744"/>
            <a:chExt cx="144" cy="144"/>
          </a:xfrm>
        </p:grpSpPr>
        <p:sp>
          <p:nvSpPr>
            <p:cNvPr id="9232" name="Line 116"/>
            <p:cNvSpPr/>
            <p:nvPr/>
          </p:nvSpPr>
          <p:spPr>
            <a:xfrm>
              <a:off x="4272" y="3744"/>
              <a:ext cx="96" cy="14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3" name="Line 117"/>
            <p:cNvSpPr/>
            <p:nvPr/>
          </p:nvSpPr>
          <p:spPr>
            <a:xfrm flipH="1">
              <a:off x="4224" y="3744"/>
              <a:ext cx="144" cy="14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0" name="Group 115"/>
          <p:cNvGrpSpPr/>
          <p:nvPr/>
        </p:nvGrpSpPr>
        <p:grpSpPr>
          <a:xfrm>
            <a:off x="5646006" y="3347006"/>
            <a:ext cx="228640" cy="228600"/>
            <a:chOff x="4224" y="3744"/>
            <a:chExt cx="144" cy="144"/>
          </a:xfrm>
        </p:grpSpPr>
        <p:sp>
          <p:nvSpPr>
            <p:cNvPr id="9230" name="Line 116"/>
            <p:cNvSpPr/>
            <p:nvPr/>
          </p:nvSpPr>
          <p:spPr>
            <a:xfrm>
              <a:off x="4272" y="3744"/>
              <a:ext cx="96" cy="14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1" name="Line 117"/>
            <p:cNvSpPr/>
            <p:nvPr/>
          </p:nvSpPr>
          <p:spPr>
            <a:xfrm flipH="1">
              <a:off x="4224" y="3744"/>
              <a:ext cx="144" cy="14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50" name="Text Box 2"/>
          <p:cNvSpPr txBox="1"/>
          <p:nvPr/>
        </p:nvSpPr>
        <p:spPr>
          <a:xfrm>
            <a:off x="428700" y="427298"/>
            <a:ext cx="635904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lIns="108000" rIns="144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1.1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图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的定义与术语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sym typeface="Webdings" panose="0503010201050906070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8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7370,&quot;width&quot;:9720}"/>
</p:tagLst>
</file>

<file path=ppt/tags/tag2.xml><?xml version="1.0" encoding="utf-8"?>
<p:tagLst xmlns:p="http://schemas.openxmlformats.org/presentationml/2006/main">
  <p:tag name="REFSHAPE" val="536072140"/>
  <p:tag name="KSO_WM_UNIT_PLACING_PICTURE_USER_VIEWPORT" val="{&quot;height&quot;:2745,&quot;width&quot;:4290}"/>
</p:tagLst>
</file>

<file path=ppt/tags/tag3.xml><?xml version="1.0" encoding="utf-8"?>
<p:tagLst xmlns:p="http://schemas.openxmlformats.org/presentationml/2006/main">
  <p:tag name="REFSHAPE" val="536072140"/>
  <p:tag name="KSO_WM_UNIT_PLACING_PICTURE_USER_VIEWPORT" val="{&quot;height&quot;:2745,&quot;width&quot;:4290}"/>
</p:tagLst>
</file>

<file path=ppt/tags/tag4.xml><?xml version="1.0" encoding="utf-8"?>
<p:tagLst xmlns:p="http://schemas.openxmlformats.org/presentationml/2006/main">
  <p:tag name="KSO_WM_UNIT_PLACING_PICTURE_USER_VIEWPORT" val="{&quot;height&quot;:7240,&quot;width&quot;:8420}"/>
</p:tagLst>
</file>

<file path=ppt/tags/tag5.xml><?xml version="1.0" encoding="utf-8"?>
<p:tagLst xmlns:p="http://schemas.openxmlformats.org/presentationml/2006/main">
  <p:tag name="KSO_WM_UNIT_PLACING_PICTURE_USER_VIEWPORT" val="{&quot;height&quot;:7570,&quot;width&quot;:6190}"/>
</p:tagLst>
</file>

<file path=ppt/tags/tag6.xml><?xml version="1.0" encoding="utf-8"?>
<p:tagLst xmlns:p="http://schemas.openxmlformats.org/presentationml/2006/main">
  <p:tag name="COMMONDATA" val="eyJoZGlkIjoiODMwMTdmODJjOTA1MzMzZjY4YTE3ZWQzNzJiYmQwMTQifQ=="/>
  <p:tag name="commondata" val="eyJoZGlkIjoiMzEwNTM5NzYwMDRjMzkwZTVkZjY2ODkwMGIxNGU0OT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10612</Words>
  <Application>WPS 演示</Application>
  <PresentationFormat>自定义</PresentationFormat>
  <Paragraphs>928</Paragraphs>
  <Slides>69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21</vt:i4>
      </vt:variant>
      <vt:variant>
        <vt:lpstr>幻灯片标题</vt:lpstr>
      </vt:variant>
      <vt:variant>
        <vt:i4>69</vt:i4>
      </vt:variant>
    </vt:vector>
  </HeadingPairs>
  <TitlesOfParts>
    <vt:vector size="107" baseType="lpstr">
      <vt:lpstr>Arial</vt:lpstr>
      <vt:lpstr>宋体</vt:lpstr>
      <vt:lpstr>Wingdings</vt:lpstr>
      <vt:lpstr>微软雅黑</vt:lpstr>
      <vt:lpstr>Impact</vt:lpstr>
      <vt:lpstr>Times New Roman</vt:lpstr>
      <vt:lpstr>Symbol</vt:lpstr>
      <vt:lpstr>Webdings</vt:lpstr>
      <vt:lpstr>Calibri</vt:lpstr>
      <vt:lpstr>Arial Unicode MS</vt:lpstr>
      <vt:lpstr>隶书</vt:lpstr>
      <vt:lpstr>Courier</vt:lpstr>
      <vt:lpstr>Courier New</vt:lpstr>
      <vt:lpstr>Courier</vt:lpstr>
      <vt:lpstr>Times New Roman</vt:lpstr>
      <vt:lpstr>Wingdings</vt:lpstr>
      <vt:lpstr>Office 主题</vt:lpstr>
      <vt:lpstr>Equation.3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Equation.3</vt:lpstr>
      <vt:lpstr>Paint.Picture</vt:lpstr>
      <vt:lpstr>Paint.Picture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数据结构-图</vt:lpstr>
      <vt:lpstr>主要内容</vt:lpstr>
      <vt:lpstr>复习:线性结构、树形结构、图结构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 有向网(无向网)的邻接矩阵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邻接矩阵的局限性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2.3.3 [3311]邻接表的实现-方法1</vt:lpstr>
      <vt:lpstr>a. 建立头节点、边节点</vt:lpstr>
      <vt:lpstr>b. 建立入边、出边表</vt:lpstr>
      <vt:lpstr>c. 计算入度、出度</vt:lpstr>
      <vt:lpstr>2.3.3 邻接表的实现-方法2（数组模拟）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关于邻接矩阵和邻接表的进一步讨论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win10</dc:creator>
  <cp:lastModifiedBy>荃星</cp:lastModifiedBy>
  <cp:revision>215</cp:revision>
  <dcterms:created xsi:type="dcterms:W3CDTF">2019-11-15T07:21:00Z</dcterms:created>
  <dcterms:modified xsi:type="dcterms:W3CDTF">2024-05-09T01:55:12Z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4CB5230CCF6D4664AB96B20DA5CC2E0C</vt:lpwstr>
  </property>
</Properties>
</file>