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3"/>
    <p:sldId id="277" r:id="rId4"/>
    <p:sldId id="291" r:id="rId5"/>
    <p:sldId id="289" r:id="rId6"/>
    <p:sldId id="285" r:id="rId7"/>
    <p:sldId id="290" r:id="rId8"/>
    <p:sldId id="265" r:id="rId9"/>
    <p:sldId id="303" r:id="rId10"/>
    <p:sldId id="306" r:id="rId11"/>
    <p:sldId id="286" r:id="rId12"/>
    <p:sldId id="287" r:id="rId13"/>
    <p:sldId id="288" r:id="rId14"/>
    <p:sldId id="304" r:id="rId15"/>
    <p:sldId id="307" r:id="rId16"/>
    <p:sldId id="315" r:id="rId17"/>
    <p:sldId id="316" r:id="rId18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17" autoAdjust="0"/>
    <p:restoredTop sz="94660"/>
  </p:normalViewPr>
  <p:slideViewPr>
    <p:cSldViewPr snapToGrid="0">
      <p:cViewPr>
        <p:scale>
          <a:sx n="100" d="100"/>
          <a:sy n="100" d="100"/>
        </p:scale>
        <p:origin x="212" y="-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3EDD9-F82E-48A8-9D70-1BE357E57D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677E5-72FA-4246-8846-E66FCA2F1B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EB6CE-E8AD-41AD-BFBC-0E468B3DC3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5D266-18E8-45ED-BACA-9DB13DF682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标题 8"/>
          <p:cNvSpPr>
            <a:spLocks noGrp="1"/>
          </p:cNvSpPr>
          <p:nvPr>
            <p:ph type="subTitle" idx="1"/>
          </p:nvPr>
        </p:nvSpPr>
        <p:spPr>
          <a:xfrm>
            <a:off x="1218988" y="5124450"/>
            <a:ext cx="6856809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165" indent="0" algn="ctr">
              <a:buNone/>
            </a:lvl5pPr>
            <a:lvl6pPr marL="2285365" indent="0" algn="ctr">
              <a:buNone/>
            </a:lvl6pPr>
            <a:lvl7pPr marL="2742565" indent="0" algn="ctr">
              <a:buNone/>
            </a:lvl7pPr>
            <a:lvl8pPr marL="3199765" indent="0" algn="ctr">
              <a:buNone/>
            </a:lvl8pPr>
            <a:lvl9pPr marL="3656965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904718" y="3648075"/>
            <a:ext cx="731393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>
          <a:xfrm>
            <a:off x="914241" y="5048250"/>
            <a:ext cx="731393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>
          <a:xfrm>
            <a:off x="904718" y="3648075"/>
            <a:ext cx="22856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>
          <a:xfrm>
            <a:off x="914241" y="5048250"/>
            <a:ext cx="22856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14241" y="3838893"/>
            <a:ext cx="8228171" cy="990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 hasCustomPrompt="1"/>
          </p:nvPr>
        </p:nvSpPr>
        <p:spPr>
          <a:xfrm>
            <a:off x="628628" y="1825625"/>
            <a:ext cx="3886065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8989" y="1825625"/>
            <a:ext cx="3886065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Rectangle 4"/>
          <p:cNvSpPr>
            <a:spLocks noGrp="1"/>
          </p:cNvSpPr>
          <p:nvPr>
            <p:ph type="dt" sz="half" idx="12"/>
          </p:nvPr>
        </p:nvSpPr>
        <p:spPr>
          <a:xfrm>
            <a:off x="685776" y="6248400"/>
            <a:ext cx="1904934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Rectangle 5"/>
          <p:cNvSpPr>
            <a:spLocks noGrp="1"/>
          </p:cNvSpPr>
          <p:nvPr>
            <p:ph type="ftr" sz="quarter" idx="3"/>
          </p:nvPr>
        </p:nvSpPr>
        <p:spPr>
          <a:xfrm>
            <a:off x="3124092" y="6248400"/>
            <a:ext cx="2895499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4"/>
          </p:nvPr>
        </p:nvSpPr>
        <p:spPr>
          <a:xfrm>
            <a:off x="6552973" y="6248400"/>
            <a:ext cx="1904934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7973" y="296507"/>
            <a:ext cx="7886700" cy="7411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zh-CN" altLang="en-US" sz="3200" b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87973" y="1301262"/>
            <a:ext cx="7886700" cy="4770194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 descr="C:\Users\Administrator\Desktop\b21c8701a18b87d6e9bbd88e060828381e30fd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485" y="226061"/>
            <a:ext cx="923130" cy="88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1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21"/>
          <p:cNvSpPr>
            <a:spLocks noGrp="1"/>
          </p:cNvSpPr>
          <p:nvPr>
            <p:ph type="title"/>
          </p:nvPr>
        </p:nvSpPr>
        <p:spPr>
          <a:xfrm>
            <a:off x="457121" y="152400"/>
            <a:ext cx="8228171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文本占位符 12"/>
          <p:cNvSpPr>
            <a:spLocks noGrp="1"/>
          </p:cNvSpPr>
          <p:nvPr>
            <p:ph type="body" idx="1"/>
          </p:nvPr>
        </p:nvSpPr>
        <p:spPr>
          <a:xfrm>
            <a:off x="457121" y="1219200"/>
            <a:ext cx="8228171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  <a:p>
            <a:pPr lvl="1" eaLnBrk="1" latinLnBrk="0" hangingPunct="1"/>
            <a:r>
              <a:rPr kumimoji="0" lang="zh-CN" altLang="en-US"/>
              <a:t>第二级</a:t>
            </a:r>
            <a:endParaRPr kumimoji="0" lang="zh-CN" altLang="en-US"/>
          </a:p>
          <a:p>
            <a:pPr lvl="2" eaLnBrk="1" latinLnBrk="0" hangingPunct="1"/>
            <a:r>
              <a:rPr kumimoji="0" lang="zh-CN" altLang="en-US"/>
              <a:t>第三级</a:t>
            </a:r>
            <a:endParaRPr kumimoji="0" lang="zh-CN" altLang="en-US"/>
          </a:p>
          <a:p>
            <a:pPr lvl="3" eaLnBrk="1" latinLnBrk="0" hangingPunct="1"/>
            <a:r>
              <a:rPr kumimoji="0" lang="zh-CN" altLang="en-US"/>
              <a:t>第四级</a:t>
            </a:r>
            <a:endParaRPr kumimoji="0" lang="zh-CN" altLang="en-US"/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9" name="日期占位符 13"/>
          <p:cNvSpPr>
            <a:spLocks noGrp="1"/>
          </p:cNvSpPr>
          <p:nvPr>
            <p:ph type="dt" sz="half" idx="2"/>
          </p:nvPr>
        </p:nvSpPr>
        <p:spPr>
          <a:xfrm>
            <a:off x="6399688" y="6356350"/>
            <a:ext cx="2288651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145" y="6356350"/>
            <a:ext cx="3504591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542" y="6356350"/>
            <a:ext cx="198085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457121" y="6353175"/>
            <a:ext cx="8228171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2" rIns="91424" bIns="45712" anchor="t" compatLnSpc="1"/>
          <a:lstStyle/>
          <a:p>
            <a:endParaRPr kumimoji="0" lang="en-US" sz="180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457121" y="1143000"/>
            <a:ext cx="8228171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2" rIns="91424" bIns="45712" anchor="t" compatLnSpc="1"/>
          <a:lstStyle/>
          <a:p>
            <a:endParaRPr kumimoji="0" lang="en-US" sz="1800"/>
          </a:p>
        </p:txBody>
      </p:sp>
      <p:sp>
        <p:nvSpPr>
          <p:cNvPr id="14" name="等腰三角形 13"/>
          <p:cNvSpPr>
            <a:spLocks noChangeAspect="1"/>
          </p:cNvSpPr>
          <p:nvPr/>
        </p:nvSpPr>
        <p:spPr>
          <a:xfrm rot="5400000">
            <a:off x="419011" y="6467486"/>
            <a:ext cx="190849" cy="12029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1.png"/><Relationship Id="rId7" Type="http://schemas.openxmlformats.org/officeDocument/2006/relationships/oleObject" Target="../embeddings/oleObject18.bin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6.bin"/><Relationship Id="rId3" Type="http://schemas.openxmlformats.org/officeDocument/2006/relationships/image" Target="../media/image6.wmf"/><Relationship Id="rId2" Type="http://schemas.openxmlformats.org/officeDocument/2006/relationships/oleObject" Target="../embeddings/oleObject15.bin"/><Relationship Id="rId10" Type="http://schemas.openxmlformats.org/officeDocument/2006/relationships/vmlDrawing" Target="../drawings/vmlDrawing6.v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7.wmf"/><Relationship Id="rId1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5.png"/><Relationship Id="rId2" Type="http://schemas.openxmlformats.org/officeDocument/2006/relationships/image" Target="../media/image6.wmf"/><Relationship Id="rId1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[7128] </a:t>
            </a:r>
            <a:r>
              <a:rPr lang="zh-CN" altLang="en-US" dirty="0"/>
              <a:t>摆渡车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268605" y="1301115"/>
            <a:ext cx="8383905" cy="4770120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10000"/>
              </a:lnSpc>
              <a:buNone/>
            </a:pPr>
            <a:r>
              <a:rPr lang="en-US" b="0" dirty="0"/>
              <a:t> </a:t>
            </a:r>
            <a:r>
              <a:rPr b="0" dirty="0"/>
              <a:t>有n 名同学要乘坐摆渡车从人大附中前往人民大学，第 i位同学在第 ti 分钟去等车。只有一辆摆渡车在工作，但摆渡车容量可以视为无限大。摆渡车从人大附中出发、 把车上的同学送到人民大学、再回到人大附中（去接其他同学），这样往返一趟总共花费m分钟（同学上下车时间忽略不计）。</a:t>
            </a:r>
            <a:r>
              <a:rPr b="0" dirty="0">
                <a:highlight>
                  <a:srgbClr val="FFFF00"/>
                </a:highlight>
              </a:rPr>
              <a:t>摆渡车要将所有同学都送到人民大学</a:t>
            </a:r>
            <a:r>
              <a:rPr b="0" dirty="0"/>
              <a:t>。</a:t>
            </a:r>
            <a:endParaRPr b="0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en-US" b="0" dirty="0"/>
              <a:t>  </a:t>
            </a:r>
            <a:r>
              <a:rPr b="0" dirty="0"/>
              <a:t>凯凯很好奇，如果他</a:t>
            </a:r>
            <a:r>
              <a:rPr b="0" dirty="0">
                <a:highlight>
                  <a:srgbClr val="FFFF00"/>
                </a:highlight>
              </a:rPr>
              <a:t>能任意安排摆渡车出发</a:t>
            </a:r>
            <a:r>
              <a:rPr b="0" dirty="0"/>
              <a:t>的时间，那么这些同学的</a:t>
            </a:r>
            <a:r>
              <a:rPr b="0" dirty="0">
                <a:highlight>
                  <a:srgbClr val="FFFF00"/>
                </a:highlight>
              </a:rPr>
              <a:t>等车时间之和最小</a:t>
            </a:r>
            <a:r>
              <a:rPr b="0" dirty="0"/>
              <a:t>为多少呢？</a:t>
            </a:r>
            <a:endParaRPr b="0" dirty="0"/>
          </a:p>
          <a:p>
            <a:pPr marL="457200" lvl="1" indent="0">
              <a:lnSpc>
                <a:spcPct val="110000"/>
              </a:lnSpc>
              <a:buNone/>
            </a:pPr>
            <a:endParaRPr b="0" dirty="0"/>
          </a:p>
          <a:p>
            <a:pPr marL="457200" lvl="1" indent="0">
              <a:lnSpc>
                <a:spcPct val="110000"/>
              </a:lnSpc>
              <a:buNone/>
            </a:pPr>
            <a:r>
              <a:rPr b="0" dirty="0"/>
              <a:t>注意：摆渡车回到人大附中后可以即刻出发。</a:t>
            </a:r>
            <a:endParaRPr b="0" dirty="0"/>
          </a:p>
        </p:txBody>
      </p:sp>
      <p:sp>
        <p:nvSpPr>
          <p:cNvPr id="2" name="文本框 1"/>
          <p:cNvSpPr txBox="1"/>
          <p:nvPr/>
        </p:nvSpPr>
        <p:spPr>
          <a:xfrm>
            <a:off x="-840105" y="26473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3380" y="1195070"/>
            <a:ext cx="7101205" cy="50399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9410" y="1223010"/>
            <a:ext cx="8489315" cy="44970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16560" y="4580255"/>
                <a:ext cx="7886700" cy="1406525"/>
              </a:xfrm>
            </p:spPr>
            <p:txBody>
              <a:bodyPr>
                <a:noAutofit/>
              </a:bodyPr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f</m:t>
                      </m:r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i</m:t>
                      </m:r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]表示的是在时间轴上对于前</m:t>
                      </m:r>
                      <m:r>
                        <m:rPr>
                          <m:sty m:val="p"/>
                        </m:rP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i</m:t>
                      </m:r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个点的最优解，</m:t>
                      </m:r>
                    </m:oMath>
                  </m:oMathPara>
                </a14:m>
                <a:endParaRPr lang="en-US" altLang="zh-CN" sz="2400" b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i</m:t>
                      </m:r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≤</m:t>
                      </m:r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4</m:t>
                      </m:r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10</m:t>
                      </m:r>
                      <m:r>
                        <a:rPr lang="en-US" altLang="zh-CN" sz="2400" b="0" baseline="3000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6</m:t>
                      </m:r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，所以时间复杂度为</m:t>
                      </m:r>
                      <m:r>
                        <m:rPr>
                          <m:sty m:val="p"/>
                        </m:rP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O</m:t>
                      </m:r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10</m:t>
                      </m:r>
                      <m:r>
                        <a:rPr lang="en-US" altLang="zh-CN" sz="2400" b="0" baseline="3000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12</m:t>
                      </m:r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 sz="24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6560" y="4580255"/>
                <a:ext cx="7886700" cy="140652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487680" y="496570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indent="0" algn="l">
              <a:buNone/>
            </a:pP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时间复杂度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499870"/>
            <a:ext cx="8178800" cy="605155"/>
          </a:xfrm>
          <a:prstGeom prst="rect">
            <a:avLst/>
          </a:prstGeom>
        </p:spPr>
      </p:pic>
      <p:pic>
        <p:nvPicPr>
          <p:cNvPr id="6" name="内容占位符 3"/>
          <p:cNvPicPr>
            <a:picLocks noChangeAspect="1"/>
          </p:cNvPicPr>
          <p:nvPr/>
        </p:nvPicPr>
        <p:blipFill>
          <a:blip r:embed="rId3"/>
          <a:srcRect b="54448"/>
          <a:stretch>
            <a:fillRect/>
          </a:stretch>
        </p:blipFill>
        <p:spPr>
          <a:xfrm>
            <a:off x="416560" y="2318385"/>
            <a:ext cx="8489315" cy="2048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7680" y="1301115"/>
            <a:ext cx="8025130" cy="957580"/>
          </a:xfrm>
        </p:spPr>
        <p:txBody>
          <a:bodyPr/>
          <a:p>
            <a:pPr marL="0" indent="0">
              <a:buNone/>
            </a:pPr>
            <a:r>
              <a:rPr lang="en-US" alt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DP优化常用的两种方法</a:t>
            </a:r>
            <a:r>
              <a:rPr lang="zh-CN" altLang="en-US" sz="2400" b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，剪去</a:t>
            </a:r>
            <a:r>
              <a:rPr lang="zh-CN" altLang="en-US" sz="2400" b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冗余</a:t>
            </a:r>
            <a:r>
              <a:rPr lang="zh-CN" altLang="en-US" sz="2400" b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转移和</a:t>
            </a:r>
            <a:r>
              <a:rPr lang="zh-CN" altLang="en-US" sz="2400" b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冗余</a:t>
            </a:r>
            <a:r>
              <a:rPr lang="zh-CN" altLang="en-US" sz="2400" b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状态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 剪去冗余转移</a:t>
            </a:r>
            <a:endParaRPr lang="zh-CN" altLang="en-US" sz="2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7680" y="49657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indent="0" algn="l">
              <a:buNone/>
            </a:pP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优化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660" y="5611495"/>
            <a:ext cx="8091170" cy="593090"/>
          </a:xfrm>
          <a:prstGeom prst="rect">
            <a:avLst/>
          </a:prstGeom>
        </p:spPr>
      </p:pic>
      <p:graphicFrame>
        <p:nvGraphicFramePr>
          <p:cNvPr id="2" name="对象 1"/>
          <p:cNvGraphicFramePr/>
          <p:nvPr/>
        </p:nvGraphicFramePr>
        <p:xfrm>
          <a:off x="360680" y="2652395"/>
          <a:ext cx="8185150" cy="55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8178800" imgH="558800" progId="Paint.Picture">
                  <p:embed/>
                </p:oleObj>
              </mc:Choice>
              <mc:Fallback>
                <p:oleObj name="" r:id="rId2" imgW="8178800" imgH="55880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0680" y="2652395"/>
                        <a:ext cx="8185150" cy="559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3726815" y="2186940"/>
          <a:ext cx="515620" cy="358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4" imgW="933450" imgH="711200" progId="Paint.Picture">
                  <p:embed/>
                </p:oleObj>
              </mc:Choice>
              <mc:Fallback>
                <p:oleObj name="" r:id="rId4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6815" y="2186940"/>
                        <a:ext cx="515620" cy="358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6533515" y="207962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6" imgW="933450" imgH="711200" progId="Paint.Picture">
                  <p:embed/>
                </p:oleObj>
              </mc:Choice>
              <mc:Fallback>
                <p:oleObj name="" r:id="rId6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33515" y="207962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上箭头 13"/>
          <p:cNvSpPr/>
          <p:nvPr/>
        </p:nvSpPr>
        <p:spPr>
          <a:xfrm>
            <a:off x="6880860" y="3196590"/>
            <a:ext cx="129540" cy="5975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136765" y="6011545"/>
            <a:ext cx="517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</a:t>
            </a:r>
            <a:endParaRPr lang="en-US" altLang="zh-CN"/>
          </a:p>
        </p:txBody>
      </p:sp>
      <p:sp>
        <p:nvSpPr>
          <p:cNvPr id="16" name="左大括号 15"/>
          <p:cNvSpPr/>
          <p:nvPr/>
        </p:nvSpPr>
        <p:spPr>
          <a:xfrm rot="16200000">
            <a:off x="4185920" y="501650"/>
            <a:ext cx="105410" cy="52844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860800" y="3256915"/>
            <a:ext cx="88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2m=10</a:t>
            </a:r>
            <a:endParaRPr lang="en-US" altLang="zh-CN"/>
          </a:p>
        </p:txBody>
      </p:sp>
      <p:graphicFrame>
        <p:nvGraphicFramePr>
          <p:cNvPr id="7" name="对象 6"/>
          <p:cNvGraphicFramePr/>
          <p:nvPr/>
        </p:nvGraphicFramePr>
        <p:xfrm>
          <a:off x="1216660" y="2226310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7" imgW="933450" imgH="711200" progId="Paint.Picture">
                  <p:embed/>
                </p:oleObj>
              </mc:Choice>
              <mc:Fallback>
                <p:oleObj name="" r:id="rId7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6660" y="2226310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内容占位符 2"/>
              <p:cNvSpPr>
                <a:spLocks noGrp="1"/>
              </p:cNvSpPr>
              <p:nvPr/>
            </p:nvSpPr>
            <p:spPr>
              <a:xfrm>
                <a:off x="454660" y="3794125"/>
                <a:ext cx="8189595" cy="2769235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1" kern="120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lvl3pPr>
                <a:lvl4pPr marL="15995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lvl4pPr>
                <a:lvl5pPr marL="20567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lvl5pPr>
                <a:lvl6pPr marL="25139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1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5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2400" b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考虑区间(j,i]，在计算f[i]时，j从0开始枚举。其实可以缩小j的范围，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≤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𝒊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𝒋</m:t>
                    </m:r>
                    <m:r>
                      <a:rPr lang="en-US" altLang="zh-CN" sz="2400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≤</m:t>
                    </m:r>
                    <m:r>
                      <a:rPr lang="en-US" altLang="zh-CN" sz="2400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𝟐</m:t>
                    </m:r>
                    <m:r>
                      <a:rPr lang="en-US" altLang="zh-CN" sz="2400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𝒎</m:t>
                    </m:r>
                  </m:oMath>
                </a14:m>
                <a:r>
                  <a:rPr lang="en-US" altLang="zh-CN" sz="2400" b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,</a:t>
                </a:r>
                <a:r>
                  <a:rPr lang="zh-CN" altLang="en-US" sz="2400" b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否则</a:t>
                </a:r>
                <a:r>
                  <a:rPr lang="en-US" altLang="zh-CN" sz="2400" b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[i,j]</a:t>
                </a:r>
                <a:r>
                  <a:rPr lang="zh-CN" altLang="en-US" sz="2400" b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间就会插入一辆车。如此</a:t>
                </a:r>
                <a:r>
                  <a:rPr lang="en-US" altLang="zh-CN" sz="2400" b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j</a:t>
                </a:r>
                <a:r>
                  <a:rPr lang="zh-CN" altLang="en-US" sz="2400" b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从i - 2 * m开始枚举即可。因为当区间的长度≥2m时，可以安排摆渡车跑一个来回，等待时间不会变长。通过此性质，可剪去大量无用转移，状态转移方程更新为：</a:t>
                </a:r>
                <a:endParaRPr lang="zh-CN" altLang="en-US" sz="24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9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60" y="3794125"/>
                <a:ext cx="8189595" cy="276923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87680" y="1239520"/>
            <a:ext cx="815467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剪去冗余状态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对于某个阶段的状态f[i]，如果在区间(i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m,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]中没有任何点，那么状态f[i]=f[i-m]。因为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区间中没有任何学生，可以不安排摆渡车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，不会增加学生的等待时间。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优化后时间复杂度O(nm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+t)。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5" name="对象 4"/>
          <p:cNvGraphicFramePr/>
          <p:nvPr/>
        </p:nvGraphicFramePr>
        <p:xfrm>
          <a:off x="338455" y="4760595"/>
          <a:ext cx="8185150" cy="55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8178800" imgH="558800" progId="Paint.Picture">
                  <p:embed/>
                </p:oleObj>
              </mc:Choice>
              <mc:Fallback>
                <p:oleObj name="" r:id="rId1" imgW="8178800" imgH="55880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8455" y="4760595"/>
                        <a:ext cx="8185150" cy="559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3594735" y="418782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3" imgW="933450" imgH="711200" progId="Paint.Picture">
                  <p:embed/>
                </p:oleObj>
              </mc:Choice>
              <mc:Fallback>
                <p:oleObj name="" r:id="rId3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4735" y="418782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6511290" y="418782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5" imgW="933450" imgH="711200" progId="Paint.Picture">
                  <p:embed/>
                </p:oleObj>
              </mc:Choice>
              <mc:Fallback>
                <p:oleObj name="" r:id="rId5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11290" y="418782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7060" y="4286885"/>
            <a:ext cx="448945" cy="7937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1640" y="4077335"/>
            <a:ext cx="448945" cy="79375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2695" y="4405630"/>
            <a:ext cx="448945" cy="79375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425" y="4643120"/>
            <a:ext cx="448945" cy="793750"/>
          </a:xfrm>
          <a:prstGeom prst="rect">
            <a:avLst/>
          </a:prstGeom>
        </p:spPr>
      </p:pic>
      <p:sp>
        <p:nvSpPr>
          <p:cNvPr id="14" name="上箭头 13"/>
          <p:cNvSpPr/>
          <p:nvPr/>
        </p:nvSpPr>
        <p:spPr>
          <a:xfrm>
            <a:off x="6858635" y="5304790"/>
            <a:ext cx="129540" cy="5975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067550" y="5653405"/>
            <a:ext cx="517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</a:t>
            </a:r>
            <a:endParaRPr lang="en-US" altLang="zh-CN"/>
          </a:p>
        </p:txBody>
      </p:sp>
      <p:sp>
        <p:nvSpPr>
          <p:cNvPr id="16" name="左大括号 15"/>
          <p:cNvSpPr/>
          <p:nvPr/>
        </p:nvSpPr>
        <p:spPr>
          <a:xfrm rot="16200000">
            <a:off x="5350510" y="3851275"/>
            <a:ext cx="160020" cy="28562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255895" y="5613400"/>
            <a:ext cx="517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" y="1288415"/>
            <a:ext cx="7435850" cy="47485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040" y="1216660"/>
            <a:ext cx="8950960" cy="47028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240665" y="1320800"/>
            <a:ext cx="8632190" cy="292862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b="0" dirty="0"/>
              <a:t>输入格式</a:t>
            </a:r>
            <a:endParaRPr b="0" dirty="0"/>
          </a:p>
          <a:p>
            <a:pPr marL="457200" lvl="1" indent="0">
              <a:buNone/>
            </a:pPr>
            <a:r>
              <a:rPr lang="en-US" b="0" dirty="0"/>
              <a:t>   </a:t>
            </a:r>
            <a:r>
              <a:rPr b="0" dirty="0"/>
              <a:t>第一行包含两个正整数 n,m，以一个空格分开，分别代表</a:t>
            </a:r>
            <a:r>
              <a:rPr b="0" dirty="0">
                <a:highlight>
                  <a:srgbClr val="FFFF00"/>
                </a:highlight>
              </a:rPr>
              <a:t>等车人数</a:t>
            </a:r>
            <a:r>
              <a:rPr b="0" dirty="0"/>
              <a:t>和</a:t>
            </a:r>
            <a:r>
              <a:rPr b="0" dirty="0">
                <a:highlight>
                  <a:srgbClr val="FFFF00"/>
                </a:highlight>
              </a:rPr>
              <a:t>摆渡车往返一趟的时间</a:t>
            </a:r>
            <a:r>
              <a:rPr b="0" dirty="0"/>
              <a:t>。</a:t>
            </a:r>
            <a:endParaRPr b="0" dirty="0"/>
          </a:p>
          <a:p>
            <a:pPr marL="457200" lvl="1" indent="0">
              <a:buNone/>
            </a:pPr>
            <a:r>
              <a:rPr lang="en-US" b="0" dirty="0"/>
              <a:t>   </a:t>
            </a:r>
            <a:r>
              <a:rPr b="0" dirty="0"/>
              <a:t>第二行包含 n个正整数，相邻两数之间以一个空格分隔，第 i 个非负整数 ti 代 表第 i 个同学到达车站的时刻。</a:t>
            </a:r>
            <a:endParaRPr b="0" dirty="0"/>
          </a:p>
          <a:p>
            <a:pPr marL="457200" lvl="1" indent="0">
              <a:buNone/>
            </a:pPr>
            <a:r>
              <a:rPr b="0" dirty="0"/>
              <a:t>n ≤ 500, m ≤ 100, ,0≤ti≤4×10</a:t>
            </a:r>
            <a:r>
              <a:rPr b="0" baseline="30000" dirty="0"/>
              <a:t>6</a:t>
            </a:r>
            <a:r>
              <a:rPr b="0" dirty="0"/>
              <a:t>。 </a:t>
            </a:r>
            <a:endParaRPr b="0" dirty="0"/>
          </a:p>
          <a:p>
            <a:pPr marL="457200" lvl="1" indent="0">
              <a:buNone/>
            </a:pPr>
            <a:r>
              <a:rPr lang="en-US" b="0" dirty="0"/>
              <a:t>  </a:t>
            </a:r>
            <a:r>
              <a:rPr b="0" dirty="0"/>
              <a:t>输出格式输出一行，一个整数，表示所有同学等车时间之和的最小值（单位：分钟）。 </a:t>
            </a:r>
            <a:endParaRPr b="0" dirty="0"/>
          </a:p>
          <a:p>
            <a:pPr marL="457200" lvl="1" indent="0">
              <a:buNone/>
            </a:pPr>
            <a:endParaRPr b="0" dirty="0"/>
          </a:p>
        </p:txBody>
      </p:sp>
      <p:pic>
        <p:nvPicPr>
          <p:cNvPr id="100" name="图片 99"/>
          <p:cNvPicPr/>
          <p:nvPr/>
        </p:nvPicPr>
        <p:blipFill>
          <a:blip r:embed="rId1"/>
          <a:srcRect l="6307" t="4079" r="5186" b="7380"/>
          <a:stretch>
            <a:fillRect/>
          </a:stretch>
        </p:blipFill>
        <p:spPr>
          <a:xfrm>
            <a:off x="5387340" y="4373245"/>
            <a:ext cx="3136900" cy="1746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/>
              <a:t>[7128] </a:t>
            </a:r>
            <a:r>
              <a:rPr lang="zh-CN" altLang="en-US" dirty="0"/>
              <a:t>摆渡车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对象 14"/>
          <p:cNvGraphicFramePr/>
          <p:nvPr/>
        </p:nvGraphicFramePr>
        <p:xfrm>
          <a:off x="661035" y="4703445"/>
          <a:ext cx="8115300" cy="66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" imgW="8108950" imgH="660400" progId="Paint.Picture">
                  <p:embed/>
                </p:oleObj>
              </mc:Choice>
              <mc:Fallback>
                <p:oleObj name="" r:id="rId1" imgW="8108950" imgH="660400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1035" y="4703445"/>
                        <a:ext cx="8115300" cy="661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87680" y="1336040"/>
            <a:ext cx="2540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5 1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3 4 4 3 5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28850" y="1336040"/>
            <a:ext cx="683514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同学 1 和同学 4 在第 3 分钟开始等车，等待 0 分钟，在第 3 分钟乘坐摆渡车出发。摆渡车在第 4 分钟回到人大附中。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同学 2 和同学 3 在第 4 分钟开始等车，等待 0分钟，在第 4 分钟乘坐摆渡车出发。摆渡车在第 5 分钟回到人大附中。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同学 5 在第 5 分钟开始等车，等待 0 分钟，在第 5 分钟乘坐摆渡车出发。自此所有同学都被送到人民大学。</a:t>
            </a:r>
            <a:r>
              <a:rPr lang="zh-CN" altLang="en-US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总等待时间为 0。 </a:t>
            </a:r>
            <a:endParaRPr lang="zh-CN" altLang="en-US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9" name="对象 8"/>
          <p:cNvGraphicFramePr/>
          <p:nvPr/>
        </p:nvGraphicFramePr>
        <p:xfrm>
          <a:off x="1021715" y="402907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3" imgW="933450" imgH="711200" progId="Paint.Picture">
                  <p:embed/>
                </p:oleObj>
              </mc:Choice>
              <mc:Fallback>
                <p:oleObj name="" r:id="rId3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1715" y="402907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3883660" y="402907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5" imgW="933450" imgH="711200" progId="Paint.Picture">
                  <p:embed/>
                </p:oleObj>
              </mc:Choice>
              <mc:Fallback>
                <p:oleObj name="" r:id="rId5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3660" y="402907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6823710" y="402907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6" imgW="933450" imgH="711200" progId="Paint.Picture">
                  <p:embed/>
                </p:oleObj>
              </mc:Choice>
              <mc:Fallback>
                <p:oleObj name="" r:id="rId6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23710" y="402907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165" y="4968875"/>
            <a:ext cx="448945" cy="7937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1180" y="3918585"/>
            <a:ext cx="448945" cy="79375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490" y="4844415"/>
            <a:ext cx="448945" cy="79375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3710" y="5040630"/>
            <a:ext cx="448945" cy="79375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12165" y="5762625"/>
            <a:ext cx="1234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等待</a:t>
            </a:r>
            <a:r>
              <a:rPr lang="en-US" altLang="zh-CN"/>
              <a:t>0</a:t>
            </a:r>
            <a:r>
              <a:rPr lang="zh-CN" altLang="en-US"/>
              <a:t>分钟</a:t>
            </a:r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540125" y="5466080"/>
            <a:ext cx="1234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等待</a:t>
            </a:r>
            <a:r>
              <a:rPr lang="en-US" altLang="zh-CN"/>
              <a:t>0</a:t>
            </a:r>
            <a:r>
              <a:rPr lang="zh-CN" altLang="en-US"/>
              <a:t>分钟</a:t>
            </a:r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3368675" y="3418205"/>
            <a:ext cx="1234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等待</a:t>
            </a:r>
            <a:r>
              <a:rPr lang="en-US" altLang="zh-CN"/>
              <a:t>0</a:t>
            </a:r>
            <a:r>
              <a:rPr lang="zh-CN" altLang="en-US"/>
              <a:t>分钟</a:t>
            </a:r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7541895" y="5097780"/>
            <a:ext cx="1234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等待</a:t>
            </a:r>
            <a:r>
              <a:rPr lang="en-US" altLang="zh-CN"/>
              <a:t>0</a:t>
            </a:r>
            <a:r>
              <a:rPr lang="zh-CN" altLang="en-US"/>
              <a:t>分钟</a:t>
            </a: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035" y="3786505"/>
            <a:ext cx="448945" cy="7937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169670" y="3490595"/>
            <a:ext cx="1234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等待</a:t>
            </a:r>
            <a:r>
              <a:rPr lang="en-US" altLang="zh-CN"/>
              <a:t>0</a:t>
            </a:r>
            <a:r>
              <a:rPr lang="zh-CN" altLang="en-US"/>
              <a:t>分钟</a:t>
            </a:r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[7128] </a:t>
            </a:r>
            <a:r>
              <a:rPr lang="zh-CN" altLang="en-US" dirty="0"/>
              <a:t>摆渡车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19" grpId="0"/>
      <p:bldP spid="19" grpId="1"/>
      <p:bldP spid="43" grpId="0"/>
      <p:bldP spid="43" grpId="1"/>
      <p:bldP spid="42" grpId="0"/>
      <p:bldP spid="42" grpId="1"/>
      <p:bldP spid="44" grpId="0"/>
      <p:bldP spid="4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197100" y="1037590"/>
            <a:ext cx="683514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同学 3 在第 1 分钟开始等车，等待 0 分钟，在第 1 分钟乘坐摆渡车出发。摆渡车在第 6 分钟回到人大附中。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同学 4 和同学 5 在第 5 分钟开始等车</a:t>
            </a:r>
            <a:r>
              <a:rPr lang="zh-CN" altLang="en-US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，等待 1 分钟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，在第 6 分钟乘坐摆渡车出发。摆渡车在第 11 分钟回到人大附中。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同学 1 在第 11 分钟开始等车，</a:t>
            </a:r>
            <a:r>
              <a:rPr lang="zh-CN" altLang="en-US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等待 2 分钟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；同学 2 在第 13 分钟开始等车，等待 0 分钟。他/她们在第 13 分钟乘坐摆渡车出发。自此所有同学都被送到人民大学。 </a:t>
            </a:r>
            <a:r>
              <a:rPr lang="zh-CN" altLang="en-US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总等待时间为 4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可以证明，没有总等待时间小于 4 的方案。 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1295" y="1542415"/>
            <a:ext cx="1859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5 5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11 13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1 5 5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" name="对象 9"/>
          <p:cNvGraphicFramePr/>
          <p:nvPr/>
        </p:nvGraphicFramePr>
        <p:xfrm>
          <a:off x="338455" y="4780915"/>
          <a:ext cx="8185150" cy="55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" imgW="8178800" imgH="558800" progId="Paint.Picture">
                  <p:embed/>
                </p:oleObj>
              </mc:Choice>
              <mc:Fallback>
                <p:oleObj name="" r:id="rId1" imgW="8178800" imgH="55880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8455" y="4780915"/>
                        <a:ext cx="8185150" cy="559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740410" y="420814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3" imgW="933450" imgH="711200" progId="Paint.Picture">
                  <p:embed/>
                </p:oleObj>
              </mc:Choice>
              <mc:Fallback>
                <p:oleObj name="" r:id="rId3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0410" y="420814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3594735" y="420814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5" imgW="933450" imgH="711200" progId="Paint.Picture">
                  <p:embed/>
                </p:oleObj>
              </mc:Choice>
              <mc:Fallback>
                <p:oleObj name="" r:id="rId5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4735" y="420814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/>
          <p:nvPr/>
        </p:nvGraphicFramePr>
        <p:xfrm>
          <a:off x="6511290" y="420814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6" imgW="933450" imgH="711200" progId="Paint.Picture">
                  <p:embed/>
                </p:oleObj>
              </mc:Choice>
              <mc:Fallback>
                <p:oleObj name="" r:id="rId6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11290" y="420814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40" y="5023485"/>
            <a:ext cx="448945" cy="7937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1640" y="4097655"/>
            <a:ext cx="448945" cy="79375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1950" y="5023485"/>
            <a:ext cx="448945" cy="79375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8325" y="4097655"/>
            <a:ext cx="448945" cy="79375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4170" y="5219700"/>
            <a:ext cx="448945" cy="79375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682625" y="5941695"/>
            <a:ext cx="1234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等待</a:t>
            </a:r>
            <a:r>
              <a:rPr lang="en-US" altLang="zh-CN"/>
              <a:t>0</a:t>
            </a:r>
            <a:r>
              <a:rPr lang="zh-CN" altLang="en-US"/>
              <a:t>分钟</a:t>
            </a:r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410585" y="5645150"/>
            <a:ext cx="1234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等待</a:t>
            </a:r>
            <a:r>
              <a:rPr lang="en-US" altLang="zh-CN"/>
              <a:t>1</a:t>
            </a:r>
            <a:r>
              <a:rPr lang="zh-CN" altLang="en-US"/>
              <a:t>分钟</a:t>
            </a:r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3239135" y="3597275"/>
            <a:ext cx="1234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等待</a:t>
            </a:r>
            <a:r>
              <a:rPr lang="en-US" altLang="zh-CN"/>
              <a:t>1</a:t>
            </a:r>
            <a:r>
              <a:rPr lang="zh-CN" altLang="en-US"/>
              <a:t>分钟</a:t>
            </a:r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5648325" y="3597275"/>
            <a:ext cx="1234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等待</a:t>
            </a:r>
            <a:r>
              <a:rPr lang="en-US" altLang="zh-CN"/>
              <a:t>2</a:t>
            </a:r>
            <a:r>
              <a:rPr lang="zh-CN" altLang="en-US"/>
              <a:t>分钟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[7128] </a:t>
            </a:r>
            <a:r>
              <a:rPr lang="zh-CN" altLang="en-US" dirty="0"/>
              <a:t>摆渡车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3" grpId="0"/>
      <p:bldP spid="43" grpId="1"/>
      <p:bldP spid="42" grpId="0"/>
      <p:bldP spid="42" grpId="1"/>
      <p:bldP spid="44" grpId="0"/>
      <p:bldP spid="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分析</a:t>
            </a:r>
            <a:endParaRPr lang="zh-CN" altLang="en-US"/>
          </a:p>
        </p:txBody>
      </p:sp>
      <p:graphicFrame>
        <p:nvGraphicFramePr>
          <p:cNvPr id="14" name="对象 13"/>
          <p:cNvGraphicFramePr/>
          <p:nvPr/>
        </p:nvGraphicFramePr>
        <p:xfrm>
          <a:off x="78740" y="2921000"/>
          <a:ext cx="9065260" cy="1239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" imgW="9175750" imgH="1238250" progId="Paint.Picture">
                  <p:embed/>
                </p:oleObj>
              </mc:Choice>
              <mc:Fallback>
                <p:oleObj name="" r:id="rId1" imgW="9175750" imgH="1238250" progId="Paint.Picture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2"/>
                      <a:srcRect l="1279"/>
                      <a:stretch>
                        <a:fillRect/>
                      </a:stretch>
                    </p:blipFill>
                    <p:spPr>
                      <a:xfrm>
                        <a:off x="78740" y="2921000"/>
                        <a:ext cx="9065260" cy="1239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35" y="2921000"/>
            <a:ext cx="487680" cy="8623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995" y="2921000"/>
            <a:ext cx="487680" cy="8623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270" y="2921000"/>
            <a:ext cx="487680" cy="8623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160" y="2921000"/>
            <a:ext cx="487680" cy="8623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430" y="2921000"/>
            <a:ext cx="487680" cy="862330"/>
          </a:xfrm>
          <a:prstGeom prst="rect">
            <a:avLst/>
          </a:prstGeom>
        </p:spPr>
      </p:pic>
      <p:sp>
        <p:nvSpPr>
          <p:cNvPr id="22" name="上箭头 21"/>
          <p:cNvSpPr/>
          <p:nvPr/>
        </p:nvSpPr>
        <p:spPr>
          <a:xfrm>
            <a:off x="471170" y="3943985"/>
            <a:ext cx="75565" cy="3282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上箭头 22"/>
          <p:cNvSpPr/>
          <p:nvPr/>
        </p:nvSpPr>
        <p:spPr>
          <a:xfrm>
            <a:off x="1435735" y="3943985"/>
            <a:ext cx="75565" cy="3282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上箭头 23"/>
          <p:cNvSpPr/>
          <p:nvPr/>
        </p:nvSpPr>
        <p:spPr>
          <a:xfrm>
            <a:off x="3636645" y="3943985"/>
            <a:ext cx="75565" cy="3282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上箭头 24"/>
          <p:cNvSpPr/>
          <p:nvPr/>
        </p:nvSpPr>
        <p:spPr>
          <a:xfrm>
            <a:off x="5677535" y="3943985"/>
            <a:ext cx="75565" cy="3282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上箭头 25"/>
          <p:cNvSpPr/>
          <p:nvPr/>
        </p:nvSpPr>
        <p:spPr>
          <a:xfrm>
            <a:off x="6363970" y="3943985"/>
            <a:ext cx="75565" cy="3282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67995" y="4460875"/>
            <a:ext cx="81051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红色表示公交车出发的时间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蓝色箭头处表示同学等待的时间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求在坐标轴上选择若干汽车的位置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两车间的间隔要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&gt;=m)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，求所有红色线段之和，问所有方案中等待之和的最小值是多少？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左右箭头 29"/>
          <p:cNvSpPr/>
          <p:nvPr/>
        </p:nvSpPr>
        <p:spPr>
          <a:xfrm>
            <a:off x="546735" y="3357880"/>
            <a:ext cx="2277745" cy="12001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左右箭头 30"/>
          <p:cNvSpPr/>
          <p:nvPr/>
        </p:nvSpPr>
        <p:spPr>
          <a:xfrm>
            <a:off x="1435735" y="3663950"/>
            <a:ext cx="1334770" cy="11176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左右箭头 31"/>
          <p:cNvSpPr/>
          <p:nvPr/>
        </p:nvSpPr>
        <p:spPr>
          <a:xfrm>
            <a:off x="3636645" y="3472815"/>
            <a:ext cx="1283970" cy="13652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左右箭头 32"/>
          <p:cNvSpPr/>
          <p:nvPr/>
        </p:nvSpPr>
        <p:spPr>
          <a:xfrm>
            <a:off x="5668645" y="3284220"/>
            <a:ext cx="1813560" cy="762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左右箭头 33"/>
          <p:cNvSpPr/>
          <p:nvPr/>
        </p:nvSpPr>
        <p:spPr>
          <a:xfrm>
            <a:off x="6327775" y="3609340"/>
            <a:ext cx="1154430" cy="9842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487680" y="1315085"/>
            <a:ext cx="78092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如果把时间看作一个数轴，那么所有同学到达车站的时刻就是数轴上的点，安排车辆的工作就是把数轴划分成若干个左开右闭的子区间，如下图所示：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分析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54530" y="207645"/>
            <a:ext cx="1859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5 5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11 13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1 5 5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490" y="1351280"/>
            <a:ext cx="816165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例如测试样例中摆渡车安排在时刻1、6、13时，所有同学的等待时间之和最少，为4。一共安排了3次乘车，将数轴划分3段左开右闭的区间，分别是：(−∞,1],(1,6],(6,13]，每段长度都≥m，上图中m=5。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5" name="对象 4"/>
          <p:cNvGraphicFramePr/>
          <p:nvPr/>
        </p:nvGraphicFramePr>
        <p:xfrm>
          <a:off x="479425" y="3725545"/>
          <a:ext cx="8185150" cy="55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8178800" imgH="558800" progId="Paint.Picture">
                  <p:embed/>
                </p:oleObj>
              </mc:Choice>
              <mc:Fallback>
                <p:oleObj name="" r:id="rId1" imgW="8178800" imgH="55880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9425" y="3725545"/>
                        <a:ext cx="8185150" cy="559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881380" y="315277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933450" imgH="711200" progId="Paint.Picture">
                  <p:embed/>
                </p:oleObj>
              </mc:Choice>
              <mc:Fallback>
                <p:oleObj name="" r:id="rId3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1380" y="315277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3735705" y="315277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5" imgW="933450" imgH="711200" progId="Paint.Picture">
                  <p:embed/>
                </p:oleObj>
              </mc:Choice>
              <mc:Fallback>
                <p:oleObj name="" r:id="rId5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5705" y="315277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6652260" y="315277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6" imgW="933450" imgH="711200" progId="Paint.Picture">
                  <p:embed/>
                </p:oleObj>
              </mc:Choice>
              <mc:Fallback>
                <p:oleObj name="" r:id="rId6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2260" y="315277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10" y="3968115"/>
            <a:ext cx="448945" cy="7937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2610" y="3042285"/>
            <a:ext cx="448945" cy="79375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2920" y="3968115"/>
            <a:ext cx="448945" cy="79375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9295" y="3042285"/>
            <a:ext cx="448945" cy="79375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140" y="4164330"/>
            <a:ext cx="448945" cy="79375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491490" y="5090795"/>
            <a:ext cx="78828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这样，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等待时间之和就转换成了所有点到各自所属区间右边界的距离之和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状态</a:t>
            </a:r>
            <a:r>
              <a:rPr lang="zh-CN" altLang="en-US" dirty="0"/>
              <a:t>表示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26085" y="1393825"/>
            <a:ext cx="829183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</a:t>
            </a:r>
            <a:r>
              <a:rPr lang="zh-CN" altLang="en-US" sz="24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f[i]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表示数轴上对于前i个点（车在时刻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出发），且最后一段的右边界为i，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位于(0,i]的所有点到各自所属区间右边界的距离之和的最小值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5" name="对象 4"/>
          <p:cNvGraphicFramePr/>
          <p:nvPr/>
        </p:nvGraphicFramePr>
        <p:xfrm>
          <a:off x="479425" y="3725545"/>
          <a:ext cx="8185150" cy="55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8178800" imgH="558800" progId="Paint.Picture">
                  <p:embed/>
                </p:oleObj>
              </mc:Choice>
              <mc:Fallback>
                <p:oleObj name="" r:id="rId1" imgW="8178800" imgH="55880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9425" y="3725545"/>
                        <a:ext cx="8185150" cy="559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6936740" y="3051810"/>
            <a:ext cx="687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i</a:t>
            </a:r>
            <a:endParaRPr lang="en-US" altLang="zh-CN" sz="3200"/>
          </a:p>
        </p:txBody>
      </p:sp>
      <p:sp>
        <p:nvSpPr>
          <p:cNvPr id="16" name="文本框 15"/>
          <p:cNvSpPr txBox="1"/>
          <p:nvPr/>
        </p:nvSpPr>
        <p:spPr>
          <a:xfrm>
            <a:off x="4853305" y="2275840"/>
            <a:ext cx="78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</a:t>
            </a:r>
            <a:r>
              <a:rPr lang="en-US" altLang="zh-CN" sz="2400" baseline="-25000"/>
              <a:t>k1</a:t>
            </a:r>
            <a:endParaRPr lang="en-US" altLang="zh-CN" sz="2400" baseline="-2500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090" y="2931795"/>
            <a:ext cx="448945" cy="793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070" y="3438525"/>
            <a:ext cx="448945" cy="793750"/>
          </a:xfrm>
          <a:prstGeom prst="rect">
            <a:avLst/>
          </a:prstGeom>
        </p:spPr>
      </p:pic>
      <p:sp>
        <p:nvSpPr>
          <p:cNvPr id="30" name="左右箭头 29"/>
          <p:cNvSpPr/>
          <p:nvPr/>
        </p:nvSpPr>
        <p:spPr>
          <a:xfrm>
            <a:off x="6105525" y="3526790"/>
            <a:ext cx="914400" cy="11049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左右箭头 21"/>
          <p:cNvSpPr/>
          <p:nvPr/>
        </p:nvSpPr>
        <p:spPr>
          <a:xfrm>
            <a:off x="5048250" y="3362325"/>
            <a:ext cx="1971675" cy="762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114165" y="3179445"/>
            <a:ext cx="4489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j</a:t>
            </a:r>
            <a:endParaRPr lang="en-US" altLang="zh-CN" sz="3200"/>
          </a:p>
        </p:txBody>
      </p:sp>
      <p:sp>
        <p:nvSpPr>
          <p:cNvPr id="27" name="文本框 26"/>
          <p:cNvSpPr txBox="1"/>
          <p:nvPr/>
        </p:nvSpPr>
        <p:spPr>
          <a:xfrm>
            <a:off x="5716905" y="4283710"/>
            <a:ext cx="78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</a:t>
            </a:r>
            <a:r>
              <a:rPr lang="en-US" altLang="zh-CN" sz="2400" baseline="-25000"/>
              <a:t>k2</a:t>
            </a:r>
            <a:endParaRPr lang="en-US" altLang="zh-CN" sz="2400" baseline="-2500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85" y="5801995"/>
            <a:ext cx="7921625" cy="5207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3770" y="4812665"/>
            <a:ext cx="4229100" cy="92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状态转移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26085" y="1393825"/>
            <a:ext cx="829183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设最后一段是(j,i]，而每段长度i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j≥m，则有j≤i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m。如果第k位同学到达时间t[k]属于区间(j,i]，即j&lt;t[k]≤i，他到右边界i的距离是i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t[k]。那么累加所有属于区间(j,i]的点到i点距离之和，然后加上上一阶段的状态f[j]，就得到了状态转移方程：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6025" y="4967605"/>
            <a:ext cx="5132070" cy="7334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35" y="3593465"/>
            <a:ext cx="6064885" cy="111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695" y="2798445"/>
            <a:ext cx="4220210" cy="5060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682750"/>
            <a:ext cx="4104005" cy="4705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r="268" b="-1112"/>
          <a:stretch>
            <a:fillRect/>
          </a:stretch>
        </p:blipFill>
        <p:spPr>
          <a:xfrm>
            <a:off x="3322955" y="2267585"/>
            <a:ext cx="3933190" cy="368935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/>
              <a:t>状态转移</a:t>
            </a:r>
            <a:endParaRPr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955" y="3466465"/>
            <a:ext cx="5348605" cy="3727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60" y="4669155"/>
            <a:ext cx="8178800" cy="6051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840" y="304165"/>
            <a:ext cx="5132070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ODMwMTdmODJjOTA1MzMzZjY4YTE3ZWQzNzJiYmQwMTQifQ=="/>
</p:tagLst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1836</Words>
  <Application>WPS 演示</Application>
  <PresentationFormat>全屏显示(4:3)</PresentationFormat>
  <Paragraphs>115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21</vt:i4>
      </vt:variant>
      <vt:variant>
        <vt:lpstr>幻灯片标题</vt:lpstr>
      </vt:variant>
      <vt:variant>
        <vt:i4>16</vt:i4>
      </vt:variant>
    </vt:vector>
  </HeadingPairs>
  <TitlesOfParts>
    <vt:vector size="47" baseType="lpstr">
      <vt:lpstr>Arial</vt:lpstr>
      <vt:lpstr>宋体</vt:lpstr>
      <vt:lpstr>Wingdings</vt:lpstr>
      <vt:lpstr>楷体</vt:lpstr>
      <vt:lpstr>Cambria Math</vt:lpstr>
      <vt:lpstr>Calibri</vt:lpstr>
      <vt:lpstr>微软雅黑</vt:lpstr>
      <vt:lpstr>Arial Unicode MS</vt:lpstr>
      <vt:lpstr>等线</vt:lpstr>
      <vt:lpstr>主题1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[7128] 摆渡车</vt:lpstr>
      <vt:lpstr>[7128] 摆渡车</vt:lpstr>
      <vt:lpstr>[7128] 摆渡车</vt:lpstr>
      <vt:lpstr>[7128] 摆渡车</vt:lpstr>
      <vt:lpstr>分析</vt:lpstr>
      <vt:lpstr>分析</vt:lpstr>
      <vt:lpstr>状态表示</vt:lpstr>
      <vt:lpstr>状态转移</vt:lpstr>
      <vt:lpstr>状态转移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璐</dc:creator>
  <cp:lastModifiedBy>荃星</cp:lastModifiedBy>
  <cp:revision>79</cp:revision>
  <dcterms:created xsi:type="dcterms:W3CDTF">2020-07-30T07:20:00Z</dcterms:created>
  <dcterms:modified xsi:type="dcterms:W3CDTF">2022-08-10T13:44:59Z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571B58E6767B4A11B23C908E4E2C3AED</vt:lpwstr>
  </property>
  <property fmtid="{D5CDD505-2E9C-101B-9397-08002B2CF9AE}" pid="3" name="KSOProductBuildVer">
    <vt:lpwstr>2052-11.1.0.12302</vt:lpwstr>
  </property>
</Properties>
</file>