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3"/>
    <p:sldId id="277" r:id="rId4"/>
    <p:sldId id="291" r:id="rId5"/>
    <p:sldId id="289" r:id="rId6"/>
    <p:sldId id="285" r:id="rId7"/>
    <p:sldId id="290" r:id="rId8"/>
    <p:sldId id="265" r:id="rId9"/>
    <p:sldId id="303" r:id="rId10"/>
    <p:sldId id="306" r:id="rId11"/>
    <p:sldId id="286" r:id="rId12"/>
    <p:sldId id="287" r:id="rId13"/>
    <p:sldId id="288" r:id="rId14"/>
    <p:sldId id="304" r:id="rId15"/>
    <p:sldId id="307" r:id="rId16"/>
    <p:sldId id="315" r:id="rId17"/>
    <p:sldId id="316" r:id="rId18"/>
    <p:sldId id="317" r:id="rId19"/>
    <p:sldId id="318" r:id="rId20"/>
  </p:sldIdLst>
  <p:sldSz cx="9144000" cy="6858000" type="screen4x3"/>
  <p:notesSz cx="6858000" cy="9144000"/>
  <p:custDataLst>
    <p:tags r:id="rId26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317" autoAdjust="0"/>
    <p:restoredTop sz="94660"/>
  </p:normalViewPr>
  <p:slideViewPr>
    <p:cSldViewPr snapToGrid="0">
      <p:cViewPr>
        <p:scale>
          <a:sx n="100" d="100"/>
          <a:sy n="100" d="100"/>
        </p:scale>
        <p:origin x="212" y="-1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3154" y="6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6" Type="http://schemas.openxmlformats.org/officeDocument/2006/relationships/tags" Target="tags/tag1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handoutMaster" Target="handoutMasters/handoutMaster1.xml"/><Relationship Id="rId21" Type="http://schemas.openxmlformats.org/officeDocument/2006/relationships/notesMaster" Target="notesMasters/notesMaster1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6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6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F3EDD9-F82E-48A8-9D70-1BE357E57D83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7677E5-72FA-4246-8846-E66FCA2F1BC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1EB6CE-E8AD-41AD-BFBC-0E468B3DC3A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85D266-18E8-45ED-BACA-9DB13DF68275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副标题 8"/>
          <p:cNvSpPr>
            <a:spLocks noGrp="1"/>
          </p:cNvSpPr>
          <p:nvPr>
            <p:ph type="subTitle" idx="1"/>
          </p:nvPr>
        </p:nvSpPr>
        <p:spPr>
          <a:xfrm>
            <a:off x="1218988" y="5124450"/>
            <a:ext cx="6856809" cy="5334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165" indent="0" algn="ctr">
              <a:buNone/>
            </a:lvl5pPr>
            <a:lvl6pPr marL="2285365" indent="0" algn="ctr">
              <a:buNone/>
            </a:lvl6pPr>
            <a:lvl7pPr marL="2742565" indent="0" algn="ctr">
              <a:buNone/>
            </a:lvl7pPr>
            <a:lvl8pPr marL="3199765" indent="0" algn="ctr">
              <a:buNone/>
            </a:lvl8pPr>
            <a:lvl9pPr marL="3656965" indent="0" algn="ctr">
              <a:buNone/>
            </a:lvl9pPr>
          </a:lstStyle>
          <a:p>
            <a:r>
              <a:rPr kumimoji="0" lang="zh-CN" altLang="en-US"/>
              <a:t>单击此处编辑母版副标题样式</a:t>
            </a:r>
            <a:endParaRPr kumimoji="0" lang="en-US"/>
          </a:p>
        </p:txBody>
      </p:sp>
      <p:sp>
        <p:nvSpPr>
          <p:cNvPr id="9" name="矩形 8"/>
          <p:cNvSpPr/>
          <p:nvPr/>
        </p:nvSpPr>
        <p:spPr>
          <a:xfrm>
            <a:off x="904718" y="3648075"/>
            <a:ext cx="731393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0" name="矩形 9"/>
          <p:cNvSpPr/>
          <p:nvPr/>
        </p:nvSpPr>
        <p:spPr>
          <a:xfrm>
            <a:off x="914241" y="5048250"/>
            <a:ext cx="731393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矩形 10"/>
          <p:cNvSpPr/>
          <p:nvPr/>
        </p:nvSpPr>
        <p:spPr>
          <a:xfrm>
            <a:off x="904718" y="3648075"/>
            <a:ext cx="22856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矩形 11"/>
          <p:cNvSpPr/>
          <p:nvPr/>
        </p:nvSpPr>
        <p:spPr>
          <a:xfrm>
            <a:off x="914241" y="5048250"/>
            <a:ext cx="22856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914241" y="3838893"/>
            <a:ext cx="8228171" cy="9906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14" name="日期占位符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E5A50-A038-41E6-B3D2-FA28C51C93CA}" type="datetimeFigureOut">
              <a:rPr lang="zh-CN" altLang="en-US" smtClean="0"/>
            </a:fld>
            <a:endParaRPr lang="zh-CN" altLang="en-US"/>
          </a:p>
        </p:txBody>
      </p:sp>
      <p:sp>
        <p:nvSpPr>
          <p:cNvPr id="15" name="页脚占位符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6" name="灯片编号占位符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BCBB0-8C7F-427B-BB8C-93A7150B12B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/>
          <a:lstStyle/>
          <a:p>
            <a:fld id="{7D9E5A50-A038-41E6-B3D2-FA28C51C93C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1" y="6356352"/>
            <a:ext cx="2057400" cy="365125"/>
          </a:xfrm>
          <a:prstGeom prst="rect">
            <a:avLst/>
          </a:prstGeom>
        </p:spPr>
        <p:txBody>
          <a:bodyPr/>
          <a:lstStyle/>
          <a:p>
            <a:fld id="{18DBCBB0-8C7F-427B-BB8C-93A7150B12B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/>
          <a:lstStyle/>
          <a:p>
            <a:fld id="{7D9E5A50-A038-41E6-B3D2-FA28C51C93C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1" y="6356352"/>
            <a:ext cx="2057400" cy="365125"/>
          </a:xfrm>
          <a:prstGeom prst="rect">
            <a:avLst/>
          </a:prstGeom>
        </p:spPr>
        <p:txBody>
          <a:bodyPr/>
          <a:lstStyle/>
          <a:p>
            <a:fld id="{18DBCBB0-8C7F-427B-BB8C-93A7150B12B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 hasCustomPrompt="1"/>
          </p:nvPr>
        </p:nvSpPr>
        <p:spPr>
          <a:xfrm>
            <a:off x="628628" y="1825625"/>
            <a:ext cx="3886065" cy="435133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4628989" y="1825625"/>
            <a:ext cx="3886065" cy="435133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9" name="Rectangle 4"/>
          <p:cNvSpPr>
            <a:spLocks noGrp="1"/>
          </p:cNvSpPr>
          <p:nvPr>
            <p:ph type="dt" sz="half" idx="12"/>
          </p:nvPr>
        </p:nvSpPr>
        <p:spPr>
          <a:xfrm>
            <a:off x="685776" y="6248400"/>
            <a:ext cx="1904934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>
              <a:defRPr/>
            </a:lvl1pPr>
          </a:lstStyle>
          <a:p>
            <a:fld id="{7D9E5A50-A038-41E6-B3D2-FA28C51C93CA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" name="Rectangle 5"/>
          <p:cNvSpPr>
            <a:spLocks noGrp="1"/>
          </p:cNvSpPr>
          <p:nvPr>
            <p:ph type="ftr" sz="quarter" idx="3"/>
          </p:nvPr>
        </p:nvSpPr>
        <p:spPr>
          <a:xfrm>
            <a:off x="3124092" y="6248400"/>
            <a:ext cx="2895499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11" name="Rectangle 6"/>
          <p:cNvSpPr>
            <a:spLocks noGrp="1"/>
          </p:cNvSpPr>
          <p:nvPr>
            <p:ph type="sldNum" sz="quarter" idx="4"/>
          </p:nvPr>
        </p:nvSpPr>
        <p:spPr>
          <a:xfrm>
            <a:off x="6552973" y="6248400"/>
            <a:ext cx="1904934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>
              <a:defRPr/>
            </a:lvl1pPr>
          </a:lstStyle>
          <a:p>
            <a:fld id="{18DBCBB0-8C7F-427B-BB8C-93A7150B12B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strips dir="r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E5A50-A038-41E6-B3D2-FA28C51C93C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BCBB0-8C7F-427B-BB8C-93A7150B12B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87973" y="296507"/>
            <a:ext cx="7886700" cy="74112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zh-CN" altLang="en-US" sz="3200" b="1" kern="1200" dirty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487973" y="1301262"/>
            <a:ext cx="7886700" cy="4770194"/>
          </a:xfrm>
          <a:prstGeom prst="rect">
            <a:avLst/>
          </a:prstGeom>
        </p:spPr>
        <p:txBody>
          <a:bodyPr/>
          <a:lstStyle>
            <a:lvl1pPr>
              <a:defRPr sz="2800" b="1">
                <a:latin typeface="楷体" panose="02010609060101010101" pitchFamily="49" charset="-122"/>
                <a:ea typeface="楷体" panose="02010609060101010101" pitchFamily="49" charset="-122"/>
              </a:defRPr>
            </a:lvl1pPr>
            <a:lvl2pPr>
              <a:defRPr sz="2400">
                <a:latin typeface="楷体" panose="02010609060101010101" pitchFamily="49" charset="-122"/>
                <a:ea typeface="楷体" panose="02010609060101010101" pitchFamily="49" charset="-122"/>
              </a:defRPr>
            </a:lvl2pPr>
            <a:lvl3pPr>
              <a:defRPr>
                <a:latin typeface="楷体" panose="02010609060101010101" pitchFamily="49" charset="-122"/>
                <a:ea typeface="楷体" panose="02010609060101010101" pitchFamily="49" charset="-122"/>
              </a:defRPr>
            </a:lvl3pPr>
            <a:lvl4pPr>
              <a:defRPr>
                <a:latin typeface="楷体" panose="02010609060101010101" pitchFamily="49" charset="-122"/>
                <a:ea typeface="楷体" panose="02010609060101010101" pitchFamily="49" charset="-122"/>
              </a:defRPr>
            </a:lvl4pPr>
            <a:lvl5pPr>
              <a:defRPr>
                <a:latin typeface="楷体" panose="02010609060101010101" pitchFamily="49" charset="-122"/>
                <a:ea typeface="楷体" panose="02010609060101010101" pitchFamily="49" charset="-122"/>
              </a:defRPr>
            </a:lvl5pPr>
          </a:lstStyle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/>
          <a:lstStyle/>
          <a:p>
            <a:fld id="{7D9E5A50-A038-41E6-B3D2-FA28C51C93C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1" y="6356352"/>
            <a:ext cx="2057400" cy="365125"/>
          </a:xfrm>
          <a:prstGeom prst="rect">
            <a:avLst/>
          </a:prstGeom>
        </p:spPr>
        <p:txBody>
          <a:bodyPr/>
          <a:lstStyle/>
          <a:p>
            <a:fld id="{18DBCBB0-8C7F-427B-BB8C-93A7150B12B9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Picture 2" descr="C:\Users\Administrator\Desktop\b21c8701a18b87d6e9bbd88e060828381e30fda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5485" y="226061"/>
            <a:ext cx="923130" cy="882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23888" y="4589465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1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5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7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9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/>
          <a:lstStyle/>
          <a:p>
            <a:fld id="{7D9E5A50-A038-41E6-B3D2-FA28C51C93C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1" y="6356352"/>
            <a:ext cx="2057400" cy="365125"/>
          </a:xfrm>
          <a:prstGeom prst="rect">
            <a:avLst/>
          </a:prstGeom>
        </p:spPr>
        <p:txBody>
          <a:bodyPr/>
          <a:lstStyle/>
          <a:p>
            <a:fld id="{18DBCBB0-8C7F-427B-BB8C-93A7150B12B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4629151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/>
          <a:lstStyle/>
          <a:p>
            <a:fld id="{7D9E5A50-A038-41E6-B3D2-FA28C51C93C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1" y="6356352"/>
            <a:ext cx="2057400" cy="365125"/>
          </a:xfrm>
          <a:prstGeom prst="rect">
            <a:avLst/>
          </a:prstGeom>
        </p:spPr>
        <p:txBody>
          <a:bodyPr/>
          <a:lstStyle/>
          <a:p>
            <a:fld id="{18DBCBB0-8C7F-427B-BB8C-93A7150B12B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7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165" indent="0">
              <a:buNone/>
              <a:defRPr sz="1600" b="1"/>
            </a:lvl5pPr>
            <a:lvl6pPr marL="2285365" indent="0">
              <a:buNone/>
              <a:defRPr sz="1600" b="1"/>
            </a:lvl6pPr>
            <a:lvl7pPr marL="2742565" indent="0">
              <a:buNone/>
              <a:defRPr sz="1600" b="1"/>
            </a:lvl7pPr>
            <a:lvl8pPr marL="3199765" indent="0">
              <a:buNone/>
              <a:defRPr sz="1600" b="1"/>
            </a:lvl8pPr>
            <a:lvl9pPr marL="3656965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165" indent="0">
              <a:buNone/>
              <a:defRPr sz="1600" b="1"/>
            </a:lvl5pPr>
            <a:lvl6pPr marL="2285365" indent="0">
              <a:buNone/>
              <a:defRPr sz="1600" b="1"/>
            </a:lvl6pPr>
            <a:lvl7pPr marL="2742565" indent="0">
              <a:buNone/>
              <a:defRPr sz="1600" b="1"/>
            </a:lvl7pPr>
            <a:lvl8pPr marL="3199765" indent="0">
              <a:buNone/>
              <a:defRPr sz="1600" b="1"/>
            </a:lvl8pPr>
            <a:lvl9pPr marL="3656965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/>
          <a:lstStyle/>
          <a:p>
            <a:fld id="{7D9E5A50-A038-41E6-B3D2-FA28C51C93CA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457951" y="6356352"/>
            <a:ext cx="2057400" cy="365125"/>
          </a:xfrm>
          <a:prstGeom prst="rect">
            <a:avLst/>
          </a:prstGeom>
        </p:spPr>
        <p:txBody>
          <a:bodyPr/>
          <a:lstStyle/>
          <a:p>
            <a:fld id="{18DBCBB0-8C7F-427B-BB8C-93A7150B12B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/>
          <a:lstStyle/>
          <a:p>
            <a:fld id="{7D9E5A50-A038-41E6-B3D2-FA28C51C93C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1" y="6356352"/>
            <a:ext cx="2057400" cy="365125"/>
          </a:xfrm>
          <a:prstGeom prst="rect">
            <a:avLst/>
          </a:prstGeom>
        </p:spPr>
        <p:txBody>
          <a:bodyPr/>
          <a:lstStyle/>
          <a:p>
            <a:fld id="{18DBCBB0-8C7F-427B-BB8C-93A7150B12B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/>
          <a:lstStyle/>
          <a:p>
            <a:fld id="{7D9E5A50-A038-41E6-B3D2-FA28C51C93CA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1" y="6356352"/>
            <a:ext cx="2057400" cy="365125"/>
          </a:xfrm>
          <a:prstGeom prst="rect">
            <a:avLst/>
          </a:prstGeom>
        </p:spPr>
        <p:txBody>
          <a:bodyPr/>
          <a:lstStyle/>
          <a:p>
            <a:fld id="{18DBCBB0-8C7F-427B-BB8C-93A7150B12B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3887391" y="987427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629842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165" indent="0">
              <a:buNone/>
              <a:defRPr sz="1000"/>
            </a:lvl5pPr>
            <a:lvl6pPr marL="2285365" indent="0">
              <a:buNone/>
              <a:defRPr sz="1000"/>
            </a:lvl6pPr>
            <a:lvl7pPr marL="2742565" indent="0">
              <a:buNone/>
              <a:defRPr sz="1000"/>
            </a:lvl7pPr>
            <a:lvl8pPr marL="3199765" indent="0">
              <a:buNone/>
              <a:defRPr sz="1000"/>
            </a:lvl8pPr>
            <a:lvl9pPr marL="3656965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/>
          <a:lstStyle/>
          <a:p>
            <a:fld id="{7D9E5A50-A038-41E6-B3D2-FA28C51C93C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1" y="6356352"/>
            <a:ext cx="2057400" cy="365125"/>
          </a:xfrm>
          <a:prstGeom prst="rect">
            <a:avLst/>
          </a:prstGeom>
        </p:spPr>
        <p:txBody>
          <a:bodyPr/>
          <a:lstStyle/>
          <a:p>
            <a:fld id="{18DBCBB0-8C7F-427B-BB8C-93A7150B12B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27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165" indent="0">
              <a:buNone/>
              <a:defRPr sz="2000"/>
            </a:lvl5pPr>
            <a:lvl6pPr marL="2285365" indent="0">
              <a:buNone/>
              <a:defRPr sz="2000"/>
            </a:lvl6pPr>
            <a:lvl7pPr marL="2742565" indent="0">
              <a:buNone/>
              <a:defRPr sz="2000"/>
            </a:lvl7pPr>
            <a:lvl8pPr marL="3199765" indent="0">
              <a:buNone/>
              <a:defRPr sz="2000"/>
            </a:lvl8pPr>
            <a:lvl9pPr marL="3656965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629842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165" indent="0">
              <a:buNone/>
              <a:defRPr sz="1000"/>
            </a:lvl5pPr>
            <a:lvl6pPr marL="2285365" indent="0">
              <a:buNone/>
              <a:defRPr sz="1000"/>
            </a:lvl6pPr>
            <a:lvl7pPr marL="2742565" indent="0">
              <a:buNone/>
              <a:defRPr sz="1000"/>
            </a:lvl7pPr>
            <a:lvl8pPr marL="3199765" indent="0">
              <a:buNone/>
              <a:defRPr sz="1000"/>
            </a:lvl8pPr>
            <a:lvl9pPr marL="3656965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/>
          <a:lstStyle/>
          <a:p>
            <a:fld id="{7D9E5A50-A038-41E6-B3D2-FA28C51C93C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1" y="6356352"/>
            <a:ext cx="2057400" cy="365125"/>
          </a:xfrm>
          <a:prstGeom prst="rect">
            <a:avLst/>
          </a:prstGeom>
        </p:spPr>
        <p:txBody>
          <a:bodyPr/>
          <a:lstStyle/>
          <a:p>
            <a:fld id="{18DBCBB0-8C7F-427B-BB8C-93A7150B12B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占位符 21"/>
          <p:cNvSpPr>
            <a:spLocks noGrp="1"/>
          </p:cNvSpPr>
          <p:nvPr>
            <p:ph type="title"/>
          </p:nvPr>
        </p:nvSpPr>
        <p:spPr>
          <a:xfrm>
            <a:off x="457121" y="152400"/>
            <a:ext cx="8228171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8" name="文本占位符 12"/>
          <p:cNvSpPr>
            <a:spLocks noGrp="1"/>
          </p:cNvSpPr>
          <p:nvPr>
            <p:ph type="body" idx="1"/>
          </p:nvPr>
        </p:nvSpPr>
        <p:spPr>
          <a:xfrm>
            <a:off x="457121" y="1219200"/>
            <a:ext cx="8228171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CN" altLang="en-US"/>
              <a:t>单击此处编辑母版文本样式</a:t>
            </a:r>
            <a:endParaRPr kumimoji="0" lang="zh-CN" altLang="en-US"/>
          </a:p>
          <a:p>
            <a:pPr lvl="1" eaLnBrk="1" latinLnBrk="0" hangingPunct="1"/>
            <a:r>
              <a:rPr kumimoji="0" lang="zh-CN" altLang="en-US"/>
              <a:t>第二级</a:t>
            </a:r>
            <a:endParaRPr kumimoji="0" lang="zh-CN" altLang="en-US"/>
          </a:p>
          <a:p>
            <a:pPr lvl="2" eaLnBrk="1" latinLnBrk="0" hangingPunct="1"/>
            <a:r>
              <a:rPr kumimoji="0" lang="zh-CN" altLang="en-US"/>
              <a:t>第三级</a:t>
            </a:r>
            <a:endParaRPr kumimoji="0" lang="zh-CN" altLang="en-US"/>
          </a:p>
          <a:p>
            <a:pPr lvl="3" eaLnBrk="1" latinLnBrk="0" hangingPunct="1"/>
            <a:r>
              <a:rPr kumimoji="0" lang="zh-CN" altLang="en-US"/>
              <a:t>第四级</a:t>
            </a:r>
            <a:endParaRPr kumimoji="0" lang="zh-CN" altLang="en-US"/>
          </a:p>
          <a:p>
            <a:pPr lvl="4" eaLnBrk="1" latinLnBrk="0" hangingPunct="1"/>
            <a:r>
              <a:rPr kumimoji="0" lang="zh-CN" altLang="en-US"/>
              <a:t>第五级</a:t>
            </a:r>
            <a:endParaRPr kumimoji="0" lang="en-US"/>
          </a:p>
        </p:txBody>
      </p:sp>
      <p:sp>
        <p:nvSpPr>
          <p:cNvPr id="9" name="日期占位符 13"/>
          <p:cNvSpPr>
            <a:spLocks noGrp="1"/>
          </p:cNvSpPr>
          <p:nvPr>
            <p:ph type="dt" sz="half" idx="2"/>
          </p:nvPr>
        </p:nvSpPr>
        <p:spPr>
          <a:xfrm>
            <a:off x="6399688" y="6356350"/>
            <a:ext cx="2288651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D9E5A50-A038-41E6-B3D2-FA28C51C93CA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" name="页脚占位符 2"/>
          <p:cNvSpPr>
            <a:spLocks noGrp="1"/>
          </p:cNvSpPr>
          <p:nvPr>
            <p:ph type="ftr" sz="quarter" idx="3"/>
          </p:nvPr>
        </p:nvSpPr>
        <p:spPr>
          <a:xfrm>
            <a:off x="2898145" y="6356350"/>
            <a:ext cx="3504591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1" name="灯片编号占位符 22"/>
          <p:cNvSpPr>
            <a:spLocks noGrp="1"/>
          </p:cNvSpPr>
          <p:nvPr>
            <p:ph type="sldNum" sz="quarter" idx="4"/>
          </p:nvPr>
        </p:nvSpPr>
        <p:spPr>
          <a:xfrm>
            <a:off x="612542" y="6356350"/>
            <a:ext cx="1980856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8DBCBB0-8C7F-427B-BB8C-93A7150B12B9}" type="slidenum">
              <a:rPr lang="zh-CN" altLang="en-US" smtClean="0"/>
            </a:fld>
            <a:endParaRPr lang="zh-CN" altLang="en-US"/>
          </a:p>
        </p:txBody>
      </p:sp>
      <p:sp>
        <p:nvSpPr>
          <p:cNvPr id="12" name="直接连接符 11"/>
          <p:cNvSpPr>
            <a:spLocks noChangeShapeType="1"/>
          </p:cNvSpPr>
          <p:nvPr/>
        </p:nvSpPr>
        <p:spPr bwMode="auto">
          <a:xfrm>
            <a:off x="457121" y="6353175"/>
            <a:ext cx="8228171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24" tIns="45712" rIns="91424" bIns="45712" anchor="t" compatLnSpc="1"/>
          <a:lstStyle/>
          <a:p>
            <a:endParaRPr kumimoji="0" lang="en-US" sz="1800"/>
          </a:p>
        </p:txBody>
      </p:sp>
      <p:sp>
        <p:nvSpPr>
          <p:cNvPr id="13" name="直接连接符 12"/>
          <p:cNvSpPr>
            <a:spLocks noChangeShapeType="1"/>
          </p:cNvSpPr>
          <p:nvPr/>
        </p:nvSpPr>
        <p:spPr bwMode="auto">
          <a:xfrm>
            <a:off x="457121" y="1143000"/>
            <a:ext cx="8228171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24" tIns="45712" rIns="91424" bIns="45712" anchor="t" compatLnSpc="1"/>
          <a:lstStyle/>
          <a:p>
            <a:endParaRPr kumimoji="0" lang="en-US" sz="1800"/>
          </a:p>
        </p:txBody>
      </p:sp>
      <p:sp>
        <p:nvSpPr>
          <p:cNvPr id="14" name="等腰三角形 13"/>
          <p:cNvSpPr>
            <a:spLocks noChangeAspect="1"/>
          </p:cNvSpPr>
          <p:nvPr/>
        </p:nvSpPr>
        <p:spPr>
          <a:xfrm rot="5400000">
            <a:off x="419011" y="6467486"/>
            <a:ext cx="190849" cy="120293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5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21.png"/><Relationship Id="rId7" Type="http://schemas.openxmlformats.org/officeDocument/2006/relationships/oleObject" Target="../embeddings/oleObject18.bin"/><Relationship Id="rId6" Type="http://schemas.openxmlformats.org/officeDocument/2006/relationships/oleObject" Target="../embeddings/oleObject17.bin"/><Relationship Id="rId5" Type="http://schemas.openxmlformats.org/officeDocument/2006/relationships/image" Target="../media/image4.wmf"/><Relationship Id="rId4" Type="http://schemas.openxmlformats.org/officeDocument/2006/relationships/oleObject" Target="../embeddings/oleObject16.bin"/><Relationship Id="rId3" Type="http://schemas.openxmlformats.org/officeDocument/2006/relationships/image" Target="../media/image6.wmf"/><Relationship Id="rId2" Type="http://schemas.openxmlformats.org/officeDocument/2006/relationships/oleObject" Target="../embeddings/oleObject15.bin"/><Relationship Id="rId10" Type="http://schemas.openxmlformats.org/officeDocument/2006/relationships/vmlDrawing" Target="../drawings/vmlDrawing6.vml"/><Relationship Id="rId1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7.v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oleObject" Target="../embeddings/oleObject21.bin"/><Relationship Id="rId4" Type="http://schemas.openxmlformats.org/officeDocument/2006/relationships/image" Target="../media/image4.wmf"/><Relationship Id="rId3" Type="http://schemas.openxmlformats.org/officeDocument/2006/relationships/oleObject" Target="../embeddings/oleObject20.bin"/><Relationship Id="rId2" Type="http://schemas.openxmlformats.org/officeDocument/2006/relationships/image" Target="../media/image6.wmf"/><Relationship Id="rId1" Type="http://schemas.openxmlformats.org/officeDocument/2006/relationships/oleObject" Target="../embeddings/oleObject19.bin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vmlDrawing" Target="../drawings/vmlDrawing1.vml"/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image" Target="../media/image4.wmf"/><Relationship Id="rId3" Type="http://schemas.openxmlformats.org/officeDocument/2006/relationships/oleObject" Target="../embeddings/oleObject2.bin"/><Relationship Id="rId2" Type="http://schemas.openxmlformats.org/officeDocument/2006/relationships/image" Target="../media/image3.wmf"/><Relationship Id="rId1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vmlDrawing" Target="../drawings/vmlDrawing2.vml"/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6" Type="http://schemas.openxmlformats.org/officeDocument/2006/relationships/oleObject" Target="../embeddings/oleObject8.bin"/><Relationship Id="rId5" Type="http://schemas.openxmlformats.org/officeDocument/2006/relationships/oleObject" Target="../embeddings/oleObject7.bin"/><Relationship Id="rId4" Type="http://schemas.openxmlformats.org/officeDocument/2006/relationships/image" Target="../media/image4.wmf"/><Relationship Id="rId3" Type="http://schemas.openxmlformats.org/officeDocument/2006/relationships/oleObject" Target="../embeddings/oleObject6.bin"/><Relationship Id="rId2" Type="http://schemas.openxmlformats.org/officeDocument/2006/relationships/image" Target="../media/image6.wmf"/><Relationship Id="rId1" Type="http://schemas.openxmlformats.org/officeDocument/2006/relationships/oleObject" Target="../embeddings/oleObject5.bin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3.v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5.png"/><Relationship Id="rId2" Type="http://schemas.openxmlformats.org/officeDocument/2006/relationships/image" Target="../media/image7.wmf"/><Relationship Id="rId1" Type="http://schemas.openxmlformats.org/officeDocument/2006/relationships/oleObject" Target="../embeddings/oleObject9.bin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vmlDrawing" Target="../drawings/vmlDrawing4.vml"/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6" Type="http://schemas.openxmlformats.org/officeDocument/2006/relationships/oleObject" Target="../embeddings/oleObject13.bin"/><Relationship Id="rId5" Type="http://schemas.openxmlformats.org/officeDocument/2006/relationships/oleObject" Target="../embeddings/oleObject12.bin"/><Relationship Id="rId4" Type="http://schemas.openxmlformats.org/officeDocument/2006/relationships/image" Target="../media/image4.wmf"/><Relationship Id="rId3" Type="http://schemas.openxmlformats.org/officeDocument/2006/relationships/oleObject" Target="../embeddings/oleObject11.bin"/><Relationship Id="rId2" Type="http://schemas.openxmlformats.org/officeDocument/2006/relationships/image" Target="../media/image6.wmf"/><Relationship Id="rId1" Type="http://schemas.openxmlformats.org/officeDocument/2006/relationships/oleObject" Target="../embeddings/oleObject10.bin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5.v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image" Target="../media/image5.png"/><Relationship Id="rId2" Type="http://schemas.openxmlformats.org/officeDocument/2006/relationships/image" Target="../media/image6.wmf"/><Relationship Id="rId1" Type="http://schemas.openxmlformats.org/officeDocument/2006/relationships/oleObject" Target="../embeddings/oleObject14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[7128] </a:t>
            </a:r>
            <a:r>
              <a:rPr lang="zh-CN" altLang="en-US" dirty="0"/>
              <a:t>摆渡车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idx="1"/>
          </p:nvPr>
        </p:nvSpPr>
        <p:spPr>
          <a:xfrm>
            <a:off x="268605" y="1301115"/>
            <a:ext cx="8383905" cy="4770120"/>
          </a:xfrm>
        </p:spPr>
        <p:txBody>
          <a:bodyPr>
            <a:noAutofit/>
          </a:bodyPr>
          <a:lstStyle/>
          <a:p>
            <a:pPr marL="457200" lvl="1" indent="0">
              <a:lnSpc>
                <a:spcPct val="110000"/>
              </a:lnSpc>
              <a:buNone/>
            </a:pPr>
            <a:r>
              <a:rPr lang="en-US" b="0" dirty="0"/>
              <a:t> </a:t>
            </a:r>
            <a:r>
              <a:rPr b="0" dirty="0"/>
              <a:t>有n 名同学要乘坐摆渡车从人大附中前往人民大学，第 i位同学在第 ti 分钟去等车。只有一辆摆渡车在工作，但摆渡车容量可以视为无限大。摆渡车从人大附中出发、 把车上的同学送到人民大学、再回到人大附中（去接其他同学），这样往返一趟总共花费m分钟（同学上下车时间忽略不计）。</a:t>
            </a:r>
            <a:r>
              <a:rPr b="0" dirty="0">
                <a:highlight>
                  <a:srgbClr val="FFFF00"/>
                </a:highlight>
              </a:rPr>
              <a:t>摆渡车要将所有同学都送到人民大学</a:t>
            </a:r>
            <a:r>
              <a:rPr b="0" dirty="0"/>
              <a:t>。</a:t>
            </a:r>
            <a:endParaRPr b="0" dirty="0"/>
          </a:p>
          <a:p>
            <a:pPr marL="457200" lvl="1" indent="0">
              <a:lnSpc>
                <a:spcPct val="110000"/>
              </a:lnSpc>
              <a:buNone/>
            </a:pPr>
            <a:r>
              <a:rPr lang="en-US" b="0" dirty="0"/>
              <a:t>  </a:t>
            </a:r>
            <a:r>
              <a:rPr b="0" dirty="0"/>
              <a:t>凯凯很好奇，如果他</a:t>
            </a:r>
            <a:r>
              <a:rPr b="0" dirty="0">
                <a:highlight>
                  <a:srgbClr val="FFFF00"/>
                </a:highlight>
              </a:rPr>
              <a:t>能任意安排摆渡车出发</a:t>
            </a:r>
            <a:r>
              <a:rPr b="0" dirty="0"/>
              <a:t>的时间，那么这些同学的</a:t>
            </a:r>
            <a:r>
              <a:rPr b="0" dirty="0">
                <a:highlight>
                  <a:srgbClr val="FFFF00"/>
                </a:highlight>
              </a:rPr>
              <a:t>等车时间之和最小</a:t>
            </a:r>
            <a:r>
              <a:rPr b="0" dirty="0"/>
              <a:t>为多少呢？</a:t>
            </a:r>
            <a:endParaRPr b="0" dirty="0"/>
          </a:p>
          <a:p>
            <a:pPr marL="457200" lvl="1" indent="0">
              <a:lnSpc>
                <a:spcPct val="110000"/>
              </a:lnSpc>
              <a:buNone/>
            </a:pPr>
            <a:endParaRPr b="0" dirty="0"/>
          </a:p>
          <a:p>
            <a:pPr marL="457200" lvl="1" indent="0">
              <a:lnSpc>
                <a:spcPct val="110000"/>
              </a:lnSpc>
              <a:buNone/>
            </a:pPr>
            <a:r>
              <a:rPr b="0" dirty="0"/>
              <a:t>注意：摆渡车回到人大附中后可以即刻出发。</a:t>
            </a:r>
            <a:endParaRPr b="0" dirty="0"/>
          </a:p>
        </p:txBody>
      </p:sp>
      <p:sp>
        <p:nvSpPr>
          <p:cNvPr id="2" name="文本框 1"/>
          <p:cNvSpPr txBox="1"/>
          <p:nvPr/>
        </p:nvSpPr>
        <p:spPr>
          <a:xfrm>
            <a:off x="-840105" y="2647315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endParaRPr lang="zh-CN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5" name="内容占位符 4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373380" y="1195070"/>
            <a:ext cx="7101205" cy="503999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359410" y="1223010"/>
            <a:ext cx="8489315" cy="449707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416560" y="4580255"/>
                <a:ext cx="7886700" cy="1406525"/>
              </a:xfrm>
            </p:spPr>
            <p:txBody>
              <a:bodyPr>
                <a:noAutofit/>
              </a:bodyPr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>
                          <a:latin typeface="Cambria Math" panose="02040503050406030204" charset="0"/>
                          <a:ea typeface="宋体" panose="02010600030101010101" pitchFamily="2" charset="-122"/>
                          <a:cs typeface="Cambria Math" panose="02040503050406030204" charset="0"/>
                        </a:rPr>
                        <m:t> </m:t>
                      </m:r>
                      <m:r>
                        <m:rPr>
                          <m:sty m:val="p"/>
                        </m:rPr>
                        <a:rPr lang="en-US" altLang="zh-CN" sz="2400" b="0">
                          <a:latin typeface="Cambria Math" panose="02040503050406030204" charset="0"/>
                          <a:ea typeface="宋体" panose="02010600030101010101" pitchFamily="2" charset="-122"/>
                          <a:cs typeface="Cambria Math" panose="02040503050406030204" charset="0"/>
                        </a:rPr>
                        <m:t>f</m:t>
                      </m:r>
                      <m:r>
                        <a:rPr lang="en-US" altLang="zh-CN" sz="2400" b="0">
                          <a:latin typeface="Cambria Math" panose="02040503050406030204" charset="0"/>
                          <a:ea typeface="宋体" panose="02010600030101010101" pitchFamily="2" charset="-122"/>
                          <a:cs typeface="Cambria Math" panose="02040503050406030204" charset="0"/>
                        </a:rPr>
                        <m:t>[</m:t>
                      </m:r>
                      <m:r>
                        <m:rPr>
                          <m:sty m:val="p"/>
                        </m:rPr>
                        <a:rPr lang="en-US" altLang="zh-CN" sz="2400" b="0">
                          <a:latin typeface="Cambria Math" panose="02040503050406030204" charset="0"/>
                          <a:ea typeface="宋体" panose="02010600030101010101" pitchFamily="2" charset="-122"/>
                          <a:cs typeface="Cambria Math" panose="02040503050406030204" charset="0"/>
                        </a:rPr>
                        <m:t>i</m:t>
                      </m:r>
                      <m:r>
                        <a:rPr lang="en-US" altLang="zh-CN" sz="2400" b="0">
                          <a:latin typeface="Cambria Math" panose="02040503050406030204" charset="0"/>
                          <a:ea typeface="宋体" panose="02010600030101010101" pitchFamily="2" charset="-122"/>
                          <a:cs typeface="Cambria Math" panose="02040503050406030204" charset="0"/>
                        </a:rPr>
                        <m:t>]表示的是在时间轴上对于前</m:t>
                      </m:r>
                      <m:r>
                        <m:rPr>
                          <m:sty m:val="p"/>
                        </m:rPr>
                        <a:rPr lang="en-US" altLang="zh-CN" sz="2400" b="0">
                          <a:latin typeface="Cambria Math" panose="02040503050406030204" charset="0"/>
                          <a:ea typeface="宋体" panose="02010600030101010101" pitchFamily="2" charset="-122"/>
                          <a:cs typeface="Cambria Math" panose="02040503050406030204" charset="0"/>
                        </a:rPr>
                        <m:t>i</m:t>
                      </m:r>
                      <m:r>
                        <a:rPr lang="en-US" altLang="zh-CN" sz="2400" b="0">
                          <a:latin typeface="Cambria Math" panose="02040503050406030204" charset="0"/>
                          <a:ea typeface="宋体" panose="02010600030101010101" pitchFamily="2" charset="-122"/>
                          <a:cs typeface="Cambria Math" panose="02040503050406030204" charset="0"/>
                        </a:rPr>
                        <m:t>个点的最优解，</m:t>
                      </m:r>
                    </m:oMath>
                  </m:oMathPara>
                </a14:m>
                <a:endParaRPr lang="en-US" altLang="zh-CN" sz="2400" b="0">
                  <a:latin typeface="Cambria Math" panose="02040503050406030204" charset="0"/>
                  <a:ea typeface="宋体" panose="02010600030101010101" pitchFamily="2" charset="-122"/>
                  <a:cs typeface="Cambria Math" panose="02040503050406030204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>
                          <a:latin typeface="Cambria Math" panose="02040503050406030204" charset="0"/>
                          <a:ea typeface="宋体" panose="02010600030101010101" pitchFamily="2" charset="-122"/>
                          <a:cs typeface="Cambria Math" panose="02040503050406030204" charset="0"/>
                        </a:rPr>
                        <m:t> </m:t>
                      </m:r>
                      <m:r>
                        <m:rPr>
                          <m:sty m:val="p"/>
                        </m:rPr>
                        <a:rPr lang="en-US" altLang="zh-CN" sz="2400" b="0">
                          <a:latin typeface="Cambria Math" panose="02040503050406030204" charset="0"/>
                          <a:ea typeface="宋体" panose="02010600030101010101" pitchFamily="2" charset="-122"/>
                          <a:cs typeface="Cambria Math" panose="02040503050406030204" charset="0"/>
                        </a:rPr>
                        <m:t>i</m:t>
                      </m:r>
                      <m:r>
                        <a:rPr lang="en-US" altLang="zh-CN" sz="2400" b="0">
                          <a:latin typeface="Cambria Math" panose="02040503050406030204" charset="0"/>
                          <a:ea typeface="宋体" panose="02010600030101010101" pitchFamily="2" charset="-122"/>
                          <a:cs typeface="Cambria Math" panose="02040503050406030204" charset="0"/>
                        </a:rPr>
                        <m:t>≤</m:t>
                      </m:r>
                      <m:r>
                        <a:rPr lang="en-US" altLang="zh-CN" sz="2400" b="0">
                          <a:latin typeface="Cambria Math" panose="02040503050406030204" charset="0"/>
                          <a:ea typeface="宋体" panose="02010600030101010101" pitchFamily="2" charset="-122"/>
                          <a:cs typeface="Cambria Math" panose="02040503050406030204" charset="0"/>
                        </a:rPr>
                        <m:t>4</m:t>
                      </m:r>
                      <m:r>
                        <a:rPr lang="en-US" altLang="zh-CN" sz="2400" b="0">
                          <a:latin typeface="Cambria Math" panose="02040503050406030204" charset="0"/>
                          <a:ea typeface="宋体" panose="02010600030101010101" pitchFamily="2" charset="-122"/>
                          <a:cs typeface="Cambria Math" panose="02040503050406030204" charset="0"/>
                        </a:rPr>
                        <m:t>×</m:t>
                      </m:r>
                      <m:r>
                        <a:rPr lang="en-US" altLang="zh-CN" sz="2400" b="0">
                          <a:latin typeface="Cambria Math" panose="02040503050406030204" charset="0"/>
                          <a:ea typeface="宋体" panose="02010600030101010101" pitchFamily="2" charset="-122"/>
                          <a:cs typeface="Cambria Math" panose="02040503050406030204" charset="0"/>
                        </a:rPr>
                        <m:t>10</m:t>
                      </m:r>
                      <m:r>
                        <a:rPr lang="en-US" altLang="zh-CN" sz="2400" b="0" baseline="30000">
                          <a:latin typeface="Cambria Math" panose="02040503050406030204" charset="0"/>
                          <a:ea typeface="宋体" panose="02010600030101010101" pitchFamily="2" charset="-122"/>
                          <a:cs typeface="Cambria Math" panose="02040503050406030204" charset="0"/>
                        </a:rPr>
                        <m:t>6</m:t>
                      </m:r>
                      <m:r>
                        <a:rPr lang="en-US" altLang="zh-CN" sz="2400" b="0">
                          <a:latin typeface="Cambria Math" panose="02040503050406030204" charset="0"/>
                          <a:ea typeface="宋体" panose="02010600030101010101" pitchFamily="2" charset="-122"/>
                          <a:cs typeface="Cambria Math" panose="02040503050406030204" charset="0"/>
                        </a:rPr>
                        <m:t>，所以时间复杂度为</m:t>
                      </m:r>
                      <m:r>
                        <m:rPr>
                          <m:sty m:val="p"/>
                        </m:rPr>
                        <a:rPr lang="en-US" altLang="zh-CN" sz="2400" b="0">
                          <a:latin typeface="Cambria Math" panose="02040503050406030204" charset="0"/>
                          <a:ea typeface="宋体" panose="02010600030101010101" pitchFamily="2" charset="-122"/>
                          <a:cs typeface="Cambria Math" panose="02040503050406030204" charset="0"/>
                        </a:rPr>
                        <m:t>O</m:t>
                      </m:r>
                      <m:r>
                        <a:rPr lang="en-US" altLang="zh-CN" sz="2400" b="0">
                          <a:latin typeface="Cambria Math" panose="02040503050406030204" charset="0"/>
                          <a:ea typeface="宋体" panose="02010600030101010101" pitchFamily="2" charset="-122"/>
                          <a:cs typeface="Cambria Math" panose="02040503050406030204" charset="0"/>
                        </a:rPr>
                        <m:t>(</m:t>
                      </m:r>
                      <m:r>
                        <a:rPr lang="en-US" altLang="zh-CN" sz="2400" b="0">
                          <a:latin typeface="Cambria Math" panose="02040503050406030204" charset="0"/>
                          <a:ea typeface="宋体" panose="02010600030101010101" pitchFamily="2" charset="-122"/>
                          <a:cs typeface="Cambria Math" panose="02040503050406030204" charset="0"/>
                        </a:rPr>
                        <m:t>10</m:t>
                      </m:r>
                      <m:r>
                        <a:rPr lang="en-US" altLang="zh-CN" sz="2400" b="0" baseline="30000">
                          <a:latin typeface="Cambria Math" panose="02040503050406030204" charset="0"/>
                          <a:ea typeface="宋体" panose="02010600030101010101" pitchFamily="2" charset="-122"/>
                          <a:cs typeface="Cambria Math" panose="02040503050406030204" charset="0"/>
                        </a:rPr>
                        <m:t>12</m:t>
                      </m:r>
                      <m:r>
                        <a:rPr lang="en-US" altLang="zh-CN" sz="2400" b="0">
                          <a:latin typeface="Cambria Math" panose="02040503050406030204" charset="0"/>
                          <a:ea typeface="宋体" panose="02010600030101010101" pitchFamily="2" charset="-122"/>
                          <a:cs typeface="Cambria Math" panose="02040503050406030204" charset="0"/>
                        </a:rPr>
                        <m:t>)</m:t>
                      </m:r>
                    </m:oMath>
                  </m:oMathPara>
                </a14:m>
                <a:endParaRPr lang="zh-CN" altLang="en-US" sz="2400" b="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6560" y="4580255"/>
                <a:ext cx="7886700" cy="1406525"/>
              </a:xfrm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文本框 3"/>
          <p:cNvSpPr txBox="1"/>
          <p:nvPr/>
        </p:nvSpPr>
        <p:spPr>
          <a:xfrm>
            <a:off x="487680" y="496570"/>
            <a:ext cx="22148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marL="0" indent="0" algn="l">
              <a:buNone/>
            </a:pPr>
            <a:r>
              <a:rPr lang="zh-CN" altLang="en-US" sz="3200" b="1" dirty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  <a:sym typeface="+mn-ea"/>
              </a:rPr>
              <a:t>时间复杂度</a:t>
            </a:r>
            <a:endParaRPr lang="zh-CN" altLang="en-US" sz="3200" b="1" dirty="0">
              <a:solidFill>
                <a:schemeClr val="accent5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600" y="1499870"/>
            <a:ext cx="8178800" cy="605155"/>
          </a:xfrm>
          <a:prstGeom prst="rect">
            <a:avLst/>
          </a:prstGeom>
        </p:spPr>
      </p:pic>
      <p:pic>
        <p:nvPicPr>
          <p:cNvPr id="6" name="内容占位符 3"/>
          <p:cNvPicPr>
            <a:picLocks noChangeAspect="1"/>
          </p:cNvPicPr>
          <p:nvPr/>
        </p:nvPicPr>
        <p:blipFill>
          <a:blip r:embed="rId3"/>
          <a:srcRect b="54448"/>
          <a:stretch>
            <a:fillRect/>
          </a:stretch>
        </p:blipFill>
        <p:spPr>
          <a:xfrm>
            <a:off x="416560" y="2318385"/>
            <a:ext cx="8489315" cy="20485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7680" y="1301115"/>
            <a:ext cx="8025130" cy="957580"/>
          </a:xfrm>
        </p:spPr>
        <p:txBody>
          <a:bodyPr/>
          <a:p>
            <a:pPr marL="0" indent="0">
              <a:buNone/>
            </a:pPr>
            <a:r>
              <a:rPr lang="en-US" altLang="zh-CN" sz="24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</a:t>
            </a:r>
            <a:r>
              <a:rPr lang="zh-CN" altLang="en-US" sz="24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DP优化常用的两种方法</a:t>
            </a:r>
            <a:r>
              <a:rPr lang="zh-CN" altLang="en-US" sz="2400" b="0">
                <a:highlight>
                  <a:srgbClr val="FFFF00"/>
                </a:highligh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，剪去</a:t>
            </a:r>
            <a:r>
              <a:rPr lang="zh-CN" altLang="en-US" sz="2400" b="0">
                <a:highlight>
                  <a:srgbClr val="FFFF00"/>
                </a:highligh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冗余</a:t>
            </a:r>
            <a:r>
              <a:rPr lang="zh-CN" altLang="en-US" sz="2400" b="0">
                <a:highlight>
                  <a:srgbClr val="FFFF00"/>
                </a:highligh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转移和</a:t>
            </a:r>
            <a:r>
              <a:rPr lang="zh-CN" altLang="en-US" sz="2400" b="0">
                <a:highlight>
                  <a:srgbClr val="FFFF00"/>
                </a:highligh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冗余</a:t>
            </a:r>
            <a:r>
              <a:rPr lang="zh-CN" altLang="en-US" sz="2400" b="0">
                <a:highlight>
                  <a:srgbClr val="FFFF00"/>
                </a:highligh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状态</a:t>
            </a:r>
            <a:r>
              <a:rPr lang="zh-CN" altLang="en-US" sz="24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。</a:t>
            </a:r>
            <a:endParaRPr lang="zh-CN" altLang="en-US" sz="2400" b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0">
              <a:buNone/>
            </a:pPr>
            <a:r>
              <a:rPr lang="zh-CN" altLang="en-US" sz="24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- 剪去冗余转移</a:t>
            </a:r>
            <a:endParaRPr lang="zh-CN" altLang="en-US" sz="2400" b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0">
              <a:buNone/>
            </a:pPr>
            <a:endParaRPr lang="zh-CN" altLang="en-US" sz="2400" b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87680" y="496570"/>
            <a:ext cx="9956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marL="0" indent="0" algn="l">
              <a:buNone/>
            </a:pPr>
            <a:r>
              <a:rPr lang="zh-CN" altLang="en-US" sz="3200" b="1" dirty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  <a:sym typeface="+mn-ea"/>
              </a:rPr>
              <a:t>优化</a:t>
            </a:r>
            <a:endParaRPr lang="zh-CN" altLang="en-US" sz="3200" b="1" dirty="0">
              <a:solidFill>
                <a:schemeClr val="accent5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4660" y="5611495"/>
            <a:ext cx="8091170" cy="593090"/>
          </a:xfrm>
          <a:prstGeom prst="rect">
            <a:avLst/>
          </a:prstGeom>
        </p:spPr>
      </p:pic>
      <p:graphicFrame>
        <p:nvGraphicFramePr>
          <p:cNvPr id="2" name="对象 1"/>
          <p:cNvGraphicFramePr/>
          <p:nvPr/>
        </p:nvGraphicFramePr>
        <p:xfrm>
          <a:off x="360680" y="2652395"/>
          <a:ext cx="8185150" cy="5594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" name="" r:id="rId2" imgW="8178800" imgH="558800" progId="Paint.Picture">
                  <p:embed/>
                </p:oleObj>
              </mc:Choice>
              <mc:Fallback>
                <p:oleObj name="" r:id="rId2" imgW="8178800" imgH="558800" progId="Paint.Picture">
                  <p:embed/>
                  <p:pic>
                    <p:nvPicPr>
                      <p:cNvPr id="0" name="图片 5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60680" y="2652395"/>
                        <a:ext cx="8185150" cy="5594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9"/>
          <p:cNvGraphicFramePr/>
          <p:nvPr/>
        </p:nvGraphicFramePr>
        <p:xfrm>
          <a:off x="3726815" y="2186940"/>
          <a:ext cx="515620" cy="3581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" name="" r:id="rId4" imgW="933450" imgH="711200" progId="Paint.Picture">
                  <p:embed/>
                </p:oleObj>
              </mc:Choice>
              <mc:Fallback>
                <p:oleObj name="" r:id="rId4" imgW="933450" imgH="711200" progId="Paint.Picture">
                  <p:embed/>
                  <p:pic>
                    <p:nvPicPr>
                      <p:cNvPr id="0" name="图片 8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726815" y="2186940"/>
                        <a:ext cx="515620" cy="3581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对象 11"/>
          <p:cNvGraphicFramePr/>
          <p:nvPr/>
        </p:nvGraphicFramePr>
        <p:xfrm>
          <a:off x="6533515" y="2079625"/>
          <a:ext cx="814705" cy="5727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" name="" r:id="rId6" imgW="933450" imgH="711200" progId="Paint.Picture">
                  <p:embed/>
                </p:oleObj>
              </mc:Choice>
              <mc:Fallback>
                <p:oleObj name="" r:id="rId6" imgW="933450" imgH="711200" progId="Paint.Picture">
                  <p:embed/>
                  <p:pic>
                    <p:nvPicPr>
                      <p:cNvPr id="0" name="图片 8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533515" y="2079625"/>
                        <a:ext cx="814705" cy="5727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上箭头 13"/>
          <p:cNvSpPr/>
          <p:nvPr/>
        </p:nvSpPr>
        <p:spPr>
          <a:xfrm>
            <a:off x="6880860" y="3196590"/>
            <a:ext cx="129540" cy="59753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7136765" y="6011545"/>
            <a:ext cx="5175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i</a:t>
            </a:r>
            <a:endParaRPr lang="en-US" altLang="zh-CN"/>
          </a:p>
        </p:txBody>
      </p:sp>
      <p:sp>
        <p:nvSpPr>
          <p:cNvPr id="16" name="左大括号 15"/>
          <p:cNvSpPr/>
          <p:nvPr/>
        </p:nvSpPr>
        <p:spPr>
          <a:xfrm rot="16200000">
            <a:off x="4185920" y="501650"/>
            <a:ext cx="105410" cy="528447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8" name="文本框 17"/>
          <p:cNvSpPr txBox="1"/>
          <p:nvPr/>
        </p:nvSpPr>
        <p:spPr>
          <a:xfrm>
            <a:off x="3860800" y="3256915"/>
            <a:ext cx="8858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2m=10</a:t>
            </a:r>
            <a:endParaRPr lang="en-US" altLang="zh-CN"/>
          </a:p>
        </p:txBody>
      </p:sp>
      <p:graphicFrame>
        <p:nvGraphicFramePr>
          <p:cNvPr id="7" name="对象 6"/>
          <p:cNvGraphicFramePr/>
          <p:nvPr/>
        </p:nvGraphicFramePr>
        <p:xfrm>
          <a:off x="1216660" y="2226310"/>
          <a:ext cx="814705" cy="5727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" name="" r:id="rId7" imgW="933450" imgH="711200" progId="Paint.Picture">
                  <p:embed/>
                </p:oleObj>
              </mc:Choice>
              <mc:Fallback>
                <p:oleObj name="" r:id="rId7" imgW="933450" imgH="711200" progId="Paint.Picture">
                  <p:embed/>
                  <p:pic>
                    <p:nvPicPr>
                      <p:cNvPr id="0" name="图片 8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16660" y="2226310"/>
                        <a:ext cx="814705" cy="5727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9" name="内容占位符 2"/>
              <p:cNvSpPr>
                <a:spLocks noGrp="1"/>
              </p:cNvSpPr>
              <p:nvPr/>
            </p:nvSpPr>
            <p:spPr>
              <a:xfrm>
                <a:off x="454660" y="3794125"/>
                <a:ext cx="8189595" cy="2769235"/>
              </a:xfrm>
              <a:prstGeom prst="rect">
                <a:avLst/>
              </a:prstGeom>
            </p:spPr>
            <p:txBody>
              <a:bodyPr vert="horz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b="1" kern="1200">
                    <a:solidFill>
                      <a:schemeClr val="tx1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cs typeface="+mn-cs"/>
                  </a:defRPr>
                </a:lvl3pPr>
                <a:lvl4pPr marL="1599565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cs typeface="+mn-cs"/>
                  </a:defRPr>
                </a:lvl4pPr>
                <a:lvl5pPr marL="2056765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cs typeface="+mn-cs"/>
                  </a:defRPr>
                </a:lvl5pPr>
                <a:lvl6pPr marL="2513965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165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8365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5565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zh-CN" altLang="en-US" sz="2400" b="0"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考虑区间(j,i]，在计算f[i]时，j从0开始枚举。其实可以缩小j的范围，</a:t>
                </a:r>
                <a14:m>
                  <m:oMath xmlns:m="http://schemas.openxmlformats.org/officeDocument/2006/math">
                    <m:r>
                      <a:rPr lang="en-US" altLang="zh-CN" sz="2400" b="0" i="1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𝑚</m:t>
                    </m:r>
                    <m:r>
                      <a:rPr lang="en-US" altLang="zh-CN" sz="2400" i="1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≤</m:t>
                    </m:r>
                    <m:r>
                      <a:rPr lang="en-US" altLang="zh-CN" sz="2400" i="1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𝒊−𝒋</m:t>
                    </m:r>
                    <m:r>
                      <a:rPr lang="en-US" altLang="zh-CN" sz="2400" b="1" i="1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≤</m:t>
                    </m:r>
                    <m:r>
                      <a:rPr lang="en-US" altLang="zh-CN" sz="2400" b="1" i="1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𝟐𝒎</m:t>
                    </m:r>
                  </m:oMath>
                </a14:m>
                <a:r>
                  <a:rPr lang="en-US" altLang="zh-CN" sz="2400" b="0"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,</a:t>
                </a:r>
                <a:r>
                  <a:rPr lang="zh-CN" altLang="en-US" sz="2400" b="0"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否则</a:t>
                </a:r>
                <a:r>
                  <a:rPr lang="en-US" altLang="zh-CN" sz="2400" b="0"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[i,j]</a:t>
                </a:r>
                <a:r>
                  <a:rPr lang="zh-CN" altLang="en-US" sz="2400" b="0"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间就会插入一辆车。如此</a:t>
                </a:r>
                <a:r>
                  <a:rPr lang="en-US" altLang="zh-CN" sz="2400" b="0"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j</a:t>
                </a:r>
                <a:r>
                  <a:rPr lang="zh-CN" altLang="en-US" sz="2400" b="0"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从i - 2 * m开始枚举即可。因为当区间的长度≥2m时，可以安排摆渡车跑一个来回，等待时间不会变长。通过此性质，可剪去大量无用转移，状态转移方程更新为：</a:t>
                </a:r>
                <a:endParaRPr lang="zh-CN" altLang="en-US" sz="2400" b="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</mc:Choice>
        <mc:Fallback>
          <p:sp>
            <p:nvSpPr>
              <p:cNvPr id="9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660" y="3794125"/>
                <a:ext cx="8189595" cy="276923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487680" y="1239520"/>
            <a:ext cx="8154670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/>
              <a:t>-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剪去冗余状态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对于某个阶段的状态f[i]，如果在区间(i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-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m,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i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]中没有任何点，那么状态f[i]=f[i-m]。因为</a:t>
            </a:r>
            <a:r>
              <a:rPr lang="zh-CN" altLang="en-US" sz="2400">
                <a:highlight>
                  <a:srgbClr val="FFFF00"/>
                </a:highligh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区间中没有任何学生，可以不安排摆渡车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，不会增加学生的等待时间。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优化后时间复杂度O(nm</a:t>
            </a:r>
            <a:r>
              <a:rPr lang="zh-CN" altLang="en-US" sz="2400" baseline="30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+t)。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graphicFrame>
        <p:nvGraphicFramePr>
          <p:cNvPr id="5" name="对象 4"/>
          <p:cNvGraphicFramePr/>
          <p:nvPr/>
        </p:nvGraphicFramePr>
        <p:xfrm>
          <a:off x="338455" y="4760595"/>
          <a:ext cx="8185150" cy="5594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" name="" r:id="rId1" imgW="8178800" imgH="558800" progId="Paint.Picture">
                  <p:embed/>
                </p:oleObj>
              </mc:Choice>
              <mc:Fallback>
                <p:oleObj name="" r:id="rId1" imgW="8178800" imgH="558800" progId="Paint.Picture">
                  <p:embed/>
                  <p:pic>
                    <p:nvPicPr>
                      <p:cNvPr id="0" name="图片 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338455" y="4760595"/>
                        <a:ext cx="8185150" cy="5594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9"/>
          <p:cNvGraphicFramePr/>
          <p:nvPr/>
        </p:nvGraphicFramePr>
        <p:xfrm>
          <a:off x="3594735" y="4187825"/>
          <a:ext cx="814705" cy="5727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" name="" r:id="rId3" imgW="933450" imgH="711200" progId="Paint.Picture">
                  <p:embed/>
                </p:oleObj>
              </mc:Choice>
              <mc:Fallback>
                <p:oleObj name="" r:id="rId3" imgW="933450" imgH="711200" progId="Paint.Picture">
                  <p:embed/>
                  <p:pic>
                    <p:nvPicPr>
                      <p:cNvPr id="0" name="图片 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594735" y="4187825"/>
                        <a:ext cx="814705" cy="5727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对象 11"/>
          <p:cNvGraphicFramePr/>
          <p:nvPr/>
        </p:nvGraphicFramePr>
        <p:xfrm>
          <a:off x="6511290" y="4187825"/>
          <a:ext cx="814705" cy="5727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" name="" r:id="rId5" imgW="933450" imgH="711200" progId="Paint.Picture">
                  <p:embed/>
                </p:oleObj>
              </mc:Choice>
              <mc:Fallback>
                <p:oleObj name="" r:id="rId5" imgW="933450" imgH="711200" progId="Paint.Picture">
                  <p:embed/>
                  <p:pic>
                    <p:nvPicPr>
                      <p:cNvPr id="0" name="图片 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511290" y="4187825"/>
                        <a:ext cx="814705" cy="5727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图片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77060" y="4286885"/>
            <a:ext cx="448945" cy="793750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61640" y="4077335"/>
            <a:ext cx="448945" cy="793750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2695" y="4405630"/>
            <a:ext cx="448945" cy="793750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41425" y="4643120"/>
            <a:ext cx="448945" cy="793750"/>
          </a:xfrm>
          <a:prstGeom prst="rect">
            <a:avLst/>
          </a:prstGeom>
        </p:spPr>
      </p:pic>
      <p:sp>
        <p:nvSpPr>
          <p:cNvPr id="14" name="上箭头 13"/>
          <p:cNvSpPr/>
          <p:nvPr/>
        </p:nvSpPr>
        <p:spPr>
          <a:xfrm>
            <a:off x="6858635" y="5304790"/>
            <a:ext cx="129540" cy="59753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7067550" y="5653405"/>
            <a:ext cx="5175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i</a:t>
            </a:r>
            <a:endParaRPr lang="en-US" altLang="zh-CN"/>
          </a:p>
        </p:txBody>
      </p:sp>
      <p:sp>
        <p:nvSpPr>
          <p:cNvPr id="16" name="左大括号 15"/>
          <p:cNvSpPr/>
          <p:nvPr/>
        </p:nvSpPr>
        <p:spPr>
          <a:xfrm rot="16200000">
            <a:off x="5350510" y="3851275"/>
            <a:ext cx="160020" cy="285623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8" name="文本框 17"/>
          <p:cNvSpPr txBox="1"/>
          <p:nvPr/>
        </p:nvSpPr>
        <p:spPr>
          <a:xfrm>
            <a:off x="5255895" y="5613400"/>
            <a:ext cx="5175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m</a:t>
            </a:r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内容占位符 8"/>
          <p:cNvSpPr>
            <a:spLocks noGrp="1"/>
          </p:cNvSpPr>
          <p:nvPr>
            <p:ph idx="1"/>
          </p:nvPr>
        </p:nvSpPr>
        <p:spPr>
          <a:xfrm>
            <a:off x="240665" y="1320800"/>
            <a:ext cx="8632190" cy="2928620"/>
          </a:xfrm>
        </p:spPr>
        <p:txBody>
          <a:bodyPr>
            <a:noAutofit/>
          </a:bodyPr>
          <a:lstStyle/>
          <a:p>
            <a:pPr marL="457200" lvl="1" indent="0">
              <a:buNone/>
            </a:pPr>
            <a:r>
              <a:rPr b="0" dirty="0"/>
              <a:t>输入格式</a:t>
            </a:r>
            <a:endParaRPr b="0" dirty="0"/>
          </a:p>
          <a:p>
            <a:pPr marL="457200" lvl="1" indent="0">
              <a:buNone/>
            </a:pPr>
            <a:r>
              <a:rPr lang="en-US" b="0" dirty="0"/>
              <a:t>   </a:t>
            </a:r>
            <a:r>
              <a:rPr b="0" dirty="0"/>
              <a:t>第一行包含两个正整数 n,m，以一个空格分开，分别代表</a:t>
            </a:r>
            <a:r>
              <a:rPr b="0" dirty="0">
                <a:highlight>
                  <a:srgbClr val="FFFF00"/>
                </a:highlight>
              </a:rPr>
              <a:t>等车人数</a:t>
            </a:r>
            <a:r>
              <a:rPr b="0" dirty="0"/>
              <a:t>和</a:t>
            </a:r>
            <a:r>
              <a:rPr b="0" dirty="0">
                <a:highlight>
                  <a:srgbClr val="FFFF00"/>
                </a:highlight>
              </a:rPr>
              <a:t>摆渡车往返一趟的时间</a:t>
            </a:r>
            <a:r>
              <a:rPr b="0" dirty="0"/>
              <a:t>。</a:t>
            </a:r>
            <a:endParaRPr b="0" dirty="0"/>
          </a:p>
          <a:p>
            <a:pPr marL="457200" lvl="1" indent="0">
              <a:buNone/>
            </a:pPr>
            <a:r>
              <a:rPr lang="en-US" b="0" dirty="0"/>
              <a:t>   </a:t>
            </a:r>
            <a:r>
              <a:rPr b="0" dirty="0"/>
              <a:t>第二行包含 n个正整数，相邻两数之间以一个空格分隔，第 i 个非负整数 ti 代 表第 i 个同学到达车站的时刻。</a:t>
            </a:r>
            <a:endParaRPr b="0" dirty="0"/>
          </a:p>
          <a:p>
            <a:pPr marL="457200" lvl="1" indent="0">
              <a:buNone/>
            </a:pPr>
            <a:r>
              <a:rPr b="0" dirty="0"/>
              <a:t>n ≤ 500, m ≤ 100, ,0≤ti≤4×10</a:t>
            </a:r>
            <a:r>
              <a:rPr b="0" baseline="30000" dirty="0"/>
              <a:t>6</a:t>
            </a:r>
            <a:r>
              <a:rPr b="0" dirty="0"/>
              <a:t>。 </a:t>
            </a:r>
            <a:endParaRPr b="0" dirty="0"/>
          </a:p>
          <a:p>
            <a:pPr marL="457200" lvl="1" indent="0">
              <a:buNone/>
            </a:pPr>
            <a:r>
              <a:rPr lang="en-US" b="0" dirty="0"/>
              <a:t>  </a:t>
            </a:r>
            <a:r>
              <a:rPr b="0" dirty="0"/>
              <a:t>输出格式输出一行，一个整数，表示所有同学等车时间之和的最小值（单位：分钟）。 </a:t>
            </a:r>
            <a:endParaRPr b="0" dirty="0"/>
          </a:p>
          <a:p>
            <a:pPr marL="457200" lvl="1" indent="0">
              <a:buNone/>
            </a:pPr>
            <a:endParaRPr b="0" dirty="0"/>
          </a:p>
        </p:txBody>
      </p:sp>
      <p:pic>
        <p:nvPicPr>
          <p:cNvPr id="100" name="图片 99"/>
          <p:cNvPicPr/>
          <p:nvPr/>
        </p:nvPicPr>
        <p:blipFill>
          <a:blip r:embed="rId1"/>
          <a:srcRect l="6307" t="4079" r="5186" b="7380"/>
          <a:stretch>
            <a:fillRect/>
          </a:stretch>
        </p:blipFill>
        <p:spPr>
          <a:xfrm>
            <a:off x="5387340" y="4373245"/>
            <a:ext cx="3136900" cy="174688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 dirty="0"/>
              <a:t>[7128] </a:t>
            </a:r>
            <a:r>
              <a:rPr lang="zh-CN" altLang="en-US" dirty="0"/>
              <a:t>摆渡车</a:t>
            </a:r>
            <a:endParaRPr lang="zh-CN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对象 14"/>
          <p:cNvGraphicFramePr/>
          <p:nvPr/>
        </p:nvGraphicFramePr>
        <p:xfrm>
          <a:off x="661035" y="4703445"/>
          <a:ext cx="8115300" cy="6610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" name="" r:id="rId1" imgW="8108950" imgH="660400" progId="Paint.Picture">
                  <p:embed/>
                </p:oleObj>
              </mc:Choice>
              <mc:Fallback>
                <p:oleObj name="" r:id="rId1" imgW="8108950" imgH="660400" progId="Paint.Picture">
                  <p:embed/>
                  <p:pic>
                    <p:nvPicPr>
                      <p:cNvPr id="0" name="图片 1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661035" y="4703445"/>
                        <a:ext cx="8115300" cy="6610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文本框 1"/>
          <p:cNvSpPr txBox="1"/>
          <p:nvPr/>
        </p:nvSpPr>
        <p:spPr>
          <a:xfrm>
            <a:off x="487680" y="1336040"/>
            <a:ext cx="2540000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5 1 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3 4 4 3 5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228850" y="1336040"/>
            <a:ext cx="6835140" cy="1753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同学 1 和同学 4 在第 3 分钟开始等车，等待 0 分钟，在第 3 分钟乘坐摆渡车出发。摆渡车在第 4 分钟回到人大附中。</a:t>
            </a:r>
            <a:endParaRPr lang="zh-CN" altLang="en-US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同学 2 和同学 3 在第 4 分钟开始等车，等待 0分钟，在第 4 分钟乘坐摆渡车出发。摆渡车在第 5 分钟回到人大附中。</a:t>
            </a:r>
            <a:endParaRPr lang="zh-CN" altLang="en-US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同学 5 在第 5 分钟开始等车，等待 0 分钟，在第 5 分钟乘坐摆渡车出发。自此所有同学都被送到人民大学。</a:t>
            </a:r>
            <a:r>
              <a:rPr lang="zh-CN" altLang="en-US">
                <a:highlight>
                  <a:srgbClr val="FFFF00"/>
                </a:highligh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总等待时间为 0。 </a:t>
            </a:r>
            <a:endParaRPr lang="zh-CN" altLang="en-US">
              <a:highlight>
                <a:srgbClr val="FFFF00"/>
              </a:highlight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graphicFrame>
        <p:nvGraphicFramePr>
          <p:cNvPr id="9" name="对象 8"/>
          <p:cNvGraphicFramePr/>
          <p:nvPr/>
        </p:nvGraphicFramePr>
        <p:xfrm>
          <a:off x="1021715" y="4029075"/>
          <a:ext cx="814705" cy="5727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" name="" r:id="rId3" imgW="933450" imgH="711200" progId="Paint.Picture">
                  <p:embed/>
                </p:oleObj>
              </mc:Choice>
              <mc:Fallback>
                <p:oleObj name="" r:id="rId3" imgW="933450" imgH="711200" progId="Paint.Picture">
                  <p:embed/>
                  <p:pic>
                    <p:nvPicPr>
                      <p:cNvPr id="0" name="图片 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21715" y="4029075"/>
                        <a:ext cx="814705" cy="5727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对象 10"/>
          <p:cNvGraphicFramePr/>
          <p:nvPr/>
        </p:nvGraphicFramePr>
        <p:xfrm>
          <a:off x="3883660" y="4029075"/>
          <a:ext cx="814705" cy="5727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" name="" r:id="rId5" imgW="933450" imgH="711200" progId="Paint.Picture">
                  <p:embed/>
                </p:oleObj>
              </mc:Choice>
              <mc:Fallback>
                <p:oleObj name="" r:id="rId5" imgW="933450" imgH="711200" progId="Paint.Picture">
                  <p:embed/>
                  <p:pic>
                    <p:nvPicPr>
                      <p:cNvPr id="0" name="图片 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83660" y="4029075"/>
                        <a:ext cx="814705" cy="5727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对象 12"/>
          <p:cNvGraphicFramePr/>
          <p:nvPr/>
        </p:nvGraphicFramePr>
        <p:xfrm>
          <a:off x="6823710" y="4029075"/>
          <a:ext cx="814705" cy="5727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" name="" r:id="rId6" imgW="933450" imgH="711200" progId="Paint.Picture">
                  <p:embed/>
                </p:oleObj>
              </mc:Choice>
              <mc:Fallback>
                <p:oleObj name="" r:id="rId6" imgW="933450" imgH="711200" progId="Paint.Picture">
                  <p:embed/>
                  <p:pic>
                    <p:nvPicPr>
                      <p:cNvPr id="0" name="图片 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823710" y="4029075"/>
                        <a:ext cx="814705" cy="5727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图片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2165" y="4968875"/>
            <a:ext cx="448945" cy="793750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91180" y="3918585"/>
            <a:ext cx="448945" cy="793750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31490" y="4844415"/>
            <a:ext cx="448945" cy="793750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23710" y="5040630"/>
            <a:ext cx="448945" cy="793750"/>
          </a:xfrm>
          <a:prstGeom prst="rect">
            <a:avLst/>
          </a:prstGeom>
        </p:spPr>
      </p:pic>
      <p:sp>
        <p:nvSpPr>
          <p:cNvPr id="41" name="文本框 40"/>
          <p:cNvSpPr txBox="1"/>
          <p:nvPr/>
        </p:nvSpPr>
        <p:spPr>
          <a:xfrm>
            <a:off x="812165" y="5762625"/>
            <a:ext cx="12344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等待</a:t>
            </a:r>
            <a:r>
              <a:rPr lang="en-US" altLang="zh-CN"/>
              <a:t>0</a:t>
            </a:r>
            <a:r>
              <a:rPr lang="zh-CN" altLang="en-US"/>
              <a:t>分钟</a:t>
            </a:r>
            <a:endParaRPr lang="zh-CN" altLang="en-US"/>
          </a:p>
        </p:txBody>
      </p:sp>
      <p:sp>
        <p:nvSpPr>
          <p:cNvPr id="42" name="文本框 41"/>
          <p:cNvSpPr txBox="1"/>
          <p:nvPr/>
        </p:nvSpPr>
        <p:spPr>
          <a:xfrm>
            <a:off x="3540125" y="5466080"/>
            <a:ext cx="12344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等待</a:t>
            </a:r>
            <a:r>
              <a:rPr lang="en-US" altLang="zh-CN"/>
              <a:t>0</a:t>
            </a:r>
            <a:r>
              <a:rPr lang="zh-CN" altLang="en-US"/>
              <a:t>分钟</a:t>
            </a:r>
            <a:endParaRPr lang="zh-CN" altLang="en-US"/>
          </a:p>
        </p:txBody>
      </p:sp>
      <p:sp>
        <p:nvSpPr>
          <p:cNvPr id="43" name="文本框 42"/>
          <p:cNvSpPr txBox="1"/>
          <p:nvPr/>
        </p:nvSpPr>
        <p:spPr>
          <a:xfrm>
            <a:off x="3368675" y="3418205"/>
            <a:ext cx="12344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等待</a:t>
            </a:r>
            <a:r>
              <a:rPr lang="en-US" altLang="zh-CN"/>
              <a:t>0</a:t>
            </a:r>
            <a:r>
              <a:rPr lang="zh-CN" altLang="en-US"/>
              <a:t>分钟</a:t>
            </a:r>
            <a:endParaRPr lang="zh-CN" altLang="en-US"/>
          </a:p>
        </p:txBody>
      </p:sp>
      <p:sp>
        <p:nvSpPr>
          <p:cNvPr id="44" name="文本框 43"/>
          <p:cNvSpPr txBox="1"/>
          <p:nvPr/>
        </p:nvSpPr>
        <p:spPr>
          <a:xfrm>
            <a:off x="7541895" y="5097780"/>
            <a:ext cx="12344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等待</a:t>
            </a:r>
            <a:r>
              <a:rPr lang="en-US" altLang="zh-CN"/>
              <a:t>0</a:t>
            </a:r>
            <a:r>
              <a:rPr lang="zh-CN" altLang="en-US"/>
              <a:t>分钟</a:t>
            </a:r>
            <a:endParaRPr lang="zh-CN" altLang="en-US"/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1035" y="3786505"/>
            <a:ext cx="448945" cy="793750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1169670" y="3490595"/>
            <a:ext cx="12344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等待</a:t>
            </a:r>
            <a:r>
              <a:rPr lang="en-US" altLang="zh-CN"/>
              <a:t>0</a:t>
            </a:r>
            <a:r>
              <a:rPr lang="zh-CN" altLang="en-US"/>
              <a:t>分钟</a:t>
            </a:r>
            <a:endParaRPr lang="zh-CN" altLang="en-US"/>
          </a:p>
        </p:txBody>
      </p:sp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[7128] </a:t>
            </a:r>
            <a:r>
              <a:rPr lang="zh-CN" altLang="en-US" dirty="0"/>
              <a:t>摆渡车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1" grpId="1"/>
      <p:bldP spid="19" grpId="0"/>
      <p:bldP spid="19" grpId="1"/>
      <p:bldP spid="43" grpId="0"/>
      <p:bldP spid="43" grpId="1"/>
      <p:bldP spid="42" grpId="0"/>
      <p:bldP spid="42" grpId="1"/>
      <p:bldP spid="44" grpId="0"/>
      <p:bldP spid="44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2197100" y="1037590"/>
            <a:ext cx="6835140" cy="2584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endParaRPr lang="zh-CN" altLang="en-US"/>
          </a:p>
          <a:p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同学 3 在第 1 分钟开始等车，等待 0 分钟，在第 1 分钟乘坐摆渡车出发。摆渡车在第 6 分钟回到人大附中。</a:t>
            </a:r>
            <a:endParaRPr lang="zh-CN" altLang="en-US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同学 4 和同学 5 在第 5 分钟开始等车</a:t>
            </a:r>
            <a:r>
              <a:rPr lang="zh-CN" altLang="en-US">
                <a:highlight>
                  <a:srgbClr val="FFFF00"/>
                </a:highligh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，等待 1 分钟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，在第 6 分钟乘坐摆渡车出发。摆渡车在第 11 分钟回到人大附中。</a:t>
            </a:r>
            <a:endParaRPr lang="zh-CN" altLang="en-US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同学 1 在第 11 分钟开始等车，</a:t>
            </a:r>
            <a:r>
              <a:rPr lang="zh-CN" altLang="en-US">
                <a:highlight>
                  <a:srgbClr val="FFFF00"/>
                </a:highligh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等待 2 分钟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；同学 2 在第 13 分钟开始等车，等待 0 分钟。他/她们在第 13 分钟乘坐摆渡车出发。自此所有同学都被送到人民大学。 </a:t>
            </a:r>
            <a:r>
              <a:rPr lang="zh-CN" altLang="en-US">
                <a:highlight>
                  <a:srgbClr val="FFFF00"/>
                </a:highligh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总等待时间为 4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。</a:t>
            </a:r>
            <a:endParaRPr lang="zh-CN" altLang="en-US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可以证明，没有总等待时间小于 4 的方案。 </a:t>
            </a:r>
            <a:endParaRPr lang="zh-CN" altLang="en-US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01295" y="1542415"/>
            <a:ext cx="185928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>
              <a:buClrTx/>
              <a:buSzTx/>
              <a:buNone/>
            </a:pP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5 5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l">
              <a:buClrTx/>
              <a:buSzTx/>
              <a:buNone/>
            </a:pP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11 13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 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1 5 5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aphicFrame>
        <p:nvGraphicFramePr>
          <p:cNvPr id="10" name="对象 9"/>
          <p:cNvGraphicFramePr/>
          <p:nvPr/>
        </p:nvGraphicFramePr>
        <p:xfrm>
          <a:off x="338455" y="4780915"/>
          <a:ext cx="8185150" cy="5594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" name="" r:id="rId1" imgW="8178800" imgH="558800" progId="Paint.Picture">
                  <p:embed/>
                </p:oleObj>
              </mc:Choice>
              <mc:Fallback>
                <p:oleObj name="" r:id="rId1" imgW="8178800" imgH="558800" progId="Paint.Picture">
                  <p:embed/>
                  <p:pic>
                    <p:nvPicPr>
                      <p:cNvPr id="0" name="图片 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338455" y="4780915"/>
                        <a:ext cx="8185150" cy="5594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对象 11"/>
          <p:cNvGraphicFramePr/>
          <p:nvPr/>
        </p:nvGraphicFramePr>
        <p:xfrm>
          <a:off x="740410" y="4208145"/>
          <a:ext cx="814705" cy="5727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" name="" r:id="rId3" imgW="933450" imgH="711200" progId="Paint.Picture">
                  <p:embed/>
                </p:oleObj>
              </mc:Choice>
              <mc:Fallback>
                <p:oleObj name="" r:id="rId3" imgW="933450" imgH="711200" progId="Paint.Picture">
                  <p:embed/>
                  <p:pic>
                    <p:nvPicPr>
                      <p:cNvPr id="0" name="图片 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40410" y="4208145"/>
                        <a:ext cx="814705" cy="5727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对象 13"/>
          <p:cNvGraphicFramePr/>
          <p:nvPr/>
        </p:nvGraphicFramePr>
        <p:xfrm>
          <a:off x="3594735" y="4208145"/>
          <a:ext cx="814705" cy="5727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" name="" r:id="rId5" imgW="933450" imgH="711200" progId="Paint.Picture">
                  <p:embed/>
                </p:oleObj>
              </mc:Choice>
              <mc:Fallback>
                <p:oleObj name="" r:id="rId5" imgW="933450" imgH="711200" progId="Paint.Picture">
                  <p:embed/>
                  <p:pic>
                    <p:nvPicPr>
                      <p:cNvPr id="0" name="图片 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594735" y="4208145"/>
                        <a:ext cx="814705" cy="5727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对象 15"/>
          <p:cNvGraphicFramePr/>
          <p:nvPr/>
        </p:nvGraphicFramePr>
        <p:xfrm>
          <a:off x="6511290" y="4208145"/>
          <a:ext cx="814705" cy="5727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" name="" r:id="rId6" imgW="933450" imgH="711200" progId="Paint.Picture">
                  <p:embed/>
                </p:oleObj>
              </mc:Choice>
              <mc:Fallback>
                <p:oleObj name="" r:id="rId6" imgW="933450" imgH="711200" progId="Paint.Picture">
                  <p:embed/>
                  <p:pic>
                    <p:nvPicPr>
                      <p:cNvPr id="0" name="图片 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511290" y="4208145"/>
                        <a:ext cx="814705" cy="5727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" name="图片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3240" y="5023485"/>
            <a:ext cx="448945" cy="793750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61640" y="4097655"/>
            <a:ext cx="448945" cy="793750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01950" y="5023485"/>
            <a:ext cx="448945" cy="793750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48325" y="4097655"/>
            <a:ext cx="448945" cy="793750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94170" y="5219700"/>
            <a:ext cx="448945" cy="793750"/>
          </a:xfrm>
          <a:prstGeom prst="rect">
            <a:avLst/>
          </a:prstGeom>
        </p:spPr>
      </p:pic>
      <p:sp>
        <p:nvSpPr>
          <p:cNvPr id="41" name="文本框 40"/>
          <p:cNvSpPr txBox="1"/>
          <p:nvPr/>
        </p:nvSpPr>
        <p:spPr>
          <a:xfrm>
            <a:off x="682625" y="5941695"/>
            <a:ext cx="12344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等待</a:t>
            </a:r>
            <a:r>
              <a:rPr lang="en-US" altLang="zh-CN"/>
              <a:t>0</a:t>
            </a:r>
            <a:r>
              <a:rPr lang="zh-CN" altLang="en-US"/>
              <a:t>分钟</a:t>
            </a:r>
            <a:endParaRPr lang="zh-CN" altLang="en-US"/>
          </a:p>
        </p:txBody>
      </p:sp>
      <p:sp>
        <p:nvSpPr>
          <p:cNvPr id="42" name="文本框 41"/>
          <p:cNvSpPr txBox="1"/>
          <p:nvPr/>
        </p:nvSpPr>
        <p:spPr>
          <a:xfrm>
            <a:off x="3410585" y="5645150"/>
            <a:ext cx="12344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等待</a:t>
            </a:r>
            <a:r>
              <a:rPr lang="en-US" altLang="zh-CN"/>
              <a:t>1</a:t>
            </a:r>
            <a:r>
              <a:rPr lang="zh-CN" altLang="en-US"/>
              <a:t>分钟</a:t>
            </a:r>
            <a:endParaRPr lang="zh-CN" altLang="en-US"/>
          </a:p>
        </p:txBody>
      </p:sp>
      <p:sp>
        <p:nvSpPr>
          <p:cNvPr id="43" name="文本框 42"/>
          <p:cNvSpPr txBox="1"/>
          <p:nvPr/>
        </p:nvSpPr>
        <p:spPr>
          <a:xfrm>
            <a:off x="3239135" y="3597275"/>
            <a:ext cx="12344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等待</a:t>
            </a:r>
            <a:r>
              <a:rPr lang="en-US" altLang="zh-CN"/>
              <a:t>1</a:t>
            </a:r>
            <a:r>
              <a:rPr lang="zh-CN" altLang="en-US"/>
              <a:t>分钟</a:t>
            </a:r>
            <a:endParaRPr lang="zh-CN" altLang="en-US"/>
          </a:p>
        </p:txBody>
      </p:sp>
      <p:sp>
        <p:nvSpPr>
          <p:cNvPr id="44" name="文本框 43"/>
          <p:cNvSpPr txBox="1"/>
          <p:nvPr/>
        </p:nvSpPr>
        <p:spPr>
          <a:xfrm>
            <a:off x="5648325" y="3597275"/>
            <a:ext cx="12344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等待</a:t>
            </a:r>
            <a:r>
              <a:rPr lang="en-US" altLang="zh-CN"/>
              <a:t>2</a:t>
            </a:r>
            <a:r>
              <a:rPr lang="zh-CN" altLang="en-US"/>
              <a:t>分钟</a:t>
            </a:r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[7128] </a:t>
            </a:r>
            <a:r>
              <a:rPr lang="zh-CN" altLang="en-US" dirty="0"/>
              <a:t>摆渡车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1" grpId="1"/>
      <p:bldP spid="43" grpId="0"/>
      <p:bldP spid="43" grpId="1"/>
      <p:bldP spid="42" grpId="0"/>
      <p:bldP spid="42" grpId="1"/>
      <p:bldP spid="44" grpId="0"/>
      <p:bldP spid="44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分析</a:t>
            </a:r>
            <a:endParaRPr lang="zh-CN" altLang="en-US"/>
          </a:p>
        </p:txBody>
      </p:sp>
      <p:graphicFrame>
        <p:nvGraphicFramePr>
          <p:cNvPr id="14" name="对象 13"/>
          <p:cNvGraphicFramePr/>
          <p:nvPr/>
        </p:nvGraphicFramePr>
        <p:xfrm>
          <a:off x="78740" y="2921000"/>
          <a:ext cx="9065260" cy="12395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" name="" r:id="rId1" imgW="9175750" imgH="1238250" progId="Paint.Picture">
                  <p:embed/>
                </p:oleObj>
              </mc:Choice>
              <mc:Fallback>
                <p:oleObj name="" r:id="rId1" imgW="9175750" imgH="1238250" progId="Paint.Picture">
                  <p:embed/>
                  <p:pic>
                    <p:nvPicPr>
                      <p:cNvPr id="0" name="图片 14"/>
                      <p:cNvPicPr/>
                      <p:nvPr/>
                    </p:nvPicPr>
                    <p:blipFill>
                      <a:blip r:embed="rId2"/>
                      <a:srcRect l="1279"/>
                      <a:stretch>
                        <a:fillRect/>
                      </a:stretch>
                    </p:blipFill>
                    <p:spPr>
                      <a:xfrm>
                        <a:off x="78740" y="2921000"/>
                        <a:ext cx="9065260" cy="12395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335" y="2921000"/>
            <a:ext cx="487680" cy="86233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9995" y="2921000"/>
            <a:ext cx="487680" cy="86233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0270" y="2921000"/>
            <a:ext cx="487680" cy="86233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1160" y="2921000"/>
            <a:ext cx="487680" cy="862330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7430" y="2921000"/>
            <a:ext cx="487680" cy="862330"/>
          </a:xfrm>
          <a:prstGeom prst="rect">
            <a:avLst/>
          </a:prstGeom>
        </p:spPr>
      </p:pic>
      <p:sp>
        <p:nvSpPr>
          <p:cNvPr id="22" name="上箭头 21"/>
          <p:cNvSpPr/>
          <p:nvPr/>
        </p:nvSpPr>
        <p:spPr>
          <a:xfrm>
            <a:off x="471170" y="3943985"/>
            <a:ext cx="75565" cy="32829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3" name="上箭头 22"/>
          <p:cNvSpPr/>
          <p:nvPr/>
        </p:nvSpPr>
        <p:spPr>
          <a:xfrm>
            <a:off x="1435735" y="3943985"/>
            <a:ext cx="75565" cy="32829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4" name="上箭头 23"/>
          <p:cNvSpPr/>
          <p:nvPr/>
        </p:nvSpPr>
        <p:spPr>
          <a:xfrm>
            <a:off x="3636645" y="3943985"/>
            <a:ext cx="75565" cy="32829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5" name="上箭头 24"/>
          <p:cNvSpPr/>
          <p:nvPr/>
        </p:nvSpPr>
        <p:spPr>
          <a:xfrm>
            <a:off x="5677535" y="3943985"/>
            <a:ext cx="75565" cy="32829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6" name="上箭头 25"/>
          <p:cNvSpPr/>
          <p:nvPr/>
        </p:nvSpPr>
        <p:spPr>
          <a:xfrm>
            <a:off x="6363970" y="3943985"/>
            <a:ext cx="75565" cy="32829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7" name="文本框 26"/>
          <p:cNvSpPr txBox="1"/>
          <p:nvPr/>
        </p:nvSpPr>
        <p:spPr>
          <a:xfrm>
            <a:off x="467995" y="4460875"/>
            <a:ext cx="810514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红色表示公交车出发的时间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蓝色箭头处表示同学等待的时间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4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求在坐标轴上选择若干汽车的位置</a:t>
            </a:r>
            <a:r>
              <a:rPr lang="en-US" altLang="zh-CN" sz="24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(</a:t>
            </a:r>
            <a:r>
              <a:rPr lang="zh-CN" altLang="en-US" sz="24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两车间的间隔要</a:t>
            </a:r>
            <a:r>
              <a:rPr lang="en-US" altLang="zh-CN" sz="24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&gt;=m)</a:t>
            </a:r>
            <a:r>
              <a:rPr lang="zh-CN" altLang="en-US" sz="24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，求所有红色线段之和，问所有方案中等待之和的最小值是多少？</a:t>
            </a:r>
            <a:endParaRPr lang="zh-CN" altLang="en-US" sz="240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0" name="左右箭头 29"/>
          <p:cNvSpPr/>
          <p:nvPr/>
        </p:nvSpPr>
        <p:spPr>
          <a:xfrm>
            <a:off x="546735" y="3357880"/>
            <a:ext cx="2277745" cy="120015"/>
          </a:xfrm>
          <a:prstGeom prst="left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1" name="左右箭头 30"/>
          <p:cNvSpPr/>
          <p:nvPr/>
        </p:nvSpPr>
        <p:spPr>
          <a:xfrm>
            <a:off x="1435735" y="3663950"/>
            <a:ext cx="1334770" cy="111760"/>
          </a:xfrm>
          <a:prstGeom prst="left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2" name="左右箭头 31"/>
          <p:cNvSpPr/>
          <p:nvPr/>
        </p:nvSpPr>
        <p:spPr>
          <a:xfrm>
            <a:off x="3636645" y="3472815"/>
            <a:ext cx="1283970" cy="136525"/>
          </a:xfrm>
          <a:prstGeom prst="left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3" name="左右箭头 32"/>
          <p:cNvSpPr/>
          <p:nvPr/>
        </p:nvSpPr>
        <p:spPr>
          <a:xfrm>
            <a:off x="5668645" y="3284220"/>
            <a:ext cx="1813560" cy="76200"/>
          </a:xfrm>
          <a:prstGeom prst="left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4" name="左右箭头 33"/>
          <p:cNvSpPr/>
          <p:nvPr/>
        </p:nvSpPr>
        <p:spPr>
          <a:xfrm>
            <a:off x="6327775" y="3609340"/>
            <a:ext cx="1154430" cy="98425"/>
          </a:xfrm>
          <a:prstGeom prst="left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5" name="文本框 34"/>
          <p:cNvSpPr txBox="1"/>
          <p:nvPr/>
        </p:nvSpPr>
        <p:spPr>
          <a:xfrm>
            <a:off x="487680" y="1315085"/>
            <a:ext cx="7809230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   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如果把时间看作一个数轴，那么所有同学到达车站的时刻就是数轴上的点，安排车辆的工作就是把数轴划分成若干个左开右闭的子区间，如下图所示：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ldLvl="0" animBg="1"/>
      <p:bldP spid="30" grpId="1" animBg="1"/>
      <p:bldP spid="31" grpId="0" bldLvl="0" animBg="1"/>
      <p:bldP spid="31" grpId="1" animBg="1"/>
      <p:bldP spid="32" grpId="0" bldLvl="0" animBg="1"/>
      <p:bldP spid="32" grpId="1" animBg="1"/>
      <p:bldP spid="33" grpId="0" bldLvl="0" animBg="1"/>
      <p:bldP spid="33" grpId="1" animBg="1"/>
      <p:bldP spid="34" grpId="0" bldLvl="0" animBg="1"/>
      <p:bldP spid="34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分析</a:t>
            </a:r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1954530" y="207645"/>
            <a:ext cx="185928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>
              <a:buClrTx/>
              <a:buSzTx/>
              <a:buNone/>
            </a:pP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5 5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l">
              <a:buClrTx/>
              <a:buSzTx/>
              <a:buNone/>
            </a:pP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11 13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 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1 5 5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91490" y="1351280"/>
            <a:ext cx="8161655" cy="1568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例如测试样例中摆渡车安排在时刻1、6、13时，所有同学的等待时间之和最少，为4。一共安排了3次乘车，将数轴划分3段左开右闭的区间，分别是：(−∞,1],(1,6],(6,13]，每段长度都≥m，上图中m=5。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graphicFrame>
        <p:nvGraphicFramePr>
          <p:cNvPr id="5" name="对象 4"/>
          <p:cNvGraphicFramePr/>
          <p:nvPr/>
        </p:nvGraphicFramePr>
        <p:xfrm>
          <a:off x="479425" y="3725545"/>
          <a:ext cx="8185150" cy="5594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" name="" r:id="rId1" imgW="8178800" imgH="558800" progId="Paint.Picture">
                  <p:embed/>
                </p:oleObj>
              </mc:Choice>
              <mc:Fallback>
                <p:oleObj name="" r:id="rId1" imgW="8178800" imgH="558800" progId="Paint.Picture">
                  <p:embed/>
                  <p:pic>
                    <p:nvPicPr>
                      <p:cNvPr id="0" name="图片 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79425" y="3725545"/>
                        <a:ext cx="8185150" cy="5594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/>
          <p:cNvGraphicFramePr/>
          <p:nvPr/>
        </p:nvGraphicFramePr>
        <p:xfrm>
          <a:off x="881380" y="3152775"/>
          <a:ext cx="814705" cy="5727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" name="" r:id="rId3" imgW="933450" imgH="711200" progId="Paint.Picture">
                  <p:embed/>
                </p:oleObj>
              </mc:Choice>
              <mc:Fallback>
                <p:oleObj name="" r:id="rId3" imgW="933450" imgH="711200" progId="Paint.Picture">
                  <p:embed/>
                  <p:pic>
                    <p:nvPicPr>
                      <p:cNvPr id="0" name="图片 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81380" y="3152775"/>
                        <a:ext cx="814705" cy="5727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9"/>
          <p:cNvGraphicFramePr/>
          <p:nvPr/>
        </p:nvGraphicFramePr>
        <p:xfrm>
          <a:off x="3735705" y="3152775"/>
          <a:ext cx="814705" cy="5727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" name="" r:id="rId5" imgW="933450" imgH="711200" progId="Paint.Picture">
                  <p:embed/>
                </p:oleObj>
              </mc:Choice>
              <mc:Fallback>
                <p:oleObj name="" r:id="rId5" imgW="933450" imgH="711200" progId="Paint.Picture">
                  <p:embed/>
                  <p:pic>
                    <p:nvPicPr>
                      <p:cNvPr id="0" name="图片 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735705" y="3152775"/>
                        <a:ext cx="814705" cy="5727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对象 11"/>
          <p:cNvGraphicFramePr/>
          <p:nvPr/>
        </p:nvGraphicFramePr>
        <p:xfrm>
          <a:off x="6652260" y="3152775"/>
          <a:ext cx="814705" cy="5727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" name="" r:id="rId6" imgW="933450" imgH="711200" progId="Paint.Picture">
                  <p:embed/>
                </p:oleObj>
              </mc:Choice>
              <mc:Fallback>
                <p:oleObj name="" r:id="rId6" imgW="933450" imgH="711200" progId="Paint.Picture">
                  <p:embed/>
                  <p:pic>
                    <p:nvPicPr>
                      <p:cNvPr id="0" name="图片 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652260" y="3152775"/>
                        <a:ext cx="814705" cy="5727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图片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4210" y="3968115"/>
            <a:ext cx="448945" cy="793750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02610" y="3042285"/>
            <a:ext cx="448945" cy="793750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42920" y="3968115"/>
            <a:ext cx="448945" cy="793750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89295" y="3042285"/>
            <a:ext cx="448945" cy="793750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35140" y="4164330"/>
            <a:ext cx="448945" cy="793750"/>
          </a:xfrm>
          <a:prstGeom prst="rect">
            <a:avLst/>
          </a:prstGeom>
        </p:spPr>
      </p:pic>
      <p:sp>
        <p:nvSpPr>
          <p:cNvPr id="45" name="文本框 44"/>
          <p:cNvSpPr txBox="1"/>
          <p:nvPr/>
        </p:nvSpPr>
        <p:spPr>
          <a:xfrm>
            <a:off x="491490" y="5090795"/>
            <a:ext cx="7882890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这样，</a:t>
            </a:r>
            <a:r>
              <a:rPr lang="zh-CN" altLang="en-US" sz="2400">
                <a:highlight>
                  <a:srgbClr val="FFFF00"/>
                </a:highlight>
                <a:latin typeface="宋体" panose="02010600030101010101" pitchFamily="2" charset="-122"/>
                <a:ea typeface="宋体" panose="02010600030101010101" pitchFamily="2" charset="-122"/>
              </a:rPr>
              <a:t>等待时间之和就转换成了所有点到各自所属区间右边界的距离之和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状态</a:t>
            </a:r>
            <a:r>
              <a:rPr lang="zh-CN" altLang="en-US" dirty="0"/>
              <a:t>表示</a:t>
            </a:r>
            <a:endParaRPr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426085" y="1393825"/>
            <a:ext cx="8291830" cy="1568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设f[i]表示数轴上对于前i个点（车在时刻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i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出发），且最后一段的右边界为i，位于(0,i]的所有点到各自所属区间右边界的距离之和的最小值。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graphicFrame>
        <p:nvGraphicFramePr>
          <p:cNvPr id="5" name="对象 4"/>
          <p:cNvGraphicFramePr/>
          <p:nvPr/>
        </p:nvGraphicFramePr>
        <p:xfrm>
          <a:off x="479425" y="3725545"/>
          <a:ext cx="8185150" cy="5594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" name="" r:id="rId1" imgW="8178800" imgH="558800" progId="Paint.Picture">
                  <p:embed/>
                </p:oleObj>
              </mc:Choice>
              <mc:Fallback>
                <p:oleObj name="" r:id="rId1" imgW="8178800" imgH="558800" progId="Paint.Picture">
                  <p:embed/>
                  <p:pic>
                    <p:nvPicPr>
                      <p:cNvPr id="0" name="图片 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79425" y="3725545"/>
                        <a:ext cx="8185150" cy="5594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文本框 14"/>
          <p:cNvSpPr txBox="1"/>
          <p:nvPr/>
        </p:nvSpPr>
        <p:spPr>
          <a:xfrm>
            <a:off x="6936740" y="3051810"/>
            <a:ext cx="68707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/>
              <a:t>i</a:t>
            </a:r>
            <a:endParaRPr lang="en-US" altLang="zh-CN" sz="3200"/>
          </a:p>
        </p:txBody>
      </p:sp>
      <p:sp>
        <p:nvSpPr>
          <p:cNvPr id="16" name="文本框 15"/>
          <p:cNvSpPr txBox="1"/>
          <p:nvPr/>
        </p:nvSpPr>
        <p:spPr>
          <a:xfrm>
            <a:off x="4853305" y="2275840"/>
            <a:ext cx="7867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t</a:t>
            </a:r>
            <a:r>
              <a:rPr lang="en-US" altLang="zh-CN" sz="2400" baseline="-25000"/>
              <a:t>k1</a:t>
            </a:r>
            <a:endParaRPr lang="en-US" altLang="zh-CN" sz="2400" baseline="-25000"/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4090" y="2931795"/>
            <a:ext cx="448945" cy="79375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0070" y="3438525"/>
            <a:ext cx="448945" cy="793750"/>
          </a:xfrm>
          <a:prstGeom prst="rect">
            <a:avLst/>
          </a:prstGeom>
        </p:spPr>
      </p:pic>
      <p:sp>
        <p:nvSpPr>
          <p:cNvPr id="30" name="左右箭头 29"/>
          <p:cNvSpPr/>
          <p:nvPr/>
        </p:nvSpPr>
        <p:spPr>
          <a:xfrm>
            <a:off x="6105525" y="3526790"/>
            <a:ext cx="914400" cy="110490"/>
          </a:xfrm>
          <a:prstGeom prst="left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2" name="左右箭头 21"/>
          <p:cNvSpPr/>
          <p:nvPr/>
        </p:nvSpPr>
        <p:spPr>
          <a:xfrm>
            <a:off x="5048250" y="3362325"/>
            <a:ext cx="1971675" cy="76200"/>
          </a:xfrm>
          <a:prstGeom prst="left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5" name="文本框 24"/>
          <p:cNvSpPr txBox="1"/>
          <p:nvPr/>
        </p:nvSpPr>
        <p:spPr>
          <a:xfrm>
            <a:off x="4114165" y="3179445"/>
            <a:ext cx="44894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/>
              <a:t>j</a:t>
            </a:r>
            <a:endParaRPr lang="en-US" altLang="zh-CN" sz="3200"/>
          </a:p>
        </p:txBody>
      </p:sp>
      <p:sp>
        <p:nvSpPr>
          <p:cNvPr id="27" name="文本框 26"/>
          <p:cNvSpPr txBox="1"/>
          <p:nvPr/>
        </p:nvSpPr>
        <p:spPr>
          <a:xfrm>
            <a:off x="5716905" y="4283710"/>
            <a:ext cx="7867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t</a:t>
            </a:r>
            <a:r>
              <a:rPr lang="en-US" altLang="zh-CN" sz="2400" baseline="-25000"/>
              <a:t>k2</a:t>
            </a:r>
            <a:endParaRPr lang="en-US" altLang="zh-CN" sz="2400" baseline="-25000"/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085" y="5801995"/>
            <a:ext cx="7921625" cy="520700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6415" y="4708525"/>
            <a:ext cx="4707255" cy="10248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状态转移</a:t>
            </a:r>
            <a:endParaRPr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426085" y="1393825"/>
            <a:ext cx="8291830" cy="1938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设最后一段是(j,i]，而每段长度i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-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j≥m，则有j≤i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-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m。如果第k位同学到达时间t[k]属于区间(j,i]，即j&lt;t[k]≤i，他到右边界i的距离是i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-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t[k]。那么累加所有属于区间(j,i]的点到i点距离之和，然后加上上一阶段的状态f[j]，就得到了状态转移方程：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96035" y="3593465"/>
            <a:ext cx="6064885" cy="111252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6025" y="4967605"/>
            <a:ext cx="5132070" cy="733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7695" y="2798445"/>
            <a:ext cx="4220210" cy="50609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00" y="1682750"/>
            <a:ext cx="4104005" cy="47053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rcRect r="268" b="-1112"/>
          <a:stretch>
            <a:fillRect/>
          </a:stretch>
        </p:blipFill>
        <p:spPr>
          <a:xfrm>
            <a:off x="3322955" y="2267585"/>
            <a:ext cx="3933190" cy="368935"/>
          </a:xfrm>
          <a:prstGeom prst="rect">
            <a:avLst/>
          </a:prstGeom>
        </p:spPr>
      </p:pic>
      <p:sp>
        <p:nvSpPr>
          <p:cNvPr id="15" name="标题 14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dirty="0"/>
              <a:t>状态转移</a:t>
            </a:r>
            <a:endParaRPr dirty="0"/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2955" y="3466465"/>
            <a:ext cx="5348605" cy="372745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760" y="4669155"/>
            <a:ext cx="8178800" cy="605155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29840" y="304165"/>
            <a:ext cx="5132070" cy="733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COMMONDATA" val="eyJoZGlkIjoiODMwMTdmODJjOTA1MzMzZjY4YTE3ZWQzNzJiYmQwMTQifQ=="/>
</p:tagLst>
</file>

<file path=ppt/theme/theme1.xml><?xml version="1.0" encoding="utf-8"?>
<a:theme xmlns:a="http://schemas.openxmlformats.org/drawingml/2006/main" name="主题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1837</Words>
  <Application>WPS 演示</Application>
  <PresentationFormat>全屏显示(4:3)</PresentationFormat>
  <Paragraphs>115</Paragraphs>
  <Slides>18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21</vt:i4>
      </vt:variant>
      <vt:variant>
        <vt:lpstr>幻灯片标题</vt:lpstr>
      </vt:variant>
      <vt:variant>
        <vt:i4>18</vt:i4>
      </vt:variant>
    </vt:vector>
  </HeadingPairs>
  <TitlesOfParts>
    <vt:vector size="49" baseType="lpstr">
      <vt:lpstr>Arial</vt:lpstr>
      <vt:lpstr>宋体</vt:lpstr>
      <vt:lpstr>Wingdings</vt:lpstr>
      <vt:lpstr>楷体</vt:lpstr>
      <vt:lpstr>Cambria Math</vt:lpstr>
      <vt:lpstr>Calibri</vt:lpstr>
      <vt:lpstr>微软雅黑</vt:lpstr>
      <vt:lpstr>Arial Unicode MS</vt:lpstr>
      <vt:lpstr>等线</vt:lpstr>
      <vt:lpstr>主题1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[7128] 摆渡车</vt:lpstr>
      <vt:lpstr>[7128] 摆渡车</vt:lpstr>
      <vt:lpstr>[7128] 摆渡车</vt:lpstr>
      <vt:lpstr>[7128] 摆渡车</vt:lpstr>
      <vt:lpstr>分析</vt:lpstr>
      <vt:lpstr>分析</vt:lpstr>
      <vt:lpstr>状态表示</vt:lpstr>
      <vt:lpstr>状态转移</vt:lpstr>
      <vt:lpstr>状态转移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王 璐</dc:creator>
  <cp:lastModifiedBy>荃星</cp:lastModifiedBy>
  <cp:revision>76</cp:revision>
  <dcterms:created xsi:type="dcterms:W3CDTF">2020-07-30T07:20:00Z</dcterms:created>
  <dcterms:modified xsi:type="dcterms:W3CDTF">2022-07-04T08:34:42Z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571B58E6767B4A11B23C908E4E2C3AED</vt:lpwstr>
  </property>
  <property fmtid="{D5CDD505-2E9C-101B-9397-08002B2CF9AE}" pid="3" name="KSOProductBuildVer">
    <vt:lpwstr>2052-11.1.0.11830</vt:lpwstr>
  </property>
</Properties>
</file>