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2"/>
  </p:notesMasterIdLst>
  <p:sldIdLst>
    <p:sldId id="322" r:id="rId2"/>
    <p:sldId id="745" r:id="rId3"/>
    <p:sldId id="742" r:id="rId4"/>
    <p:sldId id="744" r:id="rId5"/>
    <p:sldId id="743" r:id="rId6"/>
    <p:sldId id="751" r:id="rId7"/>
    <p:sldId id="752" r:id="rId8"/>
    <p:sldId id="754" r:id="rId9"/>
    <p:sldId id="914" r:id="rId10"/>
    <p:sldId id="755" r:id="rId11"/>
    <p:sldId id="756" r:id="rId12"/>
    <p:sldId id="757" r:id="rId13"/>
    <p:sldId id="758" r:id="rId14"/>
    <p:sldId id="759" r:id="rId15"/>
    <p:sldId id="788" r:id="rId16"/>
    <p:sldId id="760" r:id="rId17"/>
    <p:sldId id="761" r:id="rId18"/>
    <p:sldId id="762" r:id="rId19"/>
    <p:sldId id="776" r:id="rId20"/>
    <p:sldId id="777" r:id="rId21"/>
    <p:sldId id="778" r:id="rId22"/>
    <p:sldId id="779" r:id="rId23"/>
    <p:sldId id="780" r:id="rId24"/>
    <p:sldId id="784" r:id="rId25"/>
    <p:sldId id="785" r:id="rId26"/>
    <p:sldId id="786" r:id="rId27"/>
    <p:sldId id="746" r:id="rId28"/>
    <p:sldId id="787" r:id="rId29"/>
    <p:sldId id="747" r:id="rId30"/>
    <p:sldId id="789" r:id="rId31"/>
    <p:sldId id="790" r:id="rId32"/>
    <p:sldId id="791" r:id="rId33"/>
    <p:sldId id="793" r:id="rId34"/>
    <p:sldId id="924" r:id="rId35"/>
    <p:sldId id="925" r:id="rId36"/>
    <p:sldId id="926" r:id="rId37"/>
    <p:sldId id="927" r:id="rId38"/>
    <p:sldId id="928" r:id="rId39"/>
    <p:sldId id="929" r:id="rId40"/>
    <p:sldId id="930" r:id="rId41"/>
    <p:sldId id="931" r:id="rId42"/>
    <p:sldId id="932" r:id="rId43"/>
    <p:sldId id="933" r:id="rId44"/>
    <p:sldId id="934" r:id="rId45"/>
    <p:sldId id="940" r:id="rId46"/>
    <p:sldId id="941" r:id="rId47"/>
    <p:sldId id="942" r:id="rId48"/>
    <p:sldId id="943" r:id="rId49"/>
    <p:sldId id="944" r:id="rId50"/>
    <p:sldId id="935" r:id="rId51"/>
    <p:sldId id="936" r:id="rId52"/>
    <p:sldId id="937" r:id="rId53"/>
    <p:sldId id="938" r:id="rId54"/>
    <p:sldId id="939" r:id="rId55"/>
    <p:sldId id="794" r:id="rId56"/>
    <p:sldId id="795" r:id="rId57"/>
    <p:sldId id="804" r:id="rId58"/>
    <p:sldId id="796" r:id="rId59"/>
    <p:sldId id="808" r:id="rId60"/>
    <p:sldId id="809" r:id="rId61"/>
    <p:sldId id="810" r:id="rId62"/>
    <p:sldId id="797" r:id="rId63"/>
    <p:sldId id="798" r:id="rId64"/>
    <p:sldId id="875" r:id="rId65"/>
    <p:sldId id="883" r:id="rId66"/>
    <p:sldId id="876" r:id="rId67"/>
    <p:sldId id="877" r:id="rId68"/>
    <p:sldId id="915" r:id="rId69"/>
    <p:sldId id="916" r:id="rId70"/>
    <p:sldId id="917" r:id="rId71"/>
    <p:sldId id="878" r:id="rId72"/>
    <p:sldId id="879" r:id="rId73"/>
    <p:sldId id="880" r:id="rId74"/>
    <p:sldId id="884" r:id="rId75"/>
    <p:sldId id="813" r:id="rId76"/>
    <p:sldId id="799" r:id="rId77"/>
    <p:sldId id="800" r:id="rId78"/>
    <p:sldId id="814" r:id="rId79"/>
    <p:sldId id="815" r:id="rId80"/>
    <p:sldId id="847" r:id="rId81"/>
    <p:sldId id="848" r:id="rId82"/>
    <p:sldId id="894" r:id="rId83"/>
    <p:sldId id="849" r:id="rId84"/>
    <p:sldId id="801" r:id="rId85"/>
    <p:sldId id="802" r:id="rId86"/>
    <p:sldId id="803" r:id="rId87"/>
    <p:sldId id="995" r:id="rId88"/>
    <p:sldId id="996" r:id="rId89"/>
    <p:sldId id="997" r:id="rId90"/>
    <p:sldId id="565" r:id="rId91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4" y="-64"/>
      </p:cViewPr>
      <p:guideLst>
        <p:guide orient="horz" pos="2135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  <a:t>2020/5/3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4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10" Type="http://schemas.openxmlformats.org/officeDocument/2006/relationships/image" Target="../media/image5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10.wav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oleObject" Target="../embeddings/oleObject3.bin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6.wav"/><Relationship Id="rId11" Type="http://schemas.openxmlformats.org/officeDocument/2006/relationships/image" Target="../media/image5.wmf"/><Relationship Id="rId5" Type="http://schemas.openxmlformats.org/officeDocument/2006/relationships/audio" Target="../media/audio5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数据结构</a:t>
            </a:r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堆与哈夫曼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Tm="5181"/>
    </mc:Choice>
    <mc:Fallback xmlns=""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1"/>
          <p:cNvSpPr/>
          <p:nvPr/>
        </p:nvSpPr>
        <p:spPr>
          <a:xfrm>
            <a:off x="571600" y="1208089"/>
            <a:ext cx="764514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算法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可以概括成一句话：</a:t>
            </a:r>
            <a:r>
              <a:rPr lang="zh-CN" altLang="en-US" sz="2000" b="1" dirty="0">
                <a:latin typeface="Times New Roman" panose="02020603050405020304" pitchFamily="18" charset="0"/>
              </a:rPr>
              <a:t>从新增的最后一个结点的父结点开始，用要插入元素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向下过滤上层结点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（相当于要插入的元素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向上渗透</a:t>
            </a:r>
            <a:r>
              <a:rPr lang="zh-CN" altLang="en-US" sz="2000" b="1" dirty="0">
                <a:latin typeface="Times New Roman" panose="02020603050405020304" pitchFamily="18" charset="0"/>
              </a:rPr>
              <a:t>）。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250" y="2279651"/>
          <a:ext cx="8288247" cy="3571900"/>
        </p:xfrm>
        <a:graphic>
          <a:graphicData uri="http://schemas.openxmlformats.org/drawingml/2006/table">
            <a:tbl>
              <a:tblPr/>
              <a:tblGrid>
                <a:gridCol w="8288247"/>
              </a:tblGrid>
              <a:tr h="3571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void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Insert(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MaxHeap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H,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ElementType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item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{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将元素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item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插入最大堆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，其中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H-&gt;Elements[0]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已经定义为哨兵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int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IsFull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 ) { 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printf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("</a:t>
                      </a:r>
                      <a:r>
                        <a:rPr lang="zh-CN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最大堆已满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");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return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100" dirty="0" err="1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= ++H-&gt;Size;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en-US" sz="1800" b="1" kern="100" dirty="0" err="1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指向插入后堆中的最后一个元素的位置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for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;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/2] &lt; item;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/=2 )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] =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/2];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向下过滤结点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H-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] = item;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item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插入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utoShape 5"/>
          <p:cNvSpPr/>
          <p:nvPr/>
        </p:nvSpPr>
        <p:spPr>
          <a:xfrm>
            <a:off x="5144393" y="5422901"/>
            <a:ext cx="2857996" cy="1071563"/>
          </a:xfrm>
          <a:prstGeom prst="wedgeEllipseCallout">
            <a:avLst>
              <a:gd name="adj1" fmla="val -102815"/>
              <a:gd name="adj2" fmla="val -97806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27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b="1" i="1" dirty="0">
                <a:latin typeface="Times New Roman" panose="02020603050405020304" pitchFamily="18" charset="0"/>
              </a:rPr>
              <a:t>比交换数据要快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9" name="AutoShape 6"/>
          <p:cNvSpPr/>
          <p:nvPr/>
        </p:nvSpPr>
        <p:spPr>
          <a:xfrm>
            <a:off x="3653472" y="2565401"/>
            <a:ext cx="4420368" cy="1471613"/>
          </a:xfrm>
          <a:prstGeom prst="wedgeEllipseCallout">
            <a:avLst>
              <a:gd name="adj1" fmla="val -55296"/>
              <a:gd name="adj2" fmla="val 82426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b="1">
                <a:latin typeface="Arial" panose="020B0604020202020204" pitchFamily="34" charset="0"/>
              </a:rPr>
              <a:t>H-&gt;Element[ 0 ] </a:t>
            </a:r>
            <a:r>
              <a:rPr lang="zh-CN" altLang="en-US" b="1" dirty="0">
                <a:latin typeface="Arial" panose="020B0604020202020204" pitchFamily="34" charset="0"/>
              </a:rPr>
              <a:t>是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哨兵</a:t>
            </a:r>
            <a:r>
              <a:rPr lang="zh-CN" altLang="en-US" b="1" dirty="0">
                <a:latin typeface="Arial" panose="020B0604020202020204" pitchFamily="34" charset="0"/>
              </a:rPr>
              <a:t>元素，它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不小于</a:t>
            </a:r>
            <a:r>
              <a:rPr lang="zh-CN" altLang="en-US" b="1" dirty="0">
                <a:latin typeface="Arial" panose="020B0604020202020204" pitchFamily="34" charset="0"/>
              </a:rPr>
              <a:t>堆中的最大元素，控制顺环结束。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>
          <a:xfrm>
            <a:off x="5573093" y="2851150"/>
            <a:ext cx="2819890" cy="1219200"/>
          </a:xfrm>
          <a:prstGeom prst="wedgeEllipseCallout">
            <a:avLst>
              <a:gd name="adj1" fmla="val -73611"/>
              <a:gd name="adj2" fmla="val 84750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b="1" i="1">
                <a:latin typeface="Times New Roman" panose="02020603050405020304" pitchFamily="18" charset="0"/>
              </a:rPr>
              <a:t>item </a:t>
            </a:r>
            <a:r>
              <a:rPr lang="zh-CN" altLang="en-US" b="1" i="1" dirty="0">
                <a:latin typeface="Times New Roman" panose="02020603050405020304" pitchFamily="18" charset="0"/>
              </a:rPr>
              <a:t>往上渗透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757369" y="5952609"/>
            <a:ext cx="2896103" cy="36933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anose="02020603050405020304" pitchFamily="18" charset="0"/>
              </a:rPr>
              <a:t>T</a:t>
            </a:r>
            <a:r>
              <a:rPr lang="en-US" altLang="zh-CN" b="1" dirty="0">
                <a:latin typeface="Times New Roman" panose="02020603050405020304" pitchFamily="18" charset="0"/>
              </a:rPr>
              <a:t> (</a:t>
            </a: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</a:rPr>
              <a:t>) = O ( log </a:t>
            </a:r>
            <a:r>
              <a:rPr lang="en-US" altLang="zh-CN" b="1" i="1" dirty="0">
                <a:latin typeface="Times New Roman" panose="02020603050405020304" pitchFamily="18" charset="0"/>
              </a:rPr>
              <a:t>N 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endParaRPr lang="en-US" altLang="zh-CN" b="1" i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矩形 4"/>
          <p:cNvSpPr/>
          <p:nvPr/>
        </p:nvSpPr>
        <p:spPr>
          <a:xfrm>
            <a:off x="571600" y="1143000"/>
            <a:ext cx="650194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</a:rPr>
              <a:t>取出根结点（最大值）元素，同时删除堆的一个结点。</a:t>
            </a:r>
          </a:p>
        </p:txBody>
      </p:sp>
      <p:grpSp>
        <p:nvGrpSpPr>
          <p:cNvPr id="50" name="Group 48"/>
          <p:cNvGrpSpPr/>
          <p:nvPr/>
        </p:nvGrpSpPr>
        <p:grpSpPr>
          <a:xfrm>
            <a:off x="1014589" y="2447925"/>
            <a:ext cx="1905331" cy="1905000"/>
            <a:chOff x="480" y="1152"/>
            <a:chExt cx="1200" cy="1200"/>
          </a:xfrm>
        </p:grpSpPr>
        <p:sp>
          <p:nvSpPr>
            <p:cNvPr id="94239" name="Oval 49"/>
            <p:cNvSpPr/>
            <p:nvPr/>
          </p:nvSpPr>
          <p:spPr>
            <a:xfrm>
              <a:off x="1152" y="115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94240" name="Oval 50"/>
            <p:cNvSpPr/>
            <p:nvPr/>
          </p:nvSpPr>
          <p:spPr>
            <a:xfrm>
              <a:off x="768" y="153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94241" name="Oval 51"/>
            <p:cNvSpPr/>
            <p:nvPr/>
          </p:nvSpPr>
          <p:spPr>
            <a:xfrm>
              <a:off x="480" y="192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94242" name="Line 52"/>
            <p:cNvSpPr/>
            <p:nvPr/>
          </p:nvSpPr>
          <p:spPr>
            <a:xfrm flipH="1">
              <a:off x="649" y="1754"/>
              <a:ext cx="190" cy="1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43" name="Line 53"/>
            <p:cNvSpPr/>
            <p:nvPr/>
          </p:nvSpPr>
          <p:spPr>
            <a:xfrm flipH="1">
              <a:off x="934" y="1344"/>
              <a:ext cx="218" cy="2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44" name="Oval 54"/>
            <p:cNvSpPr/>
            <p:nvPr/>
          </p:nvSpPr>
          <p:spPr>
            <a:xfrm flipH="1">
              <a:off x="1440" y="153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94245" name="Line 55"/>
            <p:cNvSpPr/>
            <p:nvPr/>
          </p:nvSpPr>
          <p:spPr>
            <a:xfrm>
              <a:off x="1365" y="1344"/>
              <a:ext cx="190" cy="1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46" name="Rectangle 56"/>
            <p:cNvSpPr/>
            <p:nvPr/>
          </p:nvSpPr>
          <p:spPr>
            <a:xfrm>
              <a:off x="912" y="1200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[1]</a:t>
              </a:r>
            </a:p>
          </p:txBody>
        </p:sp>
        <p:sp>
          <p:nvSpPr>
            <p:cNvPr id="94247" name="Rectangle 57"/>
            <p:cNvSpPr/>
            <p:nvPr/>
          </p:nvSpPr>
          <p:spPr>
            <a:xfrm>
              <a:off x="528" y="1536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[2]</a:t>
              </a:r>
            </a:p>
          </p:txBody>
        </p:sp>
        <p:sp>
          <p:nvSpPr>
            <p:cNvPr id="94248" name="Rectangle 58"/>
            <p:cNvSpPr/>
            <p:nvPr/>
          </p:nvSpPr>
          <p:spPr>
            <a:xfrm>
              <a:off x="1200" y="1536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[3]</a:t>
              </a:r>
            </a:p>
          </p:txBody>
        </p:sp>
        <p:sp>
          <p:nvSpPr>
            <p:cNvPr id="94249" name="Rectangle 59"/>
            <p:cNvSpPr/>
            <p:nvPr/>
          </p:nvSpPr>
          <p:spPr>
            <a:xfrm>
              <a:off x="480" y="2208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[4]</a:t>
              </a:r>
            </a:p>
          </p:txBody>
        </p:sp>
        <p:sp>
          <p:nvSpPr>
            <p:cNvPr id="94250" name="Oval 60"/>
            <p:cNvSpPr/>
            <p:nvPr/>
          </p:nvSpPr>
          <p:spPr>
            <a:xfrm flipH="1">
              <a:off x="960" y="192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94251" name="Line 61"/>
            <p:cNvSpPr/>
            <p:nvPr/>
          </p:nvSpPr>
          <p:spPr>
            <a:xfrm>
              <a:off x="937" y="1754"/>
              <a:ext cx="145" cy="16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52" name="Rectangle 62"/>
            <p:cNvSpPr/>
            <p:nvPr/>
          </p:nvSpPr>
          <p:spPr>
            <a:xfrm>
              <a:off x="960" y="2208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[5]</a:t>
              </a:r>
            </a:p>
          </p:txBody>
        </p:sp>
      </p:grpSp>
      <p:sp>
        <p:nvSpPr>
          <p:cNvPr id="65" name="Oval 63"/>
          <p:cNvSpPr/>
          <p:nvPr/>
        </p:nvSpPr>
        <p:spPr>
          <a:xfrm>
            <a:off x="1767195" y="3690938"/>
            <a:ext cx="381066" cy="381000"/>
          </a:xfrm>
          <a:prstGeom prst="ellipse">
            <a:avLst/>
          </a:prstGeom>
          <a:solidFill>
            <a:srgbClr val="C0C0C0">
              <a:alpha val="50195"/>
            </a:srgbClr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6" name="AutoShape 64"/>
          <p:cNvSpPr/>
          <p:nvPr/>
        </p:nvSpPr>
        <p:spPr>
          <a:xfrm>
            <a:off x="3910692" y="2214563"/>
            <a:ext cx="3734448" cy="1600200"/>
          </a:xfrm>
          <a:prstGeom prst="wedgeRoundRectCallout">
            <a:avLst>
              <a:gd name="adj1" fmla="val -92644"/>
              <a:gd name="adj2" fmla="val 45537"/>
              <a:gd name="adj3" fmla="val 16667"/>
            </a:avLst>
          </a:prstGeom>
          <a:gradFill rotWithShape="0">
            <a:gsLst>
              <a:gs pos="0">
                <a:srgbClr val="E2E2E2"/>
              </a:gs>
              <a:gs pos="50000">
                <a:srgbClr val="FFFFFF"/>
              </a:gs>
              <a:gs pos="100000">
                <a:srgbClr val="E2E2E2"/>
              </a:gs>
            </a:gsLst>
            <a:lin ang="0" scaled="1"/>
            <a:tileRect/>
          </a:gra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为了保持完全二叉树的结构特性，</a:t>
            </a:r>
            <a:endParaRPr lang="en-US" altLang="zh-CN" b="1">
              <a:latin typeface="Times New Roman" panose="02020603050405020304" pitchFamily="18" charset="0"/>
            </a:endParaRPr>
          </a:p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移去的是该结点。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67" name="Oval 65"/>
          <p:cNvSpPr/>
          <p:nvPr/>
        </p:nvSpPr>
        <p:spPr>
          <a:xfrm>
            <a:off x="2100628" y="2428875"/>
            <a:ext cx="381066" cy="3810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8" name="Oval 66"/>
          <p:cNvSpPr/>
          <p:nvPr/>
        </p:nvSpPr>
        <p:spPr>
          <a:xfrm>
            <a:off x="2100628" y="2428875"/>
            <a:ext cx="381066" cy="3810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9" name="Text Box 67"/>
          <p:cNvSpPr txBox="1"/>
          <p:nvPr/>
        </p:nvSpPr>
        <p:spPr>
          <a:xfrm>
            <a:off x="3234299" y="2371725"/>
            <a:ext cx="3810662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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把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31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移至根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100628" y="2428875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31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71" name="Text Box 70"/>
          <p:cNvSpPr txBox="1"/>
          <p:nvPr/>
        </p:nvSpPr>
        <p:spPr>
          <a:xfrm>
            <a:off x="3234300" y="3133725"/>
            <a:ext cx="4344154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 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找出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31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的较大的孩子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481395" y="3071813"/>
            <a:ext cx="381066" cy="3810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768689" y="3057525"/>
            <a:ext cx="1448051" cy="457200"/>
            <a:chOff x="3024" y="2832"/>
            <a:chExt cx="912" cy="288"/>
          </a:xfrm>
        </p:grpSpPr>
        <p:sp>
          <p:nvSpPr>
            <p:cNvPr id="94236" name="Oval 73"/>
            <p:cNvSpPr/>
            <p:nvPr/>
          </p:nvSpPr>
          <p:spPr>
            <a:xfrm>
              <a:off x="3024" y="288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94237" name="Oval 74"/>
            <p:cNvSpPr/>
            <p:nvPr/>
          </p:nvSpPr>
          <p:spPr>
            <a:xfrm>
              <a:off x="3696" y="288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94238" name="Text Box 75"/>
            <p:cNvSpPr txBox="1"/>
            <p:nvPr/>
          </p:nvSpPr>
          <p:spPr>
            <a:xfrm>
              <a:off x="3312" y="2832"/>
              <a:ext cx="336" cy="233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77" name="Oval 76"/>
          <p:cNvSpPr/>
          <p:nvPr/>
        </p:nvSpPr>
        <p:spPr>
          <a:xfrm>
            <a:off x="1481395" y="3071813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78" name="Oval 77"/>
          <p:cNvSpPr/>
          <p:nvPr/>
        </p:nvSpPr>
        <p:spPr>
          <a:xfrm>
            <a:off x="2100628" y="2428875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79" name="Arc 78"/>
          <p:cNvSpPr/>
          <p:nvPr/>
        </p:nvSpPr>
        <p:spPr>
          <a:xfrm flipV="1">
            <a:off x="3234300" y="3057525"/>
            <a:ext cx="381066" cy="533400"/>
          </a:xfrm>
          <a:custGeom>
            <a:avLst/>
            <a:gdLst>
              <a:gd name="txL" fmla="*/ 0 w 43200"/>
              <a:gd name="txT" fmla="*/ 0 h 43200"/>
              <a:gd name="txR" fmla="*/ 43200 w 43200"/>
              <a:gd name="txB" fmla="*/ 43200 h 43200"/>
            </a:gdLst>
            <a:ahLst/>
            <a:cxnLst>
              <a:cxn ang="0">
                <a:pos x="277274" y="504125"/>
              </a:cxn>
              <a:cxn ang="0">
                <a:pos x="349964" y="412607"/>
              </a:cxn>
              <a:cxn ang="0">
                <a:pos x="190500" y="266700"/>
              </a:cxn>
            </a:cxnLst>
            <a:rect l="txL" t="txT" r="txR" b="txB"/>
            <a:pathLst>
              <a:path w="43200" h="43200" fill="none">
                <a:moveTo>
                  <a:pt x="31438" y="40828"/>
                </a:moveTo>
                <a:cubicBezTo>
                  <a:pt x="28393" y="42387"/>
                  <a:pt x="2502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97"/>
                  <a:pt x="41977" y="29903"/>
                  <a:pt x="39680" y="33416"/>
                </a:cubicBezTo>
              </a:path>
              <a:path w="43200" h="43200" stroke="0">
                <a:moveTo>
                  <a:pt x="31438" y="40828"/>
                </a:moveTo>
                <a:cubicBezTo>
                  <a:pt x="28393" y="42387"/>
                  <a:pt x="2502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97"/>
                  <a:pt x="41977" y="29903"/>
                  <a:pt x="39680" y="33416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round/>
            <a:headEnd type="triangle" w="sm" len="lg"/>
            <a:tailEnd type="none" w="sm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0" name="Group 79"/>
          <p:cNvGrpSpPr/>
          <p:nvPr/>
        </p:nvGrpSpPr>
        <p:grpSpPr>
          <a:xfrm>
            <a:off x="6768689" y="3590925"/>
            <a:ext cx="1448051" cy="457200"/>
            <a:chOff x="3024" y="2832"/>
            <a:chExt cx="912" cy="288"/>
          </a:xfrm>
        </p:grpSpPr>
        <p:sp>
          <p:nvSpPr>
            <p:cNvPr id="94233" name="Oval 80"/>
            <p:cNvSpPr/>
            <p:nvPr/>
          </p:nvSpPr>
          <p:spPr>
            <a:xfrm>
              <a:off x="3024" y="288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94234" name="Oval 81"/>
            <p:cNvSpPr/>
            <p:nvPr/>
          </p:nvSpPr>
          <p:spPr>
            <a:xfrm>
              <a:off x="3696" y="288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94235" name="Text Box 82"/>
            <p:cNvSpPr txBox="1"/>
            <p:nvPr/>
          </p:nvSpPr>
          <p:spPr>
            <a:xfrm>
              <a:off x="3312" y="2832"/>
              <a:ext cx="336" cy="233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&lt;</a:t>
              </a:r>
            </a:p>
          </p:txBody>
        </p:sp>
      </p:grpSp>
      <p:sp>
        <p:nvSpPr>
          <p:cNvPr id="84" name="Oval 83"/>
          <p:cNvSpPr/>
          <p:nvPr/>
        </p:nvSpPr>
        <p:spPr>
          <a:xfrm>
            <a:off x="1028879" y="3690938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85" name="Oval 84"/>
          <p:cNvSpPr/>
          <p:nvPr/>
        </p:nvSpPr>
        <p:spPr>
          <a:xfrm>
            <a:off x="1481395" y="3071813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86" name="Text Box 94"/>
          <p:cNvSpPr txBox="1"/>
          <p:nvPr/>
        </p:nvSpPr>
        <p:spPr>
          <a:xfrm>
            <a:off x="3234300" y="5114925"/>
            <a:ext cx="289610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 (</a:t>
            </a:r>
            <a:r>
              <a:rPr lang="en-US" altLang="zh-CN" sz="2000" b="1" i="1">
                <a:latin typeface="Times New Roman" panose="02020603050405020304" pitchFamily="18" charset="0"/>
              </a:rPr>
              <a:t>N</a:t>
            </a:r>
            <a:r>
              <a:rPr lang="en-US" altLang="zh-CN" sz="2000" b="1">
                <a:latin typeface="Times New Roman" panose="02020603050405020304" pitchFamily="18" charset="0"/>
              </a:rPr>
              <a:t>) = O ( log </a:t>
            </a:r>
            <a:r>
              <a:rPr lang="en-US" altLang="zh-CN" sz="2000" b="1" i="1">
                <a:latin typeface="Times New Roman" panose="02020603050405020304" pitchFamily="18" charset="0"/>
              </a:rPr>
              <a:t>N 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endParaRPr lang="en-US" altLang="zh-CN" sz="2000" b="1" i="1">
              <a:latin typeface="Times New Roman" panose="02020603050405020304" pitchFamily="18" charset="0"/>
            </a:endParaRPr>
          </a:p>
        </p:txBody>
      </p:sp>
      <p:sp>
        <p:nvSpPr>
          <p:cNvPr id="87" name="Oval 68"/>
          <p:cNvSpPr>
            <a:spLocks noChangeArrowheads="1"/>
          </p:cNvSpPr>
          <p:nvPr/>
        </p:nvSpPr>
        <p:spPr bwMode="auto">
          <a:xfrm>
            <a:off x="1624295" y="3357563"/>
            <a:ext cx="685919" cy="1143000"/>
          </a:xfrm>
          <a:prstGeom prst="ellipse">
            <a:avLst/>
          </a:prstGeom>
          <a:solidFill>
            <a:schemeClr val="accent3"/>
          </a:solidFill>
          <a:ln w="254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8" name="对象 87"/>
          <p:cNvGraphicFramePr/>
          <p:nvPr/>
        </p:nvGraphicFramePr>
        <p:xfrm>
          <a:off x="1838645" y="3643313"/>
          <a:ext cx="4668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9" imgW="1554480" imgH="2286635" progId="">
                  <p:embed/>
                </p:oleObj>
              </mc:Choice>
              <mc:Fallback>
                <p:oleObj r:id="rId9" imgW="1554480" imgH="228663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8645" y="3643313"/>
                        <a:ext cx="466806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58"/>
          <p:cNvSpPr/>
          <p:nvPr/>
        </p:nvSpPr>
        <p:spPr>
          <a:xfrm>
            <a:off x="643050" y="468863"/>
            <a:ext cx="37753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1.2.2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删除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 animBg="1"/>
      <p:bldP spid="71" grpId="0"/>
      <p:bldP spid="72" grpId="0" animBg="1"/>
      <p:bldP spid="77" grpId="0" animBg="1"/>
      <p:bldP spid="78" grpId="0" animBg="1"/>
      <p:bldP spid="84" grpId="0" animBg="1"/>
      <p:bldP spid="85" grpId="0" animBg="1"/>
      <p:bldP spid="86" grpId="0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47015" y="356870"/>
          <a:ext cx="8790305" cy="6309360"/>
        </p:xfrm>
        <a:graphic>
          <a:graphicData uri="http://schemas.openxmlformats.org/drawingml/2006/table">
            <a:tbl>
              <a:tblPr/>
              <a:tblGrid>
                <a:gridCol w="8790305"/>
              </a:tblGrid>
              <a:tr h="6309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ElementType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DeleteMax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MaxHeap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H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{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从最大堆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中取出键值为最大的元素，并删除一个结点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int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Parent, Child;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ElementType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MaxItem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, temp;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IsEmpty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 ) {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printf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("</a:t>
                      </a:r>
                      <a:r>
                        <a:rPr lang="zh-CN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最大堆已为空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");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return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3333CC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MaxItem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= H-&gt;Elements[1];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取出根结点最大值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 smtClean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用最大堆中最后一个元素从根结点开始向上过滤下层结点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 smtClean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temp = H-&gt;Elements[H-&gt;Size--];</a:t>
                      </a:r>
                      <a:endParaRPr lang="zh-CN" sz="1800" b="1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for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Parent=1; Parent*2&lt;=H-&gt;Size; Parent=Child ) {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Child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= Parent * 2;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3333CC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(Child!= H-&gt;Size) &amp;&amp; 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93345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(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H-&gt;Elements[Child] &lt; H-&gt;Elements[Child+1])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Child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++;  /* Child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指向左右子结点的较大者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temp &gt;= H-&gt;Elements[Child] )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break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5334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else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移动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temp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元素到下一层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H-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&gt;Elements[Parent] = H-&gt;Elements[Child];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H-&gt;Elements[Parent] = temp;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return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MaxItem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} 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7069455" y="1186815"/>
          <a:ext cx="1666240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3213100" imgH="3130550" progId="Paint.Picture">
                  <p:embed/>
                </p:oleObj>
              </mc:Choice>
              <mc:Fallback>
                <p:oleObj r:id="rId3" imgW="3213100" imgH="3130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9455" y="1186815"/>
                        <a:ext cx="1666240" cy="1424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/>
          <p:nvPr/>
        </p:nvSpPr>
        <p:spPr>
          <a:xfrm>
            <a:off x="857400" y="3000376"/>
            <a:ext cx="7287890" cy="7080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可以通过最大堆的插入操作，将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一个个相继插入到一个初始为空的堆中去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，其时间代价最大为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 </a:t>
            </a:r>
            <a:r>
              <a:rPr lang="en-US" altLang="zh-CN" sz="2000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logN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88" descr="再生纸"/>
          <p:cNvSpPr>
            <a:spLocks noChangeArrowheads="1"/>
          </p:cNvSpPr>
          <p:nvPr/>
        </p:nvSpPr>
        <p:spPr bwMode="auto">
          <a:xfrm>
            <a:off x="500150" y="1214438"/>
            <a:ext cx="8288189" cy="1214438"/>
          </a:xfrm>
          <a:prstGeom prst="roundRect">
            <a:avLst>
              <a:gd name="adj" fmla="val 1090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建立最大堆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是指如何将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已经存在的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按最大堆的要求存放在一个一维数组中。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857400" y="3857625"/>
            <a:ext cx="7287890" cy="1016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线性时间复杂度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下建立最大堆。具体分两步进行：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/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第一步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，将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个元素按输入顺序存入二叉树中，这一步只要求满足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完全二叉树的结构特性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，而不管其有序性。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499" y="4929188"/>
            <a:ext cx="778804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第二步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，调整各结点元素，以满足最大堆的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有序特性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2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矩形 58"/>
          <p:cNvSpPr/>
          <p:nvPr/>
        </p:nvSpPr>
        <p:spPr>
          <a:xfrm>
            <a:off x="643050" y="468863"/>
            <a:ext cx="37753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1.2.3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的建立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/>
      <p:bldP spid="9" grpId="0" animBg="1"/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542" y="1784350"/>
            <a:ext cx="4501344" cy="2643188"/>
            <a:chOff x="6232" y="3941"/>
            <a:chExt cx="3584" cy="2060"/>
          </a:xfrm>
        </p:grpSpPr>
        <p:sp>
          <p:nvSpPr>
            <p:cNvPr id="97441" name="Line 3"/>
            <p:cNvSpPr/>
            <p:nvPr/>
          </p:nvSpPr>
          <p:spPr>
            <a:xfrm flipH="1">
              <a:off x="7279" y="4231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2" name="Oval 4"/>
            <p:cNvSpPr/>
            <p:nvPr/>
          </p:nvSpPr>
          <p:spPr>
            <a:xfrm>
              <a:off x="7928" y="394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3" name="Oval 5"/>
            <p:cNvSpPr/>
            <p:nvPr/>
          </p:nvSpPr>
          <p:spPr>
            <a:xfrm>
              <a:off x="6923" y="447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4" name="Text Box 6"/>
            <p:cNvSpPr txBox="1"/>
            <p:nvPr/>
          </p:nvSpPr>
          <p:spPr>
            <a:xfrm>
              <a:off x="6998" y="455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5" name="Oval 7"/>
            <p:cNvSpPr/>
            <p:nvPr/>
          </p:nvSpPr>
          <p:spPr>
            <a:xfrm>
              <a:off x="6472" y="499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6" name="Text Box 8"/>
            <p:cNvSpPr txBox="1"/>
            <p:nvPr/>
          </p:nvSpPr>
          <p:spPr>
            <a:xfrm>
              <a:off x="6562" y="506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7" name="Line 9"/>
            <p:cNvSpPr/>
            <p:nvPr/>
          </p:nvSpPr>
          <p:spPr>
            <a:xfrm flipH="1">
              <a:off x="6772" y="482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8" name="Text Box 10"/>
            <p:cNvSpPr txBox="1"/>
            <p:nvPr/>
          </p:nvSpPr>
          <p:spPr>
            <a:xfrm>
              <a:off x="8000" y="401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9" name="Oval 11"/>
            <p:cNvSpPr/>
            <p:nvPr/>
          </p:nvSpPr>
          <p:spPr>
            <a:xfrm>
              <a:off x="6232" y="562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0" name="Text Box 12"/>
            <p:cNvSpPr txBox="1"/>
            <p:nvPr/>
          </p:nvSpPr>
          <p:spPr>
            <a:xfrm>
              <a:off x="6322" y="569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1" name="Oval 13"/>
            <p:cNvSpPr/>
            <p:nvPr/>
          </p:nvSpPr>
          <p:spPr>
            <a:xfrm>
              <a:off x="6758" y="561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2" name="Text Box 14"/>
            <p:cNvSpPr txBox="1"/>
            <p:nvPr/>
          </p:nvSpPr>
          <p:spPr>
            <a:xfrm>
              <a:off x="6863" y="567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3" name="Line 15"/>
            <p:cNvSpPr/>
            <p:nvPr/>
          </p:nvSpPr>
          <p:spPr>
            <a:xfrm flipH="1">
              <a:off x="6487" y="536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54" name="Line 16"/>
            <p:cNvSpPr/>
            <p:nvPr/>
          </p:nvSpPr>
          <p:spPr>
            <a:xfrm>
              <a:off x="6727" y="536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55" name="Oval 17"/>
            <p:cNvSpPr/>
            <p:nvPr/>
          </p:nvSpPr>
          <p:spPr>
            <a:xfrm>
              <a:off x="7431" y="499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6" name="Text Box 18"/>
            <p:cNvSpPr txBox="1"/>
            <p:nvPr/>
          </p:nvSpPr>
          <p:spPr>
            <a:xfrm>
              <a:off x="7521" y="506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7" name="Oval 19"/>
            <p:cNvSpPr/>
            <p:nvPr/>
          </p:nvSpPr>
          <p:spPr>
            <a:xfrm>
              <a:off x="7191" y="562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8" name="Text Box 20"/>
            <p:cNvSpPr txBox="1"/>
            <p:nvPr/>
          </p:nvSpPr>
          <p:spPr>
            <a:xfrm>
              <a:off x="7281" y="570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9" name="Oval 21"/>
            <p:cNvSpPr/>
            <p:nvPr/>
          </p:nvSpPr>
          <p:spPr>
            <a:xfrm>
              <a:off x="7717" y="561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0" name="Text Box 22"/>
            <p:cNvSpPr txBox="1"/>
            <p:nvPr/>
          </p:nvSpPr>
          <p:spPr>
            <a:xfrm>
              <a:off x="7807" y="568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1" name="Line 23"/>
            <p:cNvSpPr/>
            <p:nvPr/>
          </p:nvSpPr>
          <p:spPr>
            <a:xfrm flipH="1">
              <a:off x="7446" y="5359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2" name="Line 24"/>
            <p:cNvSpPr/>
            <p:nvPr/>
          </p:nvSpPr>
          <p:spPr>
            <a:xfrm>
              <a:off x="7686" y="5359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3" name="Line 25"/>
            <p:cNvSpPr/>
            <p:nvPr/>
          </p:nvSpPr>
          <p:spPr>
            <a:xfrm>
              <a:off x="7252" y="481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4" name="Oval 26"/>
            <p:cNvSpPr/>
            <p:nvPr/>
          </p:nvSpPr>
          <p:spPr>
            <a:xfrm>
              <a:off x="8934" y="445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5" name="Text Box 27"/>
            <p:cNvSpPr txBox="1"/>
            <p:nvPr/>
          </p:nvSpPr>
          <p:spPr>
            <a:xfrm>
              <a:off x="9009" y="453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6" name="Oval 28"/>
            <p:cNvSpPr/>
            <p:nvPr/>
          </p:nvSpPr>
          <p:spPr>
            <a:xfrm>
              <a:off x="8483" y="4978"/>
              <a:ext cx="374" cy="374"/>
            </a:xfrm>
            <a:prstGeom prst="ellipse">
              <a:avLst/>
            </a:pr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7" name="Text Box 29"/>
            <p:cNvSpPr txBox="1"/>
            <p:nvPr/>
          </p:nvSpPr>
          <p:spPr>
            <a:xfrm>
              <a:off x="8588" y="5056"/>
              <a:ext cx="227" cy="207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8" name="Line 30"/>
            <p:cNvSpPr/>
            <p:nvPr/>
          </p:nvSpPr>
          <p:spPr>
            <a:xfrm flipH="1">
              <a:off x="8783" y="480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9" name="Oval 31"/>
            <p:cNvSpPr/>
            <p:nvPr/>
          </p:nvSpPr>
          <p:spPr>
            <a:xfrm>
              <a:off x="8243" y="5607"/>
              <a:ext cx="374" cy="374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70" name="Text Box 32"/>
            <p:cNvSpPr txBox="1"/>
            <p:nvPr/>
          </p:nvSpPr>
          <p:spPr>
            <a:xfrm>
              <a:off x="8333" y="5682"/>
              <a:ext cx="227" cy="207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71" name="Line 33"/>
            <p:cNvSpPr/>
            <p:nvPr/>
          </p:nvSpPr>
          <p:spPr>
            <a:xfrm flipH="1">
              <a:off x="8498" y="534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72" name="Oval 34"/>
            <p:cNvSpPr/>
            <p:nvPr/>
          </p:nvSpPr>
          <p:spPr>
            <a:xfrm>
              <a:off x="9442" y="497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73" name="Text Box 35"/>
            <p:cNvSpPr txBox="1"/>
            <p:nvPr/>
          </p:nvSpPr>
          <p:spPr>
            <a:xfrm>
              <a:off x="9547" y="505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74" name="Line 36"/>
            <p:cNvSpPr/>
            <p:nvPr/>
          </p:nvSpPr>
          <p:spPr>
            <a:xfrm>
              <a:off x="9263" y="479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75" name="Line 37"/>
            <p:cNvSpPr/>
            <p:nvPr/>
          </p:nvSpPr>
          <p:spPr>
            <a:xfrm>
              <a:off x="8272" y="4234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7333" name="Group 53"/>
          <p:cNvGrpSpPr/>
          <p:nvPr/>
        </p:nvGrpSpPr>
        <p:grpSpPr>
          <a:xfrm>
            <a:off x="1176542" y="1784350"/>
            <a:ext cx="4501344" cy="2643188"/>
            <a:chOff x="1980" y="3936"/>
            <a:chExt cx="3584" cy="2060"/>
          </a:xfrm>
        </p:grpSpPr>
        <p:sp>
          <p:nvSpPr>
            <p:cNvPr id="97406" name="Line 54"/>
            <p:cNvSpPr/>
            <p:nvPr/>
          </p:nvSpPr>
          <p:spPr>
            <a:xfrm flipH="1">
              <a:off x="3027" y="4226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07" name="Oval 55"/>
            <p:cNvSpPr/>
            <p:nvPr/>
          </p:nvSpPr>
          <p:spPr>
            <a:xfrm>
              <a:off x="3676" y="3936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08" name="Oval 56"/>
            <p:cNvSpPr/>
            <p:nvPr/>
          </p:nvSpPr>
          <p:spPr>
            <a:xfrm>
              <a:off x="2671" y="447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09" name="Text Box 57"/>
            <p:cNvSpPr txBox="1"/>
            <p:nvPr/>
          </p:nvSpPr>
          <p:spPr>
            <a:xfrm>
              <a:off x="2746" y="454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0" name="Oval 58"/>
            <p:cNvSpPr/>
            <p:nvPr/>
          </p:nvSpPr>
          <p:spPr>
            <a:xfrm>
              <a:off x="2220" y="499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1" name="Text Box 59"/>
            <p:cNvSpPr txBox="1"/>
            <p:nvPr/>
          </p:nvSpPr>
          <p:spPr>
            <a:xfrm>
              <a:off x="2310" y="505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2" name="Line 60"/>
            <p:cNvSpPr/>
            <p:nvPr/>
          </p:nvSpPr>
          <p:spPr>
            <a:xfrm flipH="1">
              <a:off x="2520" y="481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13" name="Text Box 61"/>
            <p:cNvSpPr txBox="1"/>
            <p:nvPr/>
          </p:nvSpPr>
          <p:spPr>
            <a:xfrm>
              <a:off x="3748" y="4014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4" name="Oval 62"/>
            <p:cNvSpPr/>
            <p:nvPr/>
          </p:nvSpPr>
          <p:spPr>
            <a:xfrm>
              <a:off x="1980" y="562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5" name="Text Box 63"/>
            <p:cNvSpPr txBox="1"/>
            <p:nvPr/>
          </p:nvSpPr>
          <p:spPr>
            <a:xfrm>
              <a:off x="2070" y="568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6" name="Oval 64"/>
            <p:cNvSpPr/>
            <p:nvPr/>
          </p:nvSpPr>
          <p:spPr>
            <a:xfrm>
              <a:off x="2506" y="560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7" name="Text Box 65"/>
            <p:cNvSpPr txBox="1"/>
            <p:nvPr/>
          </p:nvSpPr>
          <p:spPr>
            <a:xfrm>
              <a:off x="2611" y="567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8" name="Line 66"/>
            <p:cNvSpPr/>
            <p:nvPr/>
          </p:nvSpPr>
          <p:spPr>
            <a:xfrm flipH="1">
              <a:off x="2235" y="535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19" name="Line 67"/>
            <p:cNvSpPr/>
            <p:nvPr/>
          </p:nvSpPr>
          <p:spPr>
            <a:xfrm>
              <a:off x="2475" y="535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0" name="Oval 68"/>
            <p:cNvSpPr/>
            <p:nvPr/>
          </p:nvSpPr>
          <p:spPr>
            <a:xfrm>
              <a:off x="3179" y="499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1" name="Text Box 69"/>
            <p:cNvSpPr txBox="1"/>
            <p:nvPr/>
          </p:nvSpPr>
          <p:spPr>
            <a:xfrm>
              <a:off x="3269" y="505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2" name="Oval 70"/>
            <p:cNvSpPr/>
            <p:nvPr/>
          </p:nvSpPr>
          <p:spPr>
            <a:xfrm>
              <a:off x="2939" y="562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3" name="Text Box 71"/>
            <p:cNvSpPr txBox="1"/>
            <p:nvPr/>
          </p:nvSpPr>
          <p:spPr>
            <a:xfrm>
              <a:off x="3029" y="569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4" name="Oval 72"/>
            <p:cNvSpPr/>
            <p:nvPr/>
          </p:nvSpPr>
          <p:spPr>
            <a:xfrm>
              <a:off x="3465" y="560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5" name="Text Box 73"/>
            <p:cNvSpPr txBox="1"/>
            <p:nvPr/>
          </p:nvSpPr>
          <p:spPr>
            <a:xfrm>
              <a:off x="3555" y="568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6" name="Line 74"/>
            <p:cNvSpPr/>
            <p:nvPr/>
          </p:nvSpPr>
          <p:spPr>
            <a:xfrm flipH="1">
              <a:off x="3194" y="5354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7" name="Line 75"/>
            <p:cNvSpPr/>
            <p:nvPr/>
          </p:nvSpPr>
          <p:spPr>
            <a:xfrm>
              <a:off x="3434" y="5354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8" name="Line 76"/>
            <p:cNvSpPr/>
            <p:nvPr/>
          </p:nvSpPr>
          <p:spPr>
            <a:xfrm>
              <a:off x="3000" y="481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9" name="Oval 77"/>
            <p:cNvSpPr/>
            <p:nvPr/>
          </p:nvSpPr>
          <p:spPr>
            <a:xfrm>
              <a:off x="4682" y="445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0" name="Text Box 78"/>
            <p:cNvSpPr txBox="1"/>
            <p:nvPr/>
          </p:nvSpPr>
          <p:spPr>
            <a:xfrm>
              <a:off x="4757" y="452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1" name="Oval 79"/>
            <p:cNvSpPr/>
            <p:nvPr/>
          </p:nvSpPr>
          <p:spPr>
            <a:xfrm>
              <a:off x="4231" y="4973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2" name="Text Box 80"/>
            <p:cNvSpPr txBox="1"/>
            <p:nvPr/>
          </p:nvSpPr>
          <p:spPr>
            <a:xfrm>
              <a:off x="4336" y="5051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3" name="Line 81"/>
            <p:cNvSpPr/>
            <p:nvPr/>
          </p:nvSpPr>
          <p:spPr>
            <a:xfrm flipH="1">
              <a:off x="4531" y="479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34" name="Oval 82"/>
            <p:cNvSpPr/>
            <p:nvPr/>
          </p:nvSpPr>
          <p:spPr>
            <a:xfrm>
              <a:off x="3991" y="5602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5" name="Text Box 83"/>
            <p:cNvSpPr txBox="1"/>
            <p:nvPr/>
          </p:nvSpPr>
          <p:spPr>
            <a:xfrm>
              <a:off x="4081" y="567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6" name="Line 84"/>
            <p:cNvSpPr/>
            <p:nvPr/>
          </p:nvSpPr>
          <p:spPr>
            <a:xfrm flipH="1">
              <a:off x="4246" y="533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37" name="Oval 85"/>
            <p:cNvSpPr/>
            <p:nvPr/>
          </p:nvSpPr>
          <p:spPr>
            <a:xfrm>
              <a:off x="5190" y="497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8" name="Text Box 86"/>
            <p:cNvSpPr txBox="1"/>
            <p:nvPr/>
          </p:nvSpPr>
          <p:spPr>
            <a:xfrm>
              <a:off x="5295" y="505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9" name="Line 87"/>
            <p:cNvSpPr/>
            <p:nvPr/>
          </p:nvSpPr>
          <p:spPr>
            <a:xfrm>
              <a:off x="5011" y="479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0" name="Line 88"/>
            <p:cNvSpPr/>
            <p:nvPr/>
          </p:nvSpPr>
          <p:spPr>
            <a:xfrm>
              <a:off x="4020" y="4229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4" name="组合 153"/>
          <p:cNvGrpSpPr/>
          <p:nvPr/>
        </p:nvGrpSpPr>
        <p:grpSpPr>
          <a:xfrm>
            <a:off x="1176542" y="1784350"/>
            <a:ext cx="4501344" cy="2643188"/>
            <a:chOff x="0" y="3714752"/>
            <a:chExt cx="4500594" cy="2643206"/>
          </a:xfrm>
        </p:grpSpPr>
        <p:grpSp>
          <p:nvGrpSpPr>
            <p:cNvPr id="97369" name="Group 157"/>
            <p:cNvGrpSpPr/>
            <p:nvPr/>
          </p:nvGrpSpPr>
          <p:grpSpPr>
            <a:xfrm>
              <a:off x="0" y="3714752"/>
              <a:ext cx="4500594" cy="2643206"/>
              <a:chOff x="2103" y="7056"/>
              <a:chExt cx="3584" cy="2060"/>
            </a:xfrm>
          </p:grpSpPr>
          <p:sp>
            <p:nvSpPr>
              <p:cNvPr id="97371" name="Line 158"/>
              <p:cNvSpPr/>
              <p:nvPr/>
            </p:nvSpPr>
            <p:spPr>
              <a:xfrm flipH="1">
                <a:off x="3150" y="7346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72" name="Oval 159"/>
              <p:cNvSpPr/>
              <p:nvPr/>
            </p:nvSpPr>
            <p:spPr>
              <a:xfrm>
                <a:off x="3799" y="705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3" name="Oval 160"/>
              <p:cNvSpPr/>
              <p:nvPr/>
            </p:nvSpPr>
            <p:spPr>
              <a:xfrm>
                <a:off x="2794" y="759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4" name="Text Box 161"/>
              <p:cNvSpPr txBox="1"/>
              <p:nvPr/>
            </p:nvSpPr>
            <p:spPr>
              <a:xfrm>
                <a:off x="2869" y="766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5" name="Oval 162"/>
              <p:cNvSpPr/>
              <p:nvPr/>
            </p:nvSpPr>
            <p:spPr>
              <a:xfrm>
                <a:off x="2343" y="811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6" name="Text Box 163"/>
              <p:cNvSpPr txBox="1"/>
              <p:nvPr/>
            </p:nvSpPr>
            <p:spPr>
              <a:xfrm>
                <a:off x="2445" y="8191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7" name="Line 164"/>
              <p:cNvSpPr/>
              <p:nvPr/>
            </p:nvSpPr>
            <p:spPr>
              <a:xfrm flipH="1">
                <a:off x="2643" y="793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78" name="Text Box 165"/>
              <p:cNvSpPr txBox="1"/>
              <p:nvPr/>
            </p:nvSpPr>
            <p:spPr>
              <a:xfrm>
                <a:off x="3871" y="713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9" name="Oval 166"/>
              <p:cNvSpPr/>
              <p:nvPr/>
            </p:nvSpPr>
            <p:spPr>
              <a:xfrm>
                <a:off x="2103" y="874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0" name="Text Box 167"/>
              <p:cNvSpPr txBox="1"/>
              <p:nvPr/>
            </p:nvSpPr>
            <p:spPr>
              <a:xfrm>
                <a:off x="2193" y="8805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1" name="Oval 168"/>
              <p:cNvSpPr/>
              <p:nvPr/>
            </p:nvSpPr>
            <p:spPr>
              <a:xfrm>
                <a:off x="2629" y="8727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2" name="Text Box 169"/>
              <p:cNvSpPr txBox="1"/>
              <p:nvPr/>
            </p:nvSpPr>
            <p:spPr>
              <a:xfrm>
                <a:off x="2734" y="879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3" name="Line 170"/>
              <p:cNvSpPr/>
              <p:nvPr/>
            </p:nvSpPr>
            <p:spPr>
              <a:xfrm flipH="1">
                <a:off x="2358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84" name="Line 171"/>
              <p:cNvSpPr/>
              <p:nvPr/>
            </p:nvSpPr>
            <p:spPr>
              <a:xfrm>
                <a:off x="2598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85" name="Oval 172"/>
              <p:cNvSpPr/>
              <p:nvPr/>
            </p:nvSpPr>
            <p:spPr>
              <a:xfrm>
                <a:off x="3302" y="8112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6" name="Text Box 173"/>
              <p:cNvSpPr txBox="1"/>
              <p:nvPr/>
            </p:nvSpPr>
            <p:spPr>
              <a:xfrm>
                <a:off x="3392" y="8175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7" name="Oval 174"/>
              <p:cNvSpPr/>
              <p:nvPr/>
            </p:nvSpPr>
            <p:spPr>
              <a:xfrm>
                <a:off x="3062" y="8741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8" name="Text Box 175"/>
              <p:cNvSpPr txBox="1"/>
              <p:nvPr/>
            </p:nvSpPr>
            <p:spPr>
              <a:xfrm>
                <a:off x="3152" y="8804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9" name="Oval 176"/>
              <p:cNvSpPr/>
              <p:nvPr/>
            </p:nvSpPr>
            <p:spPr>
              <a:xfrm>
                <a:off x="3588" y="8726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0" name="Text Box 177"/>
              <p:cNvSpPr txBox="1"/>
              <p:nvPr/>
            </p:nvSpPr>
            <p:spPr>
              <a:xfrm>
                <a:off x="3678" y="8804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1" name="Line 178"/>
              <p:cNvSpPr/>
              <p:nvPr/>
            </p:nvSpPr>
            <p:spPr>
              <a:xfrm flipH="1">
                <a:off x="3317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2" name="Line 179"/>
              <p:cNvSpPr/>
              <p:nvPr/>
            </p:nvSpPr>
            <p:spPr>
              <a:xfrm>
                <a:off x="3557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3" name="Line 180"/>
              <p:cNvSpPr/>
              <p:nvPr/>
            </p:nvSpPr>
            <p:spPr>
              <a:xfrm>
                <a:off x="3123" y="793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4" name="Oval 181"/>
              <p:cNvSpPr/>
              <p:nvPr/>
            </p:nvSpPr>
            <p:spPr>
              <a:xfrm>
                <a:off x="4805" y="757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5" name="Text Box 182"/>
              <p:cNvSpPr txBox="1"/>
              <p:nvPr/>
            </p:nvSpPr>
            <p:spPr>
              <a:xfrm>
                <a:off x="4880" y="764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6" name="Oval 183"/>
              <p:cNvSpPr/>
              <p:nvPr/>
            </p:nvSpPr>
            <p:spPr>
              <a:xfrm>
                <a:off x="4354" y="809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7" name="Text Box 184"/>
              <p:cNvSpPr txBox="1"/>
              <p:nvPr/>
            </p:nvSpPr>
            <p:spPr>
              <a:xfrm>
                <a:off x="4459" y="8171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8" name="Line 185"/>
              <p:cNvSpPr/>
              <p:nvPr/>
            </p:nvSpPr>
            <p:spPr>
              <a:xfrm flipH="1">
                <a:off x="4654" y="791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9" name="Oval 186"/>
              <p:cNvSpPr/>
              <p:nvPr/>
            </p:nvSpPr>
            <p:spPr>
              <a:xfrm>
                <a:off x="4114" y="872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00" name="Text Box 187"/>
              <p:cNvSpPr txBox="1"/>
              <p:nvPr/>
            </p:nvSpPr>
            <p:spPr>
              <a:xfrm>
                <a:off x="4204" y="880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401" name="Line 188"/>
              <p:cNvSpPr/>
              <p:nvPr/>
            </p:nvSpPr>
            <p:spPr>
              <a:xfrm flipH="1">
                <a:off x="4369" y="845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402" name="Oval 189"/>
              <p:cNvSpPr/>
              <p:nvPr/>
            </p:nvSpPr>
            <p:spPr>
              <a:xfrm>
                <a:off x="5313" y="80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03" name="Text Box 190"/>
              <p:cNvSpPr txBox="1"/>
              <p:nvPr/>
            </p:nvSpPr>
            <p:spPr>
              <a:xfrm>
                <a:off x="5418" y="817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404" name="Line 191"/>
              <p:cNvSpPr/>
              <p:nvPr/>
            </p:nvSpPr>
            <p:spPr>
              <a:xfrm>
                <a:off x="5134" y="791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405" name="Line 192"/>
              <p:cNvSpPr/>
              <p:nvPr/>
            </p:nvSpPr>
            <p:spPr>
              <a:xfrm>
                <a:off x="4143" y="7349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cxnSp>
          <p:nvCxnSpPr>
            <p:cNvPr id="97370" name="直接箭头连接符 152"/>
            <p:cNvCxnSpPr/>
            <p:nvPr/>
          </p:nvCxnSpPr>
          <p:spPr>
            <a:xfrm rot="5400000" flipH="1" flipV="1">
              <a:off x="1223312" y="5581038"/>
              <a:ext cx="405358" cy="148350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199" name="组合 198"/>
          <p:cNvGrpSpPr/>
          <p:nvPr/>
        </p:nvGrpSpPr>
        <p:grpSpPr>
          <a:xfrm>
            <a:off x="3993257" y="1427164"/>
            <a:ext cx="4294933" cy="2143125"/>
            <a:chOff x="3173657" y="428604"/>
            <a:chExt cx="4293943" cy="2143140"/>
          </a:xfrm>
        </p:grpSpPr>
        <p:sp>
          <p:nvSpPr>
            <p:cNvPr id="196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31" name="AutoShape 4"/>
            <p:cNvSpPr/>
            <p:nvPr/>
          </p:nvSpPr>
          <p:spPr>
            <a:xfrm>
              <a:off x="4572000" y="428604"/>
              <a:ext cx="2895600" cy="714372"/>
            </a:xfrm>
            <a:prstGeom prst="wedgeEllipseCallout">
              <a:avLst>
                <a:gd name="adj1" fmla="val -82699"/>
                <a:gd name="adj2" fmla="val 207491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2676990" y="1498601"/>
            <a:ext cx="4294934" cy="2143125"/>
            <a:chOff x="3173657" y="428604"/>
            <a:chExt cx="4293943" cy="2143140"/>
          </a:xfrm>
        </p:grpSpPr>
        <p:sp>
          <p:nvSpPr>
            <p:cNvPr id="201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29" name="AutoShape 4"/>
            <p:cNvSpPr/>
            <p:nvPr/>
          </p:nvSpPr>
          <p:spPr>
            <a:xfrm>
              <a:off x="4572000" y="428604"/>
              <a:ext cx="2895600" cy="714372"/>
            </a:xfrm>
            <a:prstGeom prst="wedgeEllipseCallout">
              <a:avLst>
                <a:gd name="adj1" fmla="val -82699"/>
                <a:gd name="adj2" fmla="val 207491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478038" y="3570289"/>
            <a:ext cx="4501345" cy="2644775"/>
            <a:chOff x="-32" y="3643314"/>
            <a:chExt cx="4500631" cy="2644281"/>
          </a:xfrm>
        </p:grpSpPr>
        <p:sp>
          <p:nvSpPr>
            <p:cNvPr id="97293" name="Line 106"/>
            <p:cNvSpPr/>
            <p:nvPr/>
          </p:nvSpPr>
          <p:spPr>
            <a:xfrm flipH="1">
              <a:off x="1314770" y="4015416"/>
              <a:ext cx="847629" cy="4580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294" name="Oval 107"/>
            <p:cNvSpPr/>
            <p:nvPr/>
          </p:nvSpPr>
          <p:spPr>
            <a:xfrm>
              <a:off x="2129749" y="3643314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295" name="Oval 108"/>
            <p:cNvSpPr/>
            <p:nvPr/>
          </p:nvSpPr>
          <p:spPr>
            <a:xfrm>
              <a:off x="867724" y="4329778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296" name="Text Box 109"/>
            <p:cNvSpPr txBox="1"/>
            <p:nvPr/>
          </p:nvSpPr>
          <p:spPr>
            <a:xfrm>
              <a:off x="961905" y="4429860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297" name="Line 112"/>
            <p:cNvSpPr/>
            <p:nvPr/>
          </p:nvSpPr>
          <p:spPr>
            <a:xfrm flipH="1">
              <a:off x="678106" y="4772451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298" name="Text Box 113"/>
            <p:cNvSpPr txBox="1"/>
            <p:nvPr/>
          </p:nvSpPr>
          <p:spPr>
            <a:xfrm>
              <a:off x="2220163" y="3743397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299" name="Oval 120"/>
            <p:cNvSpPr/>
            <p:nvPr/>
          </p:nvSpPr>
          <p:spPr>
            <a:xfrm>
              <a:off x="1505643" y="4998278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0" name="Text Box 121"/>
            <p:cNvSpPr txBox="1"/>
            <p:nvPr/>
          </p:nvSpPr>
          <p:spPr>
            <a:xfrm>
              <a:off x="1618660" y="5079114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1" name="Oval 122"/>
            <p:cNvSpPr/>
            <p:nvPr/>
          </p:nvSpPr>
          <p:spPr>
            <a:xfrm>
              <a:off x="1204264" y="5805354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2" name="Text Box 123"/>
            <p:cNvSpPr txBox="1"/>
            <p:nvPr/>
          </p:nvSpPr>
          <p:spPr>
            <a:xfrm>
              <a:off x="1317281" y="5905436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3" name="Oval 124"/>
            <p:cNvSpPr/>
            <p:nvPr/>
          </p:nvSpPr>
          <p:spPr>
            <a:xfrm>
              <a:off x="1864787" y="5786107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4" name="Text Box 125"/>
            <p:cNvSpPr txBox="1"/>
            <p:nvPr/>
          </p:nvSpPr>
          <p:spPr>
            <a:xfrm>
              <a:off x="1977804" y="5886190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5" name="Line 126"/>
            <p:cNvSpPr/>
            <p:nvPr/>
          </p:nvSpPr>
          <p:spPr>
            <a:xfrm flipH="1">
              <a:off x="1524479" y="546276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6" name="Line 127"/>
            <p:cNvSpPr/>
            <p:nvPr/>
          </p:nvSpPr>
          <p:spPr>
            <a:xfrm>
              <a:off x="1825859" y="546276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7" name="Line 128"/>
            <p:cNvSpPr/>
            <p:nvPr/>
          </p:nvSpPr>
          <p:spPr>
            <a:xfrm>
              <a:off x="1280865" y="4766035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8" name="Oval 129"/>
            <p:cNvSpPr/>
            <p:nvPr/>
          </p:nvSpPr>
          <p:spPr>
            <a:xfrm>
              <a:off x="3393030" y="430411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9" name="Text Box 130"/>
            <p:cNvSpPr txBox="1"/>
            <p:nvPr/>
          </p:nvSpPr>
          <p:spPr>
            <a:xfrm>
              <a:off x="3487211" y="440419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0" name="Oval 131"/>
            <p:cNvSpPr/>
            <p:nvPr/>
          </p:nvSpPr>
          <p:spPr>
            <a:xfrm>
              <a:off x="2826689" y="4973899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1" name="Text Box 132"/>
            <p:cNvSpPr txBox="1"/>
            <p:nvPr/>
          </p:nvSpPr>
          <p:spPr>
            <a:xfrm>
              <a:off x="2958542" y="5073981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2" name="Line 133"/>
            <p:cNvSpPr/>
            <p:nvPr/>
          </p:nvSpPr>
          <p:spPr>
            <a:xfrm flipH="1">
              <a:off x="3203413" y="4746788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3" name="Oval 134"/>
            <p:cNvSpPr/>
            <p:nvPr/>
          </p:nvSpPr>
          <p:spPr>
            <a:xfrm>
              <a:off x="2525310" y="578097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4" name="Text Box 135"/>
            <p:cNvSpPr txBox="1"/>
            <p:nvPr/>
          </p:nvSpPr>
          <p:spPr>
            <a:xfrm>
              <a:off x="2638327" y="5881057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5" name="Line 136"/>
            <p:cNvSpPr/>
            <p:nvPr/>
          </p:nvSpPr>
          <p:spPr>
            <a:xfrm flipH="1">
              <a:off x="2845525" y="543838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6" name="Oval 137"/>
            <p:cNvSpPr/>
            <p:nvPr/>
          </p:nvSpPr>
          <p:spPr>
            <a:xfrm>
              <a:off x="4030950" y="4972616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7" name="Text Box 138"/>
            <p:cNvSpPr txBox="1"/>
            <p:nvPr/>
          </p:nvSpPr>
          <p:spPr>
            <a:xfrm>
              <a:off x="4162803" y="507269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8" name="Line 139"/>
            <p:cNvSpPr/>
            <p:nvPr/>
          </p:nvSpPr>
          <p:spPr>
            <a:xfrm>
              <a:off x="3806171" y="4740373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9" name="Line 140"/>
            <p:cNvSpPr/>
            <p:nvPr/>
          </p:nvSpPr>
          <p:spPr>
            <a:xfrm>
              <a:off x="2561726" y="4019265"/>
              <a:ext cx="847629" cy="4580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20" name="Oval 7"/>
            <p:cNvSpPr/>
            <p:nvPr/>
          </p:nvSpPr>
          <p:spPr>
            <a:xfrm>
              <a:off x="301347" y="5000636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1" name="Text Box 8"/>
            <p:cNvSpPr txBox="1"/>
            <p:nvPr/>
          </p:nvSpPr>
          <p:spPr>
            <a:xfrm>
              <a:off x="414364" y="5081472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2" name="Oval 11"/>
            <p:cNvSpPr/>
            <p:nvPr/>
          </p:nvSpPr>
          <p:spPr>
            <a:xfrm>
              <a:off x="-32" y="5807712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3" name="Text Box 12"/>
            <p:cNvSpPr txBox="1"/>
            <p:nvPr/>
          </p:nvSpPr>
          <p:spPr>
            <a:xfrm>
              <a:off x="112985" y="588854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4" name="Oval 13"/>
            <p:cNvSpPr/>
            <p:nvPr/>
          </p:nvSpPr>
          <p:spPr>
            <a:xfrm>
              <a:off x="660490" y="578846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5" name="Text Box 14"/>
            <p:cNvSpPr txBox="1"/>
            <p:nvPr/>
          </p:nvSpPr>
          <p:spPr>
            <a:xfrm>
              <a:off x="792344" y="5869301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6" name="Line 15"/>
            <p:cNvSpPr/>
            <p:nvPr/>
          </p:nvSpPr>
          <p:spPr>
            <a:xfrm flipH="1">
              <a:off x="320183" y="5465122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27" name="Line 16"/>
            <p:cNvSpPr/>
            <p:nvPr/>
          </p:nvSpPr>
          <p:spPr>
            <a:xfrm>
              <a:off x="621562" y="5465122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50" name="组合 249"/>
          <p:cNvGrpSpPr/>
          <p:nvPr/>
        </p:nvGrpSpPr>
        <p:grpSpPr>
          <a:xfrm>
            <a:off x="1462342" y="1855789"/>
            <a:ext cx="5787442" cy="1785937"/>
            <a:chOff x="3173657" y="785794"/>
            <a:chExt cx="5786478" cy="1785950"/>
          </a:xfrm>
        </p:grpSpPr>
        <p:sp>
          <p:nvSpPr>
            <p:cNvPr id="251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292" name="AutoShape 4"/>
            <p:cNvSpPr/>
            <p:nvPr/>
          </p:nvSpPr>
          <p:spPr>
            <a:xfrm>
              <a:off x="5531111" y="785794"/>
              <a:ext cx="3429024" cy="571504"/>
            </a:xfrm>
            <a:prstGeom prst="wedgeEllipseCallout">
              <a:avLst>
                <a:gd name="adj1" fmla="val -106227"/>
                <a:gd name="adj2" fmla="val 198079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542" y="1784350"/>
            <a:ext cx="4501344" cy="2643188"/>
            <a:chOff x="6232" y="3941"/>
            <a:chExt cx="3584" cy="2060"/>
          </a:xfrm>
        </p:grpSpPr>
        <p:sp>
          <p:nvSpPr>
            <p:cNvPr id="97441" name="Line 3"/>
            <p:cNvSpPr/>
            <p:nvPr/>
          </p:nvSpPr>
          <p:spPr>
            <a:xfrm flipH="1">
              <a:off x="7279" y="4231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2" name="Oval 4"/>
            <p:cNvSpPr/>
            <p:nvPr/>
          </p:nvSpPr>
          <p:spPr>
            <a:xfrm>
              <a:off x="7928" y="394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3" name="Oval 5"/>
            <p:cNvSpPr/>
            <p:nvPr/>
          </p:nvSpPr>
          <p:spPr>
            <a:xfrm>
              <a:off x="6923" y="447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4" name="Text Box 6"/>
            <p:cNvSpPr txBox="1"/>
            <p:nvPr/>
          </p:nvSpPr>
          <p:spPr>
            <a:xfrm>
              <a:off x="6998" y="455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5" name="Oval 7"/>
            <p:cNvSpPr/>
            <p:nvPr/>
          </p:nvSpPr>
          <p:spPr>
            <a:xfrm>
              <a:off x="6472" y="499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46" name="Text Box 8"/>
            <p:cNvSpPr txBox="1"/>
            <p:nvPr/>
          </p:nvSpPr>
          <p:spPr>
            <a:xfrm>
              <a:off x="6562" y="506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7" name="Line 9"/>
            <p:cNvSpPr/>
            <p:nvPr/>
          </p:nvSpPr>
          <p:spPr>
            <a:xfrm flipH="1">
              <a:off x="6772" y="482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8" name="Text Box 10"/>
            <p:cNvSpPr txBox="1"/>
            <p:nvPr/>
          </p:nvSpPr>
          <p:spPr>
            <a:xfrm>
              <a:off x="8000" y="401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49" name="Oval 11"/>
            <p:cNvSpPr/>
            <p:nvPr/>
          </p:nvSpPr>
          <p:spPr>
            <a:xfrm>
              <a:off x="6232" y="562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0" name="Text Box 12"/>
            <p:cNvSpPr txBox="1"/>
            <p:nvPr/>
          </p:nvSpPr>
          <p:spPr>
            <a:xfrm>
              <a:off x="6322" y="569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1" name="Oval 13"/>
            <p:cNvSpPr/>
            <p:nvPr/>
          </p:nvSpPr>
          <p:spPr>
            <a:xfrm>
              <a:off x="6758" y="561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2" name="Text Box 14"/>
            <p:cNvSpPr txBox="1"/>
            <p:nvPr/>
          </p:nvSpPr>
          <p:spPr>
            <a:xfrm>
              <a:off x="6863" y="567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3" name="Line 15"/>
            <p:cNvSpPr/>
            <p:nvPr/>
          </p:nvSpPr>
          <p:spPr>
            <a:xfrm flipH="1">
              <a:off x="6487" y="536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54" name="Line 16"/>
            <p:cNvSpPr/>
            <p:nvPr/>
          </p:nvSpPr>
          <p:spPr>
            <a:xfrm>
              <a:off x="6727" y="536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55" name="Oval 17"/>
            <p:cNvSpPr/>
            <p:nvPr/>
          </p:nvSpPr>
          <p:spPr>
            <a:xfrm>
              <a:off x="7431" y="499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6" name="Text Box 18"/>
            <p:cNvSpPr txBox="1"/>
            <p:nvPr/>
          </p:nvSpPr>
          <p:spPr>
            <a:xfrm>
              <a:off x="7521" y="506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7" name="Oval 19"/>
            <p:cNvSpPr/>
            <p:nvPr/>
          </p:nvSpPr>
          <p:spPr>
            <a:xfrm>
              <a:off x="7191" y="562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58" name="Text Box 20"/>
            <p:cNvSpPr txBox="1"/>
            <p:nvPr/>
          </p:nvSpPr>
          <p:spPr>
            <a:xfrm>
              <a:off x="7281" y="570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59" name="Oval 21"/>
            <p:cNvSpPr/>
            <p:nvPr/>
          </p:nvSpPr>
          <p:spPr>
            <a:xfrm>
              <a:off x="7717" y="561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0" name="Text Box 22"/>
            <p:cNvSpPr txBox="1"/>
            <p:nvPr/>
          </p:nvSpPr>
          <p:spPr>
            <a:xfrm>
              <a:off x="7807" y="568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1" name="Line 23"/>
            <p:cNvSpPr/>
            <p:nvPr/>
          </p:nvSpPr>
          <p:spPr>
            <a:xfrm flipH="1">
              <a:off x="7446" y="5359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2" name="Line 24"/>
            <p:cNvSpPr/>
            <p:nvPr/>
          </p:nvSpPr>
          <p:spPr>
            <a:xfrm>
              <a:off x="7686" y="5359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3" name="Line 25"/>
            <p:cNvSpPr/>
            <p:nvPr/>
          </p:nvSpPr>
          <p:spPr>
            <a:xfrm>
              <a:off x="7252" y="481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4" name="Oval 26"/>
            <p:cNvSpPr/>
            <p:nvPr/>
          </p:nvSpPr>
          <p:spPr>
            <a:xfrm>
              <a:off x="8934" y="445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5" name="Text Box 27"/>
            <p:cNvSpPr txBox="1"/>
            <p:nvPr/>
          </p:nvSpPr>
          <p:spPr>
            <a:xfrm>
              <a:off x="9009" y="453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6" name="Oval 28"/>
            <p:cNvSpPr/>
            <p:nvPr/>
          </p:nvSpPr>
          <p:spPr>
            <a:xfrm>
              <a:off x="8483" y="4978"/>
              <a:ext cx="374" cy="374"/>
            </a:xfrm>
            <a:prstGeom prst="ellipse">
              <a:avLst/>
            </a:pr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67" name="Text Box 29"/>
            <p:cNvSpPr txBox="1"/>
            <p:nvPr/>
          </p:nvSpPr>
          <p:spPr>
            <a:xfrm>
              <a:off x="8588" y="5056"/>
              <a:ext cx="227" cy="207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68" name="Line 30"/>
            <p:cNvSpPr/>
            <p:nvPr/>
          </p:nvSpPr>
          <p:spPr>
            <a:xfrm flipH="1">
              <a:off x="8783" y="480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69" name="Oval 31"/>
            <p:cNvSpPr/>
            <p:nvPr/>
          </p:nvSpPr>
          <p:spPr>
            <a:xfrm>
              <a:off x="8243" y="5607"/>
              <a:ext cx="374" cy="374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70" name="Text Box 32"/>
            <p:cNvSpPr txBox="1"/>
            <p:nvPr/>
          </p:nvSpPr>
          <p:spPr>
            <a:xfrm>
              <a:off x="8333" y="5682"/>
              <a:ext cx="227" cy="207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71" name="Line 33"/>
            <p:cNvSpPr/>
            <p:nvPr/>
          </p:nvSpPr>
          <p:spPr>
            <a:xfrm flipH="1">
              <a:off x="8498" y="5340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72" name="Oval 34"/>
            <p:cNvSpPr/>
            <p:nvPr/>
          </p:nvSpPr>
          <p:spPr>
            <a:xfrm>
              <a:off x="9442" y="497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73" name="Text Box 35"/>
            <p:cNvSpPr txBox="1"/>
            <p:nvPr/>
          </p:nvSpPr>
          <p:spPr>
            <a:xfrm>
              <a:off x="9547" y="505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74" name="Line 36"/>
            <p:cNvSpPr/>
            <p:nvPr/>
          </p:nvSpPr>
          <p:spPr>
            <a:xfrm>
              <a:off x="9263" y="479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75" name="Line 37"/>
            <p:cNvSpPr/>
            <p:nvPr/>
          </p:nvSpPr>
          <p:spPr>
            <a:xfrm>
              <a:off x="8272" y="4234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7333" name="Group 53"/>
          <p:cNvGrpSpPr/>
          <p:nvPr/>
        </p:nvGrpSpPr>
        <p:grpSpPr>
          <a:xfrm>
            <a:off x="1176542" y="1784350"/>
            <a:ext cx="4501344" cy="2643188"/>
            <a:chOff x="1980" y="3936"/>
            <a:chExt cx="3584" cy="2060"/>
          </a:xfrm>
        </p:grpSpPr>
        <p:sp>
          <p:nvSpPr>
            <p:cNvPr id="97406" name="Line 54"/>
            <p:cNvSpPr/>
            <p:nvPr/>
          </p:nvSpPr>
          <p:spPr>
            <a:xfrm flipH="1">
              <a:off x="3027" y="4226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07" name="Oval 55"/>
            <p:cNvSpPr/>
            <p:nvPr/>
          </p:nvSpPr>
          <p:spPr>
            <a:xfrm>
              <a:off x="3676" y="3936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08" name="Oval 56"/>
            <p:cNvSpPr/>
            <p:nvPr/>
          </p:nvSpPr>
          <p:spPr>
            <a:xfrm>
              <a:off x="2671" y="447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09" name="Text Box 57"/>
            <p:cNvSpPr txBox="1"/>
            <p:nvPr/>
          </p:nvSpPr>
          <p:spPr>
            <a:xfrm>
              <a:off x="2746" y="454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0" name="Oval 58"/>
            <p:cNvSpPr/>
            <p:nvPr/>
          </p:nvSpPr>
          <p:spPr>
            <a:xfrm>
              <a:off x="2220" y="499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1" name="Text Box 59"/>
            <p:cNvSpPr txBox="1"/>
            <p:nvPr/>
          </p:nvSpPr>
          <p:spPr>
            <a:xfrm>
              <a:off x="2310" y="505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2" name="Line 60"/>
            <p:cNvSpPr/>
            <p:nvPr/>
          </p:nvSpPr>
          <p:spPr>
            <a:xfrm flipH="1">
              <a:off x="2520" y="481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13" name="Text Box 61"/>
            <p:cNvSpPr txBox="1"/>
            <p:nvPr/>
          </p:nvSpPr>
          <p:spPr>
            <a:xfrm>
              <a:off x="3748" y="4014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4" name="Oval 62"/>
            <p:cNvSpPr/>
            <p:nvPr/>
          </p:nvSpPr>
          <p:spPr>
            <a:xfrm>
              <a:off x="1980" y="562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5" name="Text Box 63"/>
            <p:cNvSpPr txBox="1"/>
            <p:nvPr/>
          </p:nvSpPr>
          <p:spPr>
            <a:xfrm>
              <a:off x="2070" y="568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6" name="Oval 64"/>
            <p:cNvSpPr/>
            <p:nvPr/>
          </p:nvSpPr>
          <p:spPr>
            <a:xfrm>
              <a:off x="2506" y="560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17" name="Text Box 65"/>
            <p:cNvSpPr txBox="1"/>
            <p:nvPr/>
          </p:nvSpPr>
          <p:spPr>
            <a:xfrm>
              <a:off x="2611" y="567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18" name="Line 66"/>
            <p:cNvSpPr/>
            <p:nvPr/>
          </p:nvSpPr>
          <p:spPr>
            <a:xfrm flipH="1">
              <a:off x="2235" y="535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19" name="Line 67"/>
            <p:cNvSpPr/>
            <p:nvPr/>
          </p:nvSpPr>
          <p:spPr>
            <a:xfrm>
              <a:off x="2475" y="535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0" name="Oval 68"/>
            <p:cNvSpPr/>
            <p:nvPr/>
          </p:nvSpPr>
          <p:spPr>
            <a:xfrm>
              <a:off x="3179" y="499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1" name="Text Box 69"/>
            <p:cNvSpPr txBox="1"/>
            <p:nvPr/>
          </p:nvSpPr>
          <p:spPr>
            <a:xfrm>
              <a:off x="3269" y="505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2" name="Oval 70"/>
            <p:cNvSpPr/>
            <p:nvPr/>
          </p:nvSpPr>
          <p:spPr>
            <a:xfrm>
              <a:off x="2939" y="562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3" name="Text Box 71"/>
            <p:cNvSpPr txBox="1"/>
            <p:nvPr/>
          </p:nvSpPr>
          <p:spPr>
            <a:xfrm>
              <a:off x="3029" y="569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4" name="Oval 72"/>
            <p:cNvSpPr/>
            <p:nvPr/>
          </p:nvSpPr>
          <p:spPr>
            <a:xfrm>
              <a:off x="3465" y="560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25" name="Text Box 73"/>
            <p:cNvSpPr txBox="1"/>
            <p:nvPr/>
          </p:nvSpPr>
          <p:spPr>
            <a:xfrm>
              <a:off x="3555" y="5684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26" name="Line 74"/>
            <p:cNvSpPr/>
            <p:nvPr/>
          </p:nvSpPr>
          <p:spPr>
            <a:xfrm flipH="1">
              <a:off x="3194" y="5354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7" name="Line 75"/>
            <p:cNvSpPr/>
            <p:nvPr/>
          </p:nvSpPr>
          <p:spPr>
            <a:xfrm>
              <a:off x="3434" y="5354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8" name="Line 76"/>
            <p:cNvSpPr/>
            <p:nvPr/>
          </p:nvSpPr>
          <p:spPr>
            <a:xfrm>
              <a:off x="3000" y="481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29" name="Oval 77"/>
            <p:cNvSpPr/>
            <p:nvPr/>
          </p:nvSpPr>
          <p:spPr>
            <a:xfrm>
              <a:off x="4682" y="445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0" name="Text Box 78"/>
            <p:cNvSpPr txBox="1"/>
            <p:nvPr/>
          </p:nvSpPr>
          <p:spPr>
            <a:xfrm>
              <a:off x="4757" y="4529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1" name="Oval 79"/>
            <p:cNvSpPr/>
            <p:nvPr/>
          </p:nvSpPr>
          <p:spPr>
            <a:xfrm>
              <a:off x="4231" y="4973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2" name="Text Box 80"/>
            <p:cNvSpPr txBox="1"/>
            <p:nvPr/>
          </p:nvSpPr>
          <p:spPr>
            <a:xfrm>
              <a:off x="4336" y="5051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3" name="Line 81"/>
            <p:cNvSpPr/>
            <p:nvPr/>
          </p:nvSpPr>
          <p:spPr>
            <a:xfrm flipH="1">
              <a:off x="4531" y="4796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34" name="Oval 82"/>
            <p:cNvSpPr/>
            <p:nvPr/>
          </p:nvSpPr>
          <p:spPr>
            <a:xfrm>
              <a:off x="3991" y="5602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5" name="Text Box 83"/>
            <p:cNvSpPr txBox="1"/>
            <p:nvPr/>
          </p:nvSpPr>
          <p:spPr>
            <a:xfrm>
              <a:off x="4081" y="567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6" name="Line 84"/>
            <p:cNvSpPr/>
            <p:nvPr/>
          </p:nvSpPr>
          <p:spPr>
            <a:xfrm flipH="1">
              <a:off x="4246" y="5335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37" name="Oval 85"/>
            <p:cNvSpPr/>
            <p:nvPr/>
          </p:nvSpPr>
          <p:spPr>
            <a:xfrm>
              <a:off x="5190" y="497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438" name="Text Box 86"/>
            <p:cNvSpPr txBox="1"/>
            <p:nvPr/>
          </p:nvSpPr>
          <p:spPr>
            <a:xfrm>
              <a:off x="5295" y="505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439" name="Line 87"/>
            <p:cNvSpPr/>
            <p:nvPr/>
          </p:nvSpPr>
          <p:spPr>
            <a:xfrm>
              <a:off x="5011" y="4791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440" name="Line 88"/>
            <p:cNvSpPr/>
            <p:nvPr/>
          </p:nvSpPr>
          <p:spPr>
            <a:xfrm>
              <a:off x="4020" y="4229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4" name="组合 153"/>
          <p:cNvGrpSpPr/>
          <p:nvPr/>
        </p:nvGrpSpPr>
        <p:grpSpPr>
          <a:xfrm>
            <a:off x="1176542" y="1784350"/>
            <a:ext cx="4501344" cy="2643188"/>
            <a:chOff x="0" y="3714752"/>
            <a:chExt cx="4500594" cy="2643206"/>
          </a:xfrm>
        </p:grpSpPr>
        <p:grpSp>
          <p:nvGrpSpPr>
            <p:cNvPr id="97369" name="Group 157"/>
            <p:cNvGrpSpPr/>
            <p:nvPr/>
          </p:nvGrpSpPr>
          <p:grpSpPr>
            <a:xfrm>
              <a:off x="0" y="3714752"/>
              <a:ext cx="4500594" cy="2643206"/>
              <a:chOff x="2103" y="7056"/>
              <a:chExt cx="3584" cy="2060"/>
            </a:xfrm>
          </p:grpSpPr>
          <p:sp>
            <p:nvSpPr>
              <p:cNvPr id="97371" name="Line 158"/>
              <p:cNvSpPr/>
              <p:nvPr/>
            </p:nvSpPr>
            <p:spPr>
              <a:xfrm flipH="1">
                <a:off x="3150" y="7346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72" name="Oval 159"/>
              <p:cNvSpPr/>
              <p:nvPr/>
            </p:nvSpPr>
            <p:spPr>
              <a:xfrm>
                <a:off x="3799" y="705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3" name="Oval 160"/>
              <p:cNvSpPr/>
              <p:nvPr/>
            </p:nvSpPr>
            <p:spPr>
              <a:xfrm>
                <a:off x="2794" y="759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4" name="Text Box 161"/>
              <p:cNvSpPr txBox="1"/>
              <p:nvPr/>
            </p:nvSpPr>
            <p:spPr>
              <a:xfrm>
                <a:off x="2869" y="766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5" name="Oval 162"/>
              <p:cNvSpPr/>
              <p:nvPr/>
            </p:nvSpPr>
            <p:spPr>
              <a:xfrm>
                <a:off x="2343" y="811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76" name="Text Box 163"/>
              <p:cNvSpPr txBox="1"/>
              <p:nvPr/>
            </p:nvSpPr>
            <p:spPr>
              <a:xfrm>
                <a:off x="2445" y="8191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7" name="Line 164"/>
              <p:cNvSpPr/>
              <p:nvPr/>
            </p:nvSpPr>
            <p:spPr>
              <a:xfrm flipH="1">
                <a:off x="2643" y="793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78" name="Text Box 165"/>
              <p:cNvSpPr txBox="1"/>
              <p:nvPr/>
            </p:nvSpPr>
            <p:spPr>
              <a:xfrm>
                <a:off x="3871" y="713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79" name="Oval 166"/>
              <p:cNvSpPr/>
              <p:nvPr/>
            </p:nvSpPr>
            <p:spPr>
              <a:xfrm>
                <a:off x="2103" y="874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0" name="Text Box 167"/>
              <p:cNvSpPr txBox="1"/>
              <p:nvPr/>
            </p:nvSpPr>
            <p:spPr>
              <a:xfrm>
                <a:off x="2193" y="8805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1" name="Oval 168"/>
              <p:cNvSpPr/>
              <p:nvPr/>
            </p:nvSpPr>
            <p:spPr>
              <a:xfrm>
                <a:off x="2629" y="8727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2" name="Text Box 169"/>
              <p:cNvSpPr txBox="1"/>
              <p:nvPr/>
            </p:nvSpPr>
            <p:spPr>
              <a:xfrm>
                <a:off x="2734" y="879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3" name="Line 170"/>
              <p:cNvSpPr/>
              <p:nvPr/>
            </p:nvSpPr>
            <p:spPr>
              <a:xfrm flipH="1">
                <a:off x="2358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84" name="Line 171"/>
              <p:cNvSpPr/>
              <p:nvPr/>
            </p:nvSpPr>
            <p:spPr>
              <a:xfrm>
                <a:off x="2598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85" name="Oval 172"/>
              <p:cNvSpPr/>
              <p:nvPr/>
            </p:nvSpPr>
            <p:spPr>
              <a:xfrm>
                <a:off x="3302" y="8112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6" name="Text Box 173"/>
              <p:cNvSpPr txBox="1"/>
              <p:nvPr/>
            </p:nvSpPr>
            <p:spPr>
              <a:xfrm>
                <a:off x="3392" y="8175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7" name="Oval 174"/>
              <p:cNvSpPr/>
              <p:nvPr/>
            </p:nvSpPr>
            <p:spPr>
              <a:xfrm>
                <a:off x="3062" y="8741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88" name="Text Box 175"/>
              <p:cNvSpPr txBox="1"/>
              <p:nvPr/>
            </p:nvSpPr>
            <p:spPr>
              <a:xfrm>
                <a:off x="3152" y="8804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89" name="Oval 176"/>
              <p:cNvSpPr/>
              <p:nvPr/>
            </p:nvSpPr>
            <p:spPr>
              <a:xfrm>
                <a:off x="3588" y="8726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0" name="Text Box 177"/>
              <p:cNvSpPr txBox="1"/>
              <p:nvPr/>
            </p:nvSpPr>
            <p:spPr>
              <a:xfrm>
                <a:off x="3678" y="8804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1" name="Line 178"/>
              <p:cNvSpPr/>
              <p:nvPr/>
            </p:nvSpPr>
            <p:spPr>
              <a:xfrm flipH="1">
                <a:off x="3317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2" name="Line 179"/>
              <p:cNvSpPr/>
              <p:nvPr/>
            </p:nvSpPr>
            <p:spPr>
              <a:xfrm>
                <a:off x="3557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3" name="Line 180"/>
              <p:cNvSpPr/>
              <p:nvPr/>
            </p:nvSpPr>
            <p:spPr>
              <a:xfrm>
                <a:off x="3123" y="793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4" name="Oval 181"/>
              <p:cNvSpPr/>
              <p:nvPr/>
            </p:nvSpPr>
            <p:spPr>
              <a:xfrm>
                <a:off x="4805" y="757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5" name="Text Box 182"/>
              <p:cNvSpPr txBox="1"/>
              <p:nvPr/>
            </p:nvSpPr>
            <p:spPr>
              <a:xfrm>
                <a:off x="4880" y="764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6" name="Oval 183"/>
              <p:cNvSpPr/>
              <p:nvPr/>
            </p:nvSpPr>
            <p:spPr>
              <a:xfrm>
                <a:off x="4354" y="809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97" name="Text Box 184"/>
              <p:cNvSpPr txBox="1"/>
              <p:nvPr/>
            </p:nvSpPr>
            <p:spPr>
              <a:xfrm>
                <a:off x="4459" y="8171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98" name="Line 185"/>
              <p:cNvSpPr/>
              <p:nvPr/>
            </p:nvSpPr>
            <p:spPr>
              <a:xfrm flipH="1">
                <a:off x="4654" y="791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99" name="Oval 186"/>
              <p:cNvSpPr/>
              <p:nvPr/>
            </p:nvSpPr>
            <p:spPr>
              <a:xfrm>
                <a:off x="4114" y="872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00" name="Text Box 187"/>
              <p:cNvSpPr txBox="1"/>
              <p:nvPr/>
            </p:nvSpPr>
            <p:spPr>
              <a:xfrm>
                <a:off x="4204" y="880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401" name="Line 188"/>
              <p:cNvSpPr/>
              <p:nvPr/>
            </p:nvSpPr>
            <p:spPr>
              <a:xfrm flipH="1">
                <a:off x="4369" y="845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402" name="Oval 189"/>
              <p:cNvSpPr/>
              <p:nvPr/>
            </p:nvSpPr>
            <p:spPr>
              <a:xfrm>
                <a:off x="5313" y="80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03" name="Text Box 190"/>
              <p:cNvSpPr txBox="1"/>
              <p:nvPr/>
            </p:nvSpPr>
            <p:spPr>
              <a:xfrm>
                <a:off x="5418" y="817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404" name="Line 191"/>
              <p:cNvSpPr/>
              <p:nvPr/>
            </p:nvSpPr>
            <p:spPr>
              <a:xfrm>
                <a:off x="5134" y="791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405" name="Line 192"/>
              <p:cNvSpPr/>
              <p:nvPr/>
            </p:nvSpPr>
            <p:spPr>
              <a:xfrm>
                <a:off x="4143" y="7349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cxnSp>
          <p:nvCxnSpPr>
            <p:cNvPr id="97370" name="直接箭头连接符 152"/>
            <p:cNvCxnSpPr/>
            <p:nvPr/>
          </p:nvCxnSpPr>
          <p:spPr>
            <a:xfrm rot="5400000" flipH="1" flipV="1">
              <a:off x="1223312" y="5581038"/>
              <a:ext cx="405358" cy="148350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159" name="组合 158"/>
          <p:cNvGrpSpPr/>
          <p:nvPr/>
        </p:nvGrpSpPr>
        <p:grpSpPr>
          <a:xfrm>
            <a:off x="1176542" y="1784350"/>
            <a:ext cx="4501344" cy="2643188"/>
            <a:chOff x="4643406" y="2857496"/>
            <a:chExt cx="4500594" cy="2643206"/>
          </a:xfrm>
        </p:grpSpPr>
        <p:grpSp>
          <p:nvGrpSpPr>
            <p:cNvPr id="97332" name="Group 105"/>
            <p:cNvGrpSpPr/>
            <p:nvPr/>
          </p:nvGrpSpPr>
          <p:grpSpPr>
            <a:xfrm>
              <a:off x="4643406" y="2857496"/>
              <a:ext cx="4500594" cy="2643206"/>
              <a:chOff x="6361" y="7056"/>
              <a:chExt cx="3584" cy="2060"/>
            </a:xfrm>
          </p:grpSpPr>
          <p:sp>
            <p:nvSpPr>
              <p:cNvPr id="97334" name="Line 106"/>
              <p:cNvSpPr/>
              <p:nvPr/>
            </p:nvSpPr>
            <p:spPr>
              <a:xfrm flipH="1">
                <a:off x="7408" y="7346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35" name="Oval 107"/>
              <p:cNvSpPr/>
              <p:nvPr/>
            </p:nvSpPr>
            <p:spPr>
              <a:xfrm>
                <a:off x="8057" y="705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36" name="Oval 108"/>
              <p:cNvSpPr/>
              <p:nvPr/>
            </p:nvSpPr>
            <p:spPr>
              <a:xfrm>
                <a:off x="7052" y="759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37" name="Text Box 109"/>
              <p:cNvSpPr txBox="1"/>
              <p:nvPr/>
            </p:nvSpPr>
            <p:spPr>
              <a:xfrm>
                <a:off x="7127" y="766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38" name="Oval 110"/>
              <p:cNvSpPr/>
              <p:nvPr/>
            </p:nvSpPr>
            <p:spPr>
              <a:xfrm>
                <a:off x="6601" y="8113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39" name="Text Box 111"/>
              <p:cNvSpPr txBox="1"/>
              <p:nvPr/>
            </p:nvSpPr>
            <p:spPr>
              <a:xfrm>
                <a:off x="6691" y="8176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40" name="Line 112"/>
              <p:cNvSpPr/>
              <p:nvPr/>
            </p:nvSpPr>
            <p:spPr>
              <a:xfrm flipH="1">
                <a:off x="6901" y="793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41" name="Text Box 113"/>
              <p:cNvSpPr txBox="1"/>
              <p:nvPr/>
            </p:nvSpPr>
            <p:spPr>
              <a:xfrm>
                <a:off x="8129" y="713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42" name="Oval 114"/>
              <p:cNvSpPr/>
              <p:nvPr/>
            </p:nvSpPr>
            <p:spPr>
              <a:xfrm>
                <a:off x="6361" y="8742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43" name="Text Box 115"/>
              <p:cNvSpPr txBox="1"/>
              <p:nvPr/>
            </p:nvSpPr>
            <p:spPr>
              <a:xfrm>
                <a:off x="6451" y="8805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44" name="Oval 116"/>
              <p:cNvSpPr/>
              <p:nvPr/>
            </p:nvSpPr>
            <p:spPr>
              <a:xfrm>
                <a:off x="6887" y="8727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45" name="Text Box 117"/>
              <p:cNvSpPr txBox="1"/>
              <p:nvPr/>
            </p:nvSpPr>
            <p:spPr>
              <a:xfrm>
                <a:off x="6992" y="8790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46" name="Line 118"/>
              <p:cNvSpPr/>
              <p:nvPr/>
            </p:nvSpPr>
            <p:spPr>
              <a:xfrm flipH="1">
                <a:off x="6616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47" name="Line 119"/>
              <p:cNvSpPr/>
              <p:nvPr/>
            </p:nvSpPr>
            <p:spPr>
              <a:xfrm>
                <a:off x="6856" y="84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48" name="Oval 120"/>
              <p:cNvSpPr/>
              <p:nvPr/>
            </p:nvSpPr>
            <p:spPr>
              <a:xfrm>
                <a:off x="7560" y="8112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49" name="Text Box 121"/>
              <p:cNvSpPr txBox="1"/>
              <p:nvPr/>
            </p:nvSpPr>
            <p:spPr>
              <a:xfrm>
                <a:off x="7650" y="8175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50" name="Oval 122"/>
              <p:cNvSpPr/>
              <p:nvPr/>
            </p:nvSpPr>
            <p:spPr>
              <a:xfrm>
                <a:off x="7320" y="8741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51" name="Text Box 123"/>
              <p:cNvSpPr txBox="1"/>
              <p:nvPr/>
            </p:nvSpPr>
            <p:spPr>
              <a:xfrm>
                <a:off x="7410" y="8819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52" name="Oval 124"/>
              <p:cNvSpPr/>
              <p:nvPr/>
            </p:nvSpPr>
            <p:spPr>
              <a:xfrm>
                <a:off x="7846" y="872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53" name="Text Box 125"/>
              <p:cNvSpPr txBox="1"/>
              <p:nvPr/>
            </p:nvSpPr>
            <p:spPr>
              <a:xfrm>
                <a:off x="7936" y="880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54" name="Line 126"/>
              <p:cNvSpPr/>
              <p:nvPr/>
            </p:nvSpPr>
            <p:spPr>
              <a:xfrm flipH="1">
                <a:off x="7575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55" name="Line 127"/>
              <p:cNvSpPr/>
              <p:nvPr/>
            </p:nvSpPr>
            <p:spPr>
              <a:xfrm>
                <a:off x="7815" y="847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56" name="Line 128"/>
              <p:cNvSpPr/>
              <p:nvPr/>
            </p:nvSpPr>
            <p:spPr>
              <a:xfrm>
                <a:off x="7381" y="793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57" name="Oval 129"/>
              <p:cNvSpPr/>
              <p:nvPr/>
            </p:nvSpPr>
            <p:spPr>
              <a:xfrm>
                <a:off x="9063" y="757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58" name="Text Box 130"/>
              <p:cNvSpPr txBox="1"/>
              <p:nvPr/>
            </p:nvSpPr>
            <p:spPr>
              <a:xfrm>
                <a:off x="9138" y="764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59" name="Oval 131"/>
              <p:cNvSpPr/>
              <p:nvPr/>
            </p:nvSpPr>
            <p:spPr>
              <a:xfrm>
                <a:off x="8612" y="809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60" name="Text Box 132"/>
              <p:cNvSpPr txBox="1"/>
              <p:nvPr/>
            </p:nvSpPr>
            <p:spPr>
              <a:xfrm>
                <a:off x="8717" y="8171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61" name="Line 133"/>
              <p:cNvSpPr/>
              <p:nvPr/>
            </p:nvSpPr>
            <p:spPr>
              <a:xfrm flipH="1">
                <a:off x="8912" y="791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62" name="Oval 134"/>
              <p:cNvSpPr/>
              <p:nvPr/>
            </p:nvSpPr>
            <p:spPr>
              <a:xfrm>
                <a:off x="8372" y="872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63" name="Text Box 135"/>
              <p:cNvSpPr txBox="1"/>
              <p:nvPr/>
            </p:nvSpPr>
            <p:spPr>
              <a:xfrm>
                <a:off x="8462" y="880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64" name="Line 136"/>
              <p:cNvSpPr/>
              <p:nvPr/>
            </p:nvSpPr>
            <p:spPr>
              <a:xfrm flipH="1">
                <a:off x="8627" y="845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65" name="Oval 137"/>
              <p:cNvSpPr/>
              <p:nvPr/>
            </p:nvSpPr>
            <p:spPr>
              <a:xfrm>
                <a:off x="9571" y="80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66" name="Text Box 138"/>
              <p:cNvSpPr txBox="1"/>
              <p:nvPr/>
            </p:nvSpPr>
            <p:spPr>
              <a:xfrm>
                <a:off x="9676" y="8170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367" name="Line 139"/>
              <p:cNvSpPr/>
              <p:nvPr/>
            </p:nvSpPr>
            <p:spPr>
              <a:xfrm>
                <a:off x="9392" y="791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68" name="Line 140"/>
              <p:cNvSpPr/>
              <p:nvPr/>
            </p:nvSpPr>
            <p:spPr>
              <a:xfrm>
                <a:off x="8401" y="7349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cxnSp>
          <p:nvCxnSpPr>
            <p:cNvPr id="3" name="直接箭头连接符 156"/>
            <p:cNvCxnSpPr/>
            <p:nvPr/>
          </p:nvCxnSpPr>
          <p:spPr>
            <a:xfrm rot="-5400000" flipV="1">
              <a:off x="5298015" y="4703249"/>
              <a:ext cx="405358" cy="142876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199" name="组合 198"/>
          <p:cNvGrpSpPr/>
          <p:nvPr/>
        </p:nvGrpSpPr>
        <p:grpSpPr>
          <a:xfrm>
            <a:off x="3993257" y="1427164"/>
            <a:ext cx="4294933" cy="2143125"/>
            <a:chOff x="3173657" y="428604"/>
            <a:chExt cx="4293943" cy="2143140"/>
          </a:xfrm>
        </p:grpSpPr>
        <p:sp>
          <p:nvSpPr>
            <p:cNvPr id="196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31" name="AutoShape 4"/>
            <p:cNvSpPr/>
            <p:nvPr/>
          </p:nvSpPr>
          <p:spPr>
            <a:xfrm>
              <a:off x="4572000" y="428604"/>
              <a:ext cx="2895600" cy="714372"/>
            </a:xfrm>
            <a:prstGeom prst="wedgeEllipseCallout">
              <a:avLst>
                <a:gd name="adj1" fmla="val -82699"/>
                <a:gd name="adj2" fmla="val 207491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2676990" y="1498601"/>
            <a:ext cx="4294934" cy="2143125"/>
            <a:chOff x="3173657" y="428604"/>
            <a:chExt cx="4293943" cy="2143140"/>
          </a:xfrm>
        </p:grpSpPr>
        <p:sp>
          <p:nvSpPr>
            <p:cNvPr id="201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29" name="AutoShape 4"/>
            <p:cNvSpPr/>
            <p:nvPr/>
          </p:nvSpPr>
          <p:spPr>
            <a:xfrm>
              <a:off x="4572000" y="428604"/>
              <a:ext cx="2895600" cy="714372"/>
            </a:xfrm>
            <a:prstGeom prst="wedgeEllipseCallout">
              <a:avLst>
                <a:gd name="adj1" fmla="val -82699"/>
                <a:gd name="adj2" fmla="val 207491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1143199" y="1785939"/>
            <a:ext cx="4501345" cy="2644775"/>
            <a:chOff x="-32" y="3643314"/>
            <a:chExt cx="4500631" cy="2644281"/>
          </a:xfrm>
        </p:grpSpPr>
        <p:sp>
          <p:nvSpPr>
            <p:cNvPr id="97293" name="Line 106"/>
            <p:cNvSpPr/>
            <p:nvPr/>
          </p:nvSpPr>
          <p:spPr>
            <a:xfrm flipH="1">
              <a:off x="1314770" y="4015416"/>
              <a:ext cx="847629" cy="4580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294" name="Oval 107"/>
            <p:cNvSpPr/>
            <p:nvPr/>
          </p:nvSpPr>
          <p:spPr>
            <a:xfrm>
              <a:off x="2129749" y="3643314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295" name="Oval 108"/>
            <p:cNvSpPr/>
            <p:nvPr/>
          </p:nvSpPr>
          <p:spPr>
            <a:xfrm>
              <a:off x="867724" y="4329778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296" name="Text Box 109"/>
            <p:cNvSpPr txBox="1"/>
            <p:nvPr/>
          </p:nvSpPr>
          <p:spPr>
            <a:xfrm>
              <a:off x="961905" y="4429860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297" name="Line 112"/>
            <p:cNvSpPr/>
            <p:nvPr/>
          </p:nvSpPr>
          <p:spPr>
            <a:xfrm flipH="1">
              <a:off x="678106" y="4772451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298" name="Text Box 113"/>
            <p:cNvSpPr txBox="1"/>
            <p:nvPr/>
          </p:nvSpPr>
          <p:spPr>
            <a:xfrm>
              <a:off x="2220163" y="3743397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299" name="Oval 120"/>
            <p:cNvSpPr/>
            <p:nvPr/>
          </p:nvSpPr>
          <p:spPr>
            <a:xfrm>
              <a:off x="1505643" y="4998278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0" name="Text Box 121"/>
            <p:cNvSpPr txBox="1"/>
            <p:nvPr/>
          </p:nvSpPr>
          <p:spPr>
            <a:xfrm>
              <a:off x="1618660" y="5079114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1" name="Oval 122"/>
            <p:cNvSpPr/>
            <p:nvPr/>
          </p:nvSpPr>
          <p:spPr>
            <a:xfrm>
              <a:off x="1204264" y="5805354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2" name="Text Box 123"/>
            <p:cNvSpPr txBox="1"/>
            <p:nvPr/>
          </p:nvSpPr>
          <p:spPr>
            <a:xfrm>
              <a:off x="1317281" y="5905436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3" name="Oval 124"/>
            <p:cNvSpPr/>
            <p:nvPr/>
          </p:nvSpPr>
          <p:spPr>
            <a:xfrm>
              <a:off x="1864787" y="5786107"/>
              <a:ext cx="469649" cy="479883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4" name="Text Box 125"/>
            <p:cNvSpPr txBox="1"/>
            <p:nvPr/>
          </p:nvSpPr>
          <p:spPr>
            <a:xfrm>
              <a:off x="1977804" y="5886190"/>
              <a:ext cx="285054" cy="265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05" name="Line 126"/>
            <p:cNvSpPr/>
            <p:nvPr/>
          </p:nvSpPr>
          <p:spPr>
            <a:xfrm flipH="1">
              <a:off x="1524479" y="546276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6" name="Line 127"/>
            <p:cNvSpPr/>
            <p:nvPr/>
          </p:nvSpPr>
          <p:spPr>
            <a:xfrm>
              <a:off x="1825859" y="546276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7" name="Line 128"/>
            <p:cNvSpPr/>
            <p:nvPr/>
          </p:nvSpPr>
          <p:spPr>
            <a:xfrm>
              <a:off x="1280865" y="4766035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08" name="Oval 129"/>
            <p:cNvSpPr/>
            <p:nvPr/>
          </p:nvSpPr>
          <p:spPr>
            <a:xfrm>
              <a:off x="3393030" y="430411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09" name="Text Box 130"/>
            <p:cNvSpPr txBox="1"/>
            <p:nvPr/>
          </p:nvSpPr>
          <p:spPr>
            <a:xfrm>
              <a:off x="3487211" y="440419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0" name="Oval 131"/>
            <p:cNvSpPr/>
            <p:nvPr/>
          </p:nvSpPr>
          <p:spPr>
            <a:xfrm>
              <a:off x="2826689" y="4973899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1" name="Text Box 132"/>
            <p:cNvSpPr txBox="1"/>
            <p:nvPr/>
          </p:nvSpPr>
          <p:spPr>
            <a:xfrm>
              <a:off x="2958542" y="5073981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2" name="Line 133"/>
            <p:cNvSpPr/>
            <p:nvPr/>
          </p:nvSpPr>
          <p:spPr>
            <a:xfrm flipH="1">
              <a:off x="3203413" y="4746788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3" name="Oval 134"/>
            <p:cNvSpPr/>
            <p:nvPr/>
          </p:nvSpPr>
          <p:spPr>
            <a:xfrm>
              <a:off x="2525310" y="578097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4" name="Text Box 135"/>
            <p:cNvSpPr txBox="1"/>
            <p:nvPr/>
          </p:nvSpPr>
          <p:spPr>
            <a:xfrm>
              <a:off x="2638327" y="5881057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5" name="Line 136"/>
            <p:cNvSpPr/>
            <p:nvPr/>
          </p:nvSpPr>
          <p:spPr>
            <a:xfrm flipH="1">
              <a:off x="2845525" y="5438384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6" name="Oval 137"/>
            <p:cNvSpPr/>
            <p:nvPr/>
          </p:nvSpPr>
          <p:spPr>
            <a:xfrm>
              <a:off x="4030950" y="4972616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17" name="Text Box 138"/>
            <p:cNvSpPr txBox="1"/>
            <p:nvPr/>
          </p:nvSpPr>
          <p:spPr>
            <a:xfrm>
              <a:off x="4162803" y="507269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18" name="Line 139"/>
            <p:cNvSpPr/>
            <p:nvPr/>
          </p:nvSpPr>
          <p:spPr>
            <a:xfrm>
              <a:off x="3806171" y="4740373"/>
              <a:ext cx="298868" cy="2758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19" name="Line 140"/>
            <p:cNvSpPr/>
            <p:nvPr/>
          </p:nvSpPr>
          <p:spPr>
            <a:xfrm>
              <a:off x="2561726" y="4019265"/>
              <a:ext cx="847629" cy="4580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20" name="Oval 7"/>
            <p:cNvSpPr/>
            <p:nvPr/>
          </p:nvSpPr>
          <p:spPr>
            <a:xfrm>
              <a:off x="301347" y="5000636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1" name="Text Box 8"/>
            <p:cNvSpPr txBox="1"/>
            <p:nvPr/>
          </p:nvSpPr>
          <p:spPr>
            <a:xfrm>
              <a:off x="414364" y="5081472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2" name="Oval 11"/>
            <p:cNvSpPr/>
            <p:nvPr/>
          </p:nvSpPr>
          <p:spPr>
            <a:xfrm>
              <a:off x="-32" y="5807712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3" name="Text Box 12"/>
            <p:cNvSpPr txBox="1"/>
            <p:nvPr/>
          </p:nvSpPr>
          <p:spPr>
            <a:xfrm>
              <a:off x="112985" y="5888548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4" name="Oval 13"/>
            <p:cNvSpPr/>
            <p:nvPr/>
          </p:nvSpPr>
          <p:spPr>
            <a:xfrm>
              <a:off x="660490" y="5788465"/>
              <a:ext cx="469649" cy="47988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7325" name="Text Box 14"/>
            <p:cNvSpPr txBox="1"/>
            <p:nvPr/>
          </p:nvSpPr>
          <p:spPr>
            <a:xfrm>
              <a:off x="792344" y="5869301"/>
              <a:ext cx="285054" cy="2656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7326" name="Line 15"/>
            <p:cNvSpPr/>
            <p:nvPr/>
          </p:nvSpPr>
          <p:spPr>
            <a:xfrm flipH="1">
              <a:off x="320183" y="5465122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327" name="Line 16"/>
            <p:cNvSpPr/>
            <p:nvPr/>
          </p:nvSpPr>
          <p:spPr>
            <a:xfrm>
              <a:off x="621562" y="5465122"/>
              <a:ext cx="141899" cy="3490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50" name="组合 249"/>
          <p:cNvGrpSpPr/>
          <p:nvPr/>
        </p:nvGrpSpPr>
        <p:grpSpPr>
          <a:xfrm>
            <a:off x="1462342" y="1855789"/>
            <a:ext cx="5787442" cy="1785937"/>
            <a:chOff x="3173657" y="785794"/>
            <a:chExt cx="5786478" cy="1785950"/>
          </a:xfrm>
        </p:grpSpPr>
        <p:sp>
          <p:nvSpPr>
            <p:cNvPr id="251" name="Oval 77"/>
            <p:cNvSpPr>
              <a:spLocks noChangeArrowheads="1"/>
            </p:cNvSpPr>
            <p:nvPr/>
          </p:nvSpPr>
          <p:spPr bwMode="auto">
            <a:xfrm>
              <a:off x="3173657" y="2091861"/>
              <a:ext cx="469649" cy="4798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292" name="AutoShape 4"/>
            <p:cNvSpPr/>
            <p:nvPr/>
          </p:nvSpPr>
          <p:spPr>
            <a:xfrm>
              <a:off x="5531111" y="785794"/>
              <a:ext cx="3429024" cy="571504"/>
            </a:xfrm>
            <a:prstGeom prst="wedgeEllipseCallout">
              <a:avLst>
                <a:gd name="adj1" fmla="val -106227"/>
                <a:gd name="adj2" fmla="val 198079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786249" y="1520826"/>
            <a:ext cx="6716291" cy="3122613"/>
            <a:chOff x="1785918" y="1520357"/>
            <a:chExt cx="6715172" cy="3123089"/>
          </a:xfrm>
        </p:grpSpPr>
        <p:grpSp>
          <p:nvGrpSpPr>
            <p:cNvPr id="98424" name="Group 2"/>
            <p:cNvGrpSpPr/>
            <p:nvPr/>
          </p:nvGrpSpPr>
          <p:grpSpPr>
            <a:xfrm>
              <a:off x="1785918" y="2000240"/>
              <a:ext cx="4500594" cy="2643206"/>
              <a:chOff x="2039" y="10176"/>
              <a:chExt cx="3584" cy="2060"/>
            </a:xfrm>
          </p:grpSpPr>
          <p:sp>
            <p:nvSpPr>
              <p:cNvPr id="98427" name="Line 3"/>
              <p:cNvSpPr/>
              <p:nvPr/>
            </p:nvSpPr>
            <p:spPr>
              <a:xfrm flipH="1">
                <a:off x="3086" y="10466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28" name="Oval 4"/>
              <p:cNvSpPr/>
              <p:nvPr/>
            </p:nvSpPr>
            <p:spPr>
              <a:xfrm>
                <a:off x="3735" y="1017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29" name="Oval 5"/>
              <p:cNvSpPr/>
              <p:nvPr/>
            </p:nvSpPr>
            <p:spPr>
              <a:xfrm>
                <a:off x="2730" y="1071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30" name="Text Box 6"/>
              <p:cNvSpPr txBox="1"/>
              <p:nvPr/>
            </p:nvSpPr>
            <p:spPr>
              <a:xfrm>
                <a:off x="2805" y="10789"/>
                <a:ext cx="22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31" name="Oval 7"/>
              <p:cNvSpPr/>
              <p:nvPr/>
            </p:nvSpPr>
            <p:spPr>
              <a:xfrm>
                <a:off x="2279" y="11233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32" name="Text Box 8"/>
              <p:cNvSpPr txBox="1"/>
              <p:nvPr/>
            </p:nvSpPr>
            <p:spPr>
              <a:xfrm>
                <a:off x="2384" y="11281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33" name="Line 9"/>
              <p:cNvSpPr/>
              <p:nvPr/>
            </p:nvSpPr>
            <p:spPr>
              <a:xfrm flipH="1">
                <a:off x="2579" y="1105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34" name="Text Box 10"/>
              <p:cNvSpPr txBox="1"/>
              <p:nvPr/>
            </p:nvSpPr>
            <p:spPr>
              <a:xfrm>
                <a:off x="3807" y="1025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35" name="Oval 11"/>
              <p:cNvSpPr/>
              <p:nvPr/>
            </p:nvSpPr>
            <p:spPr>
              <a:xfrm>
                <a:off x="2039" y="11862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36" name="Text Box 12"/>
              <p:cNvSpPr txBox="1"/>
              <p:nvPr/>
            </p:nvSpPr>
            <p:spPr>
              <a:xfrm>
                <a:off x="2129" y="11925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37" name="Oval 13"/>
              <p:cNvSpPr/>
              <p:nvPr/>
            </p:nvSpPr>
            <p:spPr>
              <a:xfrm>
                <a:off x="2565" y="11847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38" name="Text Box 14"/>
              <p:cNvSpPr txBox="1"/>
              <p:nvPr/>
            </p:nvSpPr>
            <p:spPr>
              <a:xfrm>
                <a:off x="2655" y="11910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39" name="Line 15"/>
              <p:cNvSpPr/>
              <p:nvPr/>
            </p:nvSpPr>
            <p:spPr>
              <a:xfrm flipH="1">
                <a:off x="2294" y="1159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40" name="Line 16"/>
              <p:cNvSpPr/>
              <p:nvPr/>
            </p:nvSpPr>
            <p:spPr>
              <a:xfrm>
                <a:off x="2534" y="1159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41" name="Oval 17"/>
              <p:cNvSpPr/>
              <p:nvPr/>
            </p:nvSpPr>
            <p:spPr>
              <a:xfrm>
                <a:off x="3238" y="11232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42" name="Text Box 18"/>
              <p:cNvSpPr txBox="1"/>
              <p:nvPr/>
            </p:nvSpPr>
            <p:spPr>
              <a:xfrm>
                <a:off x="3328" y="11295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43" name="Oval 19"/>
              <p:cNvSpPr/>
              <p:nvPr/>
            </p:nvSpPr>
            <p:spPr>
              <a:xfrm>
                <a:off x="2998" y="11861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44" name="Text Box 20"/>
              <p:cNvSpPr txBox="1"/>
              <p:nvPr/>
            </p:nvSpPr>
            <p:spPr>
              <a:xfrm>
                <a:off x="3088" y="11939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45" name="Oval 21"/>
              <p:cNvSpPr/>
              <p:nvPr/>
            </p:nvSpPr>
            <p:spPr>
              <a:xfrm>
                <a:off x="3524" y="1184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46" name="Text Box 22"/>
              <p:cNvSpPr txBox="1"/>
              <p:nvPr/>
            </p:nvSpPr>
            <p:spPr>
              <a:xfrm>
                <a:off x="3614" y="1192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47" name="Line 23"/>
              <p:cNvSpPr/>
              <p:nvPr/>
            </p:nvSpPr>
            <p:spPr>
              <a:xfrm flipH="1">
                <a:off x="3253" y="1159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48" name="Line 24"/>
              <p:cNvSpPr/>
              <p:nvPr/>
            </p:nvSpPr>
            <p:spPr>
              <a:xfrm>
                <a:off x="3493" y="1159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49" name="Line 25"/>
              <p:cNvSpPr/>
              <p:nvPr/>
            </p:nvSpPr>
            <p:spPr>
              <a:xfrm>
                <a:off x="3059" y="1105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50" name="Oval 26"/>
              <p:cNvSpPr/>
              <p:nvPr/>
            </p:nvSpPr>
            <p:spPr>
              <a:xfrm>
                <a:off x="4741" y="10691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1" name="Text Box 27"/>
              <p:cNvSpPr txBox="1"/>
              <p:nvPr/>
            </p:nvSpPr>
            <p:spPr>
              <a:xfrm>
                <a:off x="4816" y="10769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52" name="Oval 28"/>
              <p:cNvSpPr/>
              <p:nvPr/>
            </p:nvSpPr>
            <p:spPr>
              <a:xfrm>
                <a:off x="4290" y="11213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3" name="Text Box 29"/>
              <p:cNvSpPr txBox="1"/>
              <p:nvPr/>
            </p:nvSpPr>
            <p:spPr>
              <a:xfrm>
                <a:off x="4395" y="11291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54" name="Line 30"/>
              <p:cNvSpPr/>
              <p:nvPr/>
            </p:nvSpPr>
            <p:spPr>
              <a:xfrm flipH="1">
                <a:off x="4590" y="1103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55" name="Oval 31"/>
              <p:cNvSpPr/>
              <p:nvPr/>
            </p:nvSpPr>
            <p:spPr>
              <a:xfrm>
                <a:off x="4050" y="11842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6" name="Text Box 32"/>
              <p:cNvSpPr txBox="1"/>
              <p:nvPr/>
            </p:nvSpPr>
            <p:spPr>
              <a:xfrm>
                <a:off x="4140" y="11920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57" name="Line 33"/>
              <p:cNvSpPr/>
              <p:nvPr/>
            </p:nvSpPr>
            <p:spPr>
              <a:xfrm flipH="1">
                <a:off x="4305" y="11575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58" name="Oval 34"/>
              <p:cNvSpPr/>
              <p:nvPr/>
            </p:nvSpPr>
            <p:spPr>
              <a:xfrm>
                <a:off x="5249" y="11212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9" name="Text Box 35"/>
              <p:cNvSpPr txBox="1"/>
              <p:nvPr/>
            </p:nvSpPr>
            <p:spPr>
              <a:xfrm>
                <a:off x="5354" y="11290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60" name="Line 36"/>
              <p:cNvSpPr/>
              <p:nvPr/>
            </p:nvSpPr>
            <p:spPr>
              <a:xfrm>
                <a:off x="5070" y="1103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61" name="Line 37"/>
              <p:cNvSpPr/>
              <p:nvPr/>
            </p:nvSpPr>
            <p:spPr>
              <a:xfrm>
                <a:off x="4079" y="10469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8425" name="AutoShape 4"/>
            <p:cNvSpPr/>
            <p:nvPr/>
          </p:nvSpPr>
          <p:spPr>
            <a:xfrm>
              <a:off x="5605491" y="1520357"/>
              <a:ext cx="2895599" cy="714372"/>
            </a:xfrm>
            <a:prstGeom prst="wedgeEllipseCallout">
              <a:avLst>
                <a:gd name="adj1" fmla="val -49264"/>
                <a:gd name="adj2" fmla="val 124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  <p:cxnSp>
          <p:nvCxnSpPr>
            <p:cNvPr id="98426" name="直接箭头连接符 41"/>
            <p:cNvCxnSpPr/>
            <p:nvPr/>
          </p:nvCxnSpPr>
          <p:spPr>
            <a:xfrm flipV="1">
              <a:off x="4786314" y="2928934"/>
              <a:ext cx="357190" cy="333920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47" name="组合 46"/>
          <p:cNvGrpSpPr/>
          <p:nvPr/>
        </p:nvGrpSpPr>
        <p:grpSpPr>
          <a:xfrm>
            <a:off x="643050" y="1285876"/>
            <a:ext cx="5644542" cy="3357563"/>
            <a:chOff x="1142976" y="1142984"/>
            <a:chExt cx="5643602" cy="3357586"/>
          </a:xfrm>
        </p:grpSpPr>
        <p:grpSp>
          <p:nvGrpSpPr>
            <p:cNvPr id="98385" name="Group 54"/>
            <p:cNvGrpSpPr/>
            <p:nvPr/>
          </p:nvGrpSpPr>
          <p:grpSpPr>
            <a:xfrm>
              <a:off x="2285987" y="1857364"/>
              <a:ext cx="4500596" cy="2643206"/>
              <a:chOff x="6316" y="10205"/>
              <a:chExt cx="3584" cy="2060"/>
            </a:xfrm>
          </p:grpSpPr>
          <p:sp>
            <p:nvSpPr>
              <p:cNvPr id="98389" name="Line 55"/>
              <p:cNvSpPr/>
              <p:nvPr/>
            </p:nvSpPr>
            <p:spPr>
              <a:xfrm flipH="1">
                <a:off x="7363" y="10495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90" name="Oval 56"/>
              <p:cNvSpPr/>
              <p:nvPr/>
            </p:nvSpPr>
            <p:spPr>
              <a:xfrm>
                <a:off x="8012" y="10205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1" name="Oval 57"/>
              <p:cNvSpPr/>
              <p:nvPr/>
            </p:nvSpPr>
            <p:spPr>
              <a:xfrm>
                <a:off x="7007" y="10740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2" name="Text Box 58"/>
              <p:cNvSpPr txBox="1"/>
              <p:nvPr/>
            </p:nvSpPr>
            <p:spPr>
              <a:xfrm>
                <a:off x="7082" y="10818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93" name="Oval 59"/>
              <p:cNvSpPr/>
              <p:nvPr/>
            </p:nvSpPr>
            <p:spPr>
              <a:xfrm>
                <a:off x="6556" y="11262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4" name="Text Box 60"/>
              <p:cNvSpPr txBox="1"/>
              <p:nvPr/>
            </p:nvSpPr>
            <p:spPr>
              <a:xfrm>
                <a:off x="6661" y="11310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95" name="Line 61"/>
              <p:cNvSpPr/>
              <p:nvPr/>
            </p:nvSpPr>
            <p:spPr>
              <a:xfrm flipH="1">
                <a:off x="6856" y="11085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96" name="Text Box 62"/>
              <p:cNvSpPr txBox="1"/>
              <p:nvPr/>
            </p:nvSpPr>
            <p:spPr>
              <a:xfrm>
                <a:off x="8084" y="10283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97" name="Oval 63"/>
              <p:cNvSpPr/>
              <p:nvPr/>
            </p:nvSpPr>
            <p:spPr>
              <a:xfrm>
                <a:off x="6316" y="11891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8" name="Text Box 64"/>
              <p:cNvSpPr txBox="1"/>
              <p:nvPr/>
            </p:nvSpPr>
            <p:spPr>
              <a:xfrm>
                <a:off x="6406" y="11954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99" name="Oval 65"/>
              <p:cNvSpPr/>
              <p:nvPr/>
            </p:nvSpPr>
            <p:spPr>
              <a:xfrm>
                <a:off x="6842" y="11876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0" name="Text Box 66"/>
              <p:cNvSpPr txBox="1"/>
              <p:nvPr/>
            </p:nvSpPr>
            <p:spPr>
              <a:xfrm>
                <a:off x="6932" y="11939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01" name="Line 67"/>
              <p:cNvSpPr/>
              <p:nvPr/>
            </p:nvSpPr>
            <p:spPr>
              <a:xfrm flipH="1">
                <a:off x="6571" y="1162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02" name="Line 68"/>
              <p:cNvSpPr/>
              <p:nvPr/>
            </p:nvSpPr>
            <p:spPr>
              <a:xfrm>
                <a:off x="6811" y="1162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03" name="Oval 69"/>
              <p:cNvSpPr/>
              <p:nvPr/>
            </p:nvSpPr>
            <p:spPr>
              <a:xfrm>
                <a:off x="7515" y="11261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4" name="Text Box 70"/>
              <p:cNvSpPr txBox="1"/>
              <p:nvPr/>
            </p:nvSpPr>
            <p:spPr>
              <a:xfrm>
                <a:off x="7605" y="11324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05" name="Oval 71"/>
              <p:cNvSpPr/>
              <p:nvPr/>
            </p:nvSpPr>
            <p:spPr>
              <a:xfrm>
                <a:off x="7275" y="11890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6" name="Text Box 72"/>
              <p:cNvSpPr txBox="1"/>
              <p:nvPr/>
            </p:nvSpPr>
            <p:spPr>
              <a:xfrm>
                <a:off x="7365" y="11968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07" name="Oval 73"/>
              <p:cNvSpPr/>
              <p:nvPr/>
            </p:nvSpPr>
            <p:spPr>
              <a:xfrm>
                <a:off x="7801" y="11875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8" name="Text Box 74"/>
              <p:cNvSpPr txBox="1"/>
              <p:nvPr/>
            </p:nvSpPr>
            <p:spPr>
              <a:xfrm>
                <a:off x="7891" y="11953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09" name="Line 75"/>
              <p:cNvSpPr/>
              <p:nvPr/>
            </p:nvSpPr>
            <p:spPr>
              <a:xfrm flipH="1">
                <a:off x="7530" y="11623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10" name="Line 76"/>
              <p:cNvSpPr/>
              <p:nvPr/>
            </p:nvSpPr>
            <p:spPr>
              <a:xfrm>
                <a:off x="7770" y="11623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11" name="Line 77"/>
              <p:cNvSpPr/>
              <p:nvPr/>
            </p:nvSpPr>
            <p:spPr>
              <a:xfrm>
                <a:off x="7336" y="11080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12" name="Oval 78"/>
              <p:cNvSpPr/>
              <p:nvPr/>
            </p:nvSpPr>
            <p:spPr>
              <a:xfrm>
                <a:off x="9018" y="10720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3" name="Text Box 79"/>
              <p:cNvSpPr txBox="1"/>
              <p:nvPr/>
            </p:nvSpPr>
            <p:spPr>
              <a:xfrm>
                <a:off x="9093" y="10798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14" name="Oval 80"/>
              <p:cNvSpPr/>
              <p:nvPr/>
            </p:nvSpPr>
            <p:spPr>
              <a:xfrm>
                <a:off x="8567" y="11242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5" name="Text Box 81"/>
              <p:cNvSpPr txBox="1"/>
              <p:nvPr/>
            </p:nvSpPr>
            <p:spPr>
              <a:xfrm>
                <a:off x="8672" y="11320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16" name="Line 82"/>
              <p:cNvSpPr/>
              <p:nvPr/>
            </p:nvSpPr>
            <p:spPr>
              <a:xfrm flipH="1">
                <a:off x="8867" y="11065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17" name="Oval 83"/>
              <p:cNvSpPr/>
              <p:nvPr/>
            </p:nvSpPr>
            <p:spPr>
              <a:xfrm>
                <a:off x="8327" y="11871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8" name="Text Box 84"/>
              <p:cNvSpPr txBox="1"/>
              <p:nvPr/>
            </p:nvSpPr>
            <p:spPr>
              <a:xfrm>
                <a:off x="8417" y="11949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19" name="Line 85"/>
              <p:cNvSpPr/>
              <p:nvPr/>
            </p:nvSpPr>
            <p:spPr>
              <a:xfrm flipH="1">
                <a:off x="8582" y="11604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20" name="Oval 86"/>
              <p:cNvSpPr/>
              <p:nvPr/>
            </p:nvSpPr>
            <p:spPr>
              <a:xfrm>
                <a:off x="9526" y="11241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21" name="Text Box 87"/>
              <p:cNvSpPr txBox="1"/>
              <p:nvPr/>
            </p:nvSpPr>
            <p:spPr>
              <a:xfrm>
                <a:off x="9631" y="11319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422" name="Line 88"/>
              <p:cNvSpPr/>
              <p:nvPr/>
            </p:nvSpPr>
            <p:spPr>
              <a:xfrm>
                <a:off x="9347" y="11060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423" name="Line 89"/>
              <p:cNvSpPr/>
              <p:nvPr/>
            </p:nvSpPr>
            <p:spPr>
              <a:xfrm>
                <a:off x="8356" y="10498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8386" name="AutoShape 4"/>
            <p:cNvSpPr/>
            <p:nvPr/>
          </p:nvSpPr>
          <p:spPr>
            <a:xfrm>
              <a:off x="1142976" y="1142984"/>
              <a:ext cx="2895599" cy="714372"/>
            </a:xfrm>
            <a:prstGeom prst="wedgeEllipseCallout">
              <a:avLst>
                <a:gd name="adj1" fmla="val 23185"/>
                <a:gd name="adj2" fmla="val 151023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  <p:cxnSp>
          <p:nvCxnSpPr>
            <p:cNvPr id="98387" name="直接箭头连接符 49"/>
            <p:cNvCxnSpPr/>
            <p:nvPr/>
          </p:nvCxnSpPr>
          <p:spPr>
            <a:xfrm flipV="1">
              <a:off x="2786050" y="2857496"/>
              <a:ext cx="357190" cy="333920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  <p:cxnSp>
          <p:nvCxnSpPr>
            <p:cNvPr id="98388" name="直接箭头连接符 50"/>
            <p:cNvCxnSpPr/>
            <p:nvPr/>
          </p:nvCxnSpPr>
          <p:spPr>
            <a:xfrm rot="-5400000" flipV="1">
              <a:off x="2940561" y="3703117"/>
              <a:ext cx="405358" cy="142876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87" name="组合 86"/>
          <p:cNvGrpSpPr/>
          <p:nvPr/>
        </p:nvGrpSpPr>
        <p:grpSpPr>
          <a:xfrm>
            <a:off x="1786248" y="928688"/>
            <a:ext cx="5468299" cy="3714750"/>
            <a:chOff x="2000232" y="785794"/>
            <a:chExt cx="5467367" cy="3714776"/>
          </a:xfrm>
        </p:grpSpPr>
        <p:grpSp>
          <p:nvGrpSpPr>
            <p:cNvPr id="98346" name="Group 159"/>
            <p:cNvGrpSpPr/>
            <p:nvPr/>
          </p:nvGrpSpPr>
          <p:grpSpPr>
            <a:xfrm>
              <a:off x="2000231" y="1857364"/>
              <a:ext cx="4500596" cy="2643206"/>
              <a:chOff x="2099" y="13311"/>
              <a:chExt cx="3584" cy="2060"/>
            </a:xfrm>
          </p:grpSpPr>
          <p:sp>
            <p:nvSpPr>
              <p:cNvPr id="98350" name="Line 160"/>
              <p:cNvSpPr/>
              <p:nvPr/>
            </p:nvSpPr>
            <p:spPr>
              <a:xfrm flipH="1">
                <a:off x="3146" y="13601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51" name="Oval 161"/>
              <p:cNvSpPr/>
              <p:nvPr/>
            </p:nvSpPr>
            <p:spPr>
              <a:xfrm>
                <a:off x="3795" y="13311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52" name="Oval 162"/>
              <p:cNvSpPr/>
              <p:nvPr/>
            </p:nvSpPr>
            <p:spPr>
              <a:xfrm>
                <a:off x="2790" y="13846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53" name="Text Box 163"/>
              <p:cNvSpPr txBox="1"/>
              <p:nvPr/>
            </p:nvSpPr>
            <p:spPr>
              <a:xfrm>
                <a:off x="2895" y="13924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91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54" name="Oval 164"/>
              <p:cNvSpPr/>
              <p:nvPr/>
            </p:nvSpPr>
            <p:spPr>
              <a:xfrm>
                <a:off x="2339" y="14368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55" name="Text Box 165"/>
              <p:cNvSpPr txBox="1"/>
              <p:nvPr/>
            </p:nvSpPr>
            <p:spPr>
              <a:xfrm>
                <a:off x="2444" y="14416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83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56" name="Line 166"/>
              <p:cNvSpPr/>
              <p:nvPr/>
            </p:nvSpPr>
            <p:spPr>
              <a:xfrm flipH="1">
                <a:off x="2639" y="1419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57" name="Text Box 167"/>
              <p:cNvSpPr txBox="1"/>
              <p:nvPr/>
            </p:nvSpPr>
            <p:spPr>
              <a:xfrm>
                <a:off x="3867" y="13389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79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58" name="Oval 168"/>
              <p:cNvSpPr/>
              <p:nvPr/>
            </p:nvSpPr>
            <p:spPr>
              <a:xfrm>
                <a:off x="2099" y="14997"/>
                <a:ext cx="374" cy="374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59" name="Text Box 169"/>
              <p:cNvSpPr txBox="1"/>
              <p:nvPr/>
            </p:nvSpPr>
            <p:spPr>
              <a:xfrm>
                <a:off x="2189" y="15060"/>
                <a:ext cx="227" cy="20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55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60" name="Oval 170"/>
              <p:cNvSpPr/>
              <p:nvPr/>
            </p:nvSpPr>
            <p:spPr>
              <a:xfrm>
                <a:off x="2625" y="14982"/>
                <a:ext cx="374" cy="374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61" name="Text Box 171"/>
              <p:cNvSpPr txBox="1"/>
              <p:nvPr/>
            </p:nvSpPr>
            <p:spPr>
              <a:xfrm>
                <a:off x="2715" y="15045"/>
                <a:ext cx="227" cy="20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66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62" name="Line 172"/>
              <p:cNvSpPr/>
              <p:nvPr/>
            </p:nvSpPr>
            <p:spPr>
              <a:xfrm flipH="1">
                <a:off x="2354" y="14730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63" name="Line 173"/>
              <p:cNvSpPr/>
              <p:nvPr/>
            </p:nvSpPr>
            <p:spPr>
              <a:xfrm>
                <a:off x="2594" y="14730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64" name="Oval 174"/>
              <p:cNvSpPr/>
              <p:nvPr/>
            </p:nvSpPr>
            <p:spPr>
              <a:xfrm>
                <a:off x="3298" y="14367"/>
                <a:ext cx="374" cy="37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65" name="Text Box 175"/>
              <p:cNvSpPr txBox="1"/>
              <p:nvPr/>
            </p:nvSpPr>
            <p:spPr>
              <a:xfrm>
                <a:off x="3388" y="14430"/>
                <a:ext cx="227" cy="207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72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66" name="Oval 176"/>
              <p:cNvSpPr/>
              <p:nvPr/>
            </p:nvSpPr>
            <p:spPr>
              <a:xfrm>
                <a:off x="3058" y="14996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67" name="Text Box 177"/>
              <p:cNvSpPr txBox="1"/>
              <p:nvPr/>
            </p:nvSpPr>
            <p:spPr>
              <a:xfrm>
                <a:off x="3148" y="15074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68" name="Oval 178"/>
              <p:cNvSpPr/>
              <p:nvPr/>
            </p:nvSpPr>
            <p:spPr>
              <a:xfrm>
                <a:off x="3584" y="14981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69" name="Text Box 179"/>
              <p:cNvSpPr txBox="1"/>
              <p:nvPr/>
            </p:nvSpPr>
            <p:spPr>
              <a:xfrm>
                <a:off x="3674" y="15059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70" name="Line 180"/>
              <p:cNvSpPr/>
              <p:nvPr/>
            </p:nvSpPr>
            <p:spPr>
              <a:xfrm flipH="1">
                <a:off x="3313" y="14729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71" name="Line 181"/>
              <p:cNvSpPr/>
              <p:nvPr/>
            </p:nvSpPr>
            <p:spPr>
              <a:xfrm>
                <a:off x="3553" y="14729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72" name="Line 182"/>
              <p:cNvSpPr/>
              <p:nvPr/>
            </p:nvSpPr>
            <p:spPr>
              <a:xfrm>
                <a:off x="3119" y="1418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73" name="Oval 183"/>
              <p:cNvSpPr/>
              <p:nvPr/>
            </p:nvSpPr>
            <p:spPr>
              <a:xfrm>
                <a:off x="4801" y="13826"/>
                <a:ext cx="374" cy="374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4" name="Text Box 184"/>
              <p:cNvSpPr txBox="1"/>
              <p:nvPr/>
            </p:nvSpPr>
            <p:spPr>
              <a:xfrm>
                <a:off x="4876" y="13904"/>
                <a:ext cx="227" cy="20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87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75" name="Oval 185"/>
              <p:cNvSpPr/>
              <p:nvPr/>
            </p:nvSpPr>
            <p:spPr>
              <a:xfrm>
                <a:off x="4350" y="14348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6" name="Text Box 186"/>
              <p:cNvSpPr txBox="1"/>
              <p:nvPr/>
            </p:nvSpPr>
            <p:spPr>
              <a:xfrm>
                <a:off x="4455" y="14426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43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77" name="Line 187"/>
              <p:cNvSpPr/>
              <p:nvPr/>
            </p:nvSpPr>
            <p:spPr>
              <a:xfrm flipH="1">
                <a:off x="4650" y="14171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78" name="Oval 188"/>
              <p:cNvSpPr/>
              <p:nvPr/>
            </p:nvSpPr>
            <p:spPr>
              <a:xfrm>
                <a:off x="4110" y="14977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9" name="Text Box 189"/>
              <p:cNvSpPr txBox="1"/>
              <p:nvPr/>
            </p:nvSpPr>
            <p:spPr>
              <a:xfrm>
                <a:off x="4200" y="15055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80" name="Line 190"/>
              <p:cNvSpPr/>
              <p:nvPr/>
            </p:nvSpPr>
            <p:spPr>
              <a:xfrm flipH="1">
                <a:off x="4365" y="14710"/>
                <a:ext cx="113" cy="2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81" name="Oval 191"/>
              <p:cNvSpPr/>
              <p:nvPr/>
            </p:nvSpPr>
            <p:spPr>
              <a:xfrm>
                <a:off x="5309" y="14347"/>
                <a:ext cx="374" cy="374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82" name="Text Box 192"/>
              <p:cNvSpPr txBox="1"/>
              <p:nvPr/>
            </p:nvSpPr>
            <p:spPr>
              <a:xfrm>
                <a:off x="5414" y="14425"/>
                <a:ext cx="227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2000" b="1">
                    <a:latin typeface="Arial" panose="020B0604020202020204" pitchFamily="34" charset="0"/>
                  </a:rPr>
                  <a:t>38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383" name="Line 193"/>
              <p:cNvSpPr/>
              <p:nvPr/>
            </p:nvSpPr>
            <p:spPr>
              <a:xfrm>
                <a:off x="5130" y="14166"/>
                <a:ext cx="238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84" name="Line 194"/>
              <p:cNvSpPr/>
              <p:nvPr/>
            </p:nvSpPr>
            <p:spPr>
              <a:xfrm>
                <a:off x="4139" y="13604"/>
                <a:ext cx="675" cy="3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8347" name="AutoShape 4"/>
            <p:cNvSpPr/>
            <p:nvPr/>
          </p:nvSpPr>
          <p:spPr>
            <a:xfrm>
              <a:off x="4572000" y="785794"/>
              <a:ext cx="2895599" cy="714372"/>
            </a:xfrm>
            <a:prstGeom prst="wedgeEllipseCallout">
              <a:avLst>
                <a:gd name="adj1" fmla="val -49264"/>
                <a:gd name="adj2" fmla="val 124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 i="1" dirty="0">
                  <a:latin typeface="Times New Roman" panose="02020603050405020304" pitchFamily="18" charset="0"/>
                </a:rPr>
                <a:t>当前考虑结点</a:t>
              </a:r>
              <a:endParaRPr lang="en-US" altLang="zh-CN" b="1" i="1">
                <a:latin typeface="Times New Roman" panose="02020603050405020304" pitchFamily="18" charset="0"/>
              </a:endParaRPr>
            </a:p>
          </p:txBody>
        </p:sp>
        <p:cxnSp>
          <p:nvCxnSpPr>
            <p:cNvPr id="98348" name="直接箭头连接符 89"/>
            <p:cNvCxnSpPr/>
            <p:nvPr/>
          </p:nvCxnSpPr>
          <p:spPr>
            <a:xfrm flipV="1">
              <a:off x="2571736" y="2880766"/>
              <a:ext cx="357190" cy="333920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  <p:cxnSp>
          <p:nvCxnSpPr>
            <p:cNvPr id="98349" name="直接箭头连接符 90"/>
            <p:cNvCxnSpPr/>
            <p:nvPr/>
          </p:nvCxnSpPr>
          <p:spPr>
            <a:xfrm flipV="1">
              <a:off x="3214678" y="2120576"/>
              <a:ext cx="915299" cy="451168"/>
            </a:xfrm>
            <a:prstGeom prst="straightConnector1">
              <a:avLst/>
            </a:prstGeom>
            <a:ln w="25400" cap="flat" cmpd="sng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</p:cxnSp>
      </p:grpSp>
      <p:grpSp>
        <p:nvGrpSpPr>
          <p:cNvPr id="127" name="Group 108"/>
          <p:cNvGrpSpPr/>
          <p:nvPr/>
        </p:nvGrpSpPr>
        <p:grpSpPr>
          <a:xfrm>
            <a:off x="1786249" y="2000250"/>
            <a:ext cx="4517221" cy="2643188"/>
            <a:chOff x="6376" y="13324"/>
            <a:chExt cx="3584" cy="2060"/>
          </a:xfrm>
        </p:grpSpPr>
        <p:sp>
          <p:nvSpPr>
            <p:cNvPr id="98311" name="Line 109"/>
            <p:cNvSpPr/>
            <p:nvPr/>
          </p:nvSpPr>
          <p:spPr>
            <a:xfrm flipH="1">
              <a:off x="7423" y="13614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12" name="Oval 110"/>
            <p:cNvSpPr/>
            <p:nvPr/>
          </p:nvSpPr>
          <p:spPr>
            <a:xfrm>
              <a:off x="8072" y="13324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13" name="Oval 111"/>
            <p:cNvSpPr/>
            <p:nvPr/>
          </p:nvSpPr>
          <p:spPr>
            <a:xfrm>
              <a:off x="7067" y="13859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14" name="Text Box 112"/>
            <p:cNvSpPr txBox="1"/>
            <p:nvPr/>
          </p:nvSpPr>
          <p:spPr>
            <a:xfrm>
              <a:off x="7172" y="1393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15" name="Oval 113"/>
            <p:cNvSpPr/>
            <p:nvPr/>
          </p:nvSpPr>
          <p:spPr>
            <a:xfrm>
              <a:off x="6616" y="1438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16" name="Text Box 114"/>
            <p:cNvSpPr txBox="1"/>
            <p:nvPr/>
          </p:nvSpPr>
          <p:spPr>
            <a:xfrm>
              <a:off x="6721" y="1442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17" name="Line 115"/>
            <p:cNvSpPr/>
            <p:nvPr/>
          </p:nvSpPr>
          <p:spPr>
            <a:xfrm flipH="1">
              <a:off x="6916" y="14204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18" name="Text Box 116"/>
            <p:cNvSpPr txBox="1"/>
            <p:nvPr/>
          </p:nvSpPr>
          <p:spPr>
            <a:xfrm>
              <a:off x="8144" y="13402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19" name="Oval 117"/>
            <p:cNvSpPr/>
            <p:nvPr/>
          </p:nvSpPr>
          <p:spPr>
            <a:xfrm>
              <a:off x="6376" y="15010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20" name="Text Box 118"/>
            <p:cNvSpPr txBox="1"/>
            <p:nvPr/>
          </p:nvSpPr>
          <p:spPr>
            <a:xfrm>
              <a:off x="6466" y="15073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21" name="Oval 119"/>
            <p:cNvSpPr/>
            <p:nvPr/>
          </p:nvSpPr>
          <p:spPr>
            <a:xfrm>
              <a:off x="6902" y="14995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22" name="Text Box 120"/>
            <p:cNvSpPr txBox="1"/>
            <p:nvPr/>
          </p:nvSpPr>
          <p:spPr>
            <a:xfrm>
              <a:off x="6992" y="1505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23" name="Line 121"/>
            <p:cNvSpPr/>
            <p:nvPr/>
          </p:nvSpPr>
          <p:spPr>
            <a:xfrm flipH="1">
              <a:off x="6631" y="1474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24" name="Line 122"/>
            <p:cNvSpPr/>
            <p:nvPr/>
          </p:nvSpPr>
          <p:spPr>
            <a:xfrm>
              <a:off x="6871" y="1474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25" name="Oval 123"/>
            <p:cNvSpPr/>
            <p:nvPr/>
          </p:nvSpPr>
          <p:spPr>
            <a:xfrm>
              <a:off x="7575" y="14380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26" name="Text Box 124"/>
            <p:cNvSpPr txBox="1"/>
            <p:nvPr/>
          </p:nvSpPr>
          <p:spPr>
            <a:xfrm>
              <a:off x="7665" y="14443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27" name="Oval 125"/>
            <p:cNvSpPr/>
            <p:nvPr/>
          </p:nvSpPr>
          <p:spPr>
            <a:xfrm>
              <a:off x="7335" y="15009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28" name="Text Box 126"/>
            <p:cNvSpPr txBox="1"/>
            <p:nvPr/>
          </p:nvSpPr>
          <p:spPr>
            <a:xfrm>
              <a:off x="7425" y="1508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29" name="Oval 127"/>
            <p:cNvSpPr/>
            <p:nvPr/>
          </p:nvSpPr>
          <p:spPr>
            <a:xfrm>
              <a:off x="7861" y="14994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30" name="Text Box 128"/>
            <p:cNvSpPr txBox="1"/>
            <p:nvPr/>
          </p:nvSpPr>
          <p:spPr>
            <a:xfrm>
              <a:off x="7951" y="15072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31" name="Line 129"/>
            <p:cNvSpPr/>
            <p:nvPr/>
          </p:nvSpPr>
          <p:spPr>
            <a:xfrm flipH="1">
              <a:off x="7590" y="14742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32" name="Line 130"/>
            <p:cNvSpPr/>
            <p:nvPr/>
          </p:nvSpPr>
          <p:spPr>
            <a:xfrm>
              <a:off x="7830" y="14742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33" name="Line 131"/>
            <p:cNvSpPr/>
            <p:nvPr/>
          </p:nvSpPr>
          <p:spPr>
            <a:xfrm>
              <a:off x="7396" y="14199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34" name="Oval 132"/>
            <p:cNvSpPr/>
            <p:nvPr/>
          </p:nvSpPr>
          <p:spPr>
            <a:xfrm>
              <a:off x="9078" y="13839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35" name="Text Box 133"/>
            <p:cNvSpPr txBox="1"/>
            <p:nvPr/>
          </p:nvSpPr>
          <p:spPr>
            <a:xfrm>
              <a:off x="9153" y="1391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36" name="Oval 134"/>
            <p:cNvSpPr/>
            <p:nvPr/>
          </p:nvSpPr>
          <p:spPr>
            <a:xfrm>
              <a:off x="8627" y="1436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37" name="Text Box 135"/>
            <p:cNvSpPr txBox="1"/>
            <p:nvPr/>
          </p:nvSpPr>
          <p:spPr>
            <a:xfrm>
              <a:off x="8732" y="1443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38" name="Line 136"/>
            <p:cNvSpPr/>
            <p:nvPr/>
          </p:nvSpPr>
          <p:spPr>
            <a:xfrm flipH="1">
              <a:off x="8927" y="14184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39" name="Oval 137"/>
            <p:cNvSpPr/>
            <p:nvPr/>
          </p:nvSpPr>
          <p:spPr>
            <a:xfrm>
              <a:off x="8387" y="14990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40" name="Text Box 138"/>
            <p:cNvSpPr txBox="1"/>
            <p:nvPr/>
          </p:nvSpPr>
          <p:spPr>
            <a:xfrm>
              <a:off x="8477" y="1506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41" name="Line 139"/>
            <p:cNvSpPr/>
            <p:nvPr/>
          </p:nvSpPr>
          <p:spPr>
            <a:xfrm flipH="1">
              <a:off x="8642" y="1472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2" name="Oval 140"/>
            <p:cNvSpPr/>
            <p:nvPr/>
          </p:nvSpPr>
          <p:spPr>
            <a:xfrm>
              <a:off x="9586" y="14360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8343" name="Text Box 141"/>
            <p:cNvSpPr txBox="1"/>
            <p:nvPr/>
          </p:nvSpPr>
          <p:spPr>
            <a:xfrm>
              <a:off x="9691" y="1443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98344" name="Line 142"/>
            <p:cNvSpPr/>
            <p:nvPr/>
          </p:nvSpPr>
          <p:spPr>
            <a:xfrm>
              <a:off x="9407" y="14179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5" name="Line 143"/>
            <p:cNvSpPr/>
            <p:nvPr/>
          </p:nvSpPr>
          <p:spPr>
            <a:xfrm>
              <a:off x="8416" y="13617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08"/>
          <p:cNvGrpSpPr/>
          <p:nvPr/>
        </p:nvGrpSpPr>
        <p:grpSpPr>
          <a:xfrm>
            <a:off x="769172" y="1191471"/>
            <a:ext cx="4517222" cy="2643187"/>
            <a:chOff x="6376" y="13324"/>
            <a:chExt cx="3584" cy="2060"/>
          </a:xfrm>
        </p:grpSpPr>
        <p:sp>
          <p:nvSpPr>
            <p:cNvPr id="105480" name="Line 109"/>
            <p:cNvSpPr/>
            <p:nvPr/>
          </p:nvSpPr>
          <p:spPr>
            <a:xfrm flipH="1">
              <a:off x="7423" y="13614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481" name="Oval 110"/>
            <p:cNvSpPr/>
            <p:nvPr/>
          </p:nvSpPr>
          <p:spPr>
            <a:xfrm>
              <a:off x="8072" y="13324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82" name="Oval 111"/>
            <p:cNvSpPr/>
            <p:nvPr/>
          </p:nvSpPr>
          <p:spPr>
            <a:xfrm>
              <a:off x="7067" y="13859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83" name="Text Box 112"/>
            <p:cNvSpPr txBox="1"/>
            <p:nvPr/>
          </p:nvSpPr>
          <p:spPr>
            <a:xfrm>
              <a:off x="7172" y="1393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83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84" name="Oval 113"/>
            <p:cNvSpPr/>
            <p:nvPr/>
          </p:nvSpPr>
          <p:spPr>
            <a:xfrm>
              <a:off x="6616" y="1438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85" name="Text Box 114"/>
            <p:cNvSpPr txBox="1"/>
            <p:nvPr/>
          </p:nvSpPr>
          <p:spPr>
            <a:xfrm>
              <a:off x="6721" y="1442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79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86" name="Line 115"/>
            <p:cNvSpPr/>
            <p:nvPr/>
          </p:nvSpPr>
          <p:spPr>
            <a:xfrm flipH="1">
              <a:off x="6916" y="14204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487" name="Text Box 116"/>
            <p:cNvSpPr txBox="1"/>
            <p:nvPr/>
          </p:nvSpPr>
          <p:spPr>
            <a:xfrm>
              <a:off x="8144" y="13402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91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88" name="Oval 117"/>
            <p:cNvSpPr/>
            <p:nvPr/>
          </p:nvSpPr>
          <p:spPr>
            <a:xfrm>
              <a:off x="6376" y="15010"/>
              <a:ext cx="374" cy="374"/>
            </a:xfrm>
            <a:prstGeom prst="ellipse">
              <a:avLst/>
            </a:prstGeom>
            <a:solidFill>
              <a:schemeClr val="tx2">
                <a:alpha val="45097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89" name="Text Box 118"/>
            <p:cNvSpPr txBox="1"/>
            <p:nvPr/>
          </p:nvSpPr>
          <p:spPr>
            <a:xfrm>
              <a:off x="6466" y="15073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55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90" name="Oval 119"/>
            <p:cNvSpPr/>
            <p:nvPr/>
          </p:nvSpPr>
          <p:spPr>
            <a:xfrm>
              <a:off x="6902" y="14995"/>
              <a:ext cx="374" cy="374"/>
            </a:xfrm>
            <a:prstGeom prst="ellipse">
              <a:avLst/>
            </a:prstGeom>
            <a:solidFill>
              <a:schemeClr val="tx2">
                <a:alpha val="45097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91" name="Text Box 120"/>
            <p:cNvSpPr txBox="1"/>
            <p:nvPr/>
          </p:nvSpPr>
          <p:spPr>
            <a:xfrm>
              <a:off x="6992" y="1505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66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92" name="Line 121"/>
            <p:cNvSpPr/>
            <p:nvPr/>
          </p:nvSpPr>
          <p:spPr>
            <a:xfrm flipH="1">
              <a:off x="6631" y="1474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493" name="Line 122"/>
            <p:cNvSpPr/>
            <p:nvPr/>
          </p:nvSpPr>
          <p:spPr>
            <a:xfrm>
              <a:off x="6871" y="1474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494" name="Oval 123"/>
            <p:cNvSpPr/>
            <p:nvPr/>
          </p:nvSpPr>
          <p:spPr>
            <a:xfrm>
              <a:off x="7575" y="14380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95" name="Text Box 124"/>
            <p:cNvSpPr txBox="1"/>
            <p:nvPr/>
          </p:nvSpPr>
          <p:spPr>
            <a:xfrm>
              <a:off x="7665" y="14443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72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96" name="Oval 125"/>
            <p:cNvSpPr/>
            <p:nvPr/>
          </p:nvSpPr>
          <p:spPr>
            <a:xfrm>
              <a:off x="7335" y="15009"/>
              <a:ext cx="374" cy="374"/>
            </a:xfrm>
            <a:prstGeom prst="ellipse">
              <a:avLst/>
            </a:prstGeom>
            <a:solidFill>
              <a:schemeClr val="tx2">
                <a:alpha val="45097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97" name="Text Box 126"/>
            <p:cNvSpPr txBox="1"/>
            <p:nvPr/>
          </p:nvSpPr>
          <p:spPr>
            <a:xfrm>
              <a:off x="7425" y="1508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30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498" name="Oval 127"/>
            <p:cNvSpPr/>
            <p:nvPr/>
          </p:nvSpPr>
          <p:spPr>
            <a:xfrm>
              <a:off x="7861" y="14994"/>
              <a:ext cx="374" cy="374"/>
            </a:xfrm>
            <a:prstGeom prst="ellipse">
              <a:avLst/>
            </a:prstGeom>
            <a:solidFill>
              <a:schemeClr val="tx2">
                <a:alpha val="43921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99" name="Text Box 128"/>
            <p:cNvSpPr txBox="1"/>
            <p:nvPr/>
          </p:nvSpPr>
          <p:spPr>
            <a:xfrm>
              <a:off x="7951" y="15072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500" name="Line 129"/>
            <p:cNvSpPr/>
            <p:nvPr/>
          </p:nvSpPr>
          <p:spPr>
            <a:xfrm flipH="1">
              <a:off x="7590" y="14742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01" name="Line 130"/>
            <p:cNvSpPr/>
            <p:nvPr/>
          </p:nvSpPr>
          <p:spPr>
            <a:xfrm>
              <a:off x="7830" y="14742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02" name="Line 131"/>
            <p:cNvSpPr/>
            <p:nvPr/>
          </p:nvSpPr>
          <p:spPr>
            <a:xfrm>
              <a:off x="7396" y="14199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03" name="Oval 132"/>
            <p:cNvSpPr/>
            <p:nvPr/>
          </p:nvSpPr>
          <p:spPr>
            <a:xfrm>
              <a:off x="9078" y="13839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504" name="Text Box 133"/>
            <p:cNvSpPr txBox="1"/>
            <p:nvPr/>
          </p:nvSpPr>
          <p:spPr>
            <a:xfrm>
              <a:off x="9153" y="13917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87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505" name="Oval 134"/>
            <p:cNvSpPr/>
            <p:nvPr/>
          </p:nvSpPr>
          <p:spPr>
            <a:xfrm>
              <a:off x="8627" y="14361"/>
              <a:ext cx="374" cy="37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506" name="Text Box 135"/>
            <p:cNvSpPr txBox="1"/>
            <p:nvPr/>
          </p:nvSpPr>
          <p:spPr>
            <a:xfrm>
              <a:off x="8732" y="14439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43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507" name="Line 136"/>
            <p:cNvSpPr/>
            <p:nvPr/>
          </p:nvSpPr>
          <p:spPr>
            <a:xfrm flipH="1">
              <a:off x="8927" y="14184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08" name="Oval 137"/>
            <p:cNvSpPr/>
            <p:nvPr/>
          </p:nvSpPr>
          <p:spPr>
            <a:xfrm>
              <a:off x="8387" y="14990"/>
              <a:ext cx="374" cy="374"/>
            </a:xfrm>
            <a:prstGeom prst="ellipse">
              <a:avLst/>
            </a:prstGeom>
            <a:solidFill>
              <a:schemeClr val="tx2">
                <a:alpha val="43921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509" name="Text Box 138"/>
            <p:cNvSpPr txBox="1"/>
            <p:nvPr/>
          </p:nvSpPr>
          <p:spPr>
            <a:xfrm>
              <a:off x="8477" y="1506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510" name="Line 139"/>
            <p:cNvSpPr/>
            <p:nvPr/>
          </p:nvSpPr>
          <p:spPr>
            <a:xfrm flipH="1">
              <a:off x="8642" y="14723"/>
              <a:ext cx="113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11" name="Oval 140"/>
            <p:cNvSpPr/>
            <p:nvPr/>
          </p:nvSpPr>
          <p:spPr>
            <a:xfrm>
              <a:off x="9586" y="14360"/>
              <a:ext cx="374" cy="374"/>
            </a:xfrm>
            <a:prstGeom prst="ellipse">
              <a:avLst/>
            </a:prstGeom>
            <a:solidFill>
              <a:schemeClr val="tx2">
                <a:alpha val="45097"/>
              </a:scheme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512" name="Text Box 141"/>
            <p:cNvSpPr txBox="1"/>
            <p:nvPr/>
          </p:nvSpPr>
          <p:spPr>
            <a:xfrm>
              <a:off x="9691" y="14438"/>
              <a:ext cx="227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2000" b="1">
                  <a:latin typeface="Arial" panose="020B0604020202020204" pitchFamily="34" charset="0"/>
                </a:rPr>
                <a:t>38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5513" name="Line 142"/>
            <p:cNvSpPr/>
            <p:nvPr/>
          </p:nvSpPr>
          <p:spPr>
            <a:xfrm>
              <a:off x="9407" y="14179"/>
              <a:ext cx="238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514" name="Line 143"/>
            <p:cNvSpPr/>
            <p:nvPr/>
          </p:nvSpPr>
          <p:spPr>
            <a:xfrm>
              <a:off x="8416" y="13617"/>
              <a:ext cx="675" cy="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" name="矩形 80"/>
          <p:cNvSpPr/>
          <p:nvPr/>
        </p:nvSpPr>
        <p:spPr>
          <a:xfrm>
            <a:off x="5286394" y="1254749"/>
            <a:ext cx="345318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线性时间复杂度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T(n)=O(n)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842116" y="1905847"/>
            <a:ext cx="2958026" cy="1938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结点数      最多交换次数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n/4                1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n/8                2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n/16              3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……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n/2</a:t>
            </a:r>
            <a:r>
              <a:rPr lang="en-US" altLang="zh-CN" sz="2000" b="1" baseline="300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=1       log</a:t>
            </a:r>
            <a:r>
              <a:rPr lang="en-US" altLang="zh-CN" sz="2000" b="1" baseline="-250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n-1 (k-1)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3" name="对象 82"/>
          <p:cNvGraphicFramePr/>
          <p:nvPr/>
        </p:nvGraphicFramePr>
        <p:xfrm>
          <a:off x="535015" y="3936712"/>
          <a:ext cx="8108771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4203700" imgH="1219200" progId="Equation.3">
                  <p:embed/>
                </p:oleObj>
              </mc:Choice>
              <mc:Fallback>
                <p:oleObj r:id="rId3" imgW="4203700" imgH="1219200" progId="Equation.3">
                  <p:embed/>
                  <p:pic>
                    <p:nvPicPr>
                      <p:cNvPr id="0" name="图片 4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015" y="3936712"/>
                        <a:ext cx="8108771" cy="228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09784" y="608822"/>
          <a:ext cx="8073896" cy="5760720"/>
        </p:xfrm>
        <a:graphic>
          <a:graphicData uri="http://schemas.openxmlformats.org/drawingml/2006/table">
            <a:tbl>
              <a:tblPr/>
              <a:tblGrid>
                <a:gridCol w="8073896"/>
              </a:tblGrid>
              <a:tr h="4966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MaxHeap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BuildMaxHeap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MaxHeap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H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{  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 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这里假设所有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H-&gt;Size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个元素已经存在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H-&gt;Elements[]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/* 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本函数将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H-&gt;Elements[]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中的元素调整，使满足最大堆的有序性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76225" algn="l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Parent, Child,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76225" algn="l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ElementType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temp;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76225"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for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= H-&gt;Size/2;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&gt;0; 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-- ){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从最后一个结点的父结点开始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0" dirty="0">
                        <a:solidFill>
                          <a:srgbClr val="FF0000"/>
                        </a:solidFill>
                        <a:latin typeface="Courier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533400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temp 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 H-&gt;Elements[</a:t>
                      </a:r>
                      <a:r>
                        <a:rPr lang="en-US" sz="1800" b="1" kern="0" dirty="0" err="1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];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533400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for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Parent=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 Parent*2&lt;=H-&gt;Size; Parent=Child ) {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533400"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 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向下过滤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0" dirty="0">
                        <a:solidFill>
                          <a:srgbClr val="FF0000"/>
                        </a:solidFill>
                        <a:latin typeface="Courier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Child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= Parent * 2;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3333CC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(Child!= H-&gt;Size) &amp;&amp; 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1133475"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baseline="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H-&gt;Elements[Child] &lt; H-&gt;Elements[Child+1])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Child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++; 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 Child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指向左右子结点的较大者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0" dirty="0">
                        <a:solidFill>
                          <a:srgbClr val="FF0000"/>
                        </a:solidFill>
                        <a:latin typeface="Courier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temp &gt;= H-&gt;Elements[Child] )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break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800100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else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 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移动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temp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元素到下一层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0" dirty="0">
                        <a:solidFill>
                          <a:srgbClr val="FF0000"/>
                        </a:solidFill>
                        <a:latin typeface="Courier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</a:t>
                      </a:r>
                      <a:r>
                        <a:rPr lang="en-US" sz="1800" b="1" kern="100" baseline="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&gt;Elements[Parent] = H-&gt;Elements[Child];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533400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} 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/* 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结束内部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for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循环对以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H-&gt;Elements[</a:t>
                      </a:r>
                      <a:r>
                        <a:rPr lang="en-US" sz="1800" b="1" kern="0" dirty="0" err="1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]</a:t>
                      </a:r>
                      <a:r>
                        <a:rPr lang="zh-CN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为根的子树的调整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*/</a:t>
                      </a:r>
                      <a:endParaRPr lang="zh-CN" sz="1800" b="1" kern="0" dirty="0">
                        <a:solidFill>
                          <a:srgbClr val="FF0000"/>
                        </a:solidFill>
                        <a:latin typeface="Courier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533400"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H-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&gt;Elements[Parent] = temp;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00025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00025" algn="l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return</a:t>
                      </a:r>
                      <a:r>
                        <a:rPr lang="en-US" sz="1800" b="1" kern="0" dirty="0" smtClean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Courier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136733"/>
            <a:ext cx="805700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1.头文件</a:t>
            </a:r>
          </a:p>
          <a:p>
            <a:endParaRPr lang="zh-CN" altLang="en-US" sz="2000" b="1" dirty="0"/>
          </a:p>
          <a:p>
            <a:r>
              <a:rPr lang="zh-CN" altLang="en-US" sz="2000" b="1" dirty="0"/>
              <a:t>#include&lt;queue&gt;//与队列</a:t>
            </a:r>
            <a:r>
              <a:rPr lang="zh-CN" altLang="en-US" sz="2000" b="1" dirty="0" smtClean="0"/>
              <a:t>相同</a:t>
            </a:r>
            <a:endParaRPr lang="en-US" altLang="zh-CN" sz="2000" b="1" dirty="0"/>
          </a:p>
          <a:p>
            <a:endParaRPr lang="zh-CN" altLang="en-US" sz="2000" b="1" dirty="0"/>
          </a:p>
          <a:p>
            <a:r>
              <a:rPr lang="zh-CN" altLang="en-US" sz="2000" b="1" dirty="0"/>
              <a:t>2.定义方式</a:t>
            </a:r>
          </a:p>
          <a:p>
            <a:endParaRPr lang="zh-CN" altLang="en-US" sz="2000" b="1" dirty="0"/>
          </a:p>
          <a:p>
            <a:r>
              <a:rPr lang="zh-CN" altLang="en-US" sz="2000" b="1" dirty="0">
                <a:solidFill>
                  <a:srgbClr val="FF0000"/>
                </a:solidFill>
              </a:rPr>
              <a:t>priority_queue&lt;int&gt; p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;//默认，最大</a:t>
            </a:r>
            <a:r>
              <a:rPr lang="zh-CN" altLang="en-US" sz="2000" b="1" dirty="0">
                <a:solidFill>
                  <a:srgbClr val="FF0000"/>
                </a:solidFill>
              </a:rPr>
              <a:t>值优先，是大顶堆一种简写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方式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rgbClr val="FF0000"/>
                </a:solidFill>
              </a:rPr>
              <a:t>priority_queue&lt;int,vector&lt;int&gt;,greater&lt;int&gt;&gt;q1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;//</a:t>
            </a:r>
            <a:r>
              <a:rPr lang="zh-CN" altLang="en-US" sz="2000" b="1" dirty="0">
                <a:solidFill>
                  <a:srgbClr val="FF0000"/>
                </a:solidFill>
              </a:rPr>
              <a:t>最小值优先，小顶堆</a:t>
            </a:r>
          </a:p>
          <a:p>
            <a:r>
              <a:rPr lang="zh-CN" altLang="en-US" sz="2000" b="1" dirty="0"/>
              <a:t>priority_queue&lt;int,vector&lt;int&gt;,less&lt;int&gt; &gt;q2;//最大值优先，大顶</a:t>
            </a:r>
            <a:r>
              <a:rPr lang="zh-CN" altLang="en-US" sz="2000" b="1" dirty="0" smtClean="0"/>
              <a:t>堆</a:t>
            </a:r>
            <a:endParaRPr lang="zh-CN" altLang="en-US" sz="2000" b="1" dirty="0"/>
          </a:p>
        </p:txBody>
      </p:sp>
      <p:sp>
        <p:nvSpPr>
          <p:cNvPr id="94213" name="矩形 3"/>
          <p:cNvSpPr/>
          <p:nvPr/>
        </p:nvSpPr>
        <p:spPr>
          <a:xfrm>
            <a:off x="343595" y="436671"/>
            <a:ext cx="326243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优先队列用法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5" y="3999055"/>
            <a:ext cx="7334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3595" y="5671277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r>
              <a:rPr lang="zh-CN" altLang="en-US" b="1" dirty="0" smtClean="0"/>
              <a:t>其中</a:t>
            </a:r>
            <a:r>
              <a:rPr lang="zh-CN" altLang="en-US" b="1" dirty="0"/>
              <a:t>第一个参数是数据类型，第二个参数为容器类型。第三个参数为比较函数。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8195" y="1278955"/>
            <a:ext cx="72351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有许多客户在一个打印店排队等待打印资料，某一个客户需要打印数百页的一本书，而排在他后面的客户只需打印两页的一份简历表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</a:t>
            </a:r>
          </a:p>
        </p:txBody>
      </p:sp>
      <p:sp>
        <p:nvSpPr>
          <p:cNvPr id="25604" name="矩形 4"/>
          <p:cNvSpPr/>
          <p:nvPr/>
        </p:nvSpPr>
        <p:spPr>
          <a:xfrm>
            <a:off x="518260" y="443499"/>
            <a:ext cx="441084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优先队列与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堆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概念</a:t>
            </a:r>
          </a:p>
        </p:txBody>
      </p:sp>
      <p:sp>
        <p:nvSpPr>
          <p:cNvPr id="6" name="矩形 5"/>
          <p:cNvSpPr/>
          <p:nvPr/>
        </p:nvSpPr>
        <p:spPr>
          <a:xfrm>
            <a:off x="798195" y="2651656"/>
            <a:ext cx="72351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有许多病人在医院排队等待看医生，某一个病人大出血需要急救，而排在他前面的病人只是常规内科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</a:t>
            </a:r>
          </a:p>
        </p:txBody>
      </p:sp>
      <p:sp>
        <p:nvSpPr>
          <p:cNvPr id="7" name="爆炸形 1 6"/>
          <p:cNvSpPr/>
          <p:nvPr/>
        </p:nvSpPr>
        <p:spPr>
          <a:xfrm>
            <a:off x="3249231" y="3714737"/>
            <a:ext cx="4194175" cy="12922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4"/>
                </a:solidFill>
              </a:rPr>
              <a:t>优先队列</a:t>
            </a:r>
          </a:p>
        </p:txBody>
      </p:sp>
      <p:sp>
        <p:nvSpPr>
          <p:cNvPr id="5" name="矩形 4"/>
          <p:cNvSpPr/>
          <p:nvPr/>
        </p:nvSpPr>
        <p:spPr>
          <a:xfrm>
            <a:off x="1208873" y="555832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操作系统的任务执行是优先队列。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" y="120744"/>
            <a:ext cx="7535644" cy="46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25" y="2536238"/>
            <a:ext cx="3679963" cy="37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95" y="5283153"/>
            <a:ext cx="1704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6944" y="1363980"/>
            <a:ext cx="8057009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struct node</a:t>
            </a:r>
          </a:p>
          <a:p>
            <a:r>
              <a:rPr lang="zh-CN" altLang="en-US" sz="2400" dirty="0"/>
              <a:t>{</a:t>
            </a:r>
          </a:p>
          <a:p>
            <a:r>
              <a:rPr lang="zh-CN" altLang="en-US" sz="2400" dirty="0"/>
              <a:t>	int dis, num;</a:t>
            </a:r>
          </a:p>
          <a:p>
            <a:r>
              <a:rPr lang="zh-CN" altLang="en-US" sz="2400" dirty="0"/>
              <a:t>};</a:t>
            </a:r>
          </a:p>
          <a:p>
            <a:r>
              <a:rPr lang="zh-CN" altLang="en-US" sz="2400" dirty="0"/>
              <a:t>priority_queue&lt;node&gt;que;</a:t>
            </a:r>
          </a:p>
          <a:p>
            <a:r>
              <a:rPr lang="zh-CN" altLang="en-US" sz="2400" dirty="0"/>
              <a:t>bool operator&lt;(const node &amp;a, const node &amp;b)</a:t>
            </a:r>
          </a:p>
          <a:p>
            <a:r>
              <a:rPr lang="zh-CN" altLang="en-US" sz="2400" dirty="0"/>
              <a:t>{</a:t>
            </a:r>
          </a:p>
          <a:p>
            <a:r>
              <a:rPr lang="zh-CN" altLang="en-US" sz="2400" dirty="0"/>
              <a:t>	return a.dis &gt; b.dis;</a:t>
            </a:r>
          </a:p>
          <a:p>
            <a:r>
              <a:rPr lang="zh-CN" altLang="en-US" sz="2400" dirty="0" smtClean="0"/>
              <a:t>}</a:t>
            </a:r>
            <a:r>
              <a:rPr lang="en-US" altLang="zh-CN" sz="2400" dirty="0" smtClean="0"/>
              <a:t>//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按照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从小到大排序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3350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226186"/>
            <a:ext cx="8057009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/>
              <a:t>struct node</a:t>
            </a:r>
          </a:p>
          <a:p>
            <a:r>
              <a:rPr lang="zh-CN" altLang="en-US" sz="2000" dirty="0"/>
              <a:t>{</a:t>
            </a:r>
          </a:p>
          <a:p>
            <a:r>
              <a:rPr lang="zh-CN" altLang="en-US" sz="2000" dirty="0"/>
              <a:t>    string name;</a:t>
            </a:r>
          </a:p>
          <a:p>
            <a:r>
              <a:rPr lang="zh-CN" altLang="en-US" sz="2000" dirty="0"/>
              <a:t>    int price;</a:t>
            </a:r>
          </a:p>
          <a:p>
            <a:r>
              <a:rPr lang="zh-CN" altLang="en-US" sz="2000" dirty="0"/>
              <a:t>    friend bool operator&lt; (node a, node b)</a:t>
            </a:r>
          </a:p>
          <a:p>
            <a:r>
              <a:rPr lang="zh-CN" altLang="en-US" sz="2000" dirty="0"/>
              <a:t>    {</a:t>
            </a:r>
          </a:p>
          <a:p>
            <a:r>
              <a:rPr lang="zh-CN" altLang="en-US" sz="2000" dirty="0"/>
              <a:t>        return a.price &lt; b.price;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// </a:t>
            </a:r>
            <a:r>
              <a:rPr lang="zh-CN" altLang="en-US" sz="2000" dirty="0"/>
              <a:t>相当于less,这是大顶堆，反之则是小顶堆，最大值优先</a:t>
            </a:r>
          </a:p>
          <a:p>
            <a:r>
              <a:rPr lang="zh-CN" altLang="en-US" sz="2000" dirty="0"/>
              <a:t>    }</a:t>
            </a:r>
          </a:p>
          <a:p>
            <a:r>
              <a:rPr lang="zh-CN" altLang="en-US" sz="2000" dirty="0"/>
              <a:t>} stu; //定义结构体变量</a:t>
            </a:r>
          </a:p>
          <a:p>
            <a:endParaRPr lang="zh-CN" altLang="en-US" sz="2000" dirty="0"/>
          </a:p>
          <a:p>
            <a:r>
              <a:rPr lang="zh-CN" altLang="en-US" sz="2000" dirty="0"/>
              <a:t>这样直接可以：</a:t>
            </a:r>
          </a:p>
          <a:p>
            <a:r>
              <a:rPr lang="zh-CN" altLang="en-US" sz="2000" dirty="0"/>
              <a:t>priority_queue&lt;node &gt; q;</a:t>
            </a:r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2334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474663"/>
            <a:ext cx="840568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q.push(x)</a:t>
            </a:r>
            <a:r>
              <a:rPr lang="zh-CN" altLang="en-US" sz="2400" b="1" dirty="0"/>
              <a:t> //将x加入队列中，即入队操作</a:t>
            </a:r>
          </a:p>
          <a:p>
            <a:endParaRPr lang="zh-CN" altLang="en-US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q.pop()</a:t>
            </a:r>
            <a:r>
              <a:rPr lang="zh-CN" altLang="en-US" sz="2400" b="1" dirty="0"/>
              <a:t> //出队操作(删除队列首元素)，只是出队，没有返回值</a:t>
            </a:r>
          </a:p>
          <a:p>
            <a:endParaRPr lang="zh-CN" altLang="en-US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q.top()</a:t>
            </a:r>
            <a:r>
              <a:rPr lang="zh-CN" altLang="en-US" sz="2400" b="1" dirty="0"/>
              <a:t> //返回第一个元素(队首元素)优先队列的队首用</a:t>
            </a:r>
            <a:r>
              <a:rPr lang="zh-CN" altLang="en-US" sz="2400" b="1" dirty="0" smtClean="0"/>
              <a:t>top</a:t>
            </a:r>
            <a:endParaRPr lang="en-US" altLang="zh-CN" sz="2400" b="1" dirty="0" smtClean="0"/>
          </a:p>
          <a:p>
            <a:endParaRPr lang="zh-CN" altLang="en-US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q.size()</a:t>
            </a:r>
            <a:r>
              <a:rPr lang="zh-CN" altLang="en-US" sz="2400" b="1" dirty="0"/>
              <a:t> //返回栈队列中的元素个数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q.empty()</a:t>
            </a:r>
            <a:r>
              <a:rPr lang="zh-CN" altLang="en-US" sz="2400" b="1" dirty="0"/>
              <a:t> //当队列为空时，返回 true</a:t>
            </a:r>
          </a:p>
        </p:txBody>
      </p:sp>
      <p:sp>
        <p:nvSpPr>
          <p:cNvPr id="5" name="矩形 3"/>
          <p:cNvSpPr/>
          <p:nvPr/>
        </p:nvSpPr>
        <p:spPr>
          <a:xfrm>
            <a:off x="343595" y="436671"/>
            <a:ext cx="32334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先队列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387350" y="1357630"/>
            <a:ext cx="8370570" cy="468725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题目描述：</a:t>
            </a:r>
          </a:p>
          <a:p>
            <a:r>
              <a:rPr lang="zh-CN" altLang="zh-CN" sz="2000" dirty="0"/>
              <a:t>在一个果园里，多多已经将所有的果子打了下来，而且按果子的不同种类分成了不同的堆。多多决定把所有的果子合成一堆。</a:t>
            </a:r>
          </a:p>
          <a:p>
            <a:r>
              <a:rPr lang="zh-CN" altLang="zh-CN" sz="2000" dirty="0"/>
              <a:t>每一次合并，多多可以把两堆果子合并到一起，消耗的体力等于两堆果子的重量之和。可以看出，所有的果子经过</a:t>
            </a:r>
            <a:r>
              <a:rPr lang="en-US" altLang="zh-CN" sz="2000" dirty="0"/>
              <a:t>n-1</a:t>
            </a:r>
            <a:r>
              <a:rPr lang="zh-CN" altLang="zh-CN" sz="2000" dirty="0"/>
              <a:t>次合并之后，就只剩下一堆了。多多在合并果子时总共消耗的体力等于每次合并所耗体力之和。</a:t>
            </a:r>
          </a:p>
          <a:p>
            <a:r>
              <a:rPr lang="zh-CN" altLang="zh-CN" sz="2000" dirty="0"/>
              <a:t>因为还要花大力气把这些果子搬回家，所以多多在合并果子时要尽可能地节省体力。假定每个果子重量都为</a:t>
            </a:r>
            <a:r>
              <a:rPr lang="en-US" altLang="zh-CN" sz="2000" dirty="0"/>
              <a:t>1</a:t>
            </a:r>
            <a:r>
              <a:rPr lang="zh-CN" altLang="zh-CN" sz="2000" dirty="0"/>
              <a:t>，并且已知果子的种类数和每种果子的数目，你的任务是设计出合并的次序方案，使多多耗费的体力最少，并输出这个最小的体力耗费值。</a:t>
            </a:r>
          </a:p>
          <a:p>
            <a:r>
              <a:rPr lang="zh-CN" altLang="zh-CN" sz="2000" dirty="0"/>
              <a:t>例如有</a:t>
            </a:r>
            <a:r>
              <a:rPr lang="en-US" altLang="zh-CN" sz="2000" dirty="0"/>
              <a:t>3</a:t>
            </a:r>
            <a:r>
              <a:rPr lang="zh-CN" altLang="zh-CN" sz="2000" dirty="0"/>
              <a:t>种果子，数目依次为</a:t>
            </a:r>
            <a:r>
              <a:rPr lang="en-US" altLang="zh-CN" sz="2000" dirty="0"/>
              <a:t>1</a:t>
            </a:r>
            <a:r>
              <a:rPr lang="zh-CN" altLang="zh-CN" sz="2000" dirty="0"/>
              <a:t>，</a:t>
            </a:r>
            <a:r>
              <a:rPr lang="en-US" altLang="zh-CN" sz="2000" dirty="0"/>
              <a:t>2</a:t>
            </a:r>
            <a:r>
              <a:rPr lang="zh-CN" altLang="zh-CN" sz="2000" dirty="0"/>
              <a:t>，</a:t>
            </a:r>
            <a:r>
              <a:rPr lang="en-US" altLang="zh-CN" sz="2000" dirty="0"/>
              <a:t>9</a:t>
            </a:r>
            <a:r>
              <a:rPr lang="zh-CN" altLang="zh-CN" sz="2000" dirty="0"/>
              <a:t>。可以先将</a:t>
            </a:r>
            <a:r>
              <a:rPr lang="en-US" altLang="zh-CN" sz="2000" dirty="0"/>
              <a:t> 1</a:t>
            </a:r>
            <a:r>
              <a:rPr lang="zh-CN" altLang="zh-CN" sz="2000" dirty="0"/>
              <a:t>、</a:t>
            </a:r>
            <a:r>
              <a:rPr lang="en-US" altLang="zh-CN" sz="2000" dirty="0"/>
              <a:t>2</a:t>
            </a:r>
            <a:r>
              <a:rPr lang="zh-CN" altLang="zh-CN" sz="2000" dirty="0"/>
              <a:t>堆合并，新堆数目为</a:t>
            </a:r>
            <a:r>
              <a:rPr lang="en-US" altLang="zh-CN" sz="2000" dirty="0"/>
              <a:t>3</a:t>
            </a:r>
            <a:r>
              <a:rPr lang="zh-CN" altLang="zh-CN" sz="2000" dirty="0"/>
              <a:t>，耗费体力为</a:t>
            </a:r>
            <a:r>
              <a:rPr lang="en-US" altLang="zh-CN" sz="2000" dirty="0"/>
              <a:t>3</a:t>
            </a:r>
            <a:r>
              <a:rPr lang="zh-CN" altLang="zh-CN" sz="2000" dirty="0"/>
              <a:t>。接着，将新堆与原先的第三堆合并，又得到新的堆，数目为</a:t>
            </a:r>
            <a:r>
              <a:rPr lang="en-US" altLang="zh-CN" sz="2000" dirty="0"/>
              <a:t>12</a:t>
            </a:r>
            <a:r>
              <a:rPr lang="zh-CN" altLang="zh-CN" sz="2000" dirty="0"/>
              <a:t>，耗费体力为</a:t>
            </a:r>
            <a:r>
              <a:rPr lang="en-US" altLang="zh-CN" sz="2000" dirty="0"/>
              <a:t> 12</a:t>
            </a:r>
            <a:r>
              <a:rPr lang="zh-CN" altLang="zh-CN" sz="2000" dirty="0"/>
              <a:t>。所以多多总共耗费体力</a:t>
            </a:r>
            <a:r>
              <a:rPr lang="en-US" altLang="zh-CN" sz="2000" dirty="0"/>
              <a:t>=3+12=15</a:t>
            </a:r>
            <a:r>
              <a:rPr lang="zh-CN" altLang="zh-CN" sz="2000" dirty="0"/>
              <a:t>。可以证明</a:t>
            </a:r>
            <a:r>
              <a:rPr lang="en-US" altLang="zh-CN" sz="2000" dirty="0"/>
              <a:t>15</a:t>
            </a:r>
            <a:r>
              <a:rPr lang="zh-CN" altLang="zh-CN" sz="2000" dirty="0"/>
              <a:t>为最小的体力耗费值。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377891" y="428409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1.4.1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80259"/>
          <p:cNvSpPr/>
          <p:nvPr/>
        </p:nvSpPr>
        <p:spPr>
          <a:xfrm>
            <a:off x="755780" y="1505705"/>
            <a:ext cx="7216171" cy="144101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endParaRPr lang="en-US" altLang="zh-CN" sz="2000" dirty="0"/>
          </a:p>
          <a:p>
            <a:pPr>
              <a:spcAft>
                <a:spcPct val="25000"/>
              </a:spcAft>
            </a:pPr>
            <a:r>
              <a:rPr lang="zh-CN" altLang="zh-CN" sz="2000" dirty="0"/>
              <a:t>两行，第一行是一个整数</a:t>
            </a:r>
            <a:r>
              <a:rPr lang="en-US" altLang="zh-CN" sz="2000" dirty="0"/>
              <a:t>n</a:t>
            </a:r>
            <a:r>
              <a:rPr lang="zh-CN" altLang="zh-CN" sz="2000" dirty="0"/>
              <a:t>（</a:t>
            </a:r>
            <a:r>
              <a:rPr lang="en-US" altLang="zh-CN" sz="2000" dirty="0"/>
              <a:t>1≤ n ≤ 30000</a:t>
            </a:r>
            <a:r>
              <a:rPr lang="zh-CN" altLang="zh-CN" sz="2000" dirty="0"/>
              <a:t>），表示果子的种类数。第二行包含</a:t>
            </a:r>
            <a:r>
              <a:rPr lang="en-US" altLang="zh-CN" sz="2000" dirty="0"/>
              <a:t>n</a:t>
            </a:r>
            <a:r>
              <a:rPr lang="zh-CN" altLang="zh-CN" sz="2000" dirty="0"/>
              <a:t>个整数，用空格分隔，第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个整数</a:t>
            </a:r>
            <a:r>
              <a:rPr lang="en-US" altLang="zh-CN" sz="2000" dirty="0"/>
              <a:t>ai</a:t>
            </a:r>
            <a:r>
              <a:rPr lang="zh-CN" altLang="zh-CN" sz="2000" dirty="0"/>
              <a:t>（</a:t>
            </a:r>
            <a:r>
              <a:rPr lang="en-US" altLang="zh-CN" sz="2000" dirty="0"/>
              <a:t>1≤ai≤20000</a:t>
            </a:r>
            <a:r>
              <a:rPr lang="zh-CN" altLang="zh-CN" sz="2000" dirty="0"/>
              <a:t>）</a:t>
            </a:r>
            <a:r>
              <a:rPr lang="en-US" altLang="zh-CN" sz="2000" dirty="0"/>
              <a:t>ai</a:t>
            </a:r>
            <a:r>
              <a:rPr lang="zh-CN" altLang="zh-CN" sz="2000" dirty="0"/>
              <a:t>（</a:t>
            </a:r>
            <a:r>
              <a:rPr lang="en-US" altLang="zh-CN" sz="2000" dirty="0"/>
              <a:t>1≤ai≤20000</a:t>
            </a:r>
            <a:r>
              <a:rPr lang="zh-CN" altLang="zh-CN" sz="2000" dirty="0"/>
              <a:t>）是第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种果子的数目。</a:t>
            </a:r>
            <a:endParaRPr lang="zh-CN" altLang="en-US" sz="2000" dirty="0"/>
          </a:p>
        </p:txBody>
      </p:sp>
      <p:sp>
        <p:nvSpPr>
          <p:cNvPr id="8" name="圆角矩形 480259"/>
          <p:cNvSpPr/>
          <p:nvPr/>
        </p:nvSpPr>
        <p:spPr>
          <a:xfrm>
            <a:off x="755780" y="3024506"/>
            <a:ext cx="7216171" cy="1124307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endParaRPr lang="en-US" altLang="zh-CN" sz="2000" dirty="0"/>
          </a:p>
          <a:p>
            <a:r>
              <a:rPr lang="zh-CN" altLang="zh-CN" sz="2000" dirty="0"/>
              <a:t>一行，这一行只包含一个整数，也就是最小的体力耗费值。输入数据保证这个值小于</a:t>
            </a:r>
            <a:r>
              <a:rPr lang="en-US" altLang="zh-CN" sz="2000" dirty="0"/>
              <a:t>231231</a:t>
            </a:r>
            <a:r>
              <a:rPr lang="zh-CN" altLang="zh-CN" sz="2000" dirty="0"/>
              <a:t>。</a:t>
            </a:r>
          </a:p>
        </p:txBody>
      </p:sp>
      <p:grpSp>
        <p:nvGrpSpPr>
          <p:cNvPr id="9" name="组合 1"/>
          <p:cNvGrpSpPr/>
          <p:nvPr/>
        </p:nvGrpSpPr>
        <p:grpSpPr>
          <a:xfrm>
            <a:off x="755780" y="4540289"/>
            <a:ext cx="7345687" cy="1203325"/>
            <a:chOff x="-326" y="1966"/>
            <a:chExt cx="11566" cy="1895"/>
          </a:xfrm>
        </p:grpSpPr>
        <p:sp>
          <p:nvSpPr>
            <p:cNvPr id="11" name="圆角矩形 481281"/>
            <p:cNvSpPr/>
            <p:nvPr/>
          </p:nvSpPr>
          <p:spPr>
            <a:xfrm>
              <a:off x="6068" y="1966"/>
              <a:ext cx="5172" cy="1895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样例输出：</a:t>
              </a:r>
              <a:endParaRPr lang="en-US" altLang="zh-CN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r>
                <a:rPr lang="en-US" altLang="zh-CN" sz="2000" dirty="0"/>
                <a:t>15</a:t>
              </a:r>
              <a:endParaRPr lang="zh-CN" altLang="zh-CN" sz="2000" dirty="0"/>
            </a:p>
          </p:txBody>
        </p:sp>
        <p:sp>
          <p:nvSpPr>
            <p:cNvPr id="12" name="圆角矩形 481282"/>
            <p:cNvSpPr/>
            <p:nvPr/>
          </p:nvSpPr>
          <p:spPr>
            <a:xfrm>
              <a:off x="-326" y="2079"/>
              <a:ext cx="5830" cy="1771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样例输入：</a:t>
              </a:r>
              <a:endParaRPr lang="en-US" altLang="zh-CN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r>
                <a:rPr lang="en-US" altLang="zh-CN" sz="2000" dirty="0"/>
                <a:t>3</a:t>
              </a:r>
              <a:endParaRPr lang="zh-CN" altLang="zh-CN" sz="2000" dirty="0"/>
            </a:p>
            <a:p>
              <a:r>
                <a:rPr lang="en-US" altLang="zh-CN" sz="2000" dirty="0"/>
                <a:t>1 2 9</a:t>
              </a:r>
              <a:endParaRPr lang="zh-CN" altLang="zh-CN" sz="2000" dirty="0"/>
            </a:p>
          </p:txBody>
        </p:sp>
      </p:grpSp>
      <p:sp>
        <p:nvSpPr>
          <p:cNvPr id="14" name="Text Box 3"/>
          <p:cNvSpPr txBox="1"/>
          <p:nvPr/>
        </p:nvSpPr>
        <p:spPr>
          <a:xfrm>
            <a:off x="560078" y="525810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1.4.1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圆角矩形 482305"/>
          <p:cNvSpPr/>
          <p:nvPr/>
        </p:nvSpPr>
        <p:spPr>
          <a:xfrm>
            <a:off x="246300" y="1442862"/>
            <a:ext cx="8652987" cy="775930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分析：</a:t>
            </a:r>
          </a:p>
          <a:p>
            <a:r>
              <a:rPr lang="zh-CN" altLang="zh-CN" dirty="0"/>
              <a:t>正好可以使用</a:t>
            </a:r>
            <a:r>
              <a:rPr lang="en-US" altLang="zh-CN" dirty="0"/>
              <a:t>STL</a:t>
            </a:r>
            <a:r>
              <a:rPr lang="zh-CN" altLang="zh-CN" dirty="0"/>
              <a:t>里的优先队列</a:t>
            </a:r>
            <a:r>
              <a:rPr lang="en-US" altLang="zh-CN" dirty="0" err="1"/>
              <a:t>priority_queue</a:t>
            </a:r>
            <a:r>
              <a:rPr lang="zh-CN" altLang="zh-CN" dirty="0"/>
              <a:t>，具体看代码</a:t>
            </a:r>
            <a:r>
              <a:rPr lang="zh-CN" altLang="en-US" dirty="0"/>
              <a:t>。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377891" y="428409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60060" y="3003409"/>
            <a:ext cx="7625466" cy="3133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300" y="250100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代码：</a:t>
            </a:r>
            <a:endParaRPr lang="en-US" altLang="zh-CN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507" y="1219906"/>
            <a:ext cx="78563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这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道题看上去可以想到用贪心去做，因为合并的操作可以选取任意两个，且是求最小花费，那么我们可以想到每种果子对于最终答案的贡献，肯定是存在一些果子被多次贡献到答案中，那么出于贪心，我们肯定是希望那些比较小花费的果子多次贡献答案中。那么贪心策略就很明显了，首先对于数据排序，然后每次选择最小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两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果子合并，再将合并的结果加入这些数据中，排序后重复上面的操作。那么最终答案肯定是最小的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接下来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就是如何去实现上述过程，因为是两两合并，那么我们要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n-1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次才能将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堆合并成一堆。那么就需要排序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n-1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次。显然时间复杂度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n^2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，因为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30000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所以肯定是超时的。那么就需要运用最小堆了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最小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堆可以以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的效率实现加入新数据后保证根节点的数值最小，也就是保证整棵树符合最小堆的规则。最小堆正好可以运用于该题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0528" y="552365"/>
            <a:ext cx="276335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507" y="1219906"/>
            <a:ext cx="7856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我们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首先建立一个最小堆，将初始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个数据加入最小堆，那么每次需要取前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个小的数据时，就取一次根节点，然后将第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数据覆盖根节点，再从根节点向下调整最小堆，使之符合规则。然后以此法再取一个根节点，也就是第二小的数据。合并后将新的数据加入最小堆。注意每次更新都是覆盖根节点，从根节点向下更新，因此时间复杂度为树的层数，也就是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。那么该题运用最小堆的时间复杂度为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nlogn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0528" y="552365"/>
            <a:ext cx="276335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6" y="1167041"/>
            <a:ext cx="8118899" cy="51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8" y="4276047"/>
            <a:ext cx="3295537" cy="18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：自己建堆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8" descr="再生纸"/>
          <p:cNvSpPr>
            <a:spLocks noChangeArrowheads="1"/>
          </p:cNvSpPr>
          <p:nvPr/>
        </p:nvSpPr>
        <p:spPr bwMode="auto">
          <a:xfrm>
            <a:off x="343595" y="4135613"/>
            <a:ext cx="8288189" cy="1357313"/>
          </a:xfrm>
          <a:prstGeom prst="roundRect">
            <a:avLst>
              <a:gd name="adj" fmla="val 1090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优先队列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（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Queue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）是特殊的“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队列”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，从队列中取出元素的顺序是依照元素的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优先权（关键字）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大小，而不是元素进入队列的先后顺序。采用完全二叉树存储的优先队列 称为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堆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Heap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91210" y="1196975"/>
            <a:ext cx="7392670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优先队列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是一种特殊的队列，除了具有队列的先入先出，队列头出，队列尾入的结构特点，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优先队列最重要的就是要实现快速得到队列中优先级最高的元素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，比如说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数值大的优先级高，则优先队列元素会按一定规则的大小顺序排列，从而使得在队列头部的元素始终保持数值最大（优先级最高）的特点。总之，优先队列的目的就是实现将元素入队列，并快速返回队列优先级最高优先级元素。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518260" y="443499"/>
            <a:ext cx="441084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优先队列与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堆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概念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8" y="1246332"/>
            <a:ext cx="80899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37" y="2848730"/>
            <a:ext cx="2807368" cy="161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：建堆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2" y="1218876"/>
            <a:ext cx="8736076" cy="43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7" y="4434668"/>
            <a:ext cx="3295537" cy="18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：合并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1" y="1241263"/>
            <a:ext cx="6865095" cy="49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375461" y="461582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STL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优先队列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188310" y="1389496"/>
            <a:ext cx="8767697" cy="1716759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题目描述：</a:t>
            </a:r>
            <a:endParaRPr lang="en-US" altLang="zh-C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有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n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个函数，分别为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F1,F2,...,</a:t>
            </a:r>
            <a:r>
              <a:rPr lang="en-US" altLang="zh-CN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Fn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。定义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Fi(x)=A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</a:t>
            </a:r>
            <a:r>
              <a:rPr lang="en-US" altLang="zh-CN" sz="2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+B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x+C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(</a:t>
            </a:r>
            <a:r>
              <a:rPr lang="en-US" altLang="zh-CN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x∈</a:t>
            </a:r>
            <a:r>
              <a:rPr lang="en-US" altLang="zh-CN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N</a:t>
            </a:r>
            <a:r>
              <a:rPr lang="zh-CN" altLang="en-US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x</a:t>
            </a:r>
            <a:r>
              <a:rPr lang="zh-CN" altLang="en-US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为正整数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。给定这些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Ai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Bi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Ci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，请求出所有函数的所有函数值中最小的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m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个（如有重复的要输出多个）。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366395" y="446405"/>
            <a:ext cx="7851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1.4.2 [2918]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最小函数值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minval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9230" y="3376295"/>
            <a:ext cx="8767445" cy="1520190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第一行输入两个正整数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以下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行每行三个正整数，其中第</a:t>
            </a:r>
            <a:r>
              <a:rPr lang="en-US" altLang="zh-CN" sz="2000" dirty="0" err="1">
                <a:latin typeface="隶书" panose="02010509060101010101" pitchFamily="49" charset="-122"/>
                <a:ea typeface="隶书" panose="02010509060101010101" pitchFamily="49" charset="-122"/>
              </a:rPr>
              <a:t>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行的三个数分别位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Ai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Bi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Ci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。输入数据保证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Ai≤10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Bi≤100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Ci≤10000</a:t>
            </a:r>
            <a:r>
              <a:rPr lang="zh-CN" altLang="en-US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en-US" altLang="zh-CN" sz="2000" dirty="0"/>
              <a:t> 1≤n,m≤10000</a:t>
            </a:r>
            <a:r>
              <a:rPr lang="zh-CN" altLang="en-US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80260" name="圆角矩形 480259"/>
          <p:cNvSpPr/>
          <p:nvPr/>
        </p:nvSpPr>
        <p:spPr>
          <a:xfrm>
            <a:off x="188595" y="5076825"/>
            <a:ext cx="8764270" cy="112458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将这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个函数所有可以生成的函数值排序后的前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个元素。这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个数应该输出到一行，用空格隔开。</a:t>
            </a:r>
            <a:endParaRPr lang="zh-CN" altLang="en-US" sz="2000" b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2"/>
          <p:cNvSpPr/>
          <p:nvPr/>
        </p:nvSpPr>
        <p:spPr>
          <a:xfrm>
            <a:off x="314078" y="470615"/>
            <a:ext cx="511986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哈夫曼</a:t>
            </a:r>
            <a:r>
              <a:rPr lang="zh-CN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树（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Huffman Tree</a:t>
            </a:r>
            <a:r>
              <a:rPr lang="zh-CN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矩形 5"/>
          <p:cNvSpPr/>
          <p:nvPr/>
        </p:nvSpPr>
        <p:spPr>
          <a:xfrm>
            <a:off x="714500" y="1071564"/>
            <a:ext cx="7224379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问题提出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4.9]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写一个程序将百分制的考试成绩转换成五分制的成绩。</a:t>
            </a:r>
          </a:p>
        </p:txBody>
      </p:sp>
      <p:sp>
        <p:nvSpPr>
          <p:cNvPr id="7" name="矩形 6"/>
          <p:cNvSpPr/>
          <p:nvPr/>
        </p:nvSpPr>
        <p:spPr>
          <a:xfrm>
            <a:off x="142869" y="1928802"/>
            <a:ext cx="6144735" cy="163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60 )  grade =1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70 ) grade 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2;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80 ) grade 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3;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90 ) grade 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4;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grade 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5;</a:t>
            </a:r>
          </a:p>
        </p:txBody>
      </p:sp>
      <p:grpSp>
        <p:nvGrpSpPr>
          <p:cNvPr id="110593" name="Group 1"/>
          <p:cNvGrpSpPr/>
          <p:nvPr/>
        </p:nvGrpSpPr>
        <p:grpSpPr>
          <a:xfrm>
            <a:off x="2214948" y="4078288"/>
            <a:ext cx="5787442" cy="1922462"/>
            <a:chOff x="3025" y="10828"/>
            <a:chExt cx="4600" cy="1767"/>
          </a:xfrm>
        </p:grpSpPr>
        <p:sp>
          <p:nvSpPr>
            <p:cNvPr id="30727" name="AutoShape 2"/>
            <p:cNvSpPr/>
            <p:nvPr/>
          </p:nvSpPr>
          <p:spPr>
            <a:xfrm>
              <a:off x="4575" y="11200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28" name="Text Box 3"/>
            <p:cNvSpPr txBox="1"/>
            <p:nvPr/>
          </p:nvSpPr>
          <p:spPr>
            <a:xfrm>
              <a:off x="4685" y="11203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score&lt;70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9" name="Text Box 4"/>
            <p:cNvSpPr txBox="1"/>
            <p:nvPr/>
          </p:nvSpPr>
          <p:spPr>
            <a:xfrm>
              <a:off x="3650" y="11575"/>
              <a:ext cx="795" cy="25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grade=2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0730" name="AutoShape 5"/>
            <p:cNvCxnSpPr/>
            <p:nvPr/>
          </p:nvCxnSpPr>
          <p:spPr>
            <a:xfrm>
              <a:off x="4875" y="10995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31" name="AutoShape 6"/>
            <p:cNvSpPr/>
            <p:nvPr/>
          </p:nvSpPr>
          <p:spPr>
            <a:xfrm>
              <a:off x="3960" y="10828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2" name="Text Box 7"/>
            <p:cNvSpPr txBox="1"/>
            <p:nvPr/>
          </p:nvSpPr>
          <p:spPr>
            <a:xfrm>
              <a:off x="4070" y="10831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score&lt;60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3" name="Text Box 8"/>
            <p:cNvSpPr txBox="1"/>
            <p:nvPr/>
          </p:nvSpPr>
          <p:spPr>
            <a:xfrm>
              <a:off x="3025" y="11192"/>
              <a:ext cx="795" cy="25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grade=1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4" name="AutoShape 9"/>
            <p:cNvSpPr/>
            <p:nvPr/>
          </p:nvSpPr>
          <p:spPr>
            <a:xfrm>
              <a:off x="5745" y="11973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5" name="Text Box 10"/>
            <p:cNvSpPr txBox="1"/>
            <p:nvPr/>
          </p:nvSpPr>
          <p:spPr>
            <a:xfrm>
              <a:off x="5855" y="11976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score&lt;90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6" name="Text Box 11"/>
            <p:cNvSpPr txBox="1"/>
            <p:nvPr/>
          </p:nvSpPr>
          <p:spPr>
            <a:xfrm>
              <a:off x="4820" y="12340"/>
              <a:ext cx="795" cy="25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grade=4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7" name="AutoShape 12"/>
            <p:cNvSpPr/>
            <p:nvPr/>
          </p:nvSpPr>
          <p:spPr>
            <a:xfrm>
              <a:off x="5160" y="11586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8" name="Text Box 13"/>
            <p:cNvSpPr txBox="1"/>
            <p:nvPr/>
          </p:nvSpPr>
          <p:spPr>
            <a:xfrm>
              <a:off x="5270" y="11589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score&lt;80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9" name="Text Box 14"/>
            <p:cNvSpPr txBox="1"/>
            <p:nvPr/>
          </p:nvSpPr>
          <p:spPr>
            <a:xfrm>
              <a:off x="4210" y="11962"/>
              <a:ext cx="795" cy="25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grade=3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0740" name="AutoShape 15"/>
            <p:cNvCxnSpPr/>
            <p:nvPr/>
          </p:nvCxnSpPr>
          <p:spPr>
            <a:xfrm flipH="1">
              <a:off x="3815" y="10983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1" name="AutoShape 16"/>
            <p:cNvCxnSpPr/>
            <p:nvPr/>
          </p:nvCxnSpPr>
          <p:spPr>
            <a:xfrm flipH="1">
              <a:off x="4425" y="11367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2" name="AutoShape 17"/>
            <p:cNvCxnSpPr/>
            <p:nvPr/>
          </p:nvCxnSpPr>
          <p:spPr>
            <a:xfrm>
              <a:off x="5490" y="11364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3" name="AutoShape 18"/>
            <p:cNvCxnSpPr/>
            <p:nvPr/>
          </p:nvCxnSpPr>
          <p:spPr>
            <a:xfrm flipH="1">
              <a:off x="4995" y="11755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4" name="AutoShape 19"/>
            <p:cNvCxnSpPr/>
            <p:nvPr/>
          </p:nvCxnSpPr>
          <p:spPr>
            <a:xfrm>
              <a:off x="6090" y="11755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5" name="AutoShape 20"/>
            <p:cNvCxnSpPr/>
            <p:nvPr/>
          </p:nvCxnSpPr>
          <p:spPr>
            <a:xfrm flipH="1">
              <a:off x="5595" y="12137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6" name="AutoShape 21"/>
            <p:cNvCxnSpPr/>
            <p:nvPr/>
          </p:nvCxnSpPr>
          <p:spPr>
            <a:xfrm>
              <a:off x="6675" y="12137"/>
              <a:ext cx="150" cy="1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47" name="Text Box 22"/>
            <p:cNvSpPr txBox="1"/>
            <p:nvPr/>
          </p:nvSpPr>
          <p:spPr>
            <a:xfrm>
              <a:off x="6830" y="12327"/>
              <a:ext cx="795" cy="25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grade=5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8" name="Text Box 23"/>
            <p:cNvSpPr txBox="1"/>
            <p:nvPr/>
          </p:nvSpPr>
          <p:spPr>
            <a:xfrm>
              <a:off x="3625" y="10836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9" name="Text Box 24"/>
            <p:cNvSpPr txBox="1"/>
            <p:nvPr/>
          </p:nvSpPr>
          <p:spPr>
            <a:xfrm>
              <a:off x="4245" y="11200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0" name="Text Box 25"/>
            <p:cNvSpPr txBox="1"/>
            <p:nvPr/>
          </p:nvSpPr>
          <p:spPr>
            <a:xfrm>
              <a:off x="4830" y="11575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1" name="Text Box 26"/>
            <p:cNvSpPr txBox="1"/>
            <p:nvPr/>
          </p:nvSpPr>
          <p:spPr>
            <a:xfrm>
              <a:off x="5415" y="11977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2" name="Text Box 27"/>
            <p:cNvSpPr txBox="1"/>
            <p:nvPr/>
          </p:nvSpPr>
          <p:spPr>
            <a:xfrm>
              <a:off x="6735" y="11977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3" name="Text Box 28"/>
            <p:cNvSpPr txBox="1"/>
            <p:nvPr/>
          </p:nvSpPr>
          <p:spPr>
            <a:xfrm>
              <a:off x="6165" y="11589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4" name="Text Box 29"/>
            <p:cNvSpPr txBox="1"/>
            <p:nvPr/>
          </p:nvSpPr>
          <p:spPr>
            <a:xfrm>
              <a:off x="5550" y="11203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5" name="Text Box 30"/>
            <p:cNvSpPr txBox="1"/>
            <p:nvPr/>
          </p:nvSpPr>
          <p:spPr>
            <a:xfrm>
              <a:off x="4950" y="10836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56" name="矩形 39"/>
          <p:cNvSpPr/>
          <p:nvPr/>
        </p:nvSpPr>
        <p:spPr>
          <a:xfrm>
            <a:off x="714500" y="3571875"/>
            <a:ext cx="137660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判定树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3"/>
          <p:cNvSpPr/>
          <p:nvPr/>
        </p:nvSpPr>
        <p:spPr>
          <a:xfrm>
            <a:off x="453245" y="1205983"/>
            <a:ext cx="4179026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如果考虑学生成绩的分布概率：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76806" y="1714498"/>
          <a:ext cx="5144430" cy="714380"/>
        </p:xfrm>
        <a:graphic>
          <a:graphicData uri="http://schemas.openxmlformats.org/drawingml/2006/table">
            <a:tbl>
              <a:tblPr/>
              <a:tblGrid>
                <a:gridCol w="857158"/>
                <a:gridCol w="857158"/>
                <a:gridCol w="857158"/>
                <a:gridCol w="857158"/>
                <a:gridCol w="857899"/>
                <a:gridCol w="857899"/>
              </a:tblGrid>
              <a:tr h="3571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分数段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0-59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60-69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70-79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80-89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90-100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比例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0.05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0.15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0.40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0.30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0.10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432" name="Group 24"/>
          <p:cNvGrpSpPr/>
          <p:nvPr/>
        </p:nvGrpSpPr>
        <p:grpSpPr>
          <a:xfrm>
            <a:off x="1348107" y="3857623"/>
            <a:ext cx="6644841" cy="1620837"/>
            <a:chOff x="2760" y="13867"/>
            <a:chExt cx="5470" cy="1429"/>
          </a:xfrm>
        </p:grpSpPr>
        <p:sp>
          <p:nvSpPr>
            <p:cNvPr id="31772" name="AutoShape 25"/>
            <p:cNvSpPr/>
            <p:nvPr/>
          </p:nvSpPr>
          <p:spPr>
            <a:xfrm>
              <a:off x="4425" y="14253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73" name="Text Box 26"/>
            <p:cNvSpPr txBox="1"/>
            <p:nvPr/>
          </p:nvSpPr>
          <p:spPr>
            <a:xfrm>
              <a:off x="4535" y="14256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score&lt;70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4" name="Text Box 27"/>
            <p:cNvSpPr txBox="1"/>
            <p:nvPr/>
          </p:nvSpPr>
          <p:spPr>
            <a:xfrm>
              <a:off x="3685" y="15037"/>
              <a:ext cx="795" cy="24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grade=2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5" name="AutoShape 28"/>
            <p:cNvSpPr/>
            <p:nvPr/>
          </p:nvSpPr>
          <p:spPr>
            <a:xfrm>
              <a:off x="3155" y="14592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76" name="Text Box 29"/>
            <p:cNvSpPr txBox="1"/>
            <p:nvPr/>
          </p:nvSpPr>
          <p:spPr>
            <a:xfrm>
              <a:off x="3265" y="14595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score&lt;60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7" name="Text Box 30"/>
            <p:cNvSpPr txBox="1"/>
            <p:nvPr/>
          </p:nvSpPr>
          <p:spPr>
            <a:xfrm>
              <a:off x="2760" y="15052"/>
              <a:ext cx="795" cy="24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grade=1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8" name="AutoShape 31"/>
            <p:cNvSpPr/>
            <p:nvPr/>
          </p:nvSpPr>
          <p:spPr>
            <a:xfrm>
              <a:off x="6875" y="14265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79" name="Text Box 32"/>
            <p:cNvSpPr txBox="1"/>
            <p:nvPr/>
          </p:nvSpPr>
          <p:spPr>
            <a:xfrm>
              <a:off x="6985" y="14253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score&lt;90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0" name="Text Box 33"/>
            <p:cNvSpPr txBox="1"/>
            <p:nvPr/>
          </p:nvSpPr>
          <p:spPr>
            <a:xfrm>
              <a:off x="6485" y="14699"/>
              <a:ext cx="795" cy="24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grade=4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1" name="AutoShape 34"/>
            <p:cNvSpPr/>
            <p:nvPr/>
          </p:nvSpPr>
          <p:spPr>
            <a:xfrm>
              <a:off x="5665" y="13922"/>
              <a:ext cx="930" cy="327"/>
            </a:xfrm>
            <a:prstGeom prst="flowChartPrepara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82" name="Text Box 35"/>
            <p:cNvSpPr txBox="1"/>
            <p:nvPr/>
          </p:nvSpPr>
          <p:spPr>
            <a:xfrm>
              <a:off x="5775" y="13925"/>
              <a:ext cx="77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score&lt;80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3" name="Text Box 36"/>
            <p:cNvSpPr txBox="1"/>
            <p:nvPr/>
          </p:nvSpPr>
          <p:spPr>
            <a:xfrm>
              <a:off x="4980" y="14714"/>
              <a:ext cx="795" cy="24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grade=3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1784" name="AutoShape 37"/>
            <p:cNvCxnSpPr/>
            <p:nvPr/>
          </p:nvCxnSpPr>
          <p:spPr>
            <a:xfrm>
              <a:off x="6875" y="14429"/>
              <a:ext cx="0" cy="2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785" name="Text Box 38"/>
            <p:cNvSpPr txBox="1"/>
            <p:nvPr/>
          </p:nvSpPr>
          <p:spPr>
            <a:xfrm>
              <a:off x="7435" y="14704"/>
              <a:ext cx="795" cy="24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grade=5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6" name="Text Box 39"/>
            <p:cNvSpPr txBox="1"/>
            <p:nvPr/>
          </p:nvSpPr>
          <p:spPr>
            <a:xfrm>
              <a:off x="2820" y="14612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7" name="Text Box 40"/>
            <p:cNvSpPr txBox="1"/>
            <p:nvPr/>
          </p:nvSpPr>
          <p:spPr>
            <a:xfrm>
              <a:off x="4080" y="14192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8" name="Text Box 41"/>
            <p:cNvSpPr txBox="1"/>
            <p:nvPr/>
          </p:nvSpPr>
          <p:spPr>
            <a:xfrm>
              <a:off x="5340" y="13867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9" name="Text Box 42"/>
            <p:cNvSpPr txBox="1"/>
            <p:nvPr/>
          </p:nvSpPr>
          <p:spPr>
            <a:xfrm>
              <a:off x="6530" y="14265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yes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90" name="Text Box 43"/>
            <p:cNvSpPr txBox="1"/>
            <p:nvPr/>
          </p:nvSpPr>
          <p:spPr>
            <a:xfrm>
              <a:off x="7865" y="14269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91" name="Text Box 44"/>
            <p:cNvSpPr txBox="1"/>
            <p:nvPr/>
          </p:nvSpPr>
          <p:spPr>
            <a:xfrm>
              <a:off x="6680" y="13881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92" name="Text Box 45"/>
            <p:cNvSpPr txBox="1"/>
            <p:nvPr/>
          </p:nvSpPr>
          <p:spPr>
            <a:xfrm>
              <a:off x="4130" y="14622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1793" name="AutoShape 46"/>
            <p:cNvCxnSpPr/>
            <p:nvPr/>
          </p:nvCxnSpPr>
          <p:spPr>
            <a:xfrm flipH="1">
              <a:off x="4890" y="14095"/>
              <a:ext cx="775" cy="154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794" name="Text Box 47"/>
            <p:cNvSpPr txBox="1"/>
            <p:nvPr/>
          </p:nvSpPr>
          <p:spPr>
            <a:xfrm>
              <a:off x="5400" y="14284"/>
              <a:ext cx="315" cy="2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no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1795" name="AutoShape 48"/>
            <p:cNvCxnSpPr/>
            <p:nvPr/>
          </p:nvCxnSpPr>
          <p:spPr>
            <a:xfrm>
              <a:off x="7805" y="14425"/>
              <a:ext cx="0" cy="2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96" name="AutoShape 49"/>
            <p:cNvCxnSpPr/>
            <p:nvPr/>
          </p:nvCxnSpPr>
          <p:spPr>
            <a:xfrm>
              <a:off x="5355" y="14432"/>
              <a:ext cx="0" cy="2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97" name="AutoShape 50"/>
            <p:cNvCxnSpPr/>
            <p:nvPr/>
          </p:nvCxnSpPr>
          <p:spPr>
            <a:xfrm>
              <a:off x="6570" y="14092"/>
              <a:ext cx="775" cy="154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98" name="AutoShape 51"/>
            <p:cNvCxnSpPr/>
            <p:nvPr/>
          </p:nvCxnSpPr>
          <p:spPr>
            <a:xfrm flipH="1">
              <a:off x="3635" y="14425"/>
              <a:ext cx="775" cy="154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99" name="AutoShape 52"/>
            <p:cNvCxnSpPr/>
            <p:nvPr/>
          </p:nvCxnSpPr>
          <p:spPr>
            <a:xfrm>
              <a:off x="4085" y="14779"/>
              <a:ext cx="0" cy="2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00" name="AutoShape 53"/>
            <p:cNvCxnSpPr/>
            <p:nvPr/>
          </p:nvCxnSpPr>
          <p:spPr>
            <a:xfrm>
              <a:off x="3155" y="14764"/>
              <a:ext cx="0" cy="2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" name="矩形 39"/>
          <p:cNvSpPr/>
          <p:nvPr/>
        </p:nvSpPr>
        <p:spPr>
          <a:xfrm>
            <a:off x="633607" y="3143247"/>
            <a:ext cx="4179026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修改判定树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42" name="矩形 41"/>
          <p:cNvSpPr/>
          <p:nvPr/>
        </p:nvSpPr>
        <p:spPr>
          <a:xfrm>
            <a:off x="633608" y="2571747"/>
            <a:ext cx="6501941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查找效率：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0.05×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+0.15 ×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+0.4×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+0.3 ×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4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+0.1×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4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3608" y="5929309"/>
            <a:ext cx="6573391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查找效率：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0.05×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+0.15 ×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+0.4×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+0.3 ×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+0.1×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64100" y="2487609"/>
            <a:ext cx="124005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3.15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64100" y="5773734"/>
            <a:ext cx="94949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2.2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2129" y="3643308"/>
            <a:ext cx="6573405" cy="193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80 ) 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70 )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60 ) grade =1;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grade = 2;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score &lt; 90 ) grade =4;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grade 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5;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/>
          <p:nvPr/>
        </p:nvSpPr>
        <p:spPr>
          <a:xfrm>
            <a:off x="524693" y="612030"/>
            <a:ext cx="2702394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哈夫曼树的定义</a:t>
            </a:r>
          </a:p>
        </p:txBody>
      </p:sp>
      <p:sp>
        <p:nvSpPr>
          <p:cNvPr id="10" name="AutoShape 88" descr="再生纸"/>
          <p:cNvSpPr>
            <a:spLocks noChangeArrowheads="1"/>
          </p:cNvSpPr>
          <p:nvPr/>
        </p:nvSpPr>
        <p:spPr bwMode="auto">
          <a:xfrm>
            <a:off x="524693" y="1388804"/>
            <a:ext cx="7716590" cy="2357438"/>
          </a:xfrm>
          <a:prstGeom prst="roundRect">
            <a:avLst>
              <a:gd name="adj" fmla="val 1090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设一棵二叉树有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个叶子结点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，每个叶子结点带有权值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altLang="zh-CN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，从根结点到每个叶子结点的长度为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，则每个叶子结点的带权路径长度之和就是这棵树的“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带权路径长度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Weighted Path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，简称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WPL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）”，即为：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4382988" y="2888992"/>
          <a:ext cx="155443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4" imgW="939165" imgH="431800" progId="Equation.3">
                  <p:embed/>
                </p:oleObj>
              </mc:Choice>
              <mc:Fallback>
                <p:oleObj r:id="rId4" imgW="939165" imgH="431800" progId="Equation.3">
                  <p:embed/>
                  <p:pic>
                    <p:nvPicPr>
                      <p:cNvPr id="0" name="图片 81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2988" y="2888992"/>
                        <a:ext cx="1554432" cy="7143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FF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88" descr="再生纸"/>
          <p:cNvSpPr>
            <a:spLocks noChangeArrowheads="1"/>
          </p:cNvSpPr>
          <p:nvPr/>
        </p:nvSpPr>
        <p:spPr bwMode="auto">
          <a:xfrm>
            <a:off x="524693" y="4246305"/>
            <a:ext cx="7716590" cy="1643063"/>
          </a:xfrm>
          <a:prstGeom prst="roundRect">
            <a:avLst>
              <a:gd name="adj" fmla="val 1090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假设有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个权值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altLang="zh-CN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altLang="zh-CN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…… , </a:t>
            </a:r>
            <a:r>
              <a:rPr kumimoji="0" lang="en-US" altLang="zh-CN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altLang="zh-CN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，构造有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个叶子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的二叉树，每个叶子的权值是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个权值之一。这样的二叉树也许可以构造多个，其中必有一个（或几个）是带权路径长度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WPL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最小的。达到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WPL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最小的二叉树就称为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最优二叉树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哈夫曼树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 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2"/>
          <p:cNvSpPr/>
          <p:nvPr/>
        </p:nvSpPr>
        <p:spPr>
          <a:xfrm>
            <a:off x="801229" y="1227540"/>
            <a:ext cx="7359341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〖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〗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有五个叶子结点，它们的权值为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{1,2,3,4,5}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，用此权值序列可以构造出形状不同的多个二叉树。</a:t>
            </a:r>
          </a:p>
        </p:txBody>
      </p:sp>
      <p:grpSp>
        <p:nvGrpSpPr>
          <p:cNvPr id="124948" name="Group 20"/>
          <p:cNvGrpSpPr/>
          <p:nvPr/>
        </p:nvGrpSpPr>
        <p:grpSpPr>
          <a:xfrm>
            <a:off x="6231422" y="2584852"/>
            <a:ext cx="2280046" cy="1922462"/>
            <a:chOff x="5135" y="7831"/>
            <a:chExt cx="1966" cy="1669"/>
          </a:xfrm>
        </p:grpSpPr>
        <p:sp>
          <p:nvSpPr>
            <p:cNvPr id="33795" name="Oval 21"/>
            <p:cNvSpPr/>
            <p:nvPr/>
          </p:nvSpPr>
          <p:spPr>
            <a:xfrm>
              <a:off x="6178" y="7831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6" name="Line 22"/>
            <p:cNvSpPr/>
            <p:nvPr/>
          </p:nvSpPr>
          <p:spPr>
            <a:xfrm flipH="1">
              <a:off x="5976" y="8084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797" name="Line 23"/>
            <p:cNvSpPr/>
            <p:nvPr/>
          </p:nvSpPr>
          <p:spPr>
            <a:xfrm flipH="1">
              <a:off x="5533" y="8477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798" name="Line 24"/>
            <p:cNvSpPr/>
            <p:nvPr/>
          </p:nvSpPr>
          <p:spPr>
            <a:xfrm>
              <a:off x="6450" y="8079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799" name="Line 25"/>
            <p:cNvSpPr/>
            <p:nvPr/>
          </p:nvSpPr>
          <p:spPr>
            <a:xfrm>
              <a:off x="5967" y="8475"/>
              <a:ext cx="211" cy="36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0" name="Line 26"/>
            <p:cNvSpPr/>
            <p:nvPr/>
          </p:nvSpPr>
          <p:spPr>
            <a:xfrm flipH="1">
              <a:off x="6607" y="8503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1" name="Line 27"/>
            <p:cNvSpPr/>
            <p:nvPr/>
          </p:nvSpPr>
          <p:spPr>
            <a:xfrm>
              <a:off x="6856" y="8502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2" name="Oval 28"/>
            <p:cNvSpPr/>
            <p:nvPr/>
          </p:nvSpPr>
          <p:spPr>
            <a:xfrm>
              <a:off x="5727" y="820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03" name="Oval 29"/>
            <p:cNvSpPr/>
            <p:nvPr/>
          </p:nvSpPr>
          <p:spPr>
            <a:xfrm>
              <a:off x="5278" y="859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04" name="Oval 30"/>
            <p:cNvSpPr/>
            <p:nvPr/>
          </p:nvSpPr>
          <p:spPr>
            <a:xfrm>
              <a:off x="6631" y="8219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05" name="Text Box 31"/>
            <p:cNvSpPr txBox="1"/>
            <p:nvPr/>
          </p:nvSpPr>
          <p:spPr>
            <a:xfrm>
              <a:off x="5135" y="9197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6" name="Text Box 32"/>
            <p:cNvSpPr txBox="1"/>
            <p:nvPr/>
          </p:nvSpPr>
          <p:spPr>
            <a:xfrm>
              <a:off x="5488" y="9196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7" name="Text Box 33"/>
            <p:cNvSpPr txBox="1"/>
            <p:nvPr/>
          </p:nvSpPr>
          <p:spPr>
            <a:xfrm>
              <a:off x="6504" y="8836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4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8" name="Text Box 34"/>
            <p:cNvSpPr txBox="1"/>
            <p:nvPr/>
          </p:nvSpPr>
          <p:spPr>
            <a:xfrm>
              <a:off x="6855" y="8835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5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9" name="Text Box 35"/>
            <p:cNvSpPr txBox="1"/>
            <p:nvPr/>
          </p:nvSpPr>
          <p:spPr>
            <a:xfrm>
              <a:off x="6027" y="8836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10" name="Line 36"/>
            <p:cNvSpPr/>
            <p:nvPr/>
          </p:nvSpPr>
          <p:spPr>
            <a:xfrm flipH="1">
              <a:off x="5263" y="8865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11" name="Line 37"/>
            <p:cNvSpPr/>
            <p:nvPr/>
          </p:nvSpPr>
          <p:spPr>
            <a:xfrm>
              <a:off x="5512" y="8864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4966" name="Group 38"/>
          <p:cNvGrpSpPr/>
          <p:nvPr/>
        </p:nvGrpSpPr>
        <p:grpSpPr>
          <a:xfrm>
            <a:off x="3373425" y="2370539"/>
            <a:ext cx="2318153" cy="2357438"/>
            <a:chOff x="7721" y="7471"/>
            <a:chExt cx="1996" cy="2044"/>
          </a:xfrm>
        </p:grpSpPr>
        <p:sp>
          <p:nvSpPr>
            <p:cNvPr id="33813" name="Oval 39"/>
            <p:cNvSpPr/>
            <p:nvPr/>
          </p:nvSpPr>
          <p:spPr>
            <a:xfrm>
              <a:off x="9244" y="7471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4" name="Line 40"/>
            <p:cNvSpPr/>
            <p:nvPr/>
          </p:nvSpPr>
          <p:spPr>
            <a:xfrm flipH="1">
              <a:off x="9042" y="7724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15" name="Line 41"/>
            <p:cNvSpPr/>
            <p:nvPr/>
          </p:nvSpPr>
          <p:spPr>
            <a:xfrm flipH="1">
              <a:off x="8599" y="8117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16" name="Line 42"/>
            <p:cNvSpPr/>
            <p:nvPr/>
          </p:nvSpPr>
          <p:spPr>
            <a:xfrm>
              <a:off x="9472" y="7737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17" name="Oval 43"/>
            <p:cNvSpPr/>
            <p:nvPr/>
          </p:nvSpPr>
          <p:spPr>
            <a:xfrm>
              <a:off x="8793" y="784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8" name="Oval 44"/>
            <p:cNvSpPr/>
            <p:nvPr/>
          </p:nvSpPr>
          <p:spPr>
            <a:xfrm>
              <a:off x="8344" y="823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9" name="Text Box 45"/>
            <p:cNvSpPr txBox="1"/>
            <p:nvPr/>
          </p:nvSpPr>
          <p:spPr>
            <a:xfrm>
              <a:off x="7721" y="9212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5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20" name="Text Box 46"/>
            <p:cNvSpPr txBox="1"/>
            <p:nvPr/>
          </p:nvSpPr>
          <p:spPr>
            <a:xfrm>
              <a:off x="8074" y="9211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4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21" name="Text Box 47"/>
            <p:cNvSpPr txBox="1"/>
            <p:nvPr/>
          </p:nvSpPr>
          <p:spPr>
            <a:xfrm>
              <a:off x="9471" y="8070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22" name="Text Box 48"/>
            <p:cNvSpPr txBox="1"/>
            <p:nvPr/>
          </p:nvSpPr>
          <p:spPr>
            <a:xfrm>
              <a:off x="9033" y="8446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23" name="Line 49"/>
            <p:cNvSpPr/>
            <p:nvPr/>
          </p:nvSpPr>
          <p:spPr>
            <a:xfrm flipH="1">
              <a:off x="7849" y="8880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24" name="Line 50"/>
            <p:cNvSpPr/>
            <p:nvPr/>
          </p:nvSpPr>
          <p:spPr>
            <a:xfrm>
              <a:off x="8098" y="8879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25" name="Line 51"/>
            <p:cNvSpPr/>
            <p:nvPr/>
          </p:nvSpPr>
          <p:spPr>
            <a:xfrm flipH="1">
              <a:off x="8140" y="8473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26" name="Oval 52"/>
            <p:cNvSpPr/>
            <p:nvPr/>
          </p:nvSpPr>
          <p:spPr>
            <a:xfrm>
              <a:off x="7885" y="8593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27" name="Line 53"/>
            <p:cNvSpPr/>
            <p:nvPr/>
          </p:nvSpPr>
          <p:spPr>
            <a:xfrm>
              <a:off x="8539" y="8518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28" name="Text Box 54"/>
            <p:cNvSpPr txBox="1"/>
            <p:nvPr/>
          </p:nvSpPr>
          <p:spPr>
            <a:xfrm>
              <a:off x="8538" y="8851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29" name="Line 55"/>
            <p:cNvSpPr/>
            <p:nvPr/>
          </p:nvSpPr>
          <p:spPr>
            <a:xfrm>
              <a:off x="9027" y="8113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4984" name="Rectangle 56"/>
          <p:cNvSpPr/>
          <p:nvPr/>
        </p:nvSpPr>
        <p:spPr>
          <a:xfrm>
            <a:off x="1801528" y="5715402"/>
            <a:ext cx="6001792" cy="584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5×1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4×2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3×3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2×4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1×4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34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9" name="Group 38"/>
          <p:cNvGrpSpPr/>
          <p:nvPr/>
        </p:nvGrpSpPr>
        <p:grpSpPr>
          <a:xfrm>
            <a:off x="771061" y="2284814"/>
            <a:ext cx="2318153" cy="2357438"/>
            <a:chOff x="7721" y="7471"/>
            <a:chExt cx="1996" cy="2044"/>
          </a:xfrm>
        </p:grpSpPr>
        <p:sp>
          <p:nvSpPr>
            <p:cNvPr id="33832" name="Oval 39"/>
            <p:cNvSpPr/>
            <p:nvPr/>
          </p:nvSpPr>
          <p:spPr>
            <a:xfrm>
              <a:off x="9244" y="7471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3" name="Line 40"/>
            <p:cNvSpPr/>
            <p:nvPr/>
          </p:nvSpPr>
          <p:spPr>
            <a:xfrm flipH="1">
              <a:off x="9042" y="7724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34" name="Line 41"/>
            <p:cNvSpPr/>
            <p:nvPr/>
          </p:nvSpPr>
          <p:spPr>
            <a:xfrm flipH="1">
              <a:off x="8599" y="8117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35" name="Line 42"/>
            <p:cNvSpPr/>
            <p:nvPr/>
          </p:nvSpPr>
          <p:spPr>
            <a:xfrm>
              <a:off x="9472" y="7737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36" name="Oval 43"/>
            <p:cNvSpPr/>
            <p:nvPr/>
          </p:nvSpPr>
          <p:spPr>
            <a:xfrm>
              <a:off x="8793" y="784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7" name="Oval 44"/>
            <p:cNvSpPr/>
            <p:nvPr/>
          </p:nvSpPr>
          <p:spPr>
            <a:xfrm>
              <a:off x="8344" y="8237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8" name="Text Box 45"/>
            <p:cNvSpPr txBox="1"/>
            <p:nvPr/>
          </p:nvSpPr>
          <p:spPr>
            <a:xfrm>
              <a:off x="7721" y="9212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9" name="Text Box 46"/>
            <p:cNvSpPr txBox="1"/>
            <p:nvPr/>
          </p:nvSpPr>
          <p:spPr>
            <a:xfrm>
              <a:off x="8074" y="9211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0" name="Text Box 47"/>
            <p:cNvSpPr txBox="1"/>
            <p:nvPr/>
          </p:nvSpPr>
          <p:spPr>
            <a:xfrm>
              <a:off x="9471" y="8070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5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1" name="Text Box 48"/>
            <p:cNvSpPr txBox="1"/>
            <p:nvPr/>
          </p:nvSpPr>
          <p:spPr>
            <a:xfrm>
              <a:off x="9033" y="8446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4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2" name="Line 49"/>
            <p:cNvSpPr/>
            <p:nvPr/>
          </p:nvSpPr>
          <p:spPr>
            <a:xfrm flipH="1">
              <a:off x="7849" y="8880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43" name="Line 50"/>
            <p:cNvSpPr/>
            <p:nvPr/>
          </p:nvSpPr>
          <p:spPr>
            <a:xfrm>
              <a:off x="8098" y="8879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44" name="Line 51"/>
            <p:cNvSpPr/>
            <p:nvPr/>
          </p:nvSpPr>
          <p:spPr>
            <a:xfrm flipH="1">
              <a:off x="8140" y="8473"/>
              <a:ext cx="234" cy="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45" name="Oval 52"/>
            <p:cNvSpPr/>
            <p:nvPr/>
          </p:nvSpPr>
          <p:spPr>
            <a:xfrm>
              <a:off x="7885" y="8593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46" name="Line 53"/>
            <p:cNvSpPr/>
            <p:nvPr/>
          </p:nvSpPr>
          <p:spPr>
            <a:xfrm>
              <a:off x="8539" y="8518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47" name="Text Box 54"/>
            <p:cNvSpPr txBox="1"/>
            <p:nvPr/>
          </p:nvSpPr>
          <p:spPr>
            <a:xfrm>
              <a:off x="8538" y="8851"/>
              <a:ext cx="246" cy="3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8" name="Line 55"/>
            <p:cNvSpPr/>
            <p:nvPr/>
          </p:nvSpPr>
          <p:spPr>
            <a:xfrm>
              <a:off x="9027" y="8113"/>
              <a:ext cx="95" cy="3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7" name="矩形 76"/>
          <p:cNvSpPr/>
          <p:nvPr/>
        </p:nvSpPr>
        <p:spPr>
          <a:xfrm>
            <a:off x="2444578" y="5728102"/>
            <a:ext cx="500149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WPL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1×3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2×3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3×2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4×2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5×2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33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444578" y="5728102"/>
            <a:ext cx="528729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WPL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1×1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2×2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3×3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4×4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5×4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" name="Rectangle 56"/>
          <p:cNvSpPr/>
          <p:nvPr/>
        </p:nvSpPr>
        <p:spPr>
          <a:xfrm>
            <a:off x="483674" y="4799414"/>
            <a:ext cx="1960903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34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" name="Rectangle 56"/>
          <p:cNvSpPr/>
          <p:nvPr/>
        </p:nvSpPr>
        <p:spPr>
          <a:xfrm>
            <a:off x="3147962" y="4799414"/>
            <a:ext cx="2011712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56"/>
          <p:cNvSpPr/>
          <p:nvPr/>
        </p:nvSpPr>
        <p:spPr>
          <a:xfrm>
            <a:off x="6172675" y="4727977"/>
            <a:ext cx="2059345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33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4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84" grpId="0"/>
      <p:bldP spid="124984" grpId="1"/>
      <p:bldP spid="77" grpId="0"/>
      <p:bldP spid="77" grpId="1"/>
      <p:bldP spid="78" grpId="0"/>
      <p:bldP spid="78" grpId="1"/>
      <p:bldP spid="81" grpId="0"/>
      <p:bldP spid="82" grpId="0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"/>
          <p:cNvSpPr/>
          <p:nvPr/>
        </p:nvSpPr>
        <p:spPr>
          <a:xfrm>
            <a:off x="785950" y="642938"/>
            <a:ext cx="2702394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哈夫曼树的构造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824355" y="2214563"/>
            <a:ext cx="747842" cy="334962"/>
            <a:chOff x="1857356" y="1571612"/>
            <a:chExt cx="746949" cy="334964"/>
          </a:xfrm>
        </p:grpSpPr>
        <p:sp>
          <p:nvSpPr>
            <p:cNvPr id="34820" name="Text Box 2"/>
            <p:cNvSpPr txBox="1"/>
            <p:nvPr/>
          </p:nvSpPr>
          <p:spPr>
            <a:xfrm>
              <a:off x="1857356" y="1572714"/>
              <a:ext cx="266690" cy="3338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1" name="Text Box 3"/>
            <p:cNvSpPr txBox="1"/>
            <p:nvPr/>
          </p:nvSpPr>
          <p:spPr>
            <a:xfrm>
              <a:off x="2337615" y="1571612"/>
              <a:ext cx="266690" cy="3338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3668" name="Text Box 4"/>
          <p:cNvSpPr txBox="1"/>
          <p:nvPr/>
        </p:nvSpPr>
        <p:spPr>
          <a:xfrm>
            <a:off x="2753203" y="2216151"/>
            <a:ext cx="266746" cy="333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altLang="zh-CN" b="1">
                <a:latin typeface="Calibri" panose="020F0502020204030204" pitchFamily="34" charset="0"/>
                <a:ea typeface="宋体" panose="02010600030101010101" pitchFamily="2" charset="-122"/>
              </a:rPr>
              <a:t> 3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99368" y="2214563"/>
            <a:ext cx="724026" cy="334962"/>
            <a:chOff x="3269946" y="1571612"/>
            <a:chExt cx="724182" cy="334964"/>
          </a:xfrm>
        </p:grpSpPr>
        <p:sp>
          <p:nvSpPr>
            <p:cNvPr id="34824" name="Text Box 5"/>
            <p:cNvSpPr txBox="1"/>
            <p:nvPr/>
          </p:nvSpPr>
          <p:spPr>
            <a:xfrm>
              <a:off x="3269946" y="1571612"/>
              <a:ext cx="266690" cy="3338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4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5" name="Text Box 6"/>
            <p:cNvSpPr txBox="1"/>
            <p:nvPr/>
          </p:nvSpPr>
          <p:spPr>
            <a:xfrm>
              <a:off x="3727438" y="1572714"/>
              <a:ext cx="266690" cy="3338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5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58147" y="2260600"/>
            <a:ext cx="357249" cy="596900"/>
            <a:chOff x="7445202" y="3018791"/>
            <a:chExt cx="357190" cy="596196"/>
          </a:xfrm>
        </p:grpSpPr>
        <p:sp>
          <p:nvSpPr>
            <p:cNvPr id="34827" name="Text Box 9"/>
            <p:cNvSpPr txBox="1"/>
            <p:nvPr/>
          </p:nvSpPr>
          <p:spPr>
            <a:xfrm>
              <a:off x="7492598" y="3028470"/>
              <a:ext cx="264985" cy="2932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b="1">
                  <a:solidFill>
                    <a:srgbClr val="595959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9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8" name="Oval 12"/>
            <p:cNvSpPr/>
            <p:nvPr/>
          </p:nvSpPr>
          <p:spPr>
            <a:xfrm>
              <a:off x="7461360" y="3018791"/>
              <a:ext cx="323152" cy="2903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29" name="Line 13"/>
            <p:cNvSpPr/>
            <p:nvPr/>
          </p:nvSpPr>
          <p:spPr>
            <a:xfrm flipH="1">
              <a:off x="7445202" y="3292693"/>
              <a:ext cx="102332" cy="3222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0" name="Line 14"/>
            <p:cNvSpPr/>
            <p:nvPr/>
          </p:nvSpPr>
          <p:spPr>
            <a:xfrm>
              <a:off x="7713419" y="3291725"/>
              <a:ext cx="88973" cy="32326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8" name="组合 47"/>
          <p:cNvGrpSpPr/>
          <p:nvPr/>
        </p:nvGrpSpPr>
        <p:grpSpPr>
          <a:xfrm>
            <a:off x="2429297" y="2214564"/>
            <a:ext cx="369952" cy="592137"/>
            <a:chOff x="6516678" y="3021695"/>
            <a:chExt cx="370549" cy="592324"/>
          </a:xfrm>
        </p:grpSpPr>
        <p:sp>
          <p:nvSpPr>
            <p:cNvPr id="34832" name="Text Box 15"/>
            <p:cNvSpPr txBox="1"/>
            <p:nvPr/>
          </p:nvSpPr>
          <p:spPr>
            <a:xfrm>
              <a:off x="6560842" y="3033309"/>
              <a:ext cx="300532" cy="2932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b="1">
                  <a:solidFill>
                    <a:srgbClr val="595959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6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3" name="Line 23"/>
            <p:cNvSpPr/>
            <p:nvPr/>
          </p:nvSpPr>
          <p:spPr>
            <a:xfrm flipH="1">
              <a:off x="6516678" y="3291725"/>
              <a:ext cx="102332" cy="3222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4" name="Line 24"/>
            <p:cNvSpPr/>
            <p:nvPr/>
          </p:nvSpPr>
          <p:spPr>
            <a:xfrm>
              <a:off x="6784895" y="3290757"/>
              <a:ext cx="102332" cy="3222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5" name="Oval 25"/>
            <p:cNvSpPr/>
            <p:nvPr/>
          </p:nvSpPr>
          <p:spPr>
            <a:xfrm>
              <a:off x="6538222" y="3021695"/>
              <a:ext cx="323152" cy="2903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429297" y="1714500"/>
            <a:ext cx="1071749" cy="571500"/>
            <a:chOff x="6623706" y="2638426"/>
            <a:chExt cx="1071571" cy="571504"/>
          </a:xfrm>
        </p:grpSpPr>
        <p:sp>
          <p:nvSpPr>
            <p:cNvPr id="34837" name="Text Box 8"/>
            <p:cNvSpPr txBox="1"/>
            <p:nvPr/>
          </p:nvSpPr>
          <p:spPr>
            <a:xfrm>
              <a:off x="6964783" y="2638426"/>
              <a:ext cx="300532" cy="2932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b="1">
                  <a:solidFill>
                    <a:srgbClr val="595959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15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8" name="Oval 26"/>
            <p:cNvSpPr/>
            <p:nvPr/>
          </p:nvSpPr>
          <p:spPr>
            <a:xfrm>
              <a:off x="6984172" y="2638426"/>
              <a:ext cx="323152" cy="2903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39" name="Line 27"/>
            <p:cNvSpPr/>
            <p:nvPr/>
          </p:nvSpPr>
          <p:spPr>
            <a:xfrm flipH="1">
              <a:off x="6623706" y="2883292"/>
              <a:ext cx="394935" cy="32663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0" name="Line 28"/>
            <p:cNvSpPr/>
            <p:nvPr/>
          </p:nvSpPr>
          <p:spPr>
            <a:xfrm>
              <a:off x="7277163" y="2878452"/>
              <a:ext cx="418114" cy="33147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6" name="组合 45"/>
          <p:cNvGrpSpPr/>
          <p:nvPr/>
        </p:nvGrpSpPr>
        <p:grpSpPr>
          <a:xfrm>
            <a:off x="2000598" y="2786063"/>
            <a:ext cx="747843" cy="906462"/>
            <a:chOff x="4357686" y="2285992"/>
            <a:chExt cx="746949" cy="906468"/>
          </a:xfrm>
        </p:grpSpPr>
        <p:grpSp>
          <p:nvGrpSpPr>
            <p:cNvPr id="34842" name="组合 36"/>
            <p:cNvGrpSpPr/>
            <p:nvPr/>
          </p:nvGrpSpPr>
          <p:grpSpPr>
            <a:xfrm>
              <a:off x="4572000" y="2285992"/>
              <a:ext cx="370548" cy="586517"/>
              <a:chOff x="6280777" y="3614019"/>
              <a:chExt cx="370548" cy="586517"/>
            </a:xfrm>
          </p:grpSpPr>
          <p:sp>
            <p:nvSpPr>
              <p:cNvPr id="34843" name="Text Box 16"/>
              <p:cNvSpPr txBox="1"/>
              <p:nvPr/>
            </p:nvSpPr>
            <p:spPr>
              <a:xfrm>
                <a:off x="6328173" y="3614019"/>
                <a:ext cx="264985" cy="2932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just"/>
                <a:r>
                  <a:rPr lang="en-US" altLang="zh-CN" b="1">
                    <a:latin typeface="Calibri" panose="020F050202020403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b="1">
                    <a:solidFill>
                      <a:srgbClr val="595959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3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4" name="Oval 19"/>
              <p:cNvSpPr/>
              <p:nvPr/>
            </p:nvSpPr>
            <p:spPr>
              <a:xfrm>
                <a:off x="6296935" y="3618858"/>
                <a:ext cx="323152" cy="290355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5" name="Line 20"/>
              <p:cNvSpPr/>
              <p:nvPr/>
            </p:nvSpPr>
            <p:spPr>
              <a:xfrm flipH="1">
                <a:off x="6280777" y="3878242"/>
                <a:ext cx="102332" cy="32229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46" name="Line 21"/>
              <p:cNvSpPr/>
              <p:nvPr/>
            </p:nvSpPr>
            <p:spPr>
              <a:xfrm>
                <a:off x="6548993" y="3877274"/>
                <a:ext cx="102332" cy="32229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847" name="组合 37"/>
            <p:cNvGrpSpPr/>
            <p:nvPr/>
          </p:nvGrpSpPr>
          <p:grpSpPr>
            <a:xfrm>
              <a:off x="4357686" y="2857496"/>
              <a:ext cx="746949" cy="334964"/>
              <a:chOff x="1857356" y="1571612"/>
              <a:chExt cx="746949" cy="334964"/>
            </a:xfrm>
          </p:grpSpPr>
          <p:sp>
            <p:nvSpPr>
              <p:cNvPr id="34848" name="Text Box 2"/>
              <p:cNvSpPr txBox="1"/>
              <p:nvPr/>
            </p:nvSpPr>
            <p:spPr>
              <a:xfrm>
                <a:off x="1857356" y="1572714"/>
                <a:ext cx="266690" cy="33386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just"/>
                <a:r>
                  <a:rPr lang="en-US" altLang="zh-CN" b="1">
                    <a:latin typeface="Calibri" panose="020F0502020204030204" pitchFamily="34" charset="0"/>
                    <a:ea typeface="宋体" panose="02010600030101010101" pitchFamily="2" charset="-122"/>
                  </a:rPr>
                  <a:t> 1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9" name="Text Box 3"/>
              <p:cNvSpPr txBox="1"/>
              <p:nvPr/>
            </p:nvSpPr>
            <p:spPr>
              <a:xfrm>
                <a:off x="2337615" y="1571612"/>
                <a:ext cx="266690" cy="33386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just"/>
                <a:r>
                  <a:rPr lang="en-US" altLang="zh-CN" b="1">
                    <a:latin typeface="Calibri" panose="020F0502020204030204" pitchFamily="34" charset="0"/>
                    <a:ea typeface="宋体" panose="02010600030101010101" pitchFamily="2" charset="-122"/>
                  </a:rPr>
                  <a:t> 2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000597" y="2286000"/>
            <a:ext cx="369952" cy="585788"/>
            <a:chOff x="6280777" y="3614019"/>
            <a:chExt cx="370548" cy="586517"/>
          </a:xfrm>
        </p:grpSpPr>
        <p:sp>
          <p:nvSpPr>
            <p:cNvPr id="34851" name="Text Box 16"/>
            <p:cNvSpPr txBox="1"/>
            <p:nvPr/>
          </p:nvSpPr>
          <p:spPr>
            <a:xfrm>
              <a:off x="6328173" y="3614019"/>
              <a:ext cx="264985" cy="2932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b="1">
                  <a:solidFill>
                    <a:srgbClr val="595959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3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52" name="Oval 19"/>
            <p:cNvSpPr/>
            <p:nvPr/>
          </p:nvSpPr>
          <p:spPr>
            <a:xfrm>
              <a:off x="6296935" y="3618858"/>
              <a:ext cx="323152" cy="2903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53" name="Line 20"/>
            <p:cNvSpPr/>
            <p:nvPr/>
          </p:nvSpPr>
          <p:spPr>
            <a:xfrm flipH="1">
              <a:off x="6280777" y="3878242"/>
              <a:ext cx="102332" cy="3222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4" name="Line 21"/>
            <p:cNvSpPr/>
            <p:nvPr/>
          </p:nvSpPr>
          <p:spPr>
            <a:xfrm>
              <a:off x="6548993" y="3877274"/>
              <a:ext cx="102332" cy="3222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7" name="Text Box 4"/>
          <p:cNvSpPr txBox="1"/>
          <p:nvPr/>
        </p:nvSpPr>
        <p:spPr>
          <a:xfrm>
            <a:off x="2715097" y="2786064"/>
            <a:ext cx="266746" cy="333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altLang="zh-CN" b="1">
                <a:latin typeface="Calibri" panose="020F0502020204030204" pitchFamily="34" charset="0"/>
                <a:ea typeface="宋体" panose="02010600030101010101" pitchFamily="2" charset="-122"/>
              </a:rPr>
              <a:t> 3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001195" y="2286001"/>
            <a:ext cx="981245" cy="1477963"/>
            <a:chOff x="6215074" y="3000372"/>
            <a:chExt cx="981070" cy="1477972"/>
          </a:xfrm>
        </p:grpSpPr>
        <p:grpSp>
          <p:nvGrpSpPr>
            <p:cNvPr id="34857" name="组合 50"/>
            <p:cNvGrpSpPr/>
            <p:nvPr/>
          </p:nvGrpSpPr>
          <p:grpSpPr>
            <a:xfrm>
              <a:off x="6643702" y="3000372"/>
              <a:ext cx="370549" cy="592324"/>
              <a:chOff x="6516678" y="3021695"/>
              <a:chExt cx="370549" cy="592324"/>
            </a:xfrm>
          </p:grpSpPr>
          <p:sp>
            <p:nvSpPr>
              <p:cNvPr id="34858" name="Text Box 15"/>
              <p:cNvSpPr txBox="1"/>
              <p:nvPr/>
            </p:nvSpPr>
            <p:spPr>
              <a:xfrm>
                <a:off x="6560842" y="3033309"/>
                <a:ext cx="300532" cy="2932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just"/>
                <a:r>
                  <a:rPr lang="en-US" altLang="zh-CN" b="1">
                    <a:latin typeface="Calibri" panose="020F050202020403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b="1">
                    <a:solidFill>
                      <a:srgbClr val="595959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6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59" name="Line 23"/>
              <p:cNvSpPr/>
              <p:nvPr/>
            </p:nvSpPr>
            <p:spPr>
              <a:xfrm flipH="1">
                <a:off x="6516678" y="3291725"/>
                <a:ext cx="102332" cy="32229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60" name="Line 24"/>
              <p:cNvSpPr/>
              <p:nvPr/>
            </p:nvSpPr>
            <p:spPr>
              <a:xfrm>
                <a:off x="6784895" y="3290757"/>
                <a:ext cx="102332" cy="32229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61" name="Oval 25"/>
              <p:cNvSpPr/>
              <p:nvPr/>
            </p:nvSpPr>
            <p:spPr>
              <a:xfrm>
                <a:off x="6538222" y="3021695"/>
                <a:ext cx="323152" cy="290355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4862" name="组合 55"/>
            <p:cNvGrpSpPr/>
            <p:nvPr/>
          </p:nvGrpSpPr>
          <p:grpSpPr>
            <a:xfrm>
              <a:off x="6215074" y="3571876"/>
              <a:ext cx="746949" cy="906468"/>
              <a:chOff x="4357686" y="2285992"/>
              <a:chExt cx="746949" cy="906468"/>
            </a:xfrm>
          </p:grpSpPr>
          <p:grpSp>
            <p:nvGrpSpPr>
              <p:cNvPr id="34863" name="组合 36"/>
              <p:cNvGrpSpPr/>
              <p:nvPr/>
            </p:nvGrpSpPr>
            <p:grpSpPr>
              <a:xfrm>
                <a:off x="4572000" y="2285992"/>
                <a:ext cx="370548" cy="586517"/>
                <a:chOff x="6280777" y="3614019"/>
                <a:chExt cx="370548" cy="586517"/>
              </a:xfrm>
            </p:grpSpPr>
            <p:sp>
              <p:nvSpPr>
                <p:cNvPr id="34864" name="Text Box 16"/>
                <p:cNvSpPr txBox="1"/>
                <p:nvPr/>
              </p:nvSpPr>
              <p:spPr>
                <a:xfrm>
                  <a:off x="6328173" y="3614019"/>
                  <a:ext cx="264985" cy="2932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lIns="0" tIns="0" rIns="0" bIns="0" anchor="ctr"/>
                <a:lstStyle/>
                <a:p>
                  <a:pPr algn="just"/>
                  <a:r>
                    <a:rPr lang="en-US" altLang="zh-CN" b="1">
                      <a:latin typeface="Calibri" panose="020F050202020403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b="1">
                      <a:solidFill>
                        <a:srgbClr val="595959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rPr>
                    <a:t>3</a:t>
                  </a:r>
                  <a:endParaRPr lang="zh-CN" altLang="zh-CN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5" name="Oval 19"/>
                <p:cNvSpPr/>
                <p:nvPr/>
              </p:nvSpPr>
              <p:spPr>
                <a:xfrm>
                  <a:off x="6296935" y="3618858"/>
                  <a:ext cx="323152" cy="290355"/>
                </a:xfrm>
                <a:prstGeom prst="ellipse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6" name="Line 20"/>
                <p:cNvSpPr/>
                <p:nvPr/>
              </p:nvSpPr>
              <p:spPr>
                <a:xfrm flipH="1">
                  <a:off x="6280777" y="3878242"/>
                  <a:ext cx="102332" cy="322294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867" name="Line 21"/>
                <p:cNvSpPr/>
                <p:nvPr/>
              </p:nvSpPr>
              <p:spPr>
                <a:xfrm>
                  <a:off x="6548993" y="3877274"/>
                  <a:ext cx="102332" cy="322294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4868" name="组合 37"/>
              <p:cNvGrpSpPr/>
              <p:nvPr/>
            </p:nvGrpSpPr>
            <p:grpSpPr>
              <a:xfrm>
                <a:off x="4357686" y="2857496"/>
                <a:ext cx="746949" cy="334964"/>
                <a:chOff x="1857356" y="1571612"/>
                <a:chExt cx="746949" cy="334964"/>
              </a:xfrm>
            </p:grpSpPr>
            <p:sp>
              <p:nvSpPr>
                <p:cNvPr id="34869" name="Text Box 2"/>
                <p:cNvSpPr txBox="1"/>
                <p:nvPr/>
              </p:nvSpPr>
              <p:spPr>
                <a:xfrm>
                  <a:off x="1857356" y="1572714"/>
                  <a:ext cx="266690" cy="33386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just"/>
                  <a:r>
                    <a:rPr lang="en-US" altLang="zh-CN" b="1">
                      <a:latin typeface="Calibri" panose="020F0502020204030204" pitchFamily="34" charset="0"/>
                      <a:ea typeface="宋体" panose="02010600030101010101" pitchFamily="2" charset="-122"/>
                    </a:rPr>
                    <a:t> 1</a:t>
                  </a:r>
                  <a:endParaRPr lang="zh-CN" altLang="zh-CN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70" name="Text Box 3"/>
                <p:cNvSpPr txBox="1"/>
                <p:nvPr/>
              </p:nvSpPr>
              <p:spPr>
                <a:xfrm>
                  <a:off x="2337615" y="1571612"/>
                  <a:ext cx="266690" cy="33386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just"/>
                  <a:r>
                    <a:rPr lang="en-US" altLang="zh-CN" b="1">
                      <a:latin typeface="Calibri" panose="020F0502020204030204" pitchFamily="34" charset="0"/>
                      <a:ea typeface="宋体" panose="02010600030101010101" pitchFamily="2" charset="-122"/>
                    </a:rPr>
                    <a:t> 2</a:t>
                  </a:r>
                  <a:endParaRPr lang="zh-CN" altLang="zh-CN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71" name="Text Box 4"/>
            <p:cNvSpPr txBox="1"/>
            <p:nvPr/>
          </p:nvSpPr>
          <p:spPr>
            <a:xfrm>
              <a:off x="6929454" y="3571876"/>
              <a:ext cx="266690" cy="3338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72" name="矩形 66"/>
          <p:cNvSpPr/>
          <p:nvPr/>
        </p:nvSpPr>
        <p:spPr>
          <a:xfrm>
            <a:off x="1286099" y="4500563"/>
            <a:ext cx="4622016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每次把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权值最小的两棵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二叉树合并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944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0035 0.0891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3525 -0.0039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  <p:bldP spid="47" grpId="0" animBg="1"/>
      <p:bldP spid="4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57251" y="285751"/>
          <a:ext cx="8502598" cy="6035040"/>
        </p:xfrm>
        <a:graphic>
          <a:graphicData uri="http://schemas.openxmlformats.org/drawingml/2006/table">
            <a:tbl>
              <a:tblPr/>
              <a:tblGrid>
                <a:gridCol w="850259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typedef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struct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TreeNode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HuffmanTree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struct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TreeNode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{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57175"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int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Weight;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57175"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HuffmanTree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Left, 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+mn-ea"/>
                          <a:cs typeface="Times New Roman" panose="02020603050405020304"/>
                        </a:rPr>
                        <a:t>Right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HuffmanTree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Huffman(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MinHeap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H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{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假设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H-&gt;Size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个权值已经存在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H-&gt;Elements[]-&gt;Weight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里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alibri" panose="020F0502020204030204"/>
                          <a:ea typeface="Courier New" panose="02070309020205020404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alibri" panose="020F0502020204030204"/>
                          <a:ea typeface="Courier New" panose="02070309020205020404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100" dirty="0" err="1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int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  </a:t>
                      </a:r>
                      <a:r>
                        <a:rPr lang="en-US" sz="1800" b="1" kern="100" dirty="0" err="1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HuffmanTree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BuildMinHeap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H-&gt;Elements[]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按权值调整为最小堆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for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(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= 1;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&lt; H-&gt;Size;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++) {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做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Size-1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次合并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T =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malloc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sizeof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struct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TreeNode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)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);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+mn-ea"/>
                          <a:cs typeface="Times New Roman" panose="02020603050405020304"/>
                        </a:rPr>
                        <a:t>/*</a:t>
                      </a:r>
                      <a:r>
                        <a:rPr lang="zh-CN" alt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+mn-ea"/>
                          <a:cs typeface="Times New Roman" panose="02020603050405020304"/>
                        </a:rPr>
                        <a:t>建立新结点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+mn-ea"/>
                          <a:cs typeface="Times New Roman" panose="02020603050405020304"/>
                        </a:rPr>
                        <a:t>*/</a:t>
                      </a:r>
                      <a:endParaRPr lang="en-US" sz="1800" b="1" kern="100" dirty="0" smtClean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T-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&gt;Left =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DeleteMin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          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从最小堆中删除一个结点，作为新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的左子结点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T-&gt;Right =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DeleteMin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      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从最小堆中删除一个结点，作为新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的右子结点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T-&gt;Weight = T-&gt;Left-&gt;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Weight+T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-&gt;Right-&gt;Weight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        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计算新权值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Insert( H, T );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将新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插入最小堆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T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=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DeleteMin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return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T;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858594" y="5572126"/>
            <a:ext cx="3401016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整体复杂度为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O(N </a:t>
            </a:r>
            <a:r>
              <a:rPr lang="en-US" altLang="zh-CN" sz="2400" b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logN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457278" y="1198563"/>
            <a:ext cx="1676691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数组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2005359" y="1198563"/>
            <a:ext cx="6706765" cy="101473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插入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元素总是插入尾部</a:t>
            </a:r>
            <a:r>
              <a:rPr lang="en-US" altLang="zh-CN" sz="2000" b="1" dirty="0">
                <a:latin typeface="Arial" panose="020B0604020202020204" pitchFamily="34" charset="0"/>
              </a:rPr>
              <a:t>                   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   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( 1 )</a:t>
            </a: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查找最大（或最小）关键字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从数组中删去需要移动元素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457278" y="2413001"/>
            <a:ext cx="2133971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链表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005359" y="2413001"/>
            <a:ext cx="6492415" cy="1015663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元素总是插入链表的头部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Arial" panose="020B0604020202020204" pitchFamily="34" charset="0"/>
              </a:rPr>
              <a:t>       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( 1 )</a:t>
            </a: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查找最大（或最小）关键字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删去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结点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  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</a:p>
        </p:txBody>
      </p:sp>
      <p:sp>
        <p:nvSpPr>
          <p:cNvPr id="9" name="Text Box 7"/>
          <p:cNvSpPr txBox="1"/>
          <p:nvPr/>
        </p:nvSpPr>
        <p:spPr>
          <a:xfrm>
            <a:off x="335980" y="3770313"/>
            <a:ext cx="266746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有序数组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2047921" y="3770313"/>
            <a:ext cx="680683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找到合适的位置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 </a:t>
            </a:r>
            <a:r>
              <a:rPr lang="zh-CN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或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O(log</a:t>
            </a:r>
            <a:r>
              <a:rPr lang="en-US" altLang="zh-CN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移动元素并插入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删去最后一个元素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457278" y="5183188"/>
            <a:ext cx="3200956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有序链表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2133969" y="5183188"/>
            <a:ext cx="6459525" cy="101600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找到合适的位置 </a:t>
            </a:r>
            <a:r>
              <a:rPr lang="zh-CN" altLang="en-US" sz="2000" b="1" dirty="0">
                <a:latin typeface="Arial" panose="020B0604020202020204" pitchFamily="34" charset="0"/>
              </a:rPr>
              <a:t>               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插入元素         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删除首元素或最后元素</a:t>
            </a:r>
            <a:r>
              <a:rPr lang="zh-CN" altLang="en-US" sz="2000" b="1" dirty="0">
                <a:latin typeface="Arial" panose="020B0604020202020204" pitchFamily="34" charset="0"/>
              </a:rPr>
              <a:t>      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</a:p>
        </p:txBody>
      </p:sp>
      <p:sp>
        <p:nvSpPr>
          <p:cNvPr id="26635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1.1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优先队列的实现方式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2"/>
          <p:cNvSpPr/>
          <p:nvPr/>
        </p:nvSpPr>
        <p:spPr>
          <a:xfrm>
            <a:off x="571600" y="642938"/>
            <a:ext cx="288181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哈夫曼树的特点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1071750" y="1071563"/>
            <a:ext cx="2943736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没有度为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的结点；</a:t>
            </a:r>
          </a:p>
        </p:txBody>
      </p:sp>
      <p:sp>
        <p:nvSpPr>
          <p:cNvPr id="5" name="矩形 4"/>
          <p:cNvSpPr/>
          <p:nvPr/>
        </p:nvSpPr>
        <p:spPr>
          <a:xfrm>
            <a:off x="1071749" y="2071688"/>
            <a:ext cx="7462546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哈夫曼树的任意非叶节点的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左右子树交换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后仍是哈夫曼树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1071750" y="1571625"/>
            <a:ext cx="550799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个叶子结点的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哈夫曼树共有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2n-1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个结点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8" name="矩形 7"/>
          <p:cNvSpPr/>
          <p:nvPr/>
        </p:nvSpPr>
        <p:spPr>
          <a:xfrm>
            <a:off x="1084452" y="4000500"/>
            <a:ext cx="72037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也就是说，与一棵哈夫曼树同构的二叉树都是哈夫曼树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9" name="矩形 8"/>
          <p:cNvSpPr/>
          <p:nvPr/>
        </p:nvSpPr>
        <p:spPr>
          <a:xfrm>
            <a:off x="1071750" y="4494214"/>
            <a:ext cx="7216440" cy="884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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对同一组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权值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{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… , </a:t>
            </a:r>
            <a:r>
              <a:rPr lang="en-US" altLang="zh-CN" sz="2000" b="1" i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000" b="1" i="1" baseline="-2500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是否存在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不同构的两棵哈夫曼树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呢？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AutoShape 88" descr="再生纸"/>
          <p:cNvSpPr>
            <a:spLocks noChangeArrowheads="1"/>
          </p:cNvSpPr>
          <p:nvPr/>
        </p:nvSpPr>
        <p:spPr bwMode="auto">
          <a:xfrm>
            <a:off x="714499" y="2786064"/>
            <a:ext cx="7716590" cy="1071563"/>
          </a:xfrm>
          <a:prstGeom prst="roundRect">
            <a:avLst>
              <a:gd name="adj" fmla="val 1090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在不考虑结点权值的情况下，如果二叉树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A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通过任意结点的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左右子树交换，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可以变成二叉树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，那么就称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是同构的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4245" y="5214938"/>
            <a:ext cx="1314678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Yes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！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/>
          <p:nvPr/>
        </p:nvSpPr>
        <p:spPr>
          <a:xfrm>
            <a:off x="886356" y="1328738"/>
            <a:ext cx="6359042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对一组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权值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{ 1, 2 , 3, 3 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不同构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的两棵哈夫曼树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816400" y="2428876"/>
            <a:ext cx="1636996" cy="1539875"/>
            <a:chOff x="5929322" y="1928802"/>
            <a:chExt cx="1637079" cy="1540099"/>
          </a:xfrm>
        </p:grpSpPr>
        <p:sp>
          <p:nvSpPr>
            <p:cNvPr id="37891" name="Oval 21"/>
            <p:cNvSpPr/>
            <p:nvPr/>
          </p:nvSpPr>
          <p:spPr>
            <a:xfrm>
              <a:off x="6495974" y="1928802"/>
              <a:ext cx="347918" cy="3455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2" name="Line 22"/>
            <p:cNvSpPr/>
            <p:nvPr/>
          </p:nvSpPr>
          <p:spPr>
            <a:xfrm flipH="1">
              <a:off x="6261709" y="2220195"/>
              <a:ext cx="271376" cy="1992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93" name="Line 24"/>
            <p:cNvSpPr/>
            <p:nvPr/>
          </p:nvSpPr>
          <p:spPr>
            <a:xfrm>
              <a:off x="6811419" y="2214437"/>
              <a:ext cx="271376" cy="1992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94" name="Line 26"/>
            <p:cNvSpPr/>
            <p:nvPr/>
          </p:nvSpPr>
          <p:spPr>
            <a:xfrm flipH="1">
              <a:off x="6993496" y="2702780"/>
              <a:ext cx="110174" cy="3835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95" name="Line 27"/>
            <p:cNvSpPr/>
            <p:nvPr/>
          </p:nvSpPr>
          <p:spPr>
            <a:xfrm>
              <a:off x="7282268" y="2701628"/>
              <a:ext cx="110174" cy="3835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96" name="Oval 29"/>
            <p:cNvSpPr/>
            <p:nvPr/>
          </p:nvSpPr>
          <p:spPr>
            <a:xfrm>
              <a:off x="6095163" y="2428868"/>
              <a:ext cx="347918" cy="3455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7" name="Oval 30"/>
            <p:cNvSpPr/>
            <p:nvPr/>
          </p:nvSpPr>
          <p:spPr>
            <a:xfrm>
              <a:off x="7021330" y="2375682"/>
              <a:ext cx="347918" cy="3455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8" name="Text Box 31"/>
            <p:cNvSpPr txBox="1"/>
            <p:nvPr/>
          </p:nvSpPr>
          <p:spPr>
            <a:xfrm>
              <a:off x="5929322" y="3119920"/>
              <a:ext cx="285293" cy="34898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9" name="Text Box 32"/>
            <p:cNvSpPr txBox="1"/>
            <p:nvPr/>
          </p:nvSpPr>
          <p:spPr>
            <a:xfrm>
              <a:off x="6338705" y="3118768"/>
              <a:ext cx="285293" cy="34898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0" name="Text Box 33"/>
            <p:cNvSpPr txBox="1"/>
            <p:nvPr/>
          </p:nvSpPr>
          <p:spPr>
            <a:xfrm>
              <a:off x="6874045" y="3086313"/>
              <a:ext cx="285293" cy="34898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1" name="Text Box 34"/>
            <p:cNvSpPr txBox="1"/>
            <p:nvPr/>
          </p:nvSpPr>
          <p:spPr>
            <a:xfrm>
              <a:off x="7281108" y="3085162"/>
              <a:ext cx="285293" cy="34898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2" name="Line 36"/>
            <p:cNvSpPr/>
            <p:nvPr/>
          </p:nvSpPr>
          <p:spPr>
            <a:xfrm flipH="1">
              <a:off x="6077767" y="2737538"/>
              <a:ext cx="110174" cy="3835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3" name="Line 37"/>
            <p:cNvSpPr/>
            <p:nvPr/>
          </p:nvSpPr>
          <p:spPr>
            <a:xfrm>
              <a:off x="6366539" y="2736386"/>
              <a:ext cx="110174" cy="3835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9" name="Rectangle 56"/>
          <p:cNvSpPr/>
          <p:nvPr/>
        </p:nvSpPr>
        <p:spPr>
          <a:xfrm>
            <a:off x="1288064" y="4500563"/>
            <a:ext cx="2027589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56"/>
          <p:cNvSpPr/>
          <p:nvPr/>
        </p:nvSpPr>
        <p:spPr>
          <a:xfrm>
            <a:off x="5394052" y="4572000"/>
            <a:ext cx="1994246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WPL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43755" y="2214563"/>
            <a:ext cx="1929148" cy="1924050"/>
            <a:chOff x="1857815" y="1714488"/>
            <a:chExt cx="1928367" cy="1923793"/>
          </a:xfrm>
        </p:grpSpPr>
        <p:sp>
          <p:nvSpPr>
            <p:cNvPr id="37907" name="Line 41"/>
            <p:cNvSpPr/>
            <p:nvPr/>
          </p:nvSpPr>
          <p:spPr>
            <a:xfrm flipH="1">
              <a:off x="2877338" y="2025893"/>
              <a:ext cx="271718" cy="1995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8" name="Oval 43"/>
            <p:cNvSpPr/>
            <p:nvPr/>
          </p:nvSpPr>
          <p:spPr>
            <a:xfrm>
              <a:off x="3102609" y="1714488"/>
              <a:ext cx="348357" cy="34600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09" name="Oval 44"/>
            <p:cNvSpPr/>
            <p:nvPr/>
          </p:nvSpPr>
          <p:spPr>
            <a:xfrm>
              <a:off x="2581235" y="2164296"/>
              <a:ext cx="348357" cy="34600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10" name="Text Box 45"/>
            <p:cNvSpPr txBox="1"/>
            <p:nvPr/>
          </p:nvSpPr>
          <p:spPr>
            <a:xfrm>
              <a:off x="1857815" y="3288815"/>
              <a:ext cx="285652" cy="34946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1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1" name="Text Box 46"/>
            <p:cNvSpPr txBox="1"/>
            <p:nvPr/>
          </p:nvSpPr>
          <p:spPr>
            <a:xfrm>
              <a:off x="2267714" y="3287662"/>
              <a:ext cx="285652" cy="34946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2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2" name="Line 49"/>
            <p:cNvSpPr/>
            <p:nvPr/>
          </p:nvSpPr>
          <p:spPr>
            <a:xfrm flipH="1">
              <a:off x="2006447" y="2905902"/>
              <a:ext cx="110313" cy="38406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3" name="Line 50"/>
            <p:cNvSpPr/>
            <p:nvPr/>
          </p:nvSpPr>
          <p:spPr>
            <a:xfrm>
              <a:off x="2295583" y="2904748"/>
              <a:ext cx="110313" cy="38406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4" name="Line 51"/>
            <p:cNvSpPr/>
            <p:nvPr/>
          </p:nvSpPr>
          <p:spPr>
            <a:xfrm flipH="1">
              <a:off x="2344353" y="2436487"/>
              <a:ext cx="271718" cy="1995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5" name="Oval 52"/>
            <p:cNvSpPr/>
            <p:nvPr/>
          </p:nvSpPr>
          <p:spPr>
            <a:xfrm>
              <a:off x="2048250" y="2574889"/>
              <a:ext cx="348357" cy="34600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16" name="Line 53"/>
            <p:cNvSpPr/>
            <p:nvPr/>
          </p:nvSpPr>
          <p:spPr>
            <a:xfrm>
              <a:off x="2807667" y="2488388"/>
              <a:ext cx="110313" cy="38406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7" name="Text Box 54"/>
            <p:cNvSpPr txBox="1"/>
            <p:nvPr/>
          </p:nvSpPr>
          <p:spPr>
            <a:xfrm>
              <a:off x="2806506" y="2872454"/>
              <a:ext cx="285652" cy="34946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8" name="Line 55"/>
            <p:cNvSpPr/>
            <p:nvPr/>
          </p:nvSpPr>
          <p:spPr>
            <a:xfrm>
              <a:off x="3374327" y="2021280"/>
              <a:ext cx="269438" cy="2596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9" name="Text Box 35"/>
            <p:cNvSpPr txBox="1"/>
            <p:nvPr/>
          </p:nvSpPr>
          <p:spPr>
            <a:xfrm>
              <a:off x="3500889" y="2280959"/>
              <a:ext cx="285293" cy="34898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 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3"/>
          <p:cNvSpPr/>
          <p:nvPr/>
        </p:nvSpPr>
        <p:spPr>
          <a:xfrm>
            <a:off x="714499" y="500063"/>
            <a:ext cx="2083162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哈夫曼编码</a:t>
            </a:r>
          </a:p>
        </p:txBody>
      </p:sp>
      <p:sp>
        <p:nvSpPr>
          <p:cNvPr id="5" name="矩形 4"/>
          <p:cNvSpPr/>
          <p:nvPr/>
        </p:nvSpPr>
        <p:spPr>
          <a:xfrm>
            <a:off x="857400" y="1071564"/>
            <a:ext cx="7206914" cy="7699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给定一段字符串，如何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对字符进行编码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，可以使得该字符串的编码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存储空间最少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6" name="矩形 5"/>
          <p:cNvSpPr/>
          <p:nvPr/>
        </p:nvSpPr>
        <p:spPr>
          <a:xfrm>
            <a:off x="857399" y="2428875"/>
            <a:ext cx="7144991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4.10]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假设有一段文本，包含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58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个字符。经过统计，发现其中只有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个字符是互不相同的，它们是：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，空格（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），换行（</a:t>
            </a:r>
            <a:r>
              <a:rPr lang="en-US" altLang="zh-CN" sz="2000" b="1" err="1">
                <a:latin typeface="Times New Roman" panose="02020603050405020304" pitchFamily="18" charset="0"/>
                <a:ea typeface="宋体" panose="02010600030101010101" pitchFamily="2" charset="-122"/>
              </a:rPr>
              <a:t>nl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）。</a:t>
            </a:r>
          </a:p>
        </p:txBody>
      </p:sp>
      <p:sp>
        <p:nvSpPr>
          <p:cNvPr id="7" name="矩形 6"/>
          <p:cNvSpPr/>
          <p:nvPr/>
        </p:nvSpPr>
        <p:spPr>
          <a:xfrm>
            <a:off x="857399" y="3786189"/>
            <a:ext cx="7573690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分析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如果用等长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ASCII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编码：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58 ×8 = 464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位；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如果用等长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位编码：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58 ×3 = 174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位；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如果出现频率高的字符用的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编码短些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，出现频率低的字符则可以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编码长些；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以期得到总的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编码长度最短。</a:t>
            </a:r>
          </a:p>
        </p:txBody>
      </p:sp>
      <p:sp>
        <p:nvSpPr>
          <p:cNvPr id="9" name="矩形 8"/>
          <p:cNvSpPr/>
          <p:nvPr/>
        </p:nvSpPr>
        <p:spPr>
          <a:xfrm>
            <a:off x="857400" y="1785938"/>
            <a:ext cx="5161859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最优解决方案是 “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哈夫曼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(Huffman)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编码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 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6"/>
          <p:cNvGrpSpPr/>
          <p:nvPr/>
        </p:nvGrpSpPr>
        <p:grpSpPr>
          <a:xfrm>
            <a:off x="6173272" y="3175000"/>
            <a:ext cx="1911682" cy="1768475"/>
            <a:chOff x="3312" y="2112"/>
            <a:chExt cx="1204" cy="1114"/>
          </a:xfrm>
        </p:grpSpPr>
        <p:sp>
          <p:nvSpPr>
            <p:cNvPr id="39938" name="Oval 37"/>
            <p:cNvSpPr/>
            <p:nvPr/>
          </p:nvSpPr>
          <p:spPr>
            <a:xfrm>
              <a:off x="3888" y="249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39" name="Line 38"/>
            <p:cNvSpPr/>
            <p:nvPr/>
          </p:nvSpPr>
          <p:spPr>
            <a:xfrm flipH="1">
              <a:off x="3744" y="2736"/>
              <a:ext cx="240" cy="48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0" name="Line 39"/>
            <p:cNvSpPr/>
            <p:nvPr/>
          </p:nvSpPr>
          <p:spPr>
            <a:xfrm>
              <a:off x="4032" y="273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1" name="Oval 40"/>
            <p:cNvSpPr/>
            <p:nvPr/>
          </p:nvSpPr>
          <p:spPr>
            <a:xfrm>
              <a:off x="4128" y="283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Line 41"/>
            <p:cNvSpPr/>
            <p:nvPr/>
          </p:nvSpPr>
          <p:spPr>
            <a:xfrm flipH="1">
              <a:off x="4080" y="3072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3" name="Line 42"/>
            <p:cNvSpPr/>
            <p:nvPr/>
          </p:nvSpPr>
          <p:spPr>
            <a:xfrm>
              <a:off x="4272" y="3072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4" name="Oval 43"/>
            <p:cNvSpPr/>
            <p:nvPr/>
          </p:nvSpPr>
          <p:spPr>
            <a:xfrm>
              <a:off x="3696" y="211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45" name="Line 44"/>
            <p:cNvSpPr/>
            <p:nvPr/>
          </p:nvSpPr>
          <p:spPr>
            <a:xfrm flipH="1">
              <a:off x="3312" y="2352"/>
              <a:ext cx="480" cy="86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6" name="Line 45"/>
            <p:cNvSpPr/>
            <p:nvPr/>
          </p:nvSpPr>
          <p:spPr>
            <a:xfrm>
              <a:off x="3840" y="2352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7" name="Rectangle 46"/>
            <p:cNvSpPr/>
            <p:nvPr/>
          </p:nvSpPr>
          <p:spPr>
            <a:xfrm>
              <a:off x="3360" y="2640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39948" name="Rectangle 47"/>
            <p:cNvSpPr/>
            <p:nvPr/>
          </p:nvSpPr>
          <p:spPr>
            <a:xfrm>
              <a:off x="3696" y="2832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39949" name="Rectangle 48"/>
            <p:cNvSpPr/>
            <p:nvPr/>
          </p:nvSpPr>
          <p:spPr>
            <a:xfrm>
              <a:off x="3984" y="297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39950" name="Rectangle 49"/>
            <p:cNvSpPr/>
            <p:nvPr/>
          </p:nvSpPr>
          <p:spPr>
            <a:xfrm>
              <a:off x="3884" y="225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9951" name="Rectangle 50"/>
            <p:cNvSpPr/>
            <p:nvPr/>
          </p:nvSpPr>
          <p:spPr>
            <a:xfrm>
              <a:off x="4076" y="2630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9952" name="Rectangle 51"/>
            <p:cNvSpPr/>
            <p:nvPr/>
          </p:nvSpPr>
          <p:spPr>
            <a:xfrm>
              <a:off x="4320" y="297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371838" y="1371601"/>
            <a:ext cx="1600478" cy="1006475"/>
            <a:chOff x="864" y="576"/>
            <a:chExt cx="1008" cy="634"/>
          </a:xfrm>
        </p:grpSpPr>
        <p:sp>
          <p:nvSpPr>
            <p:cNvPr id="39954" name="Text Box 25"/>
            <p:cNvSpPr txBox="1"/>
            <p:nvPr/>
          </p:nvSpPr>
          <p:spPr>
            <a:xfrm>
              <a:off x="1296" y="576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9955" name="Text Box 26"/>
            <p:cNvSpPr txBox="1"/>
            <p:nvPr/>
          </p:nvSpPr>
          <p:spPr>
            <a:xfrm>
              <a:off x="1632" y="960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9956" name="Text Box 27"/>
            <p:cNvSpPr txBox="1"/>
            <p:nvPr/>
          </p:nvSpPr>
          <p:spPr>
            <a:xfrm>
              <a:off x="864" y="960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762132" y="2362200"/>
            <a:ext cx="2210184" cy="381000"/>
            <a:chOff x="864" y="1104"/>
            <a:chExt cx="1392" cy="240"/>
          </a:xfrm>
        </p:grpSpPr>
        <p:sp>
          <p:nvSpPr>
            <p:cNvPr id="39958" name="Oval 4"/>
            <p:cNvSpPr/>
            <p:nvPr/>
          </p:nvSpPr>
          <p:spPr>
            <a:xfrm>
              <a:off x="864" y="1104"/>
              <a:ext cx="240" cy="240"/>
            </a:xfrm>
            <a:prstGeom prst="ellipse">
              <a:avLst/>
            </a:prstGeom>
            <a:solidFill>
              <a:schemeClr val="hlink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9959" name="Oval 5"/>
            <p:cNvSpPr/>
            <p:nvPr/>
          </p:nvSpPr>
          <p:spPr>
            <a:xfrm>
              <a:off x="1632" y="1104"/>
              <a:ext cx="240" cy="240"/>
            </a:xfrm>
            <a:prstGeom prst="ellipse">
              <a:avLst/>
            </a:prstGeom>
            <a:solidFill>
              <a:srgbClr val="0099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9960" name="Oval 6"/>
            <p:cNvSpPr/>
            <p:nvPr/>
          </p:nvSpPr>
          <p:spPr>
            <a:xfrm>
              <a:off x="1248" y="1104"/>
              <a:ext cx="240" cy="240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</a:p>
          </p:txBody>
        </p:sp>
        <p:sp>
          <p:nvSpPr>
            <p:cNvPr id="39961" name="Oval 7"/>
            <p:cNvSpPr/>
            <p:nvPr/>
          </p:nvSpPr>
          <p:spPr>
            <a:xfrm>
              <a:off x="2016" y="1104"/>
              <a:ext cx="240" cy="240"/>
            </a:xfrm>
            <a:prstGeom prst="ellipse">
              <a:avLst/>
            </a:prstGeom>
            <a:solidFill>
              <a:srgbClr val="99009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990772" y="1752600"/>
            <a:ext cx="1752904" cy="609600"/>
            <a:chOff x="1008" y="720"/>
            <a:chExt cx="1104" cy="384"/>
          </a:xfrm>
        </p:grpSpPr>
        <p:sp>
          <p:nvSpPr>
            <p:cNvPr id="39963" name="Oval 9"/>
            <p:cNvSpPr/>
            <p:nvPr/>
          </p:nvSpPr>
          <p:spPr>
            <a:xfrm>
              <a:off x="1056" y="72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64" name="Line 10"/>
            <p:cNvSpPr/>
            <p:nvPr/>
          </p:nvSpPr>
          <p:spPr>
            <a:xfrm flipH="1">
              <a:off x="1008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65" name="Line 11"/>
            <p:cNvSpPr/>
            <p:nvPr/>
          </p:nvSpPr>
          <p:spPr>
            <a:xfrm>
              <a:off x="1200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66" name="Oval 12"/>
            <p:cNvSpPr/>
            <p:nvPr/>
          </p:nvSpPr>
          <p:spPr>
            <a:xfrm>
              <a:off x="1824" y="720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67" name="Line 13"/>
            <p:cNvSpPr/>
            <p:nvPr/>
          </p:nvSpPr>
          <p:spPr>
            <a:xfrm flipH="1">
              <a:off x="1776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68" name="Line 14"/>
            <p:cNvSpPr/>
            <p:nvPr/>
          </p:nvSpPr>
          <p:spPr>
            <a:xfrm>
              <a:off x="1968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" name="Group 15"/>
          <p:cNvGrpSpPr/>
          <p:nvPr/>
        </p:nvGrpSpPr>
        <p:grpSpPr>
          <a:xfrm>
            <a:off x="1371838" y="1143000"/>
            <a:ext cx="990772" cy="685800"/>
            <a:chOff x="1248" y="336"/>
            <a:chExt cx="624" cy="432"/>
          </a:xfrm>
        </p:grpSpPr>
        <p:sp>
          <p:nvSpPr>
            <p:cNvPr id="39970" name="Oval 16"/>
            <p:cNvSpPr/>
            <p:nvPr/>
          </p:nvSpPr>
          <p:spPr>
            <a:xfrm>
              <a:off x="1440" y="33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endParaRPr lang="zh-CN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71" name="Line 17"/>
            <p:cNvSpPr/>
            <p:nvPr/>
          </p:nvSpPr>
          <p:spPr>
            <a:xfrm flipH="1">
              <a:off x="1248" y="576"/>
              <a:ext cx="288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72" name="Line 18"/>
            <p:cNvSpPr/>
            <p:nvPr/>
          </p:nvSpPr>
          <p:spPr>
            <a:xfrm>
              <a:off x="1584" y="576"/>
              <a:ext cx="288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roup 20"/>
          <p:cNvGrpSpPr/>
          <p:nvPr/>
        </p:nvGrpSpPr>
        <p:grpSpPr>
          <a:xfrm>
            <a:off x="838346" y="1371601"/>
            <a:ext cx="1600478" cy="1006475"/>
            <a:chOff x="528" y="576"/>
            <a:chExt cx="1008" cy="634"/>
          </a:xfrm>
        </p:grpSpPr>
        <p:sp>
          <p:nvSpPr>
            <p:cNvPr id="39974" name="Text Box 21"/>
            <p:cNvSpPr txBox="1"/>
            <p:nvPr/>
          </p:nvSpPr>
          <p:spPr>
            <a:xfrm>
              <a:off x="864" y="576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39975" name="Text Box 22"/>
            <p:cNvSpPr txBox="1"/>
            <p:nvPr/>
          </p:nvSpPr>
          <p:spPr>
            <a:xfrm>
              <a:off x="528" y="960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39976" name="Text Box 23"/>
            <p:cNvSpPr txBox="1"/>
            <p:nvPr/>
          </p:nvSpPr>
          <p:spPr>
            <a:xfrm>
              <a:off x="1296" y="960"/>
              <a:ext cx="240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</p:grpSp>
      <p:sp>
        <p:nvSpPr>
          <p:cNvPr id="110644" name="Rectangle 52"/>
          <p:cNvSpPr/>
          <p:nvPr/>
        </p:nvSpPr>
        <p:spPr>
          <a:xfrm>
            <a:off x="496974" y="2971801"/>
            <a:ext cx="4228246" cy="70167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Cost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aaa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000</a:t>
            </a:r>
            <a:r>
              <a:rPr lang="en-US" altLang="zh-CN" sz="2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110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111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4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= 14</a:t>
            </a:r>
          </a:p>
        </p:txBody>
      </p:sp>
      <p:sp>
        <p:nvSpPr>
          <p:cNvPr id="110621" name="Rectangle 29"/>
          <p:cNvSpPr/>
          <p:nvPr/>
        </p:nvSpPr>
        <p:spPr>
          <a:xfrm>
            <a:off x="4115515" y="2201862"/>
            <a:ext cx="4482291" cy="70167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Cost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aaa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000000</a:t>
            </a:r>
            <a:r>
              <a:rPr lang="en-US" altLang="zh-CN" sz="2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01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00</a:t>
            </a:r>
            <a:r>
              <a:rPr lang="en-US" altLang="zh-CN" sz="2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4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= 16</a:t>
            </a:r>
          </a:p>
        </p:txBody>
      </p:sp>
      <p:sp>
        <p:nvSpPr>
          <p:cNvPr id="110620" name="Text Box 28"/>
          <p:cNvSpPr txBox="1"/>
          <p:nvPr/>
        </p:nvSpPr>
        <p:spPr>
          <a:xfrm>
            <a:off x="4115515" y="1211261"/>
            <a:ext cx="4267941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90830" indent="-290830">
              <a:spcBef>
                <a:spcPct val="50000"/>
              </a:spcBef>
            </a:pP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如果字符</a:t>
            </a:r>
            <a:r>
              <a:rPr lang="en-US" altLang="zh-CN" sz="20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b="1" i="1" baseline="-2500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在深度</a:t>
            </a:r>
            <a:r>
              <a:rPr lang="en-US" altLang="zh-CN" sz="20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000" b="1" i="1" baseline="-2500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的地方并且出现的频率是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0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="1" i="1" baseline="-2500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,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那么编码总长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cost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= 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 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000" b="1" i="1" baseline="-25000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="1" i="1" baseline="-25000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</a:p>
        </p:txBody>
      </p:sp>
      <p:grpSp>
        <p:nvGrpSpPr>
          <p:cNvPr id="7" name="Group 31"/>
          <p:cNvGrpSpPr/>
          <p:nvPr/>
        </p:nvGrpSpPr>
        <p:grpSpPr>
          <a:xfrm>
            <a:off x="5944632" y="4927599"/>
            <a:ext cx="2210184" cy="381000"/>
            <a:chOff x="3168" y="3216"/>
            <a:chExt cx="1392" cy="240"/>
          </a:xfrm>
        </p:grpSpPr>
        <p:sp>
          <p:nvSpPr>
            <p:cNvPr id="39981" name="Oval 32"/>
            <p:cNvSpPr/>
            <p:nvPr/>
          </p:nvSpPr>
          <p:spPr>
            <a:xfrm>
              <a:off x="3168" y="3216"/>
              <a:ext cx="240" cy="240"/>
            </a:xfrm>
            <a:prstGeom prst="ellipse">
              <a:avLst/>
            </a:prstGeom>
            <a:solidFill>
              <a:schemeClr val="hlink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9982" name="Oval 33"/>
            <p:cNvSpPr/>
            <p:nvPr/>
          </p:nvSpPr>
          <p:spPr>
            <a:xfrm>
              <a:off x="3936" y="3216"/>
              <a:ext cx="240" cy="240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</a:p>
          </p:txBody>
        </p:sp>
        <p:sp>
          <p:nvSpPr>
            <p:cNvPr id="39983" name="Oval 34"/>
            <p:cNvSpPr/>
            <p:nvPr/>
          </p:nvSpPr>
          <p:spPr>
            <a:xfrm>
              <a:off x="3552" y="3216"/>
              <a:ext cx="240" cy="240"/>
            </a:xfrm>
            <a:prstGeom prst="ellipse">
              <a:avLst/>
            </a:prstGeom>
            <a:solidFill>
              <a:srgbClr val="0099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9984" name="Oval 35"/>
            <p:cNvSpPr/>
            <p:nvPr/>
          </p:nvSpPr>
          <p:spPr>
            <a:xfrm>
              <a:off x="4320" y="3216"/>
              <a:ext cx="240" cy="240"/>
            </a:xfrm>
            <a:prstGeom prst="ellipse">
              <a:avLst/>
            </a:prstGeom>
            <a:solidFill>
              <a:srgbClr val="99009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82800" anchor="ctr"/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</p:grpSp>
      <p:sp>
        <p:nvSpPr>
          <p:cNvPr id="110646" name="AutoShape 54"/>
          <p:cNvSpPr/>
          <p:nvPr/>
        </p:nvSpPr>
        <p:spPr>
          <a:xfrm>
            <a:off x="609706" y="2438400"/>
            <a:ext cx="5563566" cy="2057400"/>
          </a:xfrm>
          <a:prstGeom prst="cloudCallout">
            <a:avLst>
              <a:gd name="adj1" fmla="val -44380"/>
              <a:gd name="adj2" fmla="val 89352"/>
            </a:avLst>
          </a:prstGeom>
          <a:gradFill rotWithShape="0">
            <a:gsLst>
              <a:gs pos="0">
                <a:srgbClr val="AFDBAF"/>
              </a:gs>
              <a:gs pos="100000">
                <a:srgbClr val="CCFFCC"/>
              </a:gs>
            </a:gsLst>
            <a:lin ang="18900000" scaled="1"/>
            <a:tileRect/>
          </a:gradFill>
          <a:ln w="9525" cap="flat" cmpd="sng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答案是 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aaa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000" b="1" i="1" err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000" b="1" i="1" err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i="1" err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000" b="1" i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编码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000" b="1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0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0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110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000" b="1" i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10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000" b="1" i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 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111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</a:p>
          <a:p>
            <a:pPr algn="ctr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如何能够保证解码工作无二义地进行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10647" name="AutoShape 55"/>
          <p:cNvSpPr/>
          <p:nvPr/>
        </p:nvSpPr>
        <p:spPr>
          <a:xfrm>
            <a:off x="762132" y="2743200"/>
            <a:ext cx="5563566" cy="1371600"/>
          </a:xfrm>
          <a:prstGeom prst="cloudCallout">
            <a:avLst>
              <a:gd name="adj1" fmla="val -46347"/>
              <a:gd name="adj2" fmla="val 139005"/>
            </a:avLst>
          </a:prstGeom>
          <a:gradFill rotWithShape="0">
            <a:gsLst>
              <a:gs pos="0">
                <a:srgbClr val="AFDBAF"/>
              </a:gs>
              <a:gs pos="100000">
                <a:srgbClr val="CCFFCC"/>
              </a:gs>
            </a:gsLst>
            <a:lin ang="18900000" scaled="1"/>
            <a:tileRect/>
          </a:gradFill>
          <a:ln w="9525" cap="flat" cmpd="sng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关键是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任何字符的编码不能是别的字符编码的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前缀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10649" name="AutoShape 57"/>
          <p:cNvSpPr/>
          <p:nvPr/>
        </p:nvSpPr>
        <p:spPr>
          <a:xfrm>
            <a:off x="533493" y="1143001"/>
            <a:ext cx="6754398" cy="3000375"/>
          </a:xfrm>
          <a:prstGeom prst="cloudCallout">
            <a:avLst>
              <a:gd name="adj1" fmla="val -44375"/>
              <a:gd name="adj2" fmla="val 84356"/>
            </a:avLst>
          </a:prstGeom>
          <a:gradFill rotWithShape="0">
            <a:gsLst>
              <a:gs pos="0">
                <a:srgbClr val="AFDBAF"/>
              </a:gs>
              <a:gs pos="100000">
                <a:srgbClr val="CCFFCC"/>
              </a:gs>
            </a:gsLst>
            <a:lin ang="18900000" scaled="1"/>
            <a:tileRect/>
          </a:gradFill>
          <a:ln w="9525" cap="flat" cmpd="sng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对如下编码方式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</a:p>
          <a:p>
            <a:pPr algn="ctr"/>
            <a:r>
              <a:rPr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en-US" altLang="zh-CN" sz="28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0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110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b="1" i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10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b="1" i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 </a:t>
            </a:r>
            <a:r>
              <a:rPr lang="en-US" altLang="zh-CN" sz="2800" b="1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111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码串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00010110010111,</a:t>
            </a:r>
          </a:p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该如何解码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10650" name="Text Box 58"/>
          <p:cNvSpPr txBox="1"/>
          <p:nvPr/>
        </p:nvSpPr>
        <p:spPr>
          <a:xfrm>
            <a:off x="457279" y="3733801"/>
            <a:ext cx="4472765" cy="1446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ebdings" panose="05030102010509060703" pitchFamily="18" charset="2"/>
              </a:rPr>
              <a:t>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所有字符都只出现在“满二叉树”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full tree)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的叶子上时任何码串都可以无二义地解码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–——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这样的码叫做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前缀码</a:t>
            </a:r>
            <a:r>
              <a: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prefix code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10654" name="AutoShape 62"/>
          <p:cNvSpPr/>
          <p:nvPr/>
        </p:nvSpPr>
        <p:spPr>
          <a:xfrm>
            <a:off x="3300986" y="2643188"/>
            <a:ext cx="4344154" cy="1066800"/>
          </a:xfrm>
          <a:prstGeom prst="wedgeEllipseCallout">
            <a:avLst>
              <a:gd name="adj1" fmla="val -23282"/>
              <a:gd name="adj2" fmla="val 71579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所有结点要么有两个孩子，要么是叶子。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1" name="Text Box 19"/>
          <p:cNvSpPr txBox="1"/>
          <p:nvPr/>
        </p:nvSpPr>
        <p:spPr>
          <a:xfrm>
            <a:off x="228640" y="365126"/>
            <a:ext cx="2772256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</a:t>
            </a:r>
            <a:r>
              <a:rPr lang="zh-CN" altLang="en-US" sz="24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二叉树用于编码</a:t>
            </a:r>
            <a:endParaRPr lang="en-US" altLang="zh-CN" sz="2400" b="1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0645" name="Object 53"/>
          <p:cNvGraphicFramePr/>
          <p:nvPr/>
        </p:nvGraphicFramePr>
        <p:xfrm>
          <a:off x="288642" y="5044750"/>
          <a:ext cx="129562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5" imgW="2287270" imgH="2155825" progId="">
                  <p:embed/>
                </p:oleObj>
              </mc:Choice>
              <mc:Fallback>
                <p:oleObj r:id="rId5" imgW="2287270" imgH="2155825" progId="">
                  <p:embed/>
                  <p:pic>
                    <p:nvPicPr>
                      <p:cNvPr id="0" name="图片 92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642" y="5044750"/>
                        <a:ext cx="1295625" cy="1222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9"/>
          <p:cNvGrpSpPr/>
          <p:nvPr/>
        </p:nvGrpSpPr>
        <p:grpSpPr>
          <a:xfrm>
            <a:off x="533493" y="5257801"/>
            <a:ext cx="7011617" cy="708025"/>
            <a:chOff x="480" y="3120"/>
            <a:chExt cx="4416" cy="446"/>
          </a:xfrm>
        </p:grpSpPr>
        <p:pic>
          <p:nvPicPr>
            <p:cNvPr id="39993" name="Picture 60" descr="DART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" y="3168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94" name="Text Box 61"/>
            <p:cNvSpPr txBox="1"/>
            <p:nvPr/>
          </p:nvSpPr>
          <p:spPr>
            <a:xfrm>
              <a:off x="864" y="3120"/>
              <a:ext cx="4032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求编码总长最小的“</a:t>
              </a: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满二叉树”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，其中所有字符对应于二叉树的叶子结点。</a:t>
              </a:r>
              <a:endParaRPr lang="en-US" altLang="zh-CN" b="1" i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0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4" grpId="0"/>
      <p:bldP spid="110621" grpId="0"/>
      <p:bldP spid="110620" grpId="0"/>
      <p:bldP spid="110646" grpId="0" animBg="1"/>
      <p:bldP spid="110647" grpId="0" animBg="1"/>
      <p:bldP spid="110649" grpId="0" animBg="1"/>
      <p:bldP spid="110650" grpId="0"/>
      <p:bldP spid="110654" grpId="0" animBg="1"/>
      <p:bldP spid="1106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79" y="266700"/>
            <a:ext cx="7140228" cy="762000"/>
            <a:chOff x="288" y="288"/>
            <a:chExt cx="4320" cy="480"/>
          </a:xfrm>
        </p:grpSpPr>
        <p:sp>
          <p:nvSpPr>
            <p:cNvPr id="40962" name="Text Box 4"/>
            <p:cNvSpPr txBox="1"/>
            <p:nvPr/>
          </p:nvSpPr>
          <p:spPr>
            <a:xfrm>
              <a:off x="288" y="384"/>
              <a:ext cx="120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292100" indent="-292100"/>
              <a:r>
                <a:rPr lang="en-US" altLang="zh-CN" sz="2000" b="1">
                  <a:latin typeface="Times New Roman" panose="02020603050405020304" pitchFamily="18" charset="0"/>
                  <a:ea typeface="MS Hei"/>
                </a:rPr>
                <a:t>〖</a:t>
              </a:r>
              <a:r>
                <a:rPr lang="zh-CN" altLang="en-US" sz="2000" b="1" dirty="0">
                  <a:latin typeface="Times New Roman" panose="02020603050405020304" pitchFamily="18" charset="0"/>
                  <a:ea typeface="MS Hei"/>
                </a:rPr>
                <a:t>例</a:t>
              </a:r>
              <a:r>
                <a:rPr lang="en-US" altLang="zh-CN" sz="2000" b="1">
                  <a:latin typeface="Times New Roman" panose="02020603050405020304" pitchFamily="18" charset="0"/>
                  <a:ea typeface="MS Hei"/>
                </a:rPr>
                <a:t>〗</a:t>
              </a:r>
              <a:endParaRPr lang="en-US" altLang="zh-CN" sz="2000" b="1" i="1" baseline="-250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963" name="Rectangle 5"/>
            <p:cNvSpPr/>
            <p:nvPr/>
          </p:nvSpPr>
          <p:spPr>
            <a:xfrm>
              <a:off x="1536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000" b="1" i="1" baseline="-25000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964" name="Rectangle 6"/>
            <p:cNvSpPr/>
            <p:nvPr/>
          </p:nvSpPr>
          <p:spPr>
            <a:xfrm>
              <a:off x="1536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i="1" baseline="-2500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965" name="Rectangle 7"/>
            <p:cNvSpPr/>
            <p:nvPr/>
          </p:nvSpPr>
          <p:spPr>
            <a:xfrm>
              <a:off x="1920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0966" name="Rectangle 8"/>
            <p:cNvSpPr/>
            <p:nvPr/>
          </p:nvSpPr>
          <p:spPr>
            <a:xfrm>
              <a:off x="2304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40967" name="Rectangle 9"/>
            <p:cNvSpPr/>
            <p:nvPr/>
          </p:nvSpPr>
          <p:spPr>
            <a:xfrm>
              <a:off x="2688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40968" name="Rectangle 10"/>
            <p:cNvSpPr/>
            <p:nvPr/>
          </p:nvSpPr>
          <p:spPr>
            <a:xfrm>
              <a:off x="3072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40969" name="Rectangle 11"/>
            <p:cNvSpPr/>
            <p:nvPr/>
          </p:nvSpPr>
          <p:spPr>
            <a:xfrm>
              <a:off x="1920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0970" name="Rectangle 12"/>
            <p:cNvSpPr/>
            <p:nvPr/>
          </p:nvSpPr>
          <p:spPr>
            <a:xfrm>
              <a:off x="2304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0971" name="Rectangle 13"/>
            <p:cNvSpPr/>
            <p:nvPr/>
          </p:nvSpPr>
          <p:spPr>
            <a:xfrm>
              <a:off x="2688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0972" name="Rectangle 14"/>
            <p:cNvSpPr/>
            <p:nvPr/>
          </p:nvSpPr>
          <p:spPr>
            <a:xfrm>
              <a:off x="3072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0973" name="Rectangle 15"/>
            <p:cNvSpPr/>
            <p:nvPr/>
          </p:nvSpPr>
          <p:spPr>
            <a:xfrm>
              <a:off x="3456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sp>
          <p:nvSpPr>
            <p:cNvPr id="40974" name="Rectangle 16"/>
            <p:cNvSpPr/>
            <p:nvPr/>
          </p:nvSpPr>
          <p:spPr>
            <a:xfrm>
              <a:off x="3840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</p:txBody>
        </p:sp>
        <p:sp>
          <p:nvSpPr>
            <p:cNvPr id="40975" name="Rectangle 17"/>
            <p:cNvSpPr/>
            <p:nvPr/>
          </p:nvSpPr>
          <p:spPr>
            <a:xfrm>
              <a:off x="4224" y="28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976" name="Rectangle 18"/>
            <p:cNvSpPr/>
            <p:nvPr/>
          </p:nvSpPr>
          <p:spPr>
            <a:xfrm>
              <a:off x="3456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0977" name="Rectangle 19"/>
            <p:cNvSpPr/>
            <p:nvPr/>
          </p:nvSpPr>
          <p:spPr>
            <a:xfrm>
              <a:off x="3840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0978" name="Rectangle 20"/>
            <p:cNvSpPr/>
            <p:nvPr/>
          </p:nvSpPr>
          <p:spPr>
            <a:xfrm>
              <a:off x="4224" y="528"/>
              <a:ext cx="384" cy="24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676691" y="1752600"/>
            <a:ext cx="5106287" cy="533400"/>
            <a:chOff x="864" y="1104"/>
            <a:chExt cx="3216" cy="336"/>
          </a:xfrm>
        </p:grpSpPr>
        <p:sp>
          <p:nvSpPr>
            <p:cNvPr id="40980" name="Oval 22"/>
            <p:cNvSpPr/>
            <p:nvPr/>
          </p:nvSpPr>
          <p:spPr>
            <a:xfrm>
              <a:off x="86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0981" name="Oval 23"/>
            <p:cNvSpPr/>
            <p:nvPr/>
          </p:nvSpPr>
          <p:spPr>
            <a:xfrm>
              <a:off x="134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0982" name="Oval 24"/>
            <p:cNvSpPr/>
            <p:nvPr/>
          </p:nvSpPr>
          <p:spPr>
            <a:xfrm>
              <a:off x="182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0983" name="Oval 25"/>
            <p:cNvSpPr/>
            <p:nvPr/>
          </p:nvSpPr>
          <p:spPr>
            <a:xfrm>
              <a:off x="230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0984" name="Oval 26"/>
            <p:cNvSpPr/>
            <p:nvPr/>
          </p:nvSpPr>
          <p:spPr>
            <a:xfrm>
              <a:off x="278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0985" name="Oval 27"/>
            <p:cNvSpPr/>
            <p:nvPr/>
          </p:nvSpPr>
          <p:spPr>
            <a:xfrm>
              <a:off x="326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0986" name="Oval 28"/>
            <p:cNvSpPr/>
            <p:nvPr/>
          </p:nvSpPr>
          <p:spPr>
            <a:xfrm>
              <a:off x="3744" y="1104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92189" name="Rectangle 29"/>
          <p:cNvSpPr/>
          <p:nvPr/>
        </p:nvSpPr>
        <p:spPr>
          <a:xfrm>
            <a:off x="1676691" y="1752600"/>
            <a:ext cx="5106287" cy="533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1676691" y="1752600"/>
            <a:ext cx="5106287" cy="533400"/>
            <a:chOff x="1104" y="1728"/>
            <a:chExt cx="3216" cy="336"/>
          </a:xfrm>
        </p:grpSpPr>
        <p:sp>
          <p:nvSpPr>
            <p:cNvPr id="40989" name="Oval 31"/>
            <p:cNvSpPr/>
            <p:nvPr/>
          </p:nvSpPr>
          <p:spPr>
            <a:xfrm>
              <a:off x="206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0990" name="Oval 32"/>
            <p:cNvSpPr/>
            <p:nvPr/>
          </p:nvSpPr>
          <p:spPr>
            <a:xfrm>
              <a:off x="254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0991" name="Oval 33"/>
            <p:cNvSpPr/>
            <p:nvPr/>
          </p:nvSpPr>
          <p:spPr>
            <a:xfrm>
              <a:off x="398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0992" name="Oval 34"/>
            <p:cNvSpPr/>
            <p:nvPr/>
          </p:nvSpPr>
          <p:spPr>
            <a:xfrm>
              <a:off x="158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0993" name="Oval 35"/>
            <p:cNvSpPr/>
            <p:nvPr/>
          </p:nvSpPr>
          <p:spPr>
            <a:xfrm>
              <a:off x="302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0994" name="Oval 36"/>
            <p:cNvSpPr/>
            <p:nvPr/>
          </p:nvSpPr>
          <p:spPr>
            <a:xfrm>
              <a:off x="350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0995" name="Oval 37"/>
            <p:cNvSpPr/>
            <p:nvPr/>
          </p:nvSpPr>
          <p:spPr>
            <a:xfrm>
              <a:off x="1104" y="17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92198" name="Rectangle 38"/>
          <p:cNvSpPr/>
          <p:nvPr/>
        </p:nvSpPr>
        <p:spPr>
          <a:xfrm>
            <a:off x="1676691" y="1752600"/>
            <a:ext cx="5106287" cy="533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1676691" y="1600200"/>
            <a:ext cx="5030073" cy="1295400"/>
            <a:chOff x="1056" y="1200"/>
            <a:chExt cx="3168" cy="816"/>
          </a:xfrm>
        </p:grpSpPr>
        <p:sp>
          <p:nvSpPr>
            <p:cNvPr id="40998" name="Oval 40"/>
            <p:cNvSpPr/>
            <p:nvPr/>
          </p:nvSpPr>
          <p:spPr>
            <a:xfrm>
              <a:off x="1872" y="16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0999" name="Oval 41"/>
            <p:cNvSpPr/>
            <p:nvPr/>
          </p:nvSpPr>
          <p:spPr>
            <a:xfrm>
              <a:off x="2448" y="16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00" name="Oval 42"/>
            <p:cNvSpPr/>
            <p:nvPr/>
          </p:nvSpPr>
          <p:spPr>
            <a:xfrm>
              <a:off x="1056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01" name="Oval 43"/>
            <p:cNvSpPr/>
            <p:nvPr/>
          </p:nvSpPr>
          <p:spPr>
            <a:xfrm>
              <a:off x="2160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02" name="Line 44"/>
            <p:cNvSpPr/>
            <p:nvPr/>
          </p:nvSpPr>
          <p:spPr>
            <a:xfrm flipH="1">
              <a:off x="2064" y="14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03" name="Line 45"/>
            <p:cNvSpPr/>
            <p:nvPr/>
          </p:nvSpPr>
          <p:spPr>
            <a:xfrm>
              <a:off x="2448" y="14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04" name="Oval 46"/>
            <p:cNvSpPr/>
            <p:nvPr/>
          </p:nvSpPr>
          <p:spPr>
            <a:xfrm>
              <a:off x="1584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05" name="Oval 47"/>
            <p:cNvSpPr/>
            <p:nvPr/>
          </p:nvSpPr>
          <p:spPr>
            <a:xfrm>
              <a:off x="2736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06" name="Oval 48"/>
            <p:cNvSpPr/>
            <p:nvPr/>
          </p:nvSpPr>
          <p:spPr>
            <a:xfrm>
              <a:off x="3312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07" name="Oval 49"/>
            <p:cNvSpPr/>
            <p:nvPr/>
          </p:nvSpPr>
          <p:spPr>
            <a:xfrm>
              <a:off x="3888" y="12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</p:grpSp>
      <p:sp>
        <p:nvSpPr>
          <p:cNvPr id="92210" name="Rectangle 50"/>
          <p:cNvSpPr/>
          <p:nvPr/>
        </p:nvSpPr>
        <p:spPr>
          <a:xfrm>
            <a:off x="1600478" y="1524000"/>
            <a:ext cx="5106287" cy="14478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Group 51"/>
          <p:cNvGrpSpPr/>
          <p:nvPr/>
        </p:nvGrpSpPr>
        <p:grpSpPr>
          <a:xfrm>
            <a:off x="1600478" y="1676400"/>
            <a:ext cx="4649007" cy="2057400"/>
            <a:chOff x="1248" y="1536"/>
            <a:chExt cx="2928" cy="1296"/>
          </a:xfrm>
        </p:grpSpPr>
        <p:sp>
          <p:nvSpPr>
            <p:cNvPr id="41010" name="Oval 52"/>
            <p:cNvSpPr/>
            <p:nvPr/>
          </p:nvSpPr>
          <p:spPr>
            <a:xfrm>
              <a:off x="1536" y="249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011" name="Oval 53"/>
            <p:cNvSpPr/>
            <p:nvPr/>
          </p:nvSpPr>
          <p:spPr>
            <a:xfrm>
              <a:off x="2112" y="249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12" name="Oval 54"/>
            <p:cNvSpPr/>
            <p:nvPr/>
          </p:nvSpPr>
          <p:spPr>
            <a:xfrm>
              <a:off x="1248" y="201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13" name="Oval 55"/>
            <p:cNvSpPr/>
            <p:nvPr/>
          </p:nvSpPr>
          <p:spPr>
            <a:xfrm>
              <a:off x="1824" y="201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14" name="Line 56"/>
            <p:cNvSpPr/>
            <p:nvPr/>
          </p:nvSpPr>
          <p:spPr>
            <a:xfrm flipH="1">
              <a:off x="1728" y="2304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15" name="Line 57"/>
            <p:cNvSpPr/>
            <p:nvPr/>
          </p:nvSpPr>
          <p:spPr>
            <a:xfrm>
              <a:off x="2112" y="2304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16" name="Oval 58"/>
            <p:cNvSpPr/>
            <p:nvPr/>
          </p:nvSpPr>
          <p:spPr>
            <a:xfrm>
              <a:off x="3840" y="153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17" name="Oval 59"/>
            <p:cNvSpPr/>
            <p:nvPr/>
          </p:nvSpPr>
          <p:spPr>
            <a:xfrm>
              <a:off x="3264" y="153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18" name="Oval 60"/>
            <p:cNvSpPr/>
            <p:nvPr/>
          </p:nvSpPr>
          <p:spPr>
            <a:xfrm>
              <a:off x="2688" y="153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19" name="Oval 61"/>
            <p:cNvSpPr/>
            <p:nvPr/>
          </p:nvSpPr>
          <p:spPr>
            <a:xfrm>
              <a:off x="2112" y="153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1020" name="Oval 62"/>
            <p:cNvSpPr/>
            <p:nvPr/>
          </p:nvSpPr>
          <p:spPr>
            <a:xfrm>
              <a:off x="1536" y="1536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1021" name="Line 63"/>
            <p:cNvSpPr/>
            <p:nvPr/>
          </p:nvSpPr>
          <p:spPr>
            <a:xfrm flipH="1">
              <a:off x="1440" y="1824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22" name="Line 64"/>
            <p:cNvSpPr/>
            <p:nvPr/>
          </p:nvSpPr>
          <p:spPr>
            <a:xfrm>
              <a:off x="1824" y="1824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225" name="Rectangle 65"/>
          <p:cNvSpPr/>
          <p:nvPr/>
        </p:nvSpPr>
        <p:spPr>
          <a:xfrm>
            <a:off x="1448052" y="1600200"/>
            <a:ext cx="4953860" cy="22098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2515037" y="1752600"/>
            <a:ext cx="3734448" cy="2819400"/>
            <a:chOff x="672" y="2448"/>
            <a:chExt cx="2352" cy="1776"/>
          </a:xfrm>
        </p:grpSpPr>
        <p:sp>
          <p:nvSpPr>
            <p:cNvPr id="41025" name="Oval 67"/>
            <p:cNvSpPr/>
            <p:nvPr/>
          </p:nvSpPr>
          <p:spPr>
            <a:xfrm>
              <a:off x="2112" y="388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026" name="Oval 68"/>
            <p:cNvSpPr/>
            <p:nvPr/>
          </p:nvSpPr>
          <p:spPr>
            <a:xfrm>
              <a:off x="2688" y="388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27" name="Oval 69"/>
            <p:cNvSpPr/>
            <p:nvPr/>
          </p:nvSpPr>
          <p:spPr>
            <a:xfrm>
              <a:off x="1824" y="340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28" name="Oval 70"/>
            <p:cNvSpPr/>
            <p:nvPr/>
          </p:nvSpPr>
          <p:spPr>
            <a:xfrm>
              <a:off x="2400" y="340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29" name="Line 71"/>
            <p:cNvSpPr/>
            <p:nvPr/>
          </p:nvSpPr>
          <p:spPr>
            <a:xfrm flipH="1">
              <a:off x="2304" y="369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30" name="Line 72"/>
            <p:cNvSpPr/>
            <p:nvPr/>
          </p:nvSpPr>
          <p:spPr>
            <a:xfrm>
              <a:off x="2688" y="369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31" name="Oval 73"/>
            <p:cNvSpPr/>
            <p:nvPr/>
          </p:nvSpPr>
          <p:spPr>
            <a:xfrm>
              <a:off x="672" y="244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32" name="Oval 74"/>
            <p:cNvSpPr/>
            <p:nvPr/>
          </p:nvSpPr>
          <p:spPr>
            <a:xfrm>
              <a:off x="1248" y="244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33" name="Oval 75"/>
            <p:cNvSpPr/>
            <p:nvPr/>
          </p:nvSpPr>
          <p:spPr>
            <a:xfrm>
              <a:off x="1824" y="244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34" name="Oval 76"/>
            <p:cNvSpPr/>
            <p:nvPr/>
          </p:nvSpPr>
          <p:spPr>
            <a:xfrm>
              <a:off x="2688" y="29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1035" name="Oval 77"/>
            <p:cNvSpPr/>
            <p:nvPr/>
          </p:nvSpPr>
          <p:spPr>
            <a:xfrm>
              <a:off x="2112" y="292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1036" name="Line 78"/>
            <p:cNvSpPr/>
            <p:nvPr/>
          </p:nvSpPr>
          <p:spPr>
            <a:xfrm flipH="1">
              <a:off x="2016" y="321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37" name="Line 79"/>
            <p:cNvSpPr/>
            <p:nvPr/>
          </p:nvSpPr>
          <p:spPr>
            <a:xfrm>
              <a:off x="2400" y="321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38" name="Oval 80"/>
            <p:cNvSpPr/>
            <p:nvPr/>
          </p:nvSpPr>
          <p:spPr>
            <a:xfrm>
              <a:off x="2400" y="2448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41039" name="Line 81"/>
            <p:cNvSpPr/>
            <p:nvPr/>
          </p:nvSpPr>
          <p:spPr>
            <a:xfrm flipH="1">
              <a:off x="2304" y="273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40" name="Line 82"/>
            <p:cNvSpPr/>
            <p:nvPr/>
          </p:nvSpPr>
          <p:spPr>
            <a:xfrm>
              <a:off x="2688" y="2736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243" name="Rectangle 83"/>
          <p:cNvSpPr/>
          <p:nvPr/>
        </p:nvSpPr>
        <p:spPr>
          <a:xfrm>
            <a:off x="2438823" y="1676400"/>
            <a:ext cx="3886875" cy="29718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Group 84"/>
          <p:cNvGrpSpPr/>
          <p:nvPr/>
        </p:nvGrpSpPr>
        <p:grpSpPr>
          <a:xfrm>
            <a:off x="2438824" y="1676400"/>
            <a:ext cx="3734448" cy="2819400"/>
            <a:chOff x="2352" y="1440"/>
            <a:chExt cx="2352" cy="1776"/>
          </a:xfrm>
        </p:grpSpPr>
        <p:sp>
          <p:nvSpPr>
            <p:cNvPr id="41043" name="Oval 85"/>
            <p:cNvSpPr/>
            <p:nvPr/>
          </p:nvSpPr>
          <p:spPr>
            <a:xfrm>
              <a:off x="2832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044" name="Oval 86"/>
            <p:cNvSpPr/>
            <p:nvPr/>
          </p:nvSpPr>
          <p:spPr>
            <a:xfrm>
              <a:off x="3408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45" name="Oval 87"/>
            <p:cNvSpPr/>
            <p:nvPr/>
          </p:nvSpPr>
          <p:spPr>
            <a:xfrm>
              <a:off x="2544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46" name="Oval 88"/>
            <p:cNvSpPr/>
            <p:nvPr/>
          </p:nvSpPr>
          <p:spPr>
            <a:xfrm>
              <a:off x="3120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47" name="Line 89"/>
            <p:cNvSpPr/>
            <p:nvPr/>
          </p:nvSpPr>
          <p:spPr>
            <a:xfrm flipH="1">
              <a:off x="3024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48" name="Line 90"/>
            <p:cNvSpPr/>
            <p:nvPr/>
          </p:nvSpPr>
          <p:spPr>
            <a:xfrm>
              <a:off x="3408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49" name="Oval 91"/>
            <p:cNvSpPr/>
            <p:nvPr/>
          </p:nvSpPr>
          <p:spPr>
            <a:xfrm>
              <a:off x="3792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50" name="Oval 92"/>
            <p:cNvSpPr/>
            <p:nvPr/>
          </p:nvSpPr>
          <p:spPr>
            <a:xfrm>
              <a:off x="2352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51" name="Oval 93"/>
            <p:cNvSpPr/>
            <p:nvPr/>
          </p:nvSpPr>
          <p:spPr>
            <a:xfrm>
              <a:off x="4368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52" name="Oval 94"/>
            <p:cNvSpPr/>
            <p:nvPr/>
          </p:nvSpPr>
          <p:spPr>
            <a:xfrm>
              <a:off x="3408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1053" name="Oval 95"/>
            <p:cNvSpPr/>
            <p:nvPr/>
          </p:nvSpPr>
          <p:spPr>
            <a:xfrm>
              <a:off x="2832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1054" name="Line 96"/>
            <p:cNvSpPr/>
            <p:nvPr/>
          </p:nvSpPr>
          <p:spPr>
            <a:xfrm flipH="1">
              <a:off x="2736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55" name="Line 97"/>
            <p:cNvSpPr/>
            <p:nvPr/>
          </p:nvSpPr>
          <p:spPr>
            <a:xfrm>
              <a:off x="3120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56" name="Oval 98"/>
            <p:cNvSpPr/>
            <p:nvPr/>
          </p:nvSpPr>
          <p:spPr>
            <a:xfrm>
              <a:off x="3120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41057" name="Line 99"/>
            <p:cNvSpPr/>
            <p:nvPr/>
          </p:nvSpPr>
          <p:spPr>
            <a:xfrm flipH="1">
              <a:off x="3024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58" name="Line 100"/>
            <p:cNvSpPr/>
            <p:nvPr/>
          </p:nvSpPr>
          <p:spPr>
            <a:xfrm>
              <a:off x="3408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59" name="Oval 101"/>
            <p:cNvSpPr/>
            <p:nvPr/>
          </p:nvSpPr>
          <p:spPr>
            <a:xfrm>
              <a:off x="4080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41060" name="Line 102"/>
            <p:cNvSpPr/>
            <p:nvPr/>
          </p:nvSpPr>
          <p:spPr>
            <a:xfrm flipH="1">
              <a:off x="3984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61" name="Line 103"/>
            <p:cNvSpPr/>
            <p:nvPr/>
          </p:nvSpPr>
          <p:spPr>
            <a:xfrm>
              <a:off x="4368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264" name="Rectangle 104"/>
          <p:cNvSpPr/>
          <p:nvPr/>
        </p:nvSpPr>
        <p:spPr>
          <a:xfrm>
            <a:off x="2362610" y="1600200"/>
            <a:ext cx="3886875" cy="29718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" name="Group 105"/>
          <p:cNvGrpSpPr/>
          <p:nvPr/>
        </p:nvGrpSpPr>
        <p:grpSpPr>
          <a:xfrm>
            <a:off x="2515037" y="1752600"/>
            <a:ext cx="3582022" cy="3581400"/>
            <a:chOff x="1488" y="960"/>
            <a:chExt cx="2256" cy="2256"/>
          </a:xfrm>
        </p:grpSpPr>
        <p:sp>
          <p:nvSpPr>
            <p:cNvPr id="41064" name="Oval 106"/>
            <p:cNvSpPr/>
            <p:nvPr/>
          </p:nvSpPr>
          <p:spPr>
            <a:xfrm>
              <a:off x="2832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065" name="Oval 107"/>
            <p:cNvSpPr/>
            <p:nvPr/>
          </p:nvSpPr>
          <p:spPr>
            <a:xfrm>
              <a:off x="3408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66" name="Oval 108"/>
            <p:cNvSpPr/>
            <p:nvPr/>
          </p:nvSpPr>
          <p:spPr>
            <a:xfrm>
              <a:off x="2544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67" name="Oval 109"/>
            <p:cNvSpPr/>
            <p:nvPr/>
          </p:nvSpPr>
          <p:spPr>
            <a:xfrm>
              <a:off x="3120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68" name="Line 110"/>
            <p:cNvSpPr/>
            <p:nvPr/>
          </p:nvSpPr>
          <p:spPr>
            <a:xfrm flipH="1">
              <a:off x="3024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69" name="Line 111"/>
            <p:cNvSpPr/>
            <p:nvPr/>
          </p:nvSpPr>
          <p:spPr>
            <a:xfrm>
              <a:off x="3408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70" name="Oval 112"/>
            <p:cNvSpPr/>
            <p:nvPr/>
          </p:nvSpPr>
          <p:spPr>
            <a:xfrm>
              <a:off x="1488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71" name="Oval 113"/>
            <p:cNvSpPr/>
            <p:nvPr/>
          </p:nvSpPr>
          <p:spPr>
            <a:xfrm>
              <a:off x="2544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72" name="Oval 114"/>
            <p:cNvSpPr/>
            <p:nvPr/>
          </p:nvSpPr>
          <p:spPr>
            <a:xfrm>
              <a:off x="2064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73" name="Oval 115"/>
            <p:cNvSpPr/>
            <p:nvPr/>
          </p:nvSpPr>
          <p:spPr>
            <a:xfrm>
              <a:off x="3408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1074" name="Oval 116"/>
            <p:cNvSpPr/>
            <p:nvPr/>
          </p:nvSpPr>
          <p:spPr>
            <a:xfrm>
              <a:off x="2832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1075" name="Line 117"/>
            <p:cNvSpPr/>
            <p:nvPr/>
          </p:nvSpPr>
          <p:spPr>
            <a:xfrm flipH="1">
              <a:off x="2736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76" name="Line 118"/>
            <p:cNvSpPr/>
            <p:nvPr/>
          </p:nvSpPr>
          <p:spPr>
            <a:xfrm>
              <a:off x="3120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77" name="Oval 119"/>
            <p:cNvSpPr/>
            <p:nvPr/>
          </p:nvSpPr>
          <p:spPr>
            <a:xfrm>
              <a:off x="3120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41078" name="Line 120"/>
            <p:cNvSpPr/>
            <p:nvPr/>
          </p:nvSpPr>
          <p:spPr>
            <a:xfrm flipH="1">
              <a:off x="3024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79" name="Line 121"/>
            <p:cNvSpPr/>
            <p:nvPr/>
          </p:nvSpPr>
          <p:spPr>
            <a:xfrm>
              <a:off x="3408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80" name="Oval 122"/>
            <p:cNvSpPr/>
            <p:nvPr/>
          </p:nvSpPr>
          <p:spPr>
            <a:xfrm>
              <a:off x="1776" y="96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41081" name="Line 123"/>
            <p:cNvSpPr/>
            <p:nvPr/>
          </p:nvSpPr>
          <p:spPr>
            <a:xfrm flipH="1">
              <a:off x="1680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82" name="Line 124"/>
            <p:cNvSpPr/>
            <p:nvPr/>
          </p:nvSpPr>
          <p:spPr>
            <a:xfrm>
              <a:off x="2064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83" name="Oval 125"/>
            <p:cNvSpPr/>
            <p:nvPr/>
          </p:nvSpPr>
          <p:spPr>
            <a:xfrm>
              <a:off x="2832" y="96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33</a:t>
              </a:r>
            </a:p>
          </p:txBody>
        </p:sp>
        <p:sp>
          <p:nvSpPr>
            <p:cNvPr id="41084" name="Line 126"/>
            <p:cNvSpPr/>
            <p:nvPr/>
          </p:nvSpPr>
          <p:spPr>
            <a:xfrm flipH="1">
              <a:off x="2736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85" name="Line 127"/>
            <p:cNvSpPr/>
            <p:nvPr/>
          </p:nvSpPr>
          <p:spPr>
            <a:xfrm>
              <a:off x="3120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288" name="Rectangle 128"/>
          <p:cNvSpPr/>
          <p:nvPr/>
        </p:nvSpPr>
        <p:spPr>
          <a:xfrm>
            <a:off x="2438824" y="1676400"/>
            <a:ext cx="3734448" cy="37338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" name="Group 129"/>
          <p:cNvGrpSpPr/>
          <p:nvPr/>
        </p:nvGrpSpPr>
        <p:grpSpPr>
          <a:xfrm>
            <a:off x="190533" y="1600200"/>
            <a:ext cx="3582022" cy="4419600"/>
            <a:chOff x="1488" y="432"/>
            <a:chExt cx="2256" cy="2784"/>
          </a:xfrm>
        </p:grpSpPr>
        <p:sp>
          <p:nvSpPr>
            <p:cNvPr id="41088" name="Oval 130"/>
            <p:cNvSpPr/>
            <p:nvPr/>
          </p:nvSpPr>
          <p:spPr>
            <a:xfrm>
              <a:off x="2832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089" name="Oval 131"/>
            <p:cNvSpPr/>
            <p:nvPr/>
          </p:nvSpPr>
          <p:spPr>
            <a:xfrm>
              <a:off x="3408" y="288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090" name="Oval 132"/>
            <p:cNvSpPr/>
            <p:nvPr/>
          </p:nvSpPr>
          <p:spPr>
            <a:xfrm>
              <a:off x="2544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91" name="Oval 133"/>
            <p:cNvSpPr/>
            <p:nvPr/>
          </p:nvSpPr>
          <p:spPr>
            <a:xfrm>
              <a:off x="3120" y="240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1092" name="Line 134"/>
            <p:cNvSpPr/>
            <p:nvPr/>
          </p:nvSpPr>
          <p:spPr>
            <a:xfrm flipH="1">
              <a:off x="3024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93" name="Line 135"/>
            <p:cNvSpPr/>
            <p:nvPr/>
          </p:nvSpPr>
          <p:spPr>
            <a:xfrm>
              <a:off x="3408" y="268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094" name="Oval 136"/>
            <p:cNvSpPr/>
            <p:nvPr/>
          </p:nvSpPr>
          <p:spPr>
            <a:xfrm>
              <a:off x="1488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41095" name="Oval 137"/>
            <p:cNvSpPr/>
            <p:nvPr/>
          </p:nvSpPr>
          <p:spPr>
            <a:xfrm>
              <a:off x="2544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41096" name="Oval 138"/>
            <p:cNvSpPr/>
            <p:nvPr/>
          </p:nvSpPr>
          <p:spPr>
            <a:xfrm>
              <a:off x="2064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</p:txBody>
        </p:sp>
        <p:sp>
          <p:nvSpPr>
            <p:cNvPr id="41097" name="Oval 139"/>
            <p:cNvSpPr/>
            <p:nvPr/>
          </p:nvSpPr>
          <p:spPr>
            <a:xfrm>
              <a:off x="3408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1098" name="Oval 140"/>
            <p:cNvSpPr/>
            <p:nvPr/>
          </p:nvSpPr>
          <p:spPr>
            <a:xfrm>
              <a:off x="2832" y="192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1099" name="Line 141"/>
            <p:cNvSpPr/>
            <p:nvPr/>
          </p:nvSpPr>
          <p:spPr>
            <a:xfrm flipH="1">
              <a:off x="2736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0" name="Line 142"/>
            <p:cNvSpPr/>
            <p:nvPr/>
          </p:nvSpPr>
          <p:spPr>
            <a:xfrm>
              <a:off x="3120" y="220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1" name="Oval 143"/>
            <p:cNvSpPr/>
            <p:nvPr/>
          </p:nvSpPr>
          <p:spPr>
            <a:xfrm>
              <a:off x="3120" y="144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41102" name="Line 144"/>
            <p:cNvSpPr/>
            <p:nvPr/>
          </p:nvSpPr>
          <p:spPr>
            <a:xfrm flipH="1">
              <a:off x="3024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3" name="Line 145"/>
            <p:cNvSpPr/>
            <p:nvPr/>
          </p:nvSpPr>
          <p:spPr>
            <a:xfrm>
              <a:off x="3408" y="172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4" name="Oval 146"/>
            <p:cNvSpPr/>
            <p:nvPr/>
          </p:nvSpPr>
          <p:spPr>
            <a:xfrm>
              <a:off x="1776" y="96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41105" name="Line 147"/>
            <p:cNvSpPr/>
            <p:nvPr/>
          </p:nvSpPr>
          <p:spPr>
            <a:xfrm flipH="1">
              <a:off x="1680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6" name="Line 148"/>
            <p:cNvSpPr/>
            <p:nvPr/>
          </p:nvSpPr>
          <p:spPr>
            <a:xfrm>
              <a:off x="2064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7" name="Oval 149"/>
            <p:cNvSpPr/>
            <p:nvPr/>
          </p:nvSpPr>
          <p:spPr>
            <a:xfrm>
              <a:off x="2832" y="960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33</a:t>
              </a:r>
            </a:p>
          </p:txBody>
        </p:sp>
        <p:sp>
          <p:nvSpPr>
            <p:cNvPr id="41108" name="Line 150"/>
            <p:cNvSpPr/>
            <p:nvPr/>
          </p:nvSpPr>
          <p:spPr>
            <a:xfrm flipH="1">
              <a:off x="2736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09" name="Line 151"/>
            <p:cNvSpPr/>
            <p:nvPr/>
          </p:nvSpPr>
          <p:spPr>
            <a:xfrm>
              <a:off x="3120" y="1248"/>
              <a:ext cx="144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10" name="Oval 152"/>
            <p:cNvSpPr/>
            <p:nvPr/>
          </p:nvSpPr>
          <p:spPr>
            <a:xfrm>
              <a:off x="2256" y="432"/>
              <a:ext cx="336" cy="336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58</a:t>
              </a:r>
            </a:p>
          </p:txBody>
        </p:sp>
        <p:sp>
          <p:nvSpPr>
            <p:cNvPr id="41111" name="Line 153"/>
            <p:cNvSpPr/>
            <p:nvPr/>
          </p:nvSpPr>
          <p:spPr>
            <a:xfrm flipH="1">
              <a:off x="1968" y="720"/>
              <a:ext cx="336" cy="2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12" name="Line 154"/>
            <p:cNvSpPr/>
            <p:nvPr/>
          </p:nvSpPr>
          <p:spPr>
            <a:xfrm>
              <a:off x="2544" y="720"/>
              <a:ext cx="432" cy="2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" name="Group 155"/>
          <p:cNvGrpSpPr/>
          <p:nvPr/>
        </p:nvGrpSpPr>
        <p:grpSpPr>
          <a:xfrm>
            <a:off x="342960" y="1981201"/>
            <a:ext cx="3283520" cy="3521075"/>
            <a:chOff x="1872" y="1296"/>
            <a:chExt cx="2068" cy="2218"/>
          </a:xfrm>
        </p:grpSpPr>
        <p:sp>
          <p:nvSpPr>
            <p:cNvPr id="41114" name="Text Box 156"/>
            <p:cNvSpPr txBox="1"/>
            <p:nvPr/>
          </p:nvSpPr>
          <p:spPr>
            <a:xfrm>
              <a:off x="2256" y="1296"/>
              <a:ext cx="192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15" name="Rectangle 157"/>
            <p:cNvSpPr/>
            <p:nvPr/>
          </p:nvSpPr>
          <p:spPr>
            <a:xfrm>
              <a:off x="1872" y="177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16" name="Rectangle 158"/>
            <p:cNvSpPr/>
            <p:nvPr/>
          </p:nvSpPr>
          <p:spPr>
            <a:xfrm>
              <a:off x="2928" y="182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17" name="Rectangle 159"/>
            <p:cNvSpPr/>
            <p:nvPr/>
          </p:nvSpPr>
          <p:spPr>
            <a:xfrm>
              <a:off x="3216" y="230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18" name="Rectangle 160"/>
            <p:cNvSpPr/>
            <p:nvPr/>
          </p:nvSpPr>
          <p:spPr>
            <a:xfrm>
              <a:off x="2928" y="273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19" name="Rectangle 161"/>
            <p:cNvSpPr/>
            <p:nvPr/>
          </p:nvSpPr>
          <p:spPr>
            <a:xfrm>
              <a:off x="3216" y="326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1120" name="Rectangle 162"/>
            <p:cNvSpPr/>
            <p:nvPr/>
          </p:nvSpPr>
          <p:spPr>
            <a:xfrm>
              <a:off x="3024" y="129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121" name="Rectangle 163"/>
            <p:cNvSpPr/>
            <p:nvPr/>
          </p:nvSpPr>
          <p:spPr>
            <a:xfrm>
              <a:off x="2400" y="177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122" name="Rectangle 164"/>
            <p:cNvSpPr/>
            <p:nvPr/>
          </p:nvSpPr>
          <p:spPr>
            <a:xfrm>
              <a:off x="3456" y="182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123" name="Rectangle 165"/>
            <p:cNvSpPr/>
            <p:nvPr/>
          </p:nvSpPr>
          <p:spPr>
            <a:xfrm>
              <a:off x="3740" y="230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124" name="Rectangle 166"/>
            <p:cNvSpPr/>
            <p:nvPr/>
          </p:nvSpPr>
          <p:spPr>
            <a:xfrm>
              <a:off x="3408" y="2736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1125" name="Rectangle 167"/>
            <p:cNvSpPr/>
            <p:nvPr/>
          </p:nvSpPr>
          <p:spPr>
            <a:xfrm>
              <a:off x="3744" y="3254"/>
              <a:ext cx="196" cy="25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12" name="Group 168"/>
          <p:cNvGrpSpPr/>
          <p:nvPr/>
        </p:nvGrpSpPr>
        <p:grpSpPr>
          <a:xfrm>
            <a:off x="5630856" y="2401887"/>
            <a:ext cx="1829118" cy="2246313"/>
            <a:chOff x="3360" y="1056"/>
            <a:chExt cx="1152" cy="1415"/>
          </a:xfrm>
        </p:grpSpPr>
        <p:sp>
          <p:nvSpPr>
            <p:cNvPr id="41127" name="Text Box 169"/>
            <p:cNvSpPr txBox="1"/>
            <p:nvPr/>
          </p:nvSpPr>
          <p:spPr>
            <a:xfrm>
              <a:off x="3360" y="1056"/>
              <a:ext cx="384" cy="1415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r"/>
              <a:r>
                <a:rPr lang="en-US" altLang="zh-CN" sz="2000" b="1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  <a:p>
              <a:pPr algn="r"/>
              <a:r>
                <a:rPr lang="en-US" altLang="zh-CN" sz="2000" b="1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  <a:p>
              <a:pPr algn="r"/>
              <a:r>
                <a:rPr lang="en-US" altLang="zh-CN" sz="2000" b="1" i="1" dirty="0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r>
                <a:rPr lang="en-US" altLang="zh-CN" sz="2000" b="1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  <a:p>
              <a:pPr algn="r"/>
              <a:r>
                <a:rPr lang="en-US" altLang="zh-CN" sz="2000" b="1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  <a:p>
              <a:pPr algn="r"/>
              <a:r>
                <a:rPr lang="en-US" altLang="zh-CN" sz="2000" b="1" i="1" dirty="0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</a:t>
              </a:r>
              <a:endParaRPr lang="en-US" altLang="zh-CN" sz="20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r>
                <a:rPr lang="en-US" altLang="zh-CN" sz="2000" b="1" i="1" dirty="0" err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nl</a:t>
              </a:r>
              <a:endParaRPr lang="en-US" altLang="zh-CN" sz="20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128" name="Text Box 170"/>
            <p:cNvSpPr txBox="1"/>
            <p:nvPr/>
          </p:nvSpPr>
          <p:spPr>
            <a:xfrm>
              <a:off x="3696" y="1056"/>
              <a:ext cx="816" cy="1415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111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10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00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11011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1100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01</a:t>
              </a:r>
            </a:p>
            <a:p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: 11010</a:t>
              </a:r>
            </a:p>
          </p:txBody>
        </p:sp>
      </p:grpSp>
      <p:sp>
        <p:nvSpPr>
          <p:cNvPr id="92331" name="Rectangle 171"/>
          <p:cNvSpPr/>
          <p:nvPr/>
        </p:nvSpPr>
        <p:spPr>
          <a:xfrm>
            <a:off x="5525459" y="4686301"/>
            <a:ext cx="3048529" cy="163195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Cost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= 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15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       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       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13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        +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     = 146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9" grpId="0" animBg="1"/>
      <p:bldP spid="92198" grpId="0" animBg="1"/>
      <p:bldP spid="92210" grpId="0" animBg="1"/>
      <p:bldP spid="92225" grpId="0" animBg="1"/>
      <p:bldP spid="92243" grpId="0" animBg="1"/>
      <p:bldP spid="92264" grpId="0" animBg="1"/>
      <p:bldP spid="92288" grpId="0" animBg="1"/>
      <p:bldP spid="923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340" y="1671955"/>
            <a:ext cx="7837805" cy="3821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计算机中，一个英文字符用八个比特表示，如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00110111,11100111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等，如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AAAAABCD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每个字符占八个比特，一共八个字符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64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个比特。但是若用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。则原字符串只占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 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C, 111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出现了五次，占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出现了一次，占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出现了一次，占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个比特。一共占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现在给一个只包含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个大写字母和下划线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"_"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的字符串，使每个出现的字符都对应一个二进制串，且不能存在一个二进制串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是另一个二进制串的前缀。如若用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A,0010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则不合法，因为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的前缀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。要求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在符合要求的前提下最少要多少个比特可以存得下这个字符串。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1.4.5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[3307]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哈夫曼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585" y="1141095"/>
            <a:ext cx="7837805" cy="5321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输入：输入数据有多组，每组一个字符串，包含大写字母和下划线，以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"END"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为结束符。</a:t>
            </a: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输出： 对于每个字符串输出一行，包含三个数字，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a,b,c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为每个字符都占八个比特时的所占用的比特数，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为最少占用多少比特数，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a/b,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结果保留一位小数。</a:t>
            </a: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AAAAABCD 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THE_CAT_IN_THE_HAT 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END</a:t>
            </a: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样例输出</a:t>
            </a: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64 13 4.9 144 51 2.8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[3307]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哈夫曼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" y="322973"/>
            <a:ext cx="6943837" cy="60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" y="1209675"/>
            <a:ext cx="5997575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75715"/>
            <a:ext cx="6061075" cy="48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1.1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优先队列的实现方式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702246"/>
            <a:ext cx="7432765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/>
              <a:t>     用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堆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实现的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优先队列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，其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ea typeface="-apple-system"/>
                <a:cs typeface="宋体" panose="02010600030101010101" pitchFamily="2" charset="-122"/>
              </a:rPr>
              <a:t>出队、入队的过程利用堆结构，时间复杂度是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O(log</a:t>
            </a:r>
            <a:r>
              <a:rPr kumimoji="0" lang="zh-CN" altLang="zh-CN" sz="2400" b="0" i="0" u="none" strike="noStrike" cap="none" normalizeH="0" baseline="-2500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2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n)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ea typeface="-apple-system"/>
                <a:cs typeface="宋体" panose="02010600030101010101" pitchFamily="2" charset="-122"/>
              </a:rPr>
              <a:t>。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</p:txBody>
      </p:sp>
      <p:pic>
        <p:nvPicPr>
          <p:cNvPr id="1027" name="Picture 3" descr="https://timgsa.baidu.com/timg?image&amp;quality=80&amp;size=b9999_10000&amp;sec=1585907021709&amp;di=f4aa19b4045649ef9ce4edde348601a7&amp;imgtype=0&amp;src=http%3A%2F%2Fwww.itxxb.com%2Fresource%2F20180512%2F2%2F2018051217383464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1" y="3312550"/>
            <a:ext cx="3639587" cy="26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1"/>
          <p:cNvSpPr/>
          <p:nvPr/>
        </p:nvSpPr>
        <p:spPr>
          <a:xfrm>
            <a:off x="571600" y="500063"/>
            <a:ext cx="239277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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集合及其运算</a:t>
            </a:r>
          </a:p>
        </p:txBody>
      </p:sp>
      <p:sp>
        <p:nvSpPr>
          <p:cNvPr id="5" name="矩形 4"/>
          <p:cNvSpPr/>
          <p:nvPr/>
        </p:nvSpPr>
        <p:spPr>
          <a:xfrm>
            <a:off x="285800" y="1071563"/>
            <a:ext cx="174337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集合的表示</a:t>
            </a:r>
          </a:p>
        </p:txBody>
      </p:sp>
      <p:sp>
        <p:nvSpPr>
          <p:cNvPr id="6" name="矩形 5"/>
          <p:cNvSpPr/>
          <p:nvPr/>
        </p:nvSpPr>
        <p:spPr>
          <a:xfrm>
            <a:off x="285800" y="1571625"/>
            <a:ext cx="8642264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集合运算包括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交、并、补、差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以及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判定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一个元素是否是某一集合中等。</a:t>
            </a:r>
          </a:p>
        </p:txBody>
      </p:sp>
      <p:sp>
        <p:nvSpPr>
          <p:cNvPr id="7" name="矩形 6"/>
          <p:cNvSpPr/>
          <p:nvPr/>
        </p:nvSpPr>
        <p:spPr>
          <a:xfrm>
            <a:off x="285800" y="2071688"/>
            <a:ext cx="866608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逻辑上，可以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树结构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表示集合，树的每个结点代表一个集合元素。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例如，有三个互不相交的整数集合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S1={1,2,4,7}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S2={3,5,8}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S3={6,9,10}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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这三个集合的多叉树表示形式 ：</a:t>
            </a:r>
          </a:p>
        </p:txBody>
      </p:sp>
      <p:grpSp>
        <p:nvGrpSpPr>
          <p:cNvPr id="136194" name="Group 2"/>
          <p:cNvGrpSpPr/>
          <p:nvPr/>
        </p:nvGrpSpPr>
        <p:grpSpPr>
          <a:xfrm>
            <a:off x="1929148" y="3429001"/>
            <a:ext cx="4572794" cy="2500313"/>
            <a:chOff x="3570" y="10526"/>
            <a:chExt cx="4950" cy="2756"/>
          </a:xfrm>
        </p:grpSpPr>
        <p:sp>
          <p:nvSpPr>
            <p:cNvPr id="41992" name="Text Box 3"/>
            <p:cNvSpPr txBox="1"/>
            <p:nvPr/>
          </p:nvSpPr>
          <p:spPr>
            <a:xfrm>
              <a:off x="4653" y="10920"/>
              <a:ext cx="770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指针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3" name="Text Box 4"/>
            <p:cNvSpPr txBox="1"/>
            <p:nvPr/>
          </p:nvSpPr>
          <p:spPr>
            <a:xfrm>
              <a:off x="3570" y="10920"/>
              <a:ext cx="1003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集合名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4" name="Text Box 5"/>
            <p:cNvSpPr txBox="1"/>
            <p:nvPr/>
          </p:nvSpPr>
          <p:spPr>
            <a:xfrm>
              <a:off x="3802" y="11336"/>
              <a:ext cx="1440" cy="99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21600" bIns="21600" anchor="t"/>
            <a:lstStyle/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S1</a:t>
              </a:r>
              <a:endPara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S2</a:t>
              </a:r>
              <a:endPara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/>
              <a:r>
                <a:rPr lang="en-US" altLang="zh-CN" sz="2000" b="1">
                  <a:latin typeface="Calibri" panose="020F0502020204030204" pitchFamily="34" charset="0"/>
                  <a:ea typeface="宋体" panose="02010600030101010101" pitchFamily="2" charset="-122"/>
                </a:rPr>
                <a:t>S3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5" name="Line 6"/>
            <p:cNvSpPr/>
            <p:nvPr/>
          </p:nvSpPr>
          <p:spPr>
            <a:xfrm>
              <a:off x="3802" y="11678"/>
              <a:ext cx="14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6" name="Line 7"/>
            <p:cNvSpPr/>
            <p:nvPr/>
          </p:nvSpPr>
          <p:spPr>
            <a:xfrm>
              <a:off x="3802" y="12005"/>
              <a:ext cx="14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7" name="Line 8"/>
            <p:cNvSpPr/>
            <p:nvPr/>
          </p:nvSpPr>
          <p:spPr>
            <a:xfrm flipV="1">
              <a:off x="4522" y="11336"/>
              <a:ext cx="0" cy="9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8" name="Line 9"/>
            <p:cNvSpPr/>
            <p:nvPr/>
          </p:nvSpPr>
          <p:spPr>
            <a:xfrm flipV="1">
              <a:off x="4869" y="10704"/>
              <a:ext cx="1534" cy="83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arrow" w="sm" len="med"/>
            </a:ln>
          </p:spPr>
        </p:sp>
        <p:sp>
          <p:nvSpPr>
            <p:cNvPr id="41999" name="Line 10"/>
            <p:cNvSpPr/>
            <p:nvPr/>
          </p:nvSpPr>
          <p:spPr>
            <a:xfrm flipV="1">
              <a:off x="4884" y="11769"/>
              <a:ext cx="2773" cy="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arrow" w="sm" len="med"/>
            </a:ln>
          </p:spPr>
        </p:sp>
        <p:sp>
          <p:nvSpPr>
            <p:cNvPr id="42000" name="Line 11"/>
            <p:cNvSpPr/>
            <p:nvPr/>
          </p:nvSpPr>
          <p:spPr>
            <a:xfrm>
              <a:off x="4884" y="12116"/>
              <a:ext cx="1551" cy="2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arrow" w="sm" len="med"/>
            </a:ln>
          </p:spPr>
        </p:sp>
        <p:grpSp>
          <p:nvGrpSpPr>
            <p:cNvPr id="42001" name="Group 12"/>
            <p:cNvGrpSpPr/>
            <p:nvPr/>
          </p:nvGrpSpPr>
          <p:grpSpPr>
            <a:xfrm>
              <a:off x="5969" y="10526"/>
              <a:ext cx="1319" cy="1134"/>
              <a:chOff x="5773" y="12761"/>
              <a:chExt cx="1319" cy="1134"/>
            </a:xfrm>
          </p:grpSpPr>
          <p:sp>
            <p:nvSpPr>
              <p:cNvPr id="42002" name="Oval 13"/>
              <p:cNvSpPr/>
              <p:nvPr/>
            </p:nvSpPr>
            <p:spPr>
              <a:xfrm>
                <a:off x="6224" y="1276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3" name="Oval 14"/>
              <p:cNvSpPr/>
              <p:nvPr/>
            </p:nvSpPr>
            <p:spPr>
              <a:xfrm>
                <a:off x="5773" y="1352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4" name="Line 15"/>
              <p:cNvSpPr/>
              <p:nvPr/>
            </p:nvSpPr>
            <p:spPr>
              <a:xfrm flipH="1">
                <a:off x="6031" y="13104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2005" name="Oval 16"/>
              <p:cNvSpPr/>
              <p:nvPr/>
            </p:nvSpPr>
            <p:spPr>
              <a:xfrm>
                <a:off x="6254" y="1352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6" name="Line 17"/>
              <p:cNvSpPr/>
              <p:nvPr/>
            </p:nvSpPr>
            <p:spPr>
              <a:xfrm>
                <a:off x="6419" y="13106"/>
                <a:ext cx="0" cy="4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2007" name="Text Box 18"/>
              <p:cNvSpPr txBox="1"/>
              <p:nvPr/>
            </p:nvSpPr>
            <p:spPr>
              <a:xfrm>
                <a:off x="5796" y="1352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8" name="Text Box 19"/>
              <p:cNvSpPr txBox="1"/>
              <p:nvPr/>
            </p:nvSpPr>
            <p:spPr>
              <a:xfrm>
                <a:off x="6269" y="1352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9" name="Text Box 20"/>
              <p:cNvSpPr txBox="1"/>
              <p:nvPr/>
            </p:nvSpPr>
            <p:spPr>
              <a:xfrm>
                <a:off x="6237" y="12761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0" name="Oval 21"/>
              <p:cNvSpPr/>
              <p:nvPr/>
            </p:nvSpPr>
            <p:spPr>
              <a:xfrm>
                <a:off x="6718" y="13495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1" name="Text Box 22"/>
              <p:cNvSpPr txBox="1"/>
              <p:nvPr/>
            </p:nvSpPr>
            <p:spPr>
              <a:xfrm>
                <a:off x="6733" y="13490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2" name="Line 23"/>
              <p:cNvSpPr/>
              <p:nvPr/>
            </p:nvSpPr>
            <p:spPr>
              <a:xfrm>
                <a:off x="6515" y="13110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  <p:sp>
          <p:nvSpPr>
            <p:cNvPr id="42013" name="Oval 24"/>
            <p:cNvSpPr/>
            <p:nvPr/>
          </p:nvSpPr>
          <p:spPr>
            <a:xfrm>
              <a:off x="7667" y="1154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14" name="Oval 25"/>
            <p:cNvSpPr/>
            <p:nvPr/>
          </p:nvSpPr>
          <p:spPr>
            <a:xfrm>
              <a:off x="7216" y="123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15" name="Line 26"/>
            <p:cNvSpPr/>
            <p:nvPr/>
          </p:nvSpPr>
          <p:spPr>
            <a:xfrm flipH="1">
              <a:off x="7474" y="11886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none" w="med" len="med"/>
            </a:ln>
          </p:spPr>
        </p:sp>
        <p:sp>
          <p:nvSpPr>
            <p:cNvPr id="42016" name="Text Box 27"/>
            <p:cNvSpPr txBox="1"/>
            <p:nvPr/>
          </p:nvSpPr>
          <p:spPr>
            <a:xfrm>
              <a:off x="7239" y="12308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17" name="Text Box 28"/>
            <p:cNvSpPr txBox="1"/>
            <p:nvPr/>
          </p:nvSpPr>
          <p:spPr>
            <a:xfrm>
              <a:off x="7680" y="11543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18" name="Oval 29"/>
            <p:cNvSpPr/>
            <p:nvPr/>
          </p:nvSpPr>
          <p:spPr>
            <a:xfrm>
              <a:off x="8146" y="1227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19" name="Text Box 30"/>
            <p:cNvSpPr txBox="1"/>
            <p:nvPr/>
          </p:nvSpPr>
          <p:spPr>
            <a:xfrm>
              <a:off x="8161" y="12272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0" name="Line 31"/>
            <p:cNvSpPr/>
            <p:nvPr/>
          </p:nvSpPr>
          <p:spPr>
            <a:xfrm>
              <a:off x="7958" y="11892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none" w="med" len="med"/>
            </a:ln>
          </p:spPr>
        </p:sp>
        <p:grpSp>
          <p:nvGrpSpPr>
            <p:cNvPr id="42021" name="Group 32"/>
            <p:cNvGrpSpPr/>
            <p:nvPr/>
          </p:nvGrpSpPr>
          <p:grpSpPr>
            <a:xfrm>
              <a:off x="5952" y="12148"/>
              <a:ext cx="1304" cy="1134"/>
              <a:chOff x="9447" y="12758"/>
              <a:chExt cx="1304" cy="1134"/>
            </a:xfrm>
          </p:grpSpPr>
          <p:sp>
            <p:nvSpPr>
              <p:cNvPr id="42022" name="Oval 33"/>
              <p:cNvSpPr/>
              <p:nvPr/>
            </p:nvSpPr>
            <p:spPr>
              <a:xfrm>
                <a:off x="9898" y="12759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3" name="Oval 34"/>
              <p:cNvSpPr/>
              <p:nvPr/>
            </p:nvSpPr>
            <p:spPr>
              <a:xfrm>
                <a:off x="9447" y="13518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4" name="Line 35"/>
              <p:cNvSpPr/>
              <p:nvPr/>
            </p:nvSpPr>
            <p:spPr>
              <a:xfrm flipH="1">
                <a:off x="9705" y="13101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2025" name="Text Box 36"/>
              <p:cNvSpPr txBox="1"/>
              <p:nvPr/>
            </p:nvSpPr>
            <p:spPr>
              <a:xfrm>
                <a:off x="9470" y="13523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6" name="Text Box 37"/>
              <p:cNvSpPr txBox="1"/>
              <p:nvPr/>
            </p:nvSpPr>
            <p:spPr>
              <a:xfrm>
                <a:off x="9911" y="1275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7" name="Oval 38"/>
              <p:cNvSpPr/>
              <p:nvPr/>
            </p:nvSpPr>
            <p:spPr>
              <a:xfrm>
                <a:off x="10377" y="134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8" name="Text Box 39"/>
              <p:cNvSpPr txBox="1"/>
              <p:nvPr/>
            </p:nvSpPr>
            <p:spPr>
              <a:xfrm>
                <a:off x="10392" y="13487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9" name="Line 40"/>
              <p:cNvSpPr/>
              <p:nvPr/>
            </p:nvSpPr>
            <p:spPr>
              <a:xfrm>
                <a:off x="10189" y="13107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</p:grpSp>
      <p:sp>
        <p:nvSpPr>
          <p:cNvPr id="48" name="AutoShape 62"/>
          <p:cNvSpPr/>
          <p:nvPr/>
        </p:nvSpPr>
        <p:spPr>
          <a:xfrm>
            <a:off x="5858893" y="3000375"/>
            <a:ext cx="2786547" cy="1066800"/>
          </a:xfrm>
          <a:prstGeom prst="wedgeEllipseCallout">
            <a:avLst>
              <a:gd name="adj1" fmla="val -82648"/>
              <a:gd name="adj2" fmla="val 38806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双亲表示法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孩子指向双亲。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8" grpId="0" animBg="1"/>
      <p:bldP spid="4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44244" y="1928813"/>
            <a:ext cx="3643945" cy="1631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数组中每个元素的类型描述为：</a:t>
            </a:r>
          </a:p>
          <a:p>
            <a:r>
              <a:rPr lang="en-US" altLang="zh-CN" sz="2000" b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typedef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struct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{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000" b="1" err="1">
                <a:latin typeface="Times New Roman" panose="02020603050405020304" pitchFamily="18" charset="0"/>
                <a:ea typeface="宋体" panose="02010600030101010101" pitchFamily="2" charset="-122"/>
              </a:rPr>
              <a:t>ElementType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Data;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000" b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Parent;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} </a:t>
            </a:r>
            <a:r>
              <a:rPr lang="en-US" altLang="zh-CN" sz="2000" b="1" err="1">
                <a:latin typeface="Times New Roman" panose="02020603050405020304" pitchFamily="18" charset="0"/>
                <a:ea typeface="宋体" panose="02010600030101010101" pitchFamily="2" charset="-122"/>
              </a:rPr>
              <a:t>SetType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" y="1814514"/>
          <a:ext cx="3725895" cy="3400433"/>
        </p:xfrm>
        <a:graphic>
          <a:graphicData uri="http://schemas.openxmlformats.org/drawingml/2006/table">
            <a:tbl>
              <a:tblPr/>
              <a:tblGrid>
                <a:gridCol w="1241965"/>
                <a:gridCol w="1241965"/>
                <a:gridCol w="1241965"/>
              </a:tblGrid>
              <a:tr h="23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下标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Data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Parent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0</a:t>
                      </a:r>
                      <a:r>
                        <a:rPr lang="zh-CN" sz="20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0330" name="Group 42"/>
          <p:cNvGrpSpPr/>
          <p:nvPr/>
        </p:nvGrpSpPr>
        <p:grpSpPr>
          <a:xfrm>
            <a:off x="4286994" y="4000501"/>
            <a:ext cx="4358445" cy="1357313"/>
            <a:chOff x="5450" y="12347"/>
            <a:chExt cx="4153" cy="1212"/>
          </a:xfrm>
        </p:grpSpPr>
        <p:grpSp>
          <p:nvGrpSpPr>
            <p:cNvPr id="43076" name="Group 43"/>
            <p:cNvGrpSpPr/>
            <p:nvPr/>
          </p:nvGrpSpPr>
          <p:grpSpPr>
            <a:xfrm>
              <a:off x="5450" y="12425"/>
              <a:ext cx="1319" cy="1134"/>
              <a:chOff x="4670" y="3863"/>
              <a:chExt cx="1319" cy="1134"/>
            </a:xfrm>
          </p:grpSpPr>
          <p:sp>
            <p:nvSpPr>
              <p:cNvPr id="43077" name="Oval 44"/>
              <p:cNvSpPr/>
              <p:nvPr/>
            </p:nvSpPr>
            <p:spPr>
              <a:xfrm>
                <a:off x="5121" y="3864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78" name="Oval 45"/>
              <p:cNvSpPr/>
              <p:nvPr/>
            </p:nvSpPr>
            <p:spPr>
              <a:xfrm>
                <a:off x="4670" y="462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79" name="Line 46"/>
              <p:cNvSpPr/>
              <p:nvPr/>
            </p:nvSpPr>
            <p:spPr>
              <a:xfrm flipH="1">
                <a:off x="4928" y="4206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3080" name="Oval 47"/>
              <p:cNvSpPr/>
              <p:nvPr/>
            </p:nvSpPr>
            <p:spPr>
              <a:xfrm>
                <a:off x="5151" y="462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1" name="Line 48"/>
              <p:cNvSpPr/>
              <p:nvPr/>
            </p:nvSpPr>
            <p:spPr>
              <a:xfrm>
                <a:off x="5316" y="4208"/>
                <a:ext cx="0" cy="4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3082" name="Text Box 49"/>
              <p:cNvSpPr txBox="1"/>
              <p:nvPr/>
            </p:nvSpPr>
            <p:spPr>
              <a:xfrm>
                <a:off x="4693" y="462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3" name="Text Box 50"/>
              <p:cNvSpPr txBox="1"/>
              <p:nvPr/>
            </p:nvSpPr>
            <p:spPr>
              <a:xfrm>
                <a:off x="5166" y="462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4" name="Text Box 51"/>
              <p:cNvSpPr txBox="1"/>
              <p:nvPr/>
            </p:nvSpPr>
            <p:spPr>
              <a:xfrm>
                <a:off x="5134" y="3863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5" name="Oval 52"/>
              <p:cNvSpPr/>
              <p:nvPr/>
            </p:nvSpPr>
            <p:spPr>
              <a:xfrm>
                <a:off x="5615" y="4597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6" name="Text Box 53"/>
              <p:cNvSpPr txBox="1"/>
              <p:nvPr/>
            </p:nvSpPr>
            <p:spPr>
              <a:xfrm>
                <a:off x="5630" y="4592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87" name="Line 54"/>
              <p:cNvSpPr/>
              <p:nvPr/>
            </p:nvSpPr>
            <p:spPr>
              <a:xfrm>
                <a:off x="5412" y="4212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  <p:grpSp>
          <p:nvGrpSpPr>
            <p:cNvPr id="43088" name="Group 55"/>
            <p:cNvGrpSpPr/>
            <p:nvPr/>
          </p:nvGrpSpPr>
          <p:grpSpPr>
            <a:xfrm>
              <a:off x="6908" y="12378"/>
              <a:ext cx="1304" cy="1134"/>
              <a:chOff x="6578" y="3891"/>
              <a:chExt cx="1304" cy="1134"/>
            </a:xfrm>
          </p:grpSpPr>
          <p:sp>
            <p:nvSpPr>
              <p:cNvPr id="43089" name="Oval 56"/>
              <p:cNvSpPr/>
              <p:nvPr/>
            </p:nvSpPr>
            <p:spPr>
              <a:xfrm>
                <a:off x="7029" y="38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0" name="Oval 57"/>
              <p:cNvSpPr/>
              <p:nvPr/>
            </p:nvSpPr>
            <p:spPr>
              <a:xfrm>
                <a:off x="6578" y="465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1" name="Line 58"/>
              <p:cNvSpPr/>
              <p:nvPr/>
            </p:nvSpPr>
            <p:spPr>
              <a:xfrm flipH="1">
                <a:off x="6836" y="4234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3092" name="Text Box 59"/>
              <p:cNvSpPr txBox="1"/>
              <p:nvPr/>
            </p:nvSpPr>
            <p:spPr>
              <a:xfrm>
                <a:off x="6601" y="465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3" name="Text Box 60"/>
              <p:cNvSpPr txBox="1"/>
              <p:nvPr/>
            </p:nvSpPr>
            <p:spPr>
              <a:xfrm>
                <a:off x="7042" y="3891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4" name="Oval 61"/>
              <p:cNvSpPr/>
              <p:nvPr/>
            </p:nvSpPr>
            <p:spPr>
              <a:xfrm>
                <a:off x="7508" y="4625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5" name="Text Box 62"/>
              <p:cNvSpPr txBox="1"/>
              <p:nvPr/>
            </p:nvSpPr>
            <p:spPr>
              <a:xfrm>
                <a:off x="7523" y="4620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6" name="Line 63"/>
              <p:cNvSpPr/>
              <p:nvPr/>
            </p:nvSpPr>
            <p:spPr>
              <a:xfrm>
                <a:off x="7320" y="4240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  <p:grpSp>
          <p:nvGrpSpPr>
            <p:cNvPr id="43097" name="Group 64"/>
            <p:cNvGrpSpPr/>
            <p:nvPr/>
          </p:nvGrpSpPr>
          <p:grpSpPr>
            <a:xfrm>
              <a:off x="8299" y="12347"/>
              <a:ext cx="1304" cy="1134"/>
              <a:chOff x="8344" y="3860"/>
              <a:chExt cx="1304" cy="1134"/>
            </a:xfrm>
          </p:grpSpPr>
          <p:sp>
            <p:nvSpPr>
              <p:cNvPr id="43098" name="Oval 65"/>
              <p:cNvSpPr/>
              <p:nvPr/>
            </p:nvSpPr>
            <p:spPr>
              <a:xfrm>
                <a:off x="8795" y="386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99" name="Oval 66"/>
              <p:cNvSpPr/>
              <p:nvPr/>
            </p:nvSpPr>
            <p:spPr>
              <a:xfrm>
                <a:off x="8344" y="4620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00" name="Line 67"/>
              <p:cNvSpPr/>
              <p:nvPr/>
            </p:nvSpPr>
            <p:spPr>
              <a:xfrm flipH="1">
                <a:off x="8602" y="4203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3101" name="Text Box 68"/>
              <p:cNvSpPr txBox="1"/>
              <p:nvPr/>
            </p:nvSpPr>
            <p:spPr>
              <a:xfrm>
                <a:off x="8367" y="4625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02" name="Text Box 69"/>
              <p:cNvSpPr txBox="1"/>
              <p:nvPr/>
            </p:nvSpPr>
            <p:spPr>
              <a:xfrm>
                <a:off x="8808" y="3860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03" name="Oval 70"/>
              <p:cNvSpPr/>
              <p:nvPr/>
            </p:nvSpPr>
            <p:spPr>
              <a:xfrm>
                <a:off x="9274" y="4594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04" name="Text Box 71"/>
              <p:cNvSpPr txBox="1"/>
              <p:nvPr/>
            </p:nvSpPr>
            <p:spPr>
              <a:xfrm>
                <a:off x="9289" y="4589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05" name="Line 72"/>
              <p:cNvSpPr/>
              <p:nvPr/>
            </p:nvSpPr>
            <p:spPr>
              <a:xfrm>
                <a:off x="9086" y="4209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</p:grpSp>
      <p:sp>
        <p:nvSpPr>
          <p:cNvPr id="43106" name="矩形 69"/>
          <p:cNvSpPr/>
          <p:nvPr/>
        </p:nvSpPr>
        <p:spPr>
          <a:xfrm>
            <a:off x="1071750" y="714375"/>
            <a:ext cx="2643646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采用数组存储形式</a:t>
            </a:r>
          </a:p>
        </p:txBody>
      </p:sp>
      <p:sp>
        <p:nvSpPr>
          <p:cNvPr id="71" name="AutoShape 62"/>
          <p:cNvSpPr/>
          <p:nvPr/>
        </p:nvSpPr>
        <p:spPr>
          <a:xfrm>
            <a:off x="4358445" y="214313"/>
            <a:ext cx="3429596" cy="1285875"/>
          </a:xfrm>
          <a:prstGeom prst="wedgeEllipseCallout">
            <a:avLst>
              <a:gd name="adj1" fmla="val -81773"/>
              <a:gd name="adj2" fmla="val 153838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负数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表示根结点；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非负数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表示双亲结点的下标。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"/>
          <p:cNvSpPr/>
          <p:nvPr/>
        </p:nvSpPr>
        <p:spPr>
          <a:xfrm>
            <a:off x="500150" y="500063"/>
            <a:ext cx="1549669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集合运算</a:t>
            </a:r>
          </a:p>
        </p:txBody>
      </p:sp>
      <p:sp>
        <p:nvSpPr>
          <p:cNvPr id="5" name="矩形 4"/>
          <p:cNvSpPr/>
          <p:nvPr/>
        </p:nvSpPr>
        <p:spPr>
          <a:xfrm>
            <a:off x="425524" y="1058864"/>
            <a:ext cx="6576567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	查找某个元素所在的集合（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用根结点表示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643049" y="1571626"/>
            <a:ext cx="8002390" cy="3832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int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Find( </a:t>
            </a:r>
            <a:r>
              <a:rPr lang="en-US" altLang="zh-CN" b="1" dirty="0" err="1">
                <a:latin typeface="Courier New" panose="02070309020205020404"/>
                <a:ea typeface="宋体" panose="02010600030101010101" pitchFamily="2" charset="-122"/>
              </a:rPr>
              <a:t>SetType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S[ ], </a:t>
            </a:r>
            <a:r>
              <a:rPr lang="en-US" altLang="zh-CN" b="1" dirty="0" err="1">
                <a:latin typeface="Courier New" panose="02070309020205020404"/>
                <a:ea typeface="宋体" panose="02010600030101010101" pitchFamily="2" charset="-122"/>
              </a:rPr>
              <a:t>ElementType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X )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{  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/* 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在数组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S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中查找值为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X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的元素所属的集合 *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/* </a:t>
            </a:r>
            <a:r>
              <a:rPr lang="en-US" altLang="zh-CN" b="1" dirty="0" err="1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MaxSize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是全局变量，为数组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S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的最大长度 *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int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</a:t>
            </a:r>
            <a:r>
              <a:rPr lang="en-US" altLang="zh-CN" b="1" dirty="0" err="1">
                <a:latin typeface="Courier New" panose="02070309020205020404"/>
                <a:ea typeface="宋体" panose="02010600030101010101" pitchFamily="2" charset="-122"/>
              </a:rPr>
              <a:t>i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;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for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( i=0; i &lt; </a:t>
            </a:r>
            <a:r>
              <a:rPr lang="en-US" altLang="zh-CN" b="1" dirty="0" err="1">
                <a:latin typeface="Courier New" panose="02070309020205020404"/>
                <a:ea typeface="宋体" panose="02010600030101010101" pitchFamily="2" charset="-122"/>
              </a:rPr>
              <a:t>MaxSize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&amp;&amp; S[i].Data != X; i++) ;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if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( i &gt;= </a:t>
            </a:r>
            <a:r>
              <a:rPr lang="en-US" altLang="zh-CN" b="1" dirty="0" err="1">
                <a:latin typeface="Courier New" panose="02070309020205020404"/>
                <a:ea typeface="宋体" panose="02010600030101010101" pitchFamily="2" charset="-122"/>
              </a:rPr>
              <a:t>MaxSize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)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return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-1; 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/* 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未找到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X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，返回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-1 */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for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( ; S[i].Parent &gt; 0; i = S[i].Parent ) ;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Courier New" panose="02070309020205020404"/>
                <a:ea typeface="宋体" panose="02010600030101010101" pitchFamily="2" charset="-122"/>
              </a:rPr>
              <a:t>return</a:t>
            </a: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 i; 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/* 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找到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X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所属集合，返回树根结点在数组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S</a:t>
            </a:r>
            <a:r>
              <a:rPr lang="zh-CN" altLang="en-US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中的下标 *</a:t>
            </a:r>
            <a:r>
              <a:rPr lang="en-US" altLang="zh-CN" b="1" dirty="0">
                <a:solidFill>
                  <a:srgbClr val="B8B870"/>
                </a:solidFill>
                <a:latin typeface="Courier New" panose="02070309020205020404"/>
                <a:ea typeface="宋体" panose="02010600030101010101" pitchFamily="2" charset="-122"/>
              </a:rPr>
              <a:t>/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b="1" dirty="0">
                <a:latin typeface="Courier New" panose="02070309020205020404"/>
                <a:ea typeface="宋体" panose="02010600030101010101" pitchFamily="2" charset="-122"/>
              </a:rPr>
              <a:t>}</a:t>
            </a:r>
            <a:endParaRPr lang="zh-CN" altLang="zh-CN" b="1" dirty="0">
              <a:latin typeface="Courier New" panose="02070309020205020404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/>
          <p:nvPr/>
        </p:nvSpPr>
        <p:spPr>
          <a:xfrm>
            <a:off x="500150" y="500063"/>
            <a:ext cx="1549669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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集合运算</a:t>
            </a:r>
          </a:p>
        </p:txBody>
      </p:sp>
      <p:sp>
        <p:nvSpPr>
          <p:cNvPr id="8" name="矩形 7"/>
          <p:cNvSpPr/>
          <p:nvPr/>
        </p:nvSpPr>
        <p:spPr>
          <a:xfrm>
            <a:off x="643049" y="1000125"/>
            <a:ext cx="264682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	集合的并运算</a:t>
            </a:r>
          </a:p>
        </p:txBody>
      </p:sp>
      <p:sp>
        <p:nvSpPr>
          <p:cNvPr id="9" name="矩形 8"/>
          <p:cNvSpPr/>
          <p:nvPr/>
        </p:nvSpPr>
        <p:spPr>
          <a:xfrm>
            <a:off x="857400" y="1571625"/>
            <a:ext cx="728789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首先分别找到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X1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X2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两个元素所在集合树的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根结点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，如果它们不同根，则将其中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一个根结点的父结点指针设置成另一个根结点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的数组下标就行了。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357250" y="2857501"/>
            <a:ext cx="8288189" cy="3000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Courier New" panose="02070309020205020404" charset="0"/>
                <a:ea typeface="宋体" panose="02010600030101010101" pitchFamily="2" charset="-122"/>
              </a:rPr>
              <a:t>void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Union( </a:t>
            </a:r>
            <a:r>
              <a:rPr lang="en-US" altLang="zh-CN" b="1" err="1">
                <a:latin typeface="Courier New" panose="02070309020205020404" charset="0"/>
                <a:ea typeface="宋体" panose="02010600030101010101" pitchFamily="2" charset="-122"/>
              </a:rPr>
              <a:t>SetType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S[ ], </a:t>
            </a:r>
            <a:r>
              <a:rPr lang="en-US" altLang="zh-CN" b="1" err="1">
                <a:latin typeface="Courier New" panose="02070309020205020404" charset="0"/>
                <a:ea typeface="宋体" panose="02010600030101010101" pitchFamily="2" charset="-122"/>
              </a:rPr>
              <a:t>ElementType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X1, </a:t>
            </a:r>
            <a:r>
              <a:rPr lang="en-US" altLang="zh-CN" b="1" err="1">
                <a:latin typeface="Courier New" panose="02070309020205020404" charset="0"/>
                <a:ea typeface="宋体" panose="02010600030101010101" pitchFamily="2" charset="-122"/>
              </a:rPr>
              <a:t>ElementType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X2 )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{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   </a:t>
            </a:r>
            <a:r>
              <a:rPr lang="en-US" altLang="zh-CN" b="1" err="1">
                <a:solidFill>
                  <a:srgbClr val="0000FF"/>
                </a:solidFill>
                <a:latin typeface="Courier New" panose="02070309020205020404" charset="0"/>
                <a:ea typeface="宋体" panose="02010600030101010101" pitchFamily="2" charset="-122"/>
              </a:rPr>
              <a:t>int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Root1, Root2;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   Root1 = </a:t>
            </a:r>
            <a:r>
              <a:rPr lang="en-US" altLang="zh-CN" b="1" err="1">
                <a:latin typeface="Courier New" panose="02070309020205020404" charset="0"/>
                <a:ea typeface="宋体" panose="02010600030101010101" pitchFamily="2" charset="-122"/>
              </a:rPr>
              <a:t>Find(S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, X1);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   Root2 = </a:t>
            </a:r>
            <a:r>
              <a:rPr lang="en-US" altLang="zh-CN" b="1" err="1">
                <a:latin typeface="Courier New" panose="02070309020205020404" charset="0"/>
                <a:ea typeface="宋体" panose="02010600030101010101" pitchFamily="2" charset="-122"/>
              </a:rPr>
              <a:t>Find(S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, X2);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   if</a:t>
            </a:r>
            <a:r>
              <a:rPr lang="zh-CN" altLang="en-US" b="1" dirty="0">
                <a:latin typeface="Courier New" panose="02070309020205020404" charset="0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 Root1 != Root2 </a:t>
            </a:r>
            <a:r>
              <a:rPr lang="zh-CN" altLang="en-US" b="1" dirty="0">
                <a:latin typeface="Courier New" panose="02070309020205020404" charset="0"/>
                <a:ea typeface="宋体" panose="02010600030101010101" pitchFamily="2" charset="-122"/>
              </a:rPr>
              <a:t>）</a:t>
            </a: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S[Root2].Parent = Root1;</a:t>
            </a: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Courier New" panose="02070309020205020404" charset="0"/>
                <a:ea typeface="宋体" panose="02010600030101010101" pitchFamily="2" charset="-122"/>
              </a:rPr>
              <a:t>}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43050" y="785814"/>
          <a:ext cx="3143817" cy="3400433"/>
        </p:xfrm>
        <a:graphic>
          <a:graphicData uri="http://schemas.openxmlformats.org/drawingml/2006/table">
            <a:tbl>
              <a:tblPr/>
              <a:tblGrid>
                <a:gridCol w="1047939"/>
                <a:gridCol w="1047939"/>
                <a:gridCol w="1047939"/>
              </a:tblGrid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下标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data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Parent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-1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4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0</a:t>
                      </a:r>
                      <a:r>
                        <a:rPr lang="zh-CN" sz="20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-1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6146" name="Group 43"/>
          <p:cNvGrpSpPr/>
          <p:nvPr/>
        </p:nvGrpSpPr>
        <p:grpSpPr>
          <a:xfrm>
            <a:off x="6716292" y="1071564"/>
            <a:ext cx="1357549" cy="1000125"/>
            <a:chOff x="8344" y="3860"/>
            <a:chExt cx="1304" cy="1134"/>
          </a:xfrm>
        </p:grpSpPr>
        <p:sp>
          <p:nvSpPr>
            <p:cNvPr id="46147" name="Oval 44"/>
            <p:cNvSpPr/>
            <p:nvPr/>
          </p:nvSpPr>
          <p:spPr>
            <a:xfrm>
              <a:off x="8795" y="3861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48" name="Oval 45"/>
            <p:cNvSpPr/>
            <p:nvPr/>
          </p:nvSpPr>
          <p:spPr>
            <a:xfrm>
              <a:off x="8344" y="462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49" name="Line 46"/>
            <p:cNvSpPr/>
            <p:nvPr/>
          </p:nvSpPr>
          <p:spPr>
            <a:xfrm flipH="1">
              <a:off x="8602" y="4203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none" w="med" len="med"/>
            </a:ln>
          </p:spPr>
        </p:sp>
        <p:sp>
          <p:nvSpPr>
            <p:cNvPr id="46150" name="Text Box 47"/>
            <p:cNvSpPr txBox="1"/>
            <p:nvPr/>
          </p:nvSpPr>
          <p:spPr>
            <a:xfrm>
              <a:off x="8367" y="4625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1" name="Text Box 48"/>
            <p:cNvSpPr txBox="1"/>
            <p:nvPr/>
          </p:nvSpPr>
          <p:spPr>
            <a:xfrm>
              <a:off x="8808" y="3860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2" name="Oval 49"/>
            <p:cNvSpPr/>
            <p:nvPr/>
          </p:nvSpPr>
          <p:spPr>
            <a:xfrm>
              <a:off x="9274" y="459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3" name="Text Box 50"/>
            <p:cNvSpPr txBox="1"/>
            <p:nvPr/>
          </p:nvSpPr>
          <p:spPr>
            <a:xfrm>
              <a:off x="9289" y="4589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4" name="Line 51"/>
            <p:cNvSpPr/>
            <p:nvPr/>
          </p:nvSpPr>
          <p:spPr>
            <a:xfrm>
              <a:off x="9086" y="4209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arrow" w="sm" len="med"/>
              <a:tailEnd type="none" w="med" len="med"/>
            </a:ln>
          </p:spPr>
        </p:sp>
      </p:grpSp>
      <p:grpSp>
        <p:nvGrpSpPr>
          <p:cNvPr id="46155" name="Group 52"/>
          <p:cNvGrpSpPr/>
          <p:nvPr/>
        </p:nvGrpSpPr>
        <p:grpSpPr>
          <a:xfrm>
            <a:off x="4429894" y="1071563"/>
            <a:ext cx="2357847" cy="1785937"/>
            <a:chOff x="5505" y="2891"/>
            <a:chExt cx="2447" cy="1867"/>
          </a:xfrm>
        </p:grpSpPr>
        <p:grpSp>
          <p:nvGrpSpPr>
            <p:cNvPr id="46156" name="Group 53"/>
            <p:cNvGrpSpPr/>
            <p:nvPr/>
          </p:nvGrpSpPr>
          <p:grpSpPr>
            <a:xfrm>
              <a:off x="5505" y="2891"/>
              <a:ext cx="1319" cy="1134"/>
              <a:chOff x="4670" y="3863"/>
              <a:chExt cx="1319" cy="1134"/>
            </a:xfrm>
          </p:grpSpPr>
          <p:sp>
            <p:nvSpPr>
              <p:cNvPr id="46157" name="Oval 54"/>
              <p:cNvSpPr/>
              <p:nvPr/>
            </p:nvSpPr>
            <p:spPr>
              <a:xfrm>
                <a:off x="5121" y="3864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58" name="Oval 55"/>
              <p:cNvSpPr/>
              <p:nvPr/>
            </p:nvSpPr>
            <p:spPr>
              <a:xfrm>
                <a:off x="4670" y="462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59" name="Line 56"/>
              <p:cNvSpPr/>
              <p:nvPr/>
            </p:nvSpPr>
            <p:spPr>
              <a:xfrm flipH="1">
                <a:off x="4928" y="4206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6160" name="Oval 57"/>
              <p:cNvSpPr/>
              <p:nvPr/>
            </p:nvSpPr>
            <p:spPr>
              <a:xfrm>
                <a:off x="5151" y="4623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1" name="Line 58"/>
              <p:cNvSpPr/>
              <p:nvPr/>
            </p:nvSpPr>
            <p:spPr>
              <a:xfrm>
                <a:off x="5316" y="4208"/>
                <a:ext cx="0" cy="4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6162" name="Text Box 59"/>
              <p:cNvSpPr txBox="1"/>
              <p:nvPr/>
            </p:nvSpPr>
            <p:spPr>
              <a:xfrm>
                <a:off x="4693" y="462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3" name="Text Box 60"/>
              <p:cNvSpPr txBox="1"/>
              <p:nvPr/>
            </p:nvSpPr>
            <p:spPr>
              <a:xfrm>
                <a:off x="5166" y="462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4" name="Text Box 61"/>
              <p:cNvSpPr txBox="1"/>
              <p:nvPr/>
            </p:nvSpPr>
            <p:spPr>
              <a:xfrm>
                <a:off x="5134" y="3863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5" name="Oval 62"/>
              <p:cNvSpPr/>
              <p:nvPr/>
            </p:nvSpPr>
            <p:spPr>
              <a:xfrm>
                <a:off x="5615" y="4597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6" name="Text Box 63"/>
              <p:cNvSpPr txBox="1"/>
              <p:nvPr/>
            </p:nvSpPr>
            <p:spPr>
              <a:xfrm>
                <a:off x="5630" y="4592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7" name="Line 64"/>
              <p:cNvSpPr/>
              <p:nvPr/>
            </p:nvSpPr>
            <p:spPr>
              <a:xfrm>
                <a:off x="5412" y="4212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  <p:grpSp>
          <p:nvGrpSpPr>
            <p:cNvPr id="46168" name="Group 65"/>
            <p:cNvGrpSpPr/>
            <p:nvPr/>
          </p:nvGrpSpPr>
          <p:grpSpPr>
            <a:xfrm>
              <a:off x="6648" y="3624"/>
              <a:ext cx="1304" cy="1134"/>
              <a:chOff x="6578" y="3891"/>
              <a:chExt cx="1304" cy="1134"/>
            </a:xfrm>
          </p:grpSpPr>
          <p:sp>
            <p:nvSpPr>
              <p:cNvPr id="46169" name="Oval 66"/>
              <p:cNvSpPr/>
              <p:nvPr/>
            </p:nvSpPr>
            <p:spPr>
              <a:xfrm>
                <a:off x="7029" y="38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0" name="Oval 67"/>
              <p:cNvSpPr/>
              <p:nvPr/>
            </p:nvSpPr>
            <p:spPr>
              <a:xfrm>
                <a:off x="6578" y="465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1" name="Line 68"/>
              <p:cNvSpPr/>
              <p:nvPr/>
            </p:nvSpPr>
            <p:spPr>
              <a:xfrm flipH="1">
                <a:off x="6836" y="4234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  <p:sp>
            <p:nvSpPr>
              <p:cNvPr id="46172" name="Text Box 69"/>
              <p:cNvSpPr txBox="1"/>
              <p:nvPr/>
            </p:nvSpPr>
            <p:spPr>
              <a:xfrm>
                <a:off x="6601" y="465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3" name="Text Box 70"/>
              <p:cNvSpPr txBox="1"/>
              <p:nvPr/>
            </p:nvSpPr>
            <p:spPr>
              <a:xfrm>
                <a:off x="7042" y="3891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4" name="Oval 71"/>
              <p:cNvSpPr/>
              <p:nvPr/>
            </p:nvSpPr>
            <p:spPr>
              <a:xfrm>
                <a:off x="7508" y="4625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5" name="Text Box 72"/>
              <p:cNvSpPr txBox="1"/>
              <p:nvPr/>
            </p:nvSpPr>
            <p:spPr>
              <a:xfrm>
                <a:off x="7523" y="4620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zh-CN" altLang="zh-CN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76" name="Line 73"/>
              <p:cNvSpPr/>
              <p:nvPr/>
            </p:nvSpPr>
            <p:spPr>
              <a:xfrm>
                <a:off x="7320" y="4240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arrow" w="sm" len="med"/>
                <a:tailEnd type="none" w="med" len="med"/>
              </a:ln>
            </p:spPr>
          </p:sp>
        </p:grpSp>
        <p:cxnSp>
          <p:nvCxnSpPr>
            <p:cNvPr id="46177" name="AutoShape 74"/>
            <p:cNvCxnSpPr/>
            <p:nvPr/>
          </p:nvCxnSpPr>
          <p:spPr>
            <a:xfrm flipH="1" flipV="1">
              <a:off x="6309" y="3156"/>
              <a:ext cx="849" cy="506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sp>
        <p:nvSpPr>
          <p:cNvPr id="73" name="AutoShape 62"/>
          <p:cNvSpPr/>
          <p:nvPr/>
        </p:nvSpPr>
        <p:spPr>
          <a:xfrm>
            <a:off x="4001195" y="4000501"/>
            <a:ext cx="4787144" cy="2143125"/>
          </a:xfrm>
          <a:prstGeom prst="wedgeEllipseCallout">
            <a:avLst>
              <a:gd name="adj1" fmla="val -60713"/>
              <a:gd name="adj2" fmla="val -103486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为了改善合并以后的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查找性能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，可以采用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小的集合合并到相对大的集合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中。为此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Union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操作需要知道各个集合的大小，我们可以把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集合的元素个数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记录在根结点中。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4" name="AutoShape 62"/>
          <p:cNvSpPr/>
          <p:nvPr/>
        </p:nvSpPr>
        <p:spPr>
          <a:xfrm>
            <a:off x="4501345" y="3071813"/>
            <a:ext cx="2643646" cy="785812"/>
          </a:xfrm>
          <a:prstGeom prst="wedgeEllipseCallout">
            <a:avLst>
              <a:gd name="adj1" fmla="val -87676"/>
              <a:gd name="adj2" fmla="val -83769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改成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。表示集合有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个元素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5" name="AutoShape 62"/>
          <p:cNvSpPr/>
          <p:nvPr/>
        </p:nvSpPr>
        <p:spPr>
          <a:xfrm>
            <a:off x="4358445" y="285751"/>
            <a:ext cx="2643646" cy="785813"/>
          </a:xfrm>
          <a:prstGeom prst="wedgeEllipseCallout">
            <a:avLst>
              <a:gd name="adj1" fmla="val -85644"/>
              <a:gd name="adj2" fmla="val 75375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改成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-7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。表示集合有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个元素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" name="AutoShape 62"/>
          <p:cNvSpPr/>
          <p:nvPr/>
        </p:nvSpPr>
        <p:spPr>
          <a:xfrm>
            <a:off x="4358445" y="4572000"/>
            <a:ext cx="2929446" cy="1143000"/>
          </a:xfrm>
          <a:prstGeom prst="wedgeEllipseCallout">
            <a:avLst>
              <a:gd name="adj1" fmla="val -38329"/>
              <a:gd name="adj2" fmla="val 32593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需要修改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Union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函数！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707" y="1445548"/>
            <a:ext cx="5271415" cy="3559810"/>
            <a:chOff x="1920" y="1266"/>
            <a:chExt cx="8300" cy="5606"/>
          </a:xfrm>
        </p:grpSpPr>
        <p:sp>
          <p:nvSpPr>
            <p:cNvPr id="481282" name="圆角矩形 481281"/>
            <p:cNvSpPr/>
            <p:nvPr/>
          </p:nvSpPr>
          <p:spPr>
            <a:xfrm>
              <a:off x="1920" y="5250"/>
              <a:ext cx="8300" cy="1622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8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样例输出：</a:t>
              </a:r>
              <a:endParaRPr lang="en-US" altLang="zh-CN" sz="28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latinLnBrk="1"/>
              <a:r>
                <a:rPr lang="en-US" altLang="zh-CN" sz="2400" dirty="0"/>
                <a:t>9 12 12 19 25 29 31 44 45 54</a:t>
              </a:r>
            </a:p>
          </p:txBody>
        </p:sp>
        <p:sp>
          <p:nvSpPr>
            <p:cNvPr id="481283" name="圆角矩形 481282"/>
            <p:cNvSpPr/>
            <p:nvPr/>
          </p:nvSpPr>
          <p:spPr>
            <a:xfrm>
              <a:off x="1920" y="1266"/>
              <a:ext cx="4680" cy="3884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4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样例输入：</a:t>
              </a:r>
            </a:p>
            <a:p>
              <a:pPr latinLnBrk="1"/>
              <a:r>
                <a:rPr lang="en-US" altLang="zh-CN" sz="2400" dirty="0"/>
                <a:t>3 10</a:t>
              </a:r>
              <a:endParaRPr lang="zh-CN" altLang="zh-CN" sz="2400" dirty="0"/>
            </a:p>
            <a:p>
              <a:pPr latinLnBrk="1"/>
              <a:r>
                <a:rPr lang="en-US" altLang="zh-CN" sz="2400" dirty="0"/>
                <a:t>4 5 3</a:t>
              </a:r>
              <a:endParaRPr lang="zh-CN" altLang="zh-CN" sz="2400" dirty="0"/>
            </a:p>
            <a:p>
              <a:pPr latinLnBrk="1"/>
              <a:r>
                <a:rPr lang="en-US" altLang="zh-CN" sz="2400" dirty="0"/>
                <a:t>3 4 5</a:t>
              </a:r>
              <a:endParaRPr lang="zh-CN" altLang="zh-CN" sz="2400" dirty="0"/>
            </a:p>
            <a:p>
              <a:pPr latinLnBrk="1"/>
              <a:r>
                <a:rPr lang="en-US" altLang="zh-CN" sz="2400" dirty="0"/>
                <a:t>1 7 1</a:t>
              </a:r>
              <a:endParaRPr lang="zh-CN" altLang="zh-CN" sz="2400" dirty="0"/>
            </a:p>
            <a:p>
              <a:pPr algn="l"/>
              <a:endParaRPr lang="zh-CN" altLang="zh-CN" sz="24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2" name="Text Box 3"/>
          <p:cNvSpPr txBox="1"/>
          <p:nvPr/>
        </p:nvSpPr>
        <p:spPr>
          <a:xfrm>
            <a:off x="357505" y="428625"/>
            <a:ext cx="7653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1.4.2[2918]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最小函数值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minval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分析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071" y="1276039"/>
            <a:ext cx="791527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a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 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都是正整，且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也是正整数，所以意味着该函数在正整数区间上是单调递增的。也就是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值越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大，函数值就越大。那么可以想到，最后的答案一定是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[1,m]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当成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带入函数得到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n*m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个数值的前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n*m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的值域在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[1,10</a:t>
            </a:r>
            <a:r>
              <a:rPr lang="en-US" altLang="zh-CN" sz="2400" baseline="30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],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现在对如此大的树进行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en-US" altLang="zh-CN" sz="2400" baseline="30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的排序，会非常耗时间。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分析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780" y="1427843"/>
            <a:ext cx="7906424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此题很容易想到用堆来做优化，将复杂度降为</a:t>
            </a:r>
            <a:r>
              <a:rPr lang="en-US" altLang="zh-CN" sz="20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mlogn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。那用最大堆还是最小堆呢？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那么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如果用最小堆来做，首先我们先用第一个函数的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1-m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带入得到一个数量为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最小堆，当我们去遍历后面的函数所得到的函数值时，可以发现我们只能得到当前最小堆的最小值，我们是想将新得到的函数值插入该最小堆中，但我们发现很难操作，因为我们并不知道要插入在什么位置，头也不是尾也不是。因此，我们可以利用最大堆。这样根节点代表最大值，那么每次得到一个新的函数值，我们拿它和最大值比一下，如果最大值比较大，那么意味着这个根节点的最大值太大了，肯定不在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小个里，因为整棵树的节点数即为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，按照这样操作之后，树上还是只有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个节点，就是前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小个数了。且根节点为第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小的数。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643"/>
            <a:ext cx="9157305" cy="501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357251" y="428626"/>
            <a:ext cx="3458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写法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代码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2" y="65314"/>
            <a:ext cx="2807368" cy="161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59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" y="271559"/>
            <a:ext cx="9041735" cy="5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3" y="4705077"/>
            <a:ext cx="2710603" cy="15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6"/>
          <p:cNvSpPr/>
          <p:nvPr/>
        </p:nvSpPr>
        <p:spPr>
          <a:xfrm>
            <a:off x="313903" y="1384676"/>
            <a:ext cx="257553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</a:rPr>
              <a:t>采用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完全二叉树</a:t>
            </a:r>
            <a:r>
              <a:rPr lang="zh-CN" altLang="en-US" sz="2400" b="1" dirty="0">
                <a:latin typeface="Times New Roman" panose="02020603050405020304" pitchFamily="18" charset="0"/>
              </a:rPr>
              <a:t>表示优先队列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8193" name="Group 1"/>
          <p:cNvGrpSpPr/>
          <p:nvPr/>
        </p:nvGrpSpPr>
        <p:grpSpPr>
          <a:xfrm>
            <a:off x="1285145" y="1226876"/>
            <a:ext cx="5715993" cy="3143250"/>
            <a:chOff x="3510" y="6468"/>
            <a:chExt cx="4500" cy="2688"/>
          </a:xfrm>
        </p:grpSpPr>
        <p:sp>
          <p:nvSpPr>
            <p:cNvPr id="66568" name="Line 2"/>
            <p:cNvSpPr/>
            <p:nvPr/>
          </p:nvSpPr>
          <p:spPr>
            <a:xfrm flipH="1">
              <a:off x="6271" y="7343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69" name="Line 3"/>
            <p:cNvSpPr/>
            <p:nvPr/>
          </p:nvSpPr>
          <p:spPr>
            <a:xfrm>
              <a:off x="6766" y="7328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0" name="Oval 4"/>
            <p:cNvSpPr/>
            <p:nvPr/>
          </p:nvSpPr>
          <p:spPr>
            <a:xfrm>
              <a:off x="6061" y="752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1" name="Oval 5"/>
            <p:cNvSpPr/>
            <p:nvPr/>
          </p:nvSpPr>
          <p:spPr>
            <a:xfrm>
              <a:off x="6826" y="752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2" name="Oval 6"/>
            <p:cNvSpPr/>
            <p:nvPr/>
          </p:nvSpPr>
          <p:spPr>
            <a:xfrm>
              <a:off x="5071" y="699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3" name="Line 7"/>
            <p:cNvSpPr/>
            <p:nvPr/>
          </p:nvSpPr>
          <p:spPr>
            <a:xfrm flipH="1">
              <a:off x="5401" y="6821"/>
              <a:ext cx="420" cy="2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4" name="Line 8"/>
            <p:cNvSpPr/>
            <p:nvPr/>
          </p:nvSpPr>
          <p:spPr>
            <a:xfrm flipH="1">
              <a:off x="4890" y="7333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5" name="Line 9"/>
            <p:cNvSpPr/>
            <p:nvPr/>
          </p:nvSpPr>
          <p:spPr>
            <a:xfrm>
              <a:off x="5385" y="7318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6" name="Oval 10"/>
            <p:cNvSpPr/>
            <p:nvPr/>
          </p:nvSpPr>
          <p:spPr>
            <a:xfrm>
              <a:off x="4680" y="752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7" name="Oval 11"/>
            <p:cNvSpPr/>
            <p:nvPr/>
          </p:nvSpPr>
          <p:spPr>
            <a:xfrm>
              <a:off x="5430" y="752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8" name="Line 12"/>
            <p:cNvSpPr/>
            <p:nvPr/>
          </p:nvSpPr>
          <p:spPr>
            <a:xfrm>
              <a:off x="6091" y="6809"/>
              <a:ext cx="420" cy="2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9" name="Line 13"/>
            <p:cNvSpPr/>
            <p:nvPr/>
          </p:nvSpPr>
          <p:spPr>
            <a:xfrm flipH="1">
              <a:off x="4527" y="7861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0" name="Line 14"/>
            <p:cNvSpPr/>
            <p:nvPr/>
          </p:nvSpPr>
          <p:spPr>
            <a:xfrm>
              <a:off x="5022" y="7846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1" name="Oval 15"/>
            <p:cNvSpPr/>
            <p:nvPr/>
          </p:nvSpPr>
          <p:spPr>
            <a:xfrm>
              <a:off x="4317" y="805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82" name="Oval 16"/>
            <p:cNvSpPr/>
            <p:nvPr/>
          </p:nvSpPr>
          <p:spPr>
            <a:xfrm>
              <a:off x="5082" y="804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83" name="Text Box 17"/>
            <p:cNvSpPr txBox="1"/>
            <p:nvPr/>
          </p:nvSpPr>
          <p:spPr>
            <a:xfrm>
              <a:off x="3528" y="8532"/>
              <a:ext cx="4302" cy="3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0" rIns="36000" bIns="0"/>
            <a:lstStyle/>
            <a:p>
              <a:pPr algn="just">
                <a:lnSpc>
                  <a:spcPct val="96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         a     b     c     d     e     f      g     h      i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84" name="Line 18"/>
            <p:cNvSpPr/>
            <p:nvPr/>
          </p:nvSpPr>
          <p:spPr>
            <a:xfrm flipV="1">
              <a:off x="388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5" name="Line 19"/>
            <p:cNvSpPr/>
            <p:nvPr/>
          </p:nvSpPr>
          <p:spPr>
            <a:xfrm flipV="1">
              <a:off x="424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6" name="Line 20"/>
            <p:cNvSpPr/>
            <p:nvPr/>
          </p:nvSpPr>
          <p:spPr>
            <a:xfrm flipV="1">
              <a:off x="460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7" name="Line 21"/>
            <p:cNvSpPr/>
            <p:nvPr/>
          </p:nvSpPr>
          <p:spPr>
            <a:xfrm flipV="1">
              <a:off x="49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8" name="Line 22"/>
            <p:cNvSpPr/>
            <p:nvPr/>
          </p:nvSpPr>
          <p:spPr>
            <a:xfrm flipV="1">
              <a:off x="49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9" name="Line 23"/>
            <p:cNvSpPr/>
            <p:nvPr/>
          </p:nvSpPr>
          <p:spPr>
            <a:xfrm flipV="1">
              <a:off x="532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0" name="Line 24"/>
            <p:cNvSpPr/>
            <p:nvPr/>
          </p:nvSpPr>
          <p:spPr>
            <a:xfrm flipV="1">
              <a:off x="568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1" name="Line 25"/>
            <p:cNvSpPr/>
            <p:nvPr/>
          </p:nvSpPr>
          <p:spPr>
            <a:xfrm flipV="1">
              <a:off x="604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2" name="Line 26"/>
            <p:cNvSpPr/>
            <p:nvPr/>
          </p:nvSpPr>
          <p:spPr>
            <a:xfrm flipV="1">
              <a:off x="640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3" name="Line 27"/>
            <p:cNvSpPr/>
            <p:nvPr/>
          </p:nvSpPr>
          <p:spPr>
            <a:xfrm flipV="1">
              <a:off x="67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4" name="Line 28"/>
            <p:cNvSpPr/>
            <p:nvPr/>
          </p:nvSpPr>
          <p:spPr>
            <a:xfrm flipV="1">
              <a:off x="712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5" name="Oval 29"/>
            <p:cNvSpPr/>
            <p:nvPr/>
          </p:nvSpPr>
          <p:spPr>
            <a:xfrm>
              <a:off x="6438" y="702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96" name="Oval 30"/>
            <p:cNvSpPr/>
            <p:nvPr/>
          </p:nvSpPr>
          <p:spPr>
            <a:xfrm>
              <a:off x="5748" y="646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97" name="Text Box 31"/>
            <p:cNvSpPr txBox="1"/>
            <p:nvPr/>
          </p:nvSpPr>
          <p:spPr>
            <a:xfrm>
              <a:off x="5178" y="8148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i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98" name="Text Box 32"/>
            <p:cNvSpPr txBox="1"/>
            <p:nvPr/>
          </p:nvSpPr>
          <p:spPr>
            <a:xfrm>
              <a:off x="5868" y="6573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a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99" name="Text Box 33"/>
            <p:cNvSpPr txBox="1"/>
            <p:nvPr/>
          </p:nvSpPr>
          <p:spPr>
            <a:xfrm>
              <a:off x="5178" y="7116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b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0" name="Text Box 34"/>
            <p:cNvSpPr txBox="1"/>
            <p:nvPr/>
          </p:nvSpPr>
          <p:spPr>
            <a:xfrm>
              <a:off x="6558" y="7152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c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1" name="Text Box 35"/>
            <p:cNvSpPr txBox="1"/>
            <p:nvPr/>
          </p:nvSpPr>
          <p:spPr>
            <a:xfrm>
              <a:off x="4773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d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2" name="Text Box 36"/>
            <p:cNvSpPr txBox="1"/>
            <p:nvPr/>
          </p:nvSpPr>
          <p:spPr>
            <a:xfrm>
              <a:off x="5538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e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3" name="Text Box 37"/>
            <p:cNvSpPr txBox="1"/>
            <p:nvPr/>
          </p:nvSpPr>
          <p:spPr>
            <a:xfrm>
              <a:off x="6153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f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4" name="Text Box 38"/>
            <p:cNvSpPr txBox="1"/>
            <p:nvPr/>
          </p:nvSpPr>
          <p:spPr>
            <a:xfrm>
              <a:off x="6933" y="7635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g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5" name="Text Box 39"/>
            <p:cNvSpPr txBox="1"/>
            <p:nvPr/>
          </p:nvSpPr>
          <p:spPr>
            <a:xfrm>
              <a:off x="4428" y="8169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h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6" name="Text Box 40"/>
            <p:cNvSpPr txBox="1"/>
            <p:nvPr/>
          </p:nvSpPr>
          <p:spPr>
            <a:xfrm>
              <a:off x="3510" y="8895"/>
              <a:ext cx="4500" cy="26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72000" tIns="0" rIns="36000" bIns="0"/>
            <a:lstStyle/>
            <a:p>
              <a:pPr algn="just">
                <a:lnSpc>
                  <a:spcPct val="96000"/>
                </a:lnSpc>
              </a:pPr>
              <a:r>
                <a:rPr lang="en-US" altLang="zh-CN" b="1">
                  <a:latin typeface="Arial" panose="020B0604020202020204" pitchFamily="34" charset="0"/>
                </a:rPr>
                <a:t>  0     1     2      3     4     5     6     7      8     9    10   11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7" name="Line 41"/>
            <p:cNvSpPr/>
            <p:nvPr/>
          </p:nvSpPr>
          <p:spPr>
            <a:xfrm flipV="1">
              <a:off x="7470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" name="矩形 49"/>
          <p:cNvSpPr/>
          <p:nvPr/>
        </p:nvSpPr>
        <p:spPr>
          <a:xfrm>
            <a:off x="1070795" y="4493548"/>
            <a:ext cx="6859191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结构性</a:t>
            </a:r>
            <a:r>
              <a:rPr lang="zh-CN" altLang="en-US" sz="2000" b="1" dirty="0">
                <a:latin typeface="Times New Roman" panose="02020603050405020304" pitchFamily="18" charset="0"/>
              </a:rPr>
              <a:t>：用数组表示的完全二叉树；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有序性</a:t>
            </a:r>
            <a:r>
              <a:rPr lang="zh-CN" altLang="en-US" sz="2000" b="1" dirty="0">
                <a:latin typeface="Times New Roman" panose="02020603050405020304" pitchFamily="18" charset="0"/>
              </a:rPr>
              <a:t>：根结点到</a:t>
            </a:r>
            <a:r>
              <a:rPr lang="zh-CN" altLang="zh-CN" sz="2000" b="1" dirty="0">
                <a:latin typeface="Times New Roman" panose="02020603050405020304" pitchFamily="18" charset="0"/>
              </a:rPr>
              <a:t>任一结点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的关键字序列保持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非递增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MaxHeap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</a:rPr>
              <a:t>也称“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大顶堆</a:t>
            </a:r>
            <a:r>
              <a:rPr lang="zh-CN" altLang="en-US" sz="2000" b="1" dirty="0">
                <a:latin typeface="Times New Roman" panose="02020603050405020304" pitchFamily="18" charset="0"/>
              </a:rPr>
              <a:t>” ）或者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非递减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最小堆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MinHeap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</a:rPr>
              <a:t>也称“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小顶堆</a:t>
            </a:r>
            <a:r>
              <a:rPr lang="zh-CN" altLang="en-US" sz="2000" b="1" dirty="0">
                <a:latin typeface="Times New Roman" panose="02020603050405020304" pitchFamily="18" charset="0"/>
              </a:rPr>
              <a:t>” ）。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633110" y="1349659"/>
            <a:ext cx="3429596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zh-CN" altLang="en-US" sz="2000" b="1" dirty="0">
                <a:latin typeface="Times New Roman" panose="02020603050405020304" pitchFamily="18" charset="0"/>
              </a:rPr>
              <a:t>“大顶堆”：</a:t>
            </a:r>
            <a:r>
              <a:rPr lang="en-US" altLang="zh-CN" sz="2000" b="1" dirty="0">
                <a:latin typeface="Times New Roman" panose="02020603050405020304" pitchFamily="18" charset="0"/>
              </a:rPr>
              <a:t>a ≥ b ≥ d ≥ e</a:t>
            </a: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zh-CN" altLang="en-US" sz="2000" b="1" dirty="0">
                <a:latin typeface="Times New Roman" panose="02020603050405020304" pitchFamily="18" charset="0"/>
              </a:rPr>
              <a:t> “小顶堆”：</a:t>
            </a:r>
            <a:r>
              <a:rPr lang="en-US" altLang="zh-CN" sz="2000" b="1" dirty="0">
                <a:latin typeface="Times New Roman" panose="02020603050405020304" pitchFamily="18" charset="0"/>
              </a:rPr>
              <a:t> a ≤ c ≤ f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7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1.2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堆的操作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60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"/>
          <a:stretch>
            <a:fillRect/>
          </a:stretch>
        </p:blipFill>
        <p:spPr bwMode="auto">
          <a:xfrm>
            <a:off x="20552" y="195943"/>
            <a:ext cx="9125036" cy="58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85" y="4705077"/>
            <a:ext cx="2710603" cy="15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1155699"/>
            <a:ext cx="7454052" cy="52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" y="1216660"/>
            <a:ext cx="5816600" cy="4616450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357251" y="428626"/>
            <a:ext cx="3458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写法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代码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" y="1494790"/>
            <a:ext cx="7720965" cy="394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63220" y="1321435"/>
            <a:ext cx="804164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ea typeface="宋体" panose="02010600030101010101" pitchFamily="2" charset="-122"/>
              </a:rPr>
              <a:t> 病要排队这个是地球人都知道的常识。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不过经过细心的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0068</a:t>
            </a:r>
            <a:r>
              <a:rPr lang="zh-CN" sz="2000" b="0">
                <a:ea typeface="宋体" panose="02010600030101010101" pitchFamily="2" charset="-122"/>
              </a:rPr>
              <a:t>的观察，他发现了医院里排队还是有讲究的。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0068</a:t>
            </a:r>
            <a:r>
              <a:rPr lang="zh-CN" sz="2000" b="0">
                <a:ea typeface="宋体" panose="02010600030101010101" pitchFamily="2" charset="-122"/>
              </a:rPr>
              <a:t>所去的医院有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三个医生</a:t>
            </a:r>
            <a:r>
              <a:rPr lang="zh-CN" sz="2000" b="0">
                <a:ea typeface="宋体" panose="02010600030101010101" pitchFamily="2" charset="-122"/>
              </a:rPr>
              <a:t>（汗，这么少）同时看病。而看病的人病情有轻重，所以不能根据简单的先来先服务的原则。所以医院对每种病情规定了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sz="2000" b="0">
                <a:ea typeface="宋体" panose="02010600030101010101" pitchFamily="2" charset="-122"/>
              </a:rPr>
              <a:t>种不同的优先级。级别为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sz="2000" b="0">
                <a:ea typeface="宋体" panose="02010600030101010101" pitchFamily="2" charset="-122"/>
              </a:rPr>
              <a:t>的优先权最高，级别为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000" b="0">
                <a:ea typeface="宋体" panose="02010600030101010101" pitchFamily="2" charset="-122"/>
              </a:rPr>
              <a:t>的优先权最低。医生在看病时，则会在他的队伍里面选择一个优先权最高的人进行诊治。如果遇到两个优先权一样的病人的话，则选择最早来排队的病人。现在就请你帮助医院模拟这个看病过程。</a:t>
            </a: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Input </a:t>
            </a:r>
            <a:r>
              <a:rPr lang="zh-CN" sz="2000" b="0">
                <a:ea typeface="宋体" panose="02010600030101010101" pitchFamily="2" charset="-122"/>
              </a:rPr>
              <a:t>输入数据包含多组测试，请处理到文件结束。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每组数据第一行有一个正整数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N(0&lt;N&lt;2000)</a:t>
            </a:r>
            <a:r>
              <a:rPr lang="zh-CN" sz="2000" b="0">
                <a:ea typeface="宋体" panose="02010600030101010101" pitchFamily="2" charset="-122"/>
              </a:rPr>
              <a:t>表示发生事件的数目。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接下来有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000" b="0">
                <a:ea typeface="宋体" panose="02010600030101010101" pitchFamily="2" charset="-122"/>
              </a:rPr>
              <a:t>行分别表示发生的事件。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一共有两种事件：</a:t>
            </a: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1:”IN A B”,</a:t>
            </a:r>
            <a:r>
              <a:rPr lang="zh-CN" sz="2000" b="0">
                <a:ea typeface="宋体" panose="02010600030101010101" pitchFamily="2" charset="-122"/>
              </a:rPr>
              <a:t>表示有一个拥有优先级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B</a:t>
            </a:r>
            <a:r>
              <a:rPr lang="zh-CN" sz="2000" b="0">
                <a:ea typeface="宋体" panose="02010600030101010101" pitchFamily="2" charset="-122"/>
              </a:rPr>
              <a:t>的病人要求医生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lang="zh-CN" sz="2000" b="0">
                <a:ea typeface="宋体" panose="02010600030101010101" pitchFamily="2" charset="-122"/>
              </a:rPr>
              <a:t>诊治。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(0&lt;A&lt;=3,0&lt;B&lt;=10)</a:t>
            </a:r>
          </a:p>
          <a:p>
            <a:pPr indent="0"/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2:”OUT A”,</a:t>
            </a:r>
            <a:r>
              <a:rPr lang="zh-CN" sz="2000">
                <a:ea typeface="宋体" panose="02010600030101010101" pitchFamily="2" charset="-122"/>
                <a:sym typeface="+mn-ea"/>
              </a:rPr>
              <a:t>表示医生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sz="2000">
                <a:ea typeface="宋体" panose="02010600030101010101" pitchFamily="2" charset="-122"/>
                <a:sym typeface="+mn-ea"/>
              </a:rPr>
              <a:t>进行了一次诊治，诊治完毕后，病人出院。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(0&lt;A&lt;=3)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31190" y="288290"/>
            <a:ext cx="4488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1.4.3 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[6887] 看病排队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93395" y="1226820"/>
            <a:ext cx="22860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Output </a:t>
            </a: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2000" b="0">
                <a:ea typeface="宋体" panose="02010600030101010101" pitchFamily="2" charset="-122"/>
              </a:rPr>
              <a:t>对于每个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”OUT A”</a:t>
            </a:r>
            <a:r>
              <a:rPr lang="zh-CN" sz="2000" b="0">
                <a:ea typeface="宋体" panose="02010600030101010101" pitchFamily="2" charset="-122"/>
              </a:rPr>
              <a:t>事件，请在一行里面输出被诊治人的编号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。如果该事件时无病人需要诊治，则输出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”EMPTY”</a:t>
            </a:r>
            <a:r>
              <a:rPr lang="zh-CN" sz="2000" b="0">
                <a:ea typeface="宋体" panose="02010600030101010101" pitchFamily="2" charset="-122"/>
              </a:rPr>
              <a:t>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诊治人的编号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的定义为：在一组测试中，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”IN A B”</a:t>
            </a:r>
            <a:r>
              <a:rPr lang="zh-CN" sz="2000" b="0">
                <a:ea typeface="宋体" panose="02010600030101010101" pitchFamily="2" charset="-122"/>
              </a:rPr>
              <a:t>事件发生第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zh-CN" sz="2000" b="0">
                <a:ea typeface="宋体" panose="02010600030101010101" pitchFamily="2" charset="-122"/>
              </a:rPr>
              <a:t>次时，进来的病人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即为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zh-CN" sz="2000" b="0">
                <a:ea typeface="宋体" panose="02010600030101010101" pitchFamily="2" charset="-122"/>
              </a:rPr>
              <a:t>。从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000" b="0">
                <a:ea typeface="宋体" panose="02010600030101010101" pitchFamily="2" charset="-122"/>
              </a:rPr>
              <a:t>开始编号。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  <a:p>
            <a:pPr indent="0"/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024630" y="1388110"/>
            <a:ext cx="1097280" cy="3692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>
                <a:ea typeface="宋体" panose="02010600030101010101" pitchFamily="2" charset="-122"/>
                <a:sym typeface="+mn-ea"/>
              </a:rPr>
              <a:t>样例输入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1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2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2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2 1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2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1 </a:t>
            </a: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  <a:endParaRPr lang="zh-CN"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08955" y="1388110"/>
            <a:ext cx="17360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样例输出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</a:t>
            </a: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EMPTY </a:t>
            </a: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 </a:t>
            </a: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</a:t>
            </a: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1190" y="288290"/>
            <a:ext cx="3345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[6887] 看遍排队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0060" y="1139190"/>
            <a:ext cx="4965700" cy="513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979"/>
          <a:stretch>
            <a:fillRect/>
          </a:stretch>
        </p:blipFill>
        <p:spPr>
          <a:xfrm>
            <a:off x="413385" y="1271905"/>
            <a:ext cx="5706745" cy="500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1338" y="1412161"/>
            <a:ext cx="8542254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个朋友在医院工作，想请BSNY帮忙做个登记系统。具体是这样的，最近来医院看病的人越来越多了，因此很多人要排队，只有当空闲时放一批病人看病。但医院的排队不同其他排队，因为多数情况下，需要病情严重的人优先看病，所以希望BSNY设计系统时，以病情的严重情况作为优先级，判断接下来谁可以去看病。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436114" y="430048"/>
            <a:ext cx="41456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[2919]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看病</a:t>
            </a:r>
          </a:p>
        </p:txBody>
      </p:sp>
      <p:sp>
        <p:nvSpPr>
          <p:cNvPr id="480259" name="圆角矩形 480258"/>
          <p:cNvSpPr/>
          <p:nvPr/>
        </p:nvSpPr>
        <p:spPr>
          <a:xfrm>
            <a:off x="301338" y="3102856"/>
            <a:ext cx="8542254" cy="1815240"/>
          </a:xfrm>
          <a:prstGeom prst="roundRect">
            <a:avLst>
              <a:gd name="adj" fmla="val 3909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第一行输入n，表示有n个操作。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对于每个操作，首先输入push或pop。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push的情况，之后会输入ai 和 bi，分别表示患者姓名和患者病情优先级。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pop后面没有输入，但需要你输出。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1338" y="4918235"/>
            <a:ext cx="8542254" cy="1458582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对于pop的操作，输出此时还在排队人中，优先级最大的患者姓名和优先级。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表示他可以进去看病了。</a:t>
            </a: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如果此时没人在排队，那么输出”none”，具体可见样例。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2969" y="1188409"/>
            <a:ext cx="46464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</a:rPr>
              <a:t>提示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2969" y="1688064"/>
            <a:ext cx="6503144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【数据规模和约定】</a:t>
            </a:r>
          </a:p>
          <a:p>
            <a:endParaRPr lang="zh-CN" altLang="en-US" sz="1350"/>
          </a:p>
          <a:p>
            <a:r>
              <a:rPr lang="zh-CN" altLang="en-US" sz="1350"/>
              <a:t>1≤n≤100000，每个人的优先级都不一样，0≤优先级≤2000000000。</a:t>
            </a:r>
          </a:p>
          <a:p>
            <a:endParaRPr lang="zh-CN" altLang="en-US" sz="1350"/>
          </a:p>
          <a:p>
            <a:r>
              <a:rPr lang="zh-CN" altLang="en-US" sz="1350"/>
              <a:t>姓名都是小写字母组成的，长度小于20。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090" y="2867900"/>
            <a:ext cx="6668902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样例输入 </a:t>
            </a:r>
          </a:p>
          <a:p>
            <a:r>
              <a:rPr lang="zh-CN" altLang="en-US" sz="1350"/>
              <a:t>7</a:t>
            </a:r>
          </a:p>
          <a:p>
            <a:r>
              <a:rPr lang="zh-CN" altLang="en-US" sz="1350"/>
              <a:t>pop</a:t>
            </a:r>
          </a:p>
          <a:p>
            <a:r>
              <a:rPr lang="zh-CN" altLang="en-US" sz="1350"/>
              <a:t>push bob 3</a:t>
            </a:r>
          </a:p>
          <a:p>
            <a:r>
              <a:rPr lang="zh-CN" altLang="en-US" sz="1350"/>
              <a:t>push tom 5</a:t>
            </a:r>
          </a:p>
          <a:p>
            <a:r>
              <a:rPr lang="zh-CN" altLang="en-US" sz="1350"/>
              <a:t>push ella 1</a:t>
            </a:r>
          </a:p>
          <a:p>
            <a:r>
              <a:rPr lang="zh-CN" altLang="en-US" sz="1350"/>
              <a:t>pop</a:t>
            </a:r>
          </a:p>
          <a:p>
            <a:r>
              <a:rPr lang="zh-CN" altLang="en-US" sz="1350"/>
              <a:t>push zkw 4</a:t>
            </a:r>
          </a:p>
          <a:p>
            <a:r>
              <a:rPr lang="zh-CN" altLang="en-US" sz="1350"/>
              <a:t>pop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1568" y="2951255"/>
            <a:ext cx="45426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样例输出</a:t>
            </a:r>
          </a:p>
          <a:p>
            <a:r>
              <a:rPr lang="zh-CN" altLang="en-US" sz="1350"/>
              <a:t>none</a:t>
            </a:r>
          </a:p>
          <a:p>
            <a:r>
              <a:rPr lang="zh-CN" altLang="en-US" sz="1350"/>
              <a:t>tom 5</a:t>
            </a:r>
          </a:p>
          <a:p>
            <a:r>
              <a:rPr lang="zh-CN" altLang="en-US" sz="1350"/>
              <a:t>zkw 4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1"/>
          <p:cNvSpPr/>
          <p:nvPr/>
        </p:nvSpPr>
        <p:spPr>
          <a:xfrm>
            <a:off x="559267" y="1183360"/>
            <a:ext cx="400119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</a:rPr>
              <a:t>例</a:t>
            </a:r>
            <a:r>
              <a:rPr lang="en-US" altLang="zh-CN" sz="2000" b="1" dirty="0">
                <a:latin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最大堆和最小堆</a:t>
            </a:r>
          </a:p>
        </p:txBody>
      </p:sp>
      <p:grpSp>
        <p:nvGrpSpPr>
          <p:cNvPr id="6145" name="Group 1"/>
          <p:cNvGrpSpPr/>
          <p:nvPr/>
        </p:nvGrpSpPr>
        <p:grpSpPr>
          <a:xfrm>
            <a:off x="481724" y="1732993"/>
            <a:ext cx="8002390" cy="1857375"/>
            <a:chOff x="1980" y="4417"/>
            <a:chExt cx="7740" cy="1547"/>
          </a:xfrm>
        </p:grpSpPr>
        <p:sp>
          <p:nvSpPr>
            <p:cNvPr id="63573" name="Text Box 43"/>
            <p:cNvSpPr txBox="1"/>
            <p:nvPr/>
          </p:nvSpPr>
          <p:spPr>
            <a:xfrm>
              <a:off x="8869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17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4" name="Text Box 26"/>
            <p:cNvSpPr txBox="1"/>
            <p:nvPr/>
          </p:nvSpPr>
          <p:spPr>
            <a:xfrm>
              <a:off x="6724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5" name="Text Box 20"/>
            <p:cNvSpPr txBox="1"/>
            <p:nvPr/>
          </p:nvSpPr>
          <p:spPr>
            <a:xfrm>
              <a:off x="4785" y="449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21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6" name="Text Box 4"/>
            <p:cNvSpPr txBox="1"/>
            <p:nvPr/>
          </p:nvSpPr>
          <p:spPr>
            <a:xfrm>
              <a:off x="2853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7" name="Line 2"/>
            <p:cNvSpPr/>
            <p:nvPr/>
          </p:nvSpPr>
          <p:spPr>
            <a:xfrm flipH="1">
              <a:off x="2535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8" name="Oval 3"/>
            <p:cNvSpPr/>
            <p:nvPr/>
          </p:nvSpPr>
          <p:spPr>
            <a:xfrm>
              <a:off x="2763" y="4417"/>
              <a:ext cx="374" cy="374"/>
            </a:xfrm>
            <a:prstGeom prst="ellipse">
              <a:avLst/>
            </a:prstGeom>
            <a:solidFill>
              <a:srgbClr val="0070C0">
                <a:alpha val="3098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79" name="Oval 5"/>
            <p:cNvSpPr/>
            <p:nvPr/>
          </p:nvSpPr>
          <p:spPr>
            <a:xfrm>
              <a:off x="2236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0" name="Text Box 6"/>
            <p:cNvSpPr txBox="1"/>
            <p:nvPr/>
          </p:nvSpPr>
          <p:spPr>
            <a:xfrm>
              <a:off x="2311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1" name="Oval 7"/>
            <p:cNvSpPr/>
            <p:nvPr/>
          </p:nvSpPr>
          <p:spPr>
            <a:xfrm>
              <a:off x="3330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2" name="Text Box 8"/>
            <p:cNvSpPr txBox="1"/>
            <p:nvPr/>
          </p:nvSpPr>
          <p:spPr>
            <a:xfrm>
              <a:off x="3420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3" name="Oval 9"/>
            <p:cNvSpPr/>
            <p:nvPr/>
          </p:nvSpPr>
          <p:spPr>
            <a:xfrm>
              <a:off x="1980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4" name="Text Box 10"/>
            <p:cNvSpPr txBox="1"/>
            <p:nvPr/>
          </p:nvSpPr>
          <p:spPr>
            <a:xfrm>
              <a:off x="2055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5" name="Oval 11"/>
            <p:cNvSpPr/>
            <p:nvPr/>
          </p:nvSpPr>
          <p:spPr>
            <a:xfrm>
              <a:off x="2566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6" name="Text Box 12"/>
            <p:cNvSpPr txBox="1"/>
            <p:nvPr/>
          </p:nvSpPr>
          <p:spPr>
            <a:xfrm>
              <a:off x="2641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7" name="Oval 13"/>
            <p:cNvSpPr/>
            <p:nvPr/>
          </p:nvSpPr>
          <p:spPr>
            <a:xfrm>
              <a:off x="3061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8" name="Text Box 14"/>
            <p:cNvSpPr txBox="1"/>
            <p:nvPr/>
          </p:nvSpPr>
          <p:spPr>
            <a:xfrm>
              <a:off x="3136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9" name="Line 15"/>
            <p:cNvSpPr/>
            <p:nvPr/>
          </p:nvSpPr>
          <p:spPr>
            <a:xfrm>
              <a:off x="3090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0" name="Line 16"/>
            <p:cNvSpPr/>
            <p:nvPr/>
          </p:nvSpPr>
          <p:spPr>
            <a:xfrm flipH="1">
              <a:off x="2235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1" name="Line 17"/>
            <p:cNvSpPr/>
            <p:nvPr/>
          </p:nvSpPr>
          <p:spPr>
            <a:xfrm>
              <a:off x="2533" y="5250"/>
              <a:ext cx="127" cy="3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2" name="Line 18"/>
            <p:cNvSpPr/>
            <p:nvPr/>
          </p:nvSpPr>
          <p:spPr>
            <a:xfrm flipH="1">
              <a:off x="3315" y="5248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3" name="Oval 19"/>
            <p:cNvSpPr/>
            <p:nvPr/>
          </p:nvSpPr>
          <p:spPr>
            <a:xfrm>
              <a:off x="4695" y="4417"/>
              <a:ext cx="374" cy="374"/>
            </a:xfrm>
            <a:prstGeom prst="ellipse">
              <a:avLst/>
            </a:prstGeom>
            <a:solidFill>
              <a:srgbClr val="0070C0">
                <a:alpha val="39999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94" name="Oval 21"/>
            <p:cNvSpPr/>
            <p:nvPr/>
          </p:nvSpPr>
          <p:spPr>
            <a:xfrm>
              <a:off x="4426" y="508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95" name="Text Box 22"/>
            <p:cNvSpPr txBox="1"/>
            <p:nvPr/>
          </p:nvSpPr>
          <p:spPr>
            <a:xfrm>
              <a:off x="4501" y="5167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96" name="Line 23"/>
            <p:cNvSpPr/>
            <p:nvPr/>
          </p:nvSpPr>
          <p:spPr>
            <a:xfrm flipH="1">
              <a:off x="4680" y="4762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7" name="Line 24"/>
            <p:cNvSpPr/>
            <p:nvPr/>
          </p:nvSpPr>
          <p:spPr>
            <a:xfrm flipH="1">
              <a:off x="6406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6634" y="4417"/>
              <a:ext cx="374" cy="374"/>
            </a:xfrm>
            <a:prstGeom prst="ellipse">
              <a:avLst/>
            </a:prstGeom>
            <a:solidFill>
              <a:schemeClr val="accent5">
                <a:lumMod val="75000"/>
                <a:alpha val="4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599" name="Oval 27"/>
            <p:cNvSpPr/>
            <p:nvPr/>
          </p:nvSpPr>
          <p:spPr>
            <a:xfrm>
              <a:off x="6107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0" name="Text Box 28"/>
            <p:cNvSpPr txBox="1"/>
            <p:nvPr/>
          </p:nvSpPr>
          <p:spPr>
            <a:xfrm>
              <a:off x="6182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1" name="Oval 29"/>
            <p:cNvSpPr/>
            <p:nvPr/>
          </p:nvSpPr>
          <p:spPr>
            <a:xfrm>
              <a:off x="7201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2" name="Text Box 30"/>
            <p:cNvSpPr txBox="1"/>
            <p:nvPr/>
          </p:nvSpPr>
          <p:spPr>
            <a:xfrm>
              <a:off x="7291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3" name="Oval 31"/>
            <p:cNvSpPr/>
            <p:nvPr/>
          </p:nvSpPr>
          <p:spPr>
            <a:xfrm>
              <a:off x="5851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4" name="Text Box 32"/>
            <p:cNvSpPr txBox="1"/>
            <p:nvPr/>
          </p:nvSpPr>
          <p:spPr>
            <a:xfrm>
              <a:off x="5926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5" name="Oval 33"/>
            <p:cNvSpPr/>
            <p:nvPr/>
          </p:nvSpPr>
          <p:spPr>
            <a:xfrm>
              <a:off x="6437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6" name="Text Box 34"/>
            <p:cNvSpPr txBox="1"/>
            <p:nvPr/>
          </p:nvSpPr>
          <p:spPr>
            <a:xfrm>
              <a:off x="6512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7" name="Oval 35"/>
            <p:cNvSpPr/>
            <p:nvPr/>
          </p:nvSpPr>
          <p:spPr>
            <a:xfrm>
              <a:off x="6932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8" name="Text Box 36"/>
            <p:cNvSpPr txBox="1"/>
            <p:nvPr/>
          </p:nvSpPr>
          <p:spPr>
            <a:xfrm>
              <a:off x="7022" y="563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9" name="Line 37"/>
            <p:cNvSpPr/>
            <p:nvPr/>
          </p:nvSpPr>
          <p:spPr>
            <a:xfrm>
              <a:off x="6961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0" name="Line 38"/>
            <p:cNvSpPr/>
            <p:nvPr/>
          </p:nvSpPr>
          <p:spPr>
            <a:xfrm flipH="1">
              <a:off x="6106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1" name="Line 39"/>
            <p:cNvSpPr/>
            <p:nvPr/>
          </p:nvSpPr>
          <p:spPr>
            <a:xfrm>
              <a:off x="6403" y="5206"/>
              <a:ext cx="128" cy="4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2" name="Line 40"/>
            <p:cNvSpPr/>
            <p:nvPr/>
          </p:nvSpPr>
          <p:spPr>
            <a:xfrm flipH="1">
              <a:off x="7186" y="5248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3" name="Line 41"/>
            <p:cNvSpPr/>
            <p:nvPr/>
          </p:nvSpPr>
          <p:spPr>
            <a:xfrm flipH="1">
              <a:off x="8551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8779" y="4417"/>
              <a:ext cx="374" cy="374"/>
            </a:xfrm>
            <a:prstGeom prst="ellipse">
              <a:avLst/>
            </a:prstGeom>
            <a:solidFill>
              <a:schemeClr val="accent5">
                <a:lumMod val="75000"/>
                <a:alpha val="4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615" name="Oval 44"/>
            <p:cNvSpPr/>
            <p:nvPr/>
          </p:nvSpPr>
          <p:spPr>
            <a:xfrm>
              <a:off x="8252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16" name="Text Box 45"/>
            <p:cNvSpPr txBox="1"/>
            <p:nvPr/>
          </p:nvSpPr>
          <p:spPr>
            <a:xfrm>
              <a:off x="8327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17" name="Oval 46"/>
            <p:cNvSpPr/>
            <p:nvPr/>
          </p:nvSpPr>
          <p:spPr>
            <a:xfrm>
              <a:off x="9346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18" name="Text Box 47"/>
            <p:cNvSpPr txBox="1"/>
            <p:nvPr/>
          </p:nvSpPr>
          <p:spPr>
            <a:xfrm>
              <a:off x="9436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19" name="Oval 48"/>
            <p:cNvSpPr/>
            <p:nvPr/>
          </p:nvSpPr>
          <p:spPr>
            <a:xfrm>
              <a:off x="7996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20" name="Text Box 49"/>
            <p:cNvSpPr txBox="1"/>
            <p:nvPr/>
          </p:nvSpPr>
          <p:spPr>
            <a:xfrm>
              <a:off x="8071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21" name="Line 50"/>
            <p:cNvSpPr/>
            <p:nvPr/>
          </p:nvSpPr>
          <p:spPr>
            <a:xfrm>
              <a:off x="9106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22" name="Line 51"/>
            <p:cNvSpPr/>
            <p:nvPr/>
          </p:nvSpPr>
          <p:spPr>
            <a:xfrm flipH="1">
              <a:off x="8251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1" name="组合 120"/>
          <p:cNvGrpSpPr/>
          <p:nvPr/>
        </p:nvGrpSpPr>
        <p:grpSpPr>
          <a:xfrm>
            <a:off x="410274" y="4447618"/>
            <a:ext cx="1783073" cy="1857375"/>
            <a:chOff x="428596" y="3929066"/>
            <a:chExt cx="1782147" cy="1857388"/>
          </a:xfrm>
        </p:grpSpPr>
        <p:sp>
          <p:nvSpPr>
            <p:cNvPr id="63559" name="Line 2"/>
            <p:cNvSpPr/>
            <p:nvPr/>
          </p:nvSpPr>
          <p:spPr>
            <a:xfrm flipH="1">
              <a:off x="1002315" y="4316872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60" name="Oval 3"/>
            <p:cNvSpPr/>
            <p:nvPr/>
          </p:nvSpPr>
          <p:spPr>
            <a:xfrm>
              <a:off x="1238005" y="392906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1" name="Text Box 4"/>
            <p:cNvSpPr txBox="1"/>
            <p:nvPr/>
          </p:nvSpPr>
          <p:spPr>
            <a:xfrm>
              <a:off x="1331041" y="400470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2" name="Oval 5"/>
            <p:cNvSpPr/>
            <p:nvPr/>
          </p:nvSpPr>
          <p:spPr>
            <a:xfrm>
              <a:off x="693230" y="4494567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3" name="Text Box 6"/>
            <p:cNvSpPr txBox="1"/>
            <p:nvPr/>
          </p:nvSpPr>
          <p:spPr>
            <a:xfrm>
              <a:off x="770760" y="4588217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4" name="Oval 7"/>
            <p:cNvSpPr/>
            <p:nvPr/>
          </p:nvSpPr>
          <p:spPr>
            <a:xfrm>
              <a:off x="1824129" y="451257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5" name="Text Box 8"/>
            <p:cNvSpPr txBox="1"/>
            <p:nvPr/>
          </p:nvSpPr>
          <p:spPr>
            <a:xfrm>
              <a:off x="1917165" y="460622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6" name="Oval 9"/>
            <p:cNvSpPr/>
            <p:nvPr/>
          </p:nvSpPr>
          <p:spPr>
            <a:xfrm>
              <a:off x="428596" y="5337415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7" name="Text Box 10"/>
            <p:cNvSpPr txBox="1"/>
            <p:nvPr/>
          </p:nvSpPr>
          <p:spPr>
            <a:xfrm>
              <a:off x="506126" y="543106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8" name="Oval 13"/>
            <p:cNvSpPr/>
            <p:nvPr/>
          </p:nvSpPr>
          <p:spPr>
            <a:xfrm>
              <a:off x="1546056" y="531940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9" name="Text Box 14"/>
            <p:cNvSpPr txBox="1"/>
            <p:nvPr/>
          </p:nvSpPr>
          <p:spPr>
            <a:xfrm>
              <a:off x="1623586" y="541305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0" name="Line 15"/>
            <p:cNvSpPr/>
            <p:nvPr/>
          </p:nvSpPr>
          <p:spPr>
            <a:xfrm>
              <a:off x="1576034" y="4330079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1" name="Line 16"/>
            <p:cNvSpPr/>
            <p:nvPr/>
          </p:nvSpPr>
          <p:spPr>
            <a:xfrm flipH="1">
              <a:off x="692197" y="4944806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2" name="Line 18"/>
            <p:cNvSpPr/>
            <p:nvPr/>
          </p:nvSpPr>
          <p:spPr>
            <a:xfrm flipH="1">
              <a:off x="1808623" y="4926797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0" name="组合 129"/>
          <p:cNvGrpSpPr/>
          <p:nvPr/>
        </p:nvGrpSpPr>
        <p:grpSpPr>
          <a:xfrm>
            <a:off x="4411468" y="4447618"/>
            <a:ext cx="1783073" cy="1857375"/>
            <a:chOff x="4432927" y="3929066"/>
            <a:chExt cx="1782147" cy="1857388"/>
          </a:xfrm>
        </p:grpSpPr>
        <p:grpSp>
          <p:nvGrpSpPr>
            <p:cNvPr id="63540" name="组合 128"/>
            <p:cNvGrpSpPr/>
            <p:nvPr/>
          </p:nvGrpSpPr>
          <p:grpSpPr>
            <a:xfrm>
              <a:off x="5038691" y="5319406"/>
              <a:ext cx="386614" cy="449039"/>
              <a:chOff x="5038691" y="5319406"/>
              <a:chExt cx="386614" cy="449039"/>
            </a:xfrm>
          </p:grpSpPr>
          <p:sp>
            <p:nvSpPr>
              <p:cNvPr id="63557" name="Oval 33"/>
              <p:cNvSpPr/>
              <p:nvPr/>
            </p:nvSpPr>
            <p:spPr>
              <a:xfrm>
                <a:off x="5038691" y="531940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8" name="Text Box 34"/>
              <p:cNvSpPr txBox="1"/>
              <p:nvPr/>
            </p:nvSpPr>
            <p:spPr>
              <a:xfrm>
                <a:off x="5116221" y="5413055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15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541" name="组合 127"/>
            <p:cNvGrpSpPr/>
            <p:nvPr/>
          </p:nvGrpSpPr>
          <p:grpSpPr>
            <a:xfrm>
              <a:off x="4432927" y="3929066"/>
              <a:ext cx="1782147" cy="1857388"/>
              <a:chOff x="4432927" y="3929066"/>
              <a:chExt cx="1782147" cy="1857388"/>
            </a:xfrm>
          </p:grpSpPr>
          <p:sp>
            <p:nvSpPr>
              <p:cNvPr id="63542" name="Line 24"/>
              <p:cNvSpPr/>
              <p:nvPr/>
            </p:nvSpPr>
            <p:spPr>
              <a:xfrm flipH="1">
                <a:off x="5006646" y="4316872"/>
                <a:ext cx="304950" cy="25813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43" name="Oval 25"/>
              <p:cNvSpPr/>
              <p:nvPr/>
            </p:nvSpPr>
            <p:spPr>
              <a:xfrm>
                <a:off x="5242336" y="392906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4" name="Text Box 26"/>
              <p:cNvSpPr txBox="1"/>
              <p:nvPr/>
            </p:nvSpPr>
            <p:spPr>
              <a:xfrm>
                <a:off x="5335371" y="400470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5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5" name="Oval 27"/>
              <p:cNvSpPr/>
              <p:nvPr/>
            </p:nvSpPr>
            <p:spPr>
              <a:xfrm>
                <a:off x="4697561" y="4494567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6" name="Text Box 28"/>
              <p:cNvSpPr txBox="1"/>
              <p:nvPr/>
            </p:nvSpPr>
            <p:spPr>
              <a:xfrm>
                <a:off x="4775091" y="4588217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16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7" name="Oval 29"/>
              <p:cNvSpPr/>
              <p:nvPr/>
            </p:nvSpPr>
            <p:spPr>
              <a:xfrm>
                <a:off x="5828460" y="451257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8" name="Text Box 30"/>
              <p:cNvSpPr txBox="1"/>
              <p:nvPr/>
            </p:nvSpPr>
            <p:spPr>
              <a:xfrm>
                <a:off x="5921495" y="460622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30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9" name="Oval 31"/>
              <p:cNvSpPr/>
              <p:nvPr/>
            </p:nvSpPr>
            <p:spPr>
              <a:xfrm>
                <a:off x="4432927" y="5337415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0" name="Text Box 32"/>
              <p:cNvSpPr txBox="1"/>
              <p:nvPr/>
            </p:nvSpPr>
            <p:spPr>
              <a:xfrm>
                <a:off x="4510456" y="5431065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49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51" name="Oval 35"/>
              <p:cNvSpPr/>
              <p:nvPr/>
            </p:nvSpPr>
            <p:spPr>
              <a:xfrm>
                <a:off x="5550387" y="531940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2" name="Text Box 36"/>
              <p:cNvSpPr txBox="1"/>
              <p:nvPr/>
            </p:nvSpPr>
            <p:spPr>
              <a:xfrm>
                <a:off x="5643422" y="539504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38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53" name="Line 37"/>
              <p:cNvSpPr/>
              <p:nvPr/>
            </p:nvSpPr>
            <p:spPr>
              <a:xfrm>
                <a:off x="5580365" y="4330079"/>
                <a:ext cx="304950" cy="25813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4" name="Line 38"/>
              <p:cNvSpPr/>
              <p:nvPr/>
            </p:nvSpPr>
            <p:spPr>
              <a:xfrm flipH="1">
                <a:off x="4696527" y="4944806"/>
                <a:ext cx="129216" cy="39501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5" name="Line 39"/>
              <p:cNvSpPr/>
              <p:nvPr/>
            </p:nvSpPr>
            <p:spPr>
              <a:xfrm>
                <a:off x="5004431" y="4875770"/>
                <a:ext cx="131431" cy="4820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6" name="Line 40"/>
              <p:cNvSpPr/>
              <p:nvPr/>
            </p:nvSpPr>
            <p:spPr>
              <a:xfrm flipH="1">
                <a:off x="5812954" y="4926797"/>
                <a:ext cx="129216" cy="39501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" name="组合 130"/>
          <p:cNvGrpSpPr/>
          <p:nvPr/>
        </p:nvGrpSpPr>
        <p:grpSpPr>
          <a:xfrm>
            <a:off x="6629591" y="4447618"/>
            <a:ext cx="1783072" cy="1857375"/>
            <a:chOff x="6647505" y="3929066"/>
            <a:chExt cx="1782147" cy="1857388"/>
          </a:xfrm>
        </p:grpSpPr>
        <p:sp>
          <p:nvSpPr>
            <p:cNvPr id="63529" name="Line 41"/>
            <p:cNvSpPr/>
            <p:nvPr/>
          </p:nvSpPr>
          <p:spPr>
            <a:xfrm flipH="1">
              <a:off x="7221224" y="4316872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30" name="Oval 42"/>
            <p:cNvSpPr/>
            <p:nvPr/>
          </p:nvSpPr>
          <p:spPr>
            <a:xfrm>
              <a:off x="7456914" y="392906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1" name="Text Box 43"/>
            <p:cNvSpPr txBox="1"/>
            <p:nvPr/>
          </p:nvSpPr>
          <p:spPr>
            <a:xfrm>
              <a:off x="7549949" y="400470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37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2" name="Oval 44"/>
            <p:cNvSpPr/>
            <p:nvPr/>
          </p:nvSpPr>
          <p:spPr>
            <a:xfrm>
              <a:off x="6912139" y="4494567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3" name="Text Box 45"/>
            <p:cNvSpPr txBox="1"/>
            <p:nvPr/>
          </p:nvSpPr>
          <p:spPr>
            <a:xfrm>
              <a:off x="6989669" y="4588217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4" name="Oval 46"/>
            <p:cNvSpPr/>
            <p:nvPr/>
          </p:nvSpPr>
          <p:spPr>
            <a:xfrm>
              <a:off x="8043038" y="451257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5" name="Text Box 47"/>
            <p:cNvSpPr txBox="1"/>
            <p:nvPr/>
          </p:nvSpPr>
          <p:spPr>
            <a:xfrm>
              <a:off x="8136073" y="460622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6" name="Oval 48"/>
            <p:cNvSpPr/>
            <p:nvPr/>
          </p:nvSpPr>
          <p:spPr>
            <a:xfrm>
              <a:off x="6647505" y="5337415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7" name="Text Box 49"/>
            <p:cNvSpPr txBox="1"/>
            <p:nvPr/>
          </p:nvSpPr>
          <p:spPr>
            <a:xfrm>
              <a:off x="6725034" y="543106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8" name="Line 50"/>
            <p:cNvSpPr/>
            <p:nvPr/>
          </p:nvSpPr>
          <p:spPr>
            <a:xfrm>
              <a:off x="7794943" y="4330079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39" name="Line 51"/>
            <p:cNvSpPr/>
            <p:nvPr/>
          </p:nvSpPr>
          <p:spPr>
            <a:xfrm flipH="1">
              <a:off x="6911105" y="4944806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" name="矩形 109"/>
          <p:cNvSpPr/>
          <p:nvPr/>
        </p:nvSpPr>
        <p:spPr>
          <a:xfrm>
            <a:off x="624624" y="3876117"/>
            <a:ext cx="400119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不是堆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2982470" y="4590492"/>
            <a:ext cx="865338" cy="1255712"/>
            <a:chOff x="3000364" y="4071942"/>
            <a:chExt cx="864935" cy="1255868"/>
          </a:xfrm>
        </p:grpSpPr>
        <p:sp>
          <p:nvSpPr>
            <p:cNvPr id="63524" name="Oval 19"/>
            <p:cNvSpPr/>
            <p:nvPr/>
          </p:nvSpPr>
          <p:spPr>
            <a:xfrm>
              <a:off x="3000364" y="4071942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5" name="Oval 21"/>
            <p:cNvSpPr/>
            <p:nvPr/>
          </p:nvSpPr>
          <p:spPr>
            <a:xfrm>
              <a:off x="3478685" y="4878771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6" name="Line 23"/>
            <p:cNvSpPr/>
            <p:nvPr/>
          </p:nvSpPr>
          <p:spPr>
            <a:xfrm>
              <a:off x="3293795" y="4500570"/>
              <a:ext cx="285751" cy="4286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27" name="Text Box 20"/>
            <p:cNvSpPr txBox="1"/>
            <p:nvPr/>
          </p:nvSpPr>
          <p:spPr>
            <a:xfrm>
              <a:off x="3087308" y="4159589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21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28" name="Text Box 22"/>
            <p:cNvSpPr txBox="1"/>
            <p:nvPr/>
          </p:nvSpPr>
          <p:spPr>
            <a:xfrm>
              <a:off x="3550123" y="4966418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6" name="Group 35"/>
          <p:cNvGrpSpPr/>
          <p:nvPr/>
        </p:nvGrpSpPr>
        <p:grpSpPr>
          <a:xfrm>
            <a:off x="910423" y="5590618"/>
            <a:ext cx="457279" cy="409575"/>
            <a:chOff x="1680" y="3744"/>
            <a:chExt cx="288" cy="258"/>
          </a:xfrm>
        </p:grpSpPr>
        <p:sp>
          <p:nvSpPr>
            <p:cNvPr id="63520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21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22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23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3" name="Group 35"/>
          <p:cNvGrpSpPr/>
          <p:nvPr/>
        </p:nvGrpSpPr>
        <p:grpSpPr>
          <a:xfrm>
            <a:off x="2696671" y="5233430"/>
            <a:ext cx="457279" cy="409575"/>
            <a:chOff x="1680" y="3744"/>
            <a:chExt cx="288" cy="258"/>
          </a:xfrm>
        </p:grpSpPr>
        <p:sp>
          <p:nvSpPr>
            <p:cNvPr id="63516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17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8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9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32" name="Oval 25"/>
          <p:cNvSpPr>
            <a:spLocks noChangeArrowheads="1"/>
          </p:cNvSpPr>
          <p:nvPr/>
        </p:nvSpPr>
        <p:spPr bwMode="auto">
          <a:xfrm>
            <a:off x="5197418" y="44476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" name="Oval 25"/>
          <p:cNvSpPr>
            <a:spLocks noChangeArrowheads="1"/>
          </p:cNvSpPr>
          <p:nvPr/>
        </p:nvSpPr>
        <p:spPr bwMode="auto">
          <a:xfrm>
            <a:off x="4667101" y="4998480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Oval 25"/>
          <p:cNvSpPr>
            <a:spLocks noChangeArrowheads="1"/>
          </p:cNvSpPr>
          <p:nvPr/>
        </p:nvSpPr>
        <p:spPr bwMode="auto">
          <a:xfrm>
            <a:off x="5024350" y="5855730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5" name="Group 35"/>
          <p:cNvGrpSpPr/>
          <p:nvPr/>
        </p:nvGrpSpPr>
        <p:grpSpPr>
          <a:xfrm>
            <a:off x="5125967" y="5233430"/>
            <a:ext cx="457279" cy="409575"/>
            <a:chOff x="1680" y="3744"/>
            <a:chExt cx="288" cy="258"/>
          </a:xfrm>
        </p:grpSpPr>
        <p:sp>
          <p:nvSpPr>
            <p:cNvPr id="63512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13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4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5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40" name="Oval 25"/>
          <p:cNvSpPr>
            <a:spLocks noChangeArrowheads="1"/>
          </p:cNvSpPr>
          <p:nvPr/>
        </p:nvSpPr>
        <p:spPr bwMode="auto">
          <a:xfrm>
            <a:off x="7453647" y="44476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6882047" y="50191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" name="Oval 25"/>
          <p:cNvSpPr>
            <a:spLocks noChangeArrowheads="1"/>
          </p:cNvSpPr>
          <p:nvPr/>
        </p:nvSpPr>
        <p:spPr bwMode="auto">
          <a:xfrm>
            <a:off x="6626416" y="587636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3" name="Group 35"/>
          <p:cNvGrpSpPr/>
          <p:nvPr/>
        </p:nvGrpSpPr>
        <p:grpSpPr>
          <a:xfrm>
            <a:off x="7383784" y="5466793"/>
            <a:ext cx="457279" cy="409575"/>
            <a:chOff x="1680" y="3744"/>
            <a:chExt cx="288" cy="258"/>
          </a:xfrm>
        </p:grpSpPr>
        <p:sp>
          <p:nvSpPr>
            <p:cNvPr id="63508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09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0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1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32" grpId="0" animBg="1"/>
      <p:bldP spid="133" grpId="0" animBg="1"/>
      <p:bldP spid="134" grpId="0" animBg="1"/>
      <p:bldP spid="140" grpId="0" animBg="1"/>
      <p:bldP spid="141" grpId="0" animBg="1"/>
      <p:bldP spid="1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" y="1175385"/>
            <a:ext cx="4964430" cy="3761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95" y="3250565"/>
            <a:ext cx="4851400" cy="30797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3705" y="1276350"/>
            <a:ext cx="843280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/>
              <a:t>ZY自从骑电动车摔了，从此对道路上的障碍物非常痛恨。LZY只要在马路上走，看到石头就想踢走，但是他有一个癖好，只踢他遇见的奇数块的石头，如果遇见的石头是偶数块的，他就会视而不见。</a:t>
            </a:r>
          </a:p>
          <a:p>
            <a:r>
              <a:rPr lang="zh-CN" altLang="en-US" sz="2000"/>
              <a:t>每块石头有它的初始坐标和它能被LZY踢飞的最大距离，如果同一个坐标上有多块石头，则LZY优先处理能被他踢飞的距离最近的石头。请问LZY在无石头可踢时，经过的距离为多少？</a:t>
            </a:r>
          </a:p>
          <a:p>
            <a:r>
              <a:rPr lang="zh-CN" altLang="en-US" sz="2000"/>
              <a:t>输入</a:t>
            </a:r>
          </a:p>
          <a:p>
            <a:r>
              <a:rPr lang="zh-CN" altLang="en-US" sz="2000"/>
              <a:t>输入样例由多组数据组成。</a:t>
            </a:r>
          </a:p>
          <a:p>
            <a:r>
              <a:rPr lang="zh-CN" altLang="en-US" sz="2000"/>
              <a:t>每组数据第一行输入一个正整数n ( 0 &lt; n &lt;= 100000 ）代表马路上石头的数量。</a:t>
            </a:r>
          </a:p>
          <a:p>
            <a:r>
              <a:rPr lang="zh-CN" altLang="en-US" sz="2000"/>
              <a:t>接下来n行分别输入两个正整数 a ( 0 &lt; a &lt;= 100000 ）和 b ( 0 &lt; b &lt;= 1000 ），分别代表石头当前的坐标和石头能被LZY踢飞的最大距离。</a:t>
            </a:r>
          </a:p>
          <a:p>
            <a:r>
              <a:rPr lang="zh-CN" altLang="en-US" sz="2000"/>
              <a:t>输出</a:t>
            </a:r>
          </a:p>
          <a:p>
            <a:r>
              <a:rPr lang="zh-CN" altLang="en-US" sz="2000"/>
              <a:t>输出LZY无石头可踢时，LZY走过的距离</a:t>
            </a:r>
          </a:p>
          <a:p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1.4.4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2100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Stones 石头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0835" y="3672840"/>
            <a:ext cx="26987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石头数）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2 4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6 6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375" y="1323975"/>
            <a:ext cx="822388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一人扔石头，遇到的第奇数个石头扔出去，偶数个石头走过去，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如果同一位置遇到多个石头，扔的最近的最先遇到。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最远的石头能扔多远？对于第一组数据，LZY先踢飞了坐标在1上的石头，石头飞行了5个单位的距离，坐标变为了6。然后LZY忽略了坐标为2的石头，因为这是他遇见的偶数块石头。接着LZY把坐标为6的石头踢飞了，达到了11。接下来LZY只会在坐标11的位置碰见这块石头，由于是偶数次，所以忽略。LZY无石头可踢，所以输出距离为11。</a:t>
            </a: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4650105" y="3672840"/>
          <a:ext cx="2529205" cy="116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2527300" imgH="1162050" progId="Paint.Picture">
                  <p:embed/>
                </p:oleObj>
              </mc:Choice>
              <mc:Fallback>
                <p:oleObj r:id="rId3" imgW="2527300" imgH="11620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0105" y="3672840"/>
                        <a:ext cx="2529205" cy="116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650105" y="4993005"/>
          <a:ext cx="3285490" cy="96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3282950" imgH="965200" progId="Paint.Picture">
                  <p:embed/>
                </p:oleObj>
              </mc:Choice>
              <mc:Fallback>
                <p:oleObj r:id="rId5" imgW="3282950" imgH="96520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0105" y="4993005"/>
                        <a:ext cx="3285490" cy="96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583180" y="3792220"/>
            <a:ext cx="14071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样例输出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" y="1200785"/>
            <a:ext cx="6540500" cy="5106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代码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298575"/>
            <a:ext cx="7695565" cy="4758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代码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226540" y="1448605"/>
            <a:ext cx="8613775" cy="4845606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000" dirty="0"/>
              <a:t>有</a:t>
            </a:r>
            <a:r>
              <a:rPr lang="en-US" altLang="zh-CN" sz="2000" dirty="0"/>
              <a:t>N</a:t>
            </a:r>
            <a:r>
              <a:rPr lang="zh-CN" altLang="en-US" sz="2000" dirty="0"/>
              <a:t>个鱼塘排成一排（</a:t>
            </a:r>
            <a:r>
              <a:rPr lang="en-US" altLang="zh-CN" sz="2000" dirty="0"/>
              <a:t>N&lt;100</a:t>
            </a:r>
            <a:r>
              <a:rPr lang="zh-CN" altLang="en-US" sz="2000" dirty="0"/>
              <a:t>），每个鱼塘中有一定数量的鱼，例如：</a:t>
            </a:r>
            <a:r>
              <a:rPr lang="en-US" altLang="zh-CN" sz="2000" dirty="0"/>
              <a:t>N=5</a:t>
            </a:r>
            <a:r>
              <a:rPr lang="zh-CN" altLang="en-US" sz="2000" dirty="0"/>
              <a:t>时，如下表：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即</a:t>
            </a:r>
            <a:r>
              <a:rPr lang="zh-CN" altLang="en-US" sz="2000" dirty="0"/>
              <a:t>：在第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个鱼塘中钓鱼第</a:t>
            </a:r>
            <a:r>
              <a:rPr lang="en-US" altLang="zh-CN" sz="2000" dirty="0"/>
              <a:t>1</a:t>
            </a:r>
            <a:r>
              <a:rPr lang="zh-CN" altLang="en-US" sz="2000" dirty="0"/>
              <a:t>分钟内可钓到</a:t>
            </a:r>
            <a:r>
              <a:rPr lang="en-US" altLang="zh-CN" sz="2000" dirty="0"/>
              <a:t>10</a:t>
            </a:r>
            <a:r>
              <a:rPr lang="zh-CN" altLang="en-US" sz="2000" dirty="0"/>
              <a:t>条鱼，第</a:t>
            </a:r>
            <a:r>
              <a:rPr lang="en-US" altLang="zh-CN" sz="2000" dirty="0"/>
              <a:t>2</a:t>
            </a:r>
            <a:r>
              <a:rPr lang="zh-CN" altLang="en-US" sz="2000" dirty="0"/>
              <a:t>分钟内只能钓到</a:t>
            </a:r>
            <a:r>
              <a:rPr lang="en-US" altLang="zh-CN" sz="2000" dirty="0"/>
              <a:t>8</a:t>
            </a:r>
            <a:r>
              <a:rPr lang="zh-CN" altLang="en-US" sz="2000" dirty="0"/>
              <a:t>条鱼，</a:t>
            </a:r>
            <a:r>
              <a:rPr lang="en-US" altLang="zh-CN" sz="2000" dirty="0"/>
              <a:t>……</a:t>
            </a:r>
            <a:r>
              <a:rPr lang="zh-CN" altLang="en-US" sz="2000" dirty="0"/>
              <a:t>，第</a:t>
            </a:r>
            <a:r>
              <a:rPr lang="en-US" altLang="zh-CN" sz="2000" dirty="0"/>
              <a:t>5</a:t>
            </a:r>
            <a:r>
              <a:rPr lang="zh-CN" altLang="en-US" sz="2000" dirty="0"/>
              <a:t>分钟以后再也钓不到鱼了。从第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个鱼塘到第</a:t>
            </a:r>
            <a:r>
              <a:rPr lang="en-US" altLang="zh-CN" sz="2000" dirty="0"/>
              <a:t>2</a:t>
            </a:r>
            <a:r>
              <a:rPr lang="zh-CN" altLang="en-US" sz="2000" dirty="0"/>
              <a:t>个鱼塘需要</a:t>
            </a:r>
            <a:r>
              <a:rPr lang="en-US" altLang="zh-CN" sz="2000" dirty="0"/>
              <a:t>3</a:t>
            </a:r>
            <a:r>
              <a:rPr lang="zh-CN" altLang="en-US" sz="2000" dirty="0"/>
              <a:t>分钟，从第</a:t>
            </a:r>
            <a:r>
              <a:rPr lang="en-US" altLang="zh-CN" sz="2000" dirty="0"/>
              <a:t>2</a:t>
            </a:r>
            <a:r>
              <a:rPr lang="zh-CN" altLang="en-US" sz="2000" dirty="0"/>
              <a:t>个鱼塘到第</a:t>
            </a:r>
            <a:r>
              <a:rPr lang="en-US" altLang="zh-CN" sz="2000" dirty="0"/>
              <a:t>3</a:t>
            </a:r>
            <a:r>
              <a:rPr lang="zh-CN" altLang="en-US" sz="2000" dirty="0"/>
              <a:t>个鱼塘需要</a:t>
            </a:r>
            <a:r>
              <a:rPr lang="en-US" altLang="zh-CN" sz="2000" dirty="0"/>
              <a:t>5</a:t>
            </a:r>
            <a:r>
              <a:rPr lang="zh-CN" altLang="en-US" sz="2000" dirty="0"/>
              <a:t>分钟，</a:t>
            </a:r>
            <a:r>
              <a:rPr lang="en-US" altLang="zh-CN" sz="2000" dirty="0"/>
              <a:t>……</a:t>
            </a:r>
          </a:p>
          <a:p>
            <a:r>
              <a:rPr lang="zh-CN" altLang="en-US" sz="2000" dirty="0"/>
              <a:t>给出一个截止时间</a:t>
            </a:r>
            <a:r>
              <a:rPr lang="en-US" altLang="zh-CN" sz="2000" dirty="0"/>
              <a:t>T(T&lt;1000)</a:t>
            </a:r>
            <a:r>
              <a:rPr lang="zh-CN" altLang="en-US" sz="2000" dirty="0"/>
              <a:t>，设计一个钓鱼方案，从第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个鱼塘出发，希望能钓到最多的鱼。</a:t>
            </a:r>
          </a:p>
          <a:p>
            <a:r>
              <a:rPr lang="zh-CN" altLang="en-US" sz="2000" dirty="0"/>
              <a:t>假设能钓到鱼的数量仅和已钓鱼的次数有关，且每次钓鱼的时间都是整数分钟。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1.4.6 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0" y="2226971"/>
            <a:ext cx="8441599" cy="13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圆角矩形 480259"/>
          <p:cNvSpPr/>
          <p:nvPr/>
        </p:nvSpPr>
        <p:spPr>
          <a:xfrm>
            <a:off x="310515" y="4547235"/>
            <a:ext cx="8610600" cy="81089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</a:p>
          <a:p>
            <a:pPr algn="l">
              <a:spcAft>
                <a:spcPct val="25000"/>
              </a:spcAft>
            </a:pPr>
            <a:r>
              <a:rPr sz="2000" b="0" dirty="0">
                <a:latin typeface="Arial" panose="020B0604020202020204" pitchFamily="34" charset="0"/>
                <a:ea typeface="隶书" panose="02010509060101010101" pitchFamily="49" charset="-122"/>
              </a:rPr>
              <a:t>一个整数，表示你的方案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能钓到的最多的鱼</a:t>
            </a:r>
            <a:r>
              <a:rPr sz="2000" b="0" dirty="0"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480259" name="圆角矩形 480258"/>
          <p:cNvSpPr/>
          <p:nvPr/>
        </p:nvSpPr>
        <p:spPr>
          <a:xfrm>
            <a:off x="310515" y="1464310"/>
            <a:ext cx="8613775" cy="284162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共5行，分别表示：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第1行为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鱼塘数N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；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第2行为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第1分钟各个鱼塘能钓到的鱼的数量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，每个数据之间用一空格隔开；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第3行为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每过1分钟各个鱼塘钓鱼数的减少量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，每个数据之间用一空格隔开；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第4行为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当前鱼塘到下一个相邻鱼塘需要的时间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；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第5行为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截止时间T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圆角矩形 481281"/>
          <p:cNvSpPr/>
          <p:nvPr/>
        </p:nvSpPr>
        <p:spPr>
          <a:xfrm>
            <a:off x="422564" y="3689462"/>
            <a:ext cx="7394635" cy="1190449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样例输出：</a:t>
            </a:r>
          </a:p>
          <a:p>
            <a:pPr algn="l"/>
            <a:r>
              <a:rPr lang="en-US" altLang="zh-CN" sz="2000" b="0">
                <a:latin typeface="Arial" panose="020B0604020202020204" pitchFamily="34" charset="0"/>
                <a:ea typeface="隶书" panose="02010509060101010101" pitchFamily="49" charset="-122"/>
              </a:rPr>
              <a:t>76</a:t>
            </a:r>
          </a:p>
        </p:txBody>
      </p:sp>
      <p:sp>
        <p:nvSpPr>
          <p:cNvPr id="481283" name="圆角矩形 481282"/>
          <p:cNvSpPr/>
          <p:nvPr/>
        </p:nvSpPr>
        <p:spPr>
          <a:xfrm>
            <a:off x="357250" y="1257298"/>
            <a:ext cx="7394635" cy="2074196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样例输入：</a:t>
            </a: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5</a:t>
            </a: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10 14 20 16 9</a:t>
            </a: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2 4 6 5 3</a:t>
            </a: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3 5 4 4</a:t>
            </a: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14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91527" y="4100536"/>
            <a:ext cx="2926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你的方案能钓到的最多的鱼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8835" y="1654807"/>
            <a:ext cx="95410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鱼塘数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2378834" y="2560317"/>
            <a:ext cx="454483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当前鱼塘到下一个相邻鱼塘需要的时间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8859" y="1954527"/>
            <a:ext cx="417454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第1分钟各个鱼塘能钓到的鱼的数量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79019" y="2253612"/>
            <a:ext cx="417454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每过1分钟各个鱼塘钓鱼数的减少量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78415" y="2828287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截止时间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78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1174" y="1426382"/>
            <a:ext cx="7949681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这道题看到题意要明确一点，当你在某一个鱼塘钓鱼一分钟后，其他的鱼塘的</a:t>
            </a:r>
            <a:r>
              <a:rPr lang="en-US" altLang="zh-CN" dirty="0"/>
              <a:t>1</a:t>
            </a:r>
            <a:r>
              <a:rPr lang="zh-CN" altLang="en-US" dirty="0"/>
              <a:t>分钟钓鱼数是不会变的，也就意味着你不可能走到</a:t>
            </a:r>
            <a:r>
              <a:rPr lang="en-US" altLang="zh-CN" dirty="0" err="1"/>
              <a:t>i</a:t>
            </a:r>
            <a:r>
              <a:rPr lang="zh-CN" altLang="en-US" dirty="0"/>
              <a:t>鱼塘后，再走回</a:t>
            </a:r>
            <a:r>
              <a:rPr lang="en-US" altLang="zh-CN" dirty="0"/>
              <a:t>i-1</a:t>
            </a:r>
            <a:r>
              <a:rPr lang="zh-CN" altLang="en-US" dirty="0"/>
              <a:t>鱼塘了，因为你在某个鱼塘的钓鱼次数是连续的，不会在</a:t>
            </a:r>
            <a:r>
              <a:rPr lang="en-US" altLang="zh-CN" dirty="0"/>
              <a:t>6</a:t>
            </a:r>
            <a:r>
              <a:rPr lang="zh-CN" altLang="en-US" dirty="0"/>
              <a:t>鱼塘钓一下，再跑回</a:t>
            </a:r>
            <a:r>
              <a:rPr lang="en-US" altLang="zh-CN" dirty="0"/>
              <a:t>5</a:t>
            </a:r>
            <a:r>
              <a:rPr lang="zh-CN" altLang="en-US" dirty="0"/>
              <a:t>鱼塘钓一下。明确了这个我们就可以开始贪心</a:t>
            </a:r>
            <a:r>
              <a:rPr lang="zh-CN" altLang="en-US" dirty="0" smtClean="0"/>
              <a:t>策略。</a:t>
            </a:r>
            <a:r>
              <a:rPr lang="zh-CN" altLang="en-US" dirty="0"/>
              <a:t>不管怎么样，这么看来我们一定是从</a:t>
            </a:r>
            <a:r>
              <a:rPr lang="en-US" altLang="zh-CN" dirty="0"/>
              <a:t>1</a:t>
            </a:r>
            <a:r>
              <a:rPr lang="zh-CN" altLang="en-US" dirty="0"/>
              <a:t>号鱼塘一直往右边鱼塘走，并且一定会在某个鱼塘停下钓完剩下的时间。因此答案得到一定是在某个鱼塘停下来了。</a:t>
            </a:r>
            <a:r>
              <a:rPr lang="zh-CN" altLang="en-US" b="1" dirty="0">
                <a:solidFill>
                  <a:srgbClr val="FF0000"/>
                </a:solidFill>
              </a:rPr>
              <a:t>时间的使用成分也一定可以独立的看成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部分，一部分是在不同鱼塘钓鱼的时间，一部分是走到某个鱼塘后停下的这段路程的总长度。</a:t>
            </a:r>
            <a:r>
              <a:rPr lang="zh-CN" altLang="en-US" dirty="0"/>
              <a:t>那么我们就可以枚举每一个鱼塘作为最终停下来的鱼塘，那么用已有时间减去走到这里的时间，剩下的时间就是钓鱼用的时间了，也可以说在剩下的时间里，在不同的鱼塘里移动是不消耗时间的，因此就可以利用最大堆开始每次选取根节点的钓鱼数加入答案，然后减去该鱼塘每次钓鱼后下次钓鱼要减的数量，再压入最大堆中，不停地循环这个过程知道剩下时间用完。最终取每次枚举最终停下的鱼塘情况的最大值即可。</a:t>
            </a:r>
          </a:p>
          <a:p>
            <a:r>
              <a:rPr lang="zh-CN" altLang="en-US" dirty="0"/>
              <a:t> 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分析</a:t>
            </a:r>
            <a:endParaRPr 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79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1174" y="1249101"/>
            <a:ext cx="7949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  <a:p>
            <a:r>
              <a:rPr lang="zh-CN" altLang="en-US" dirty="0"/>
              <a:t>小结：堆这样的结构本体上就是完全二叉树，不过在节点的分布上加了一些规则，不同的规则使之成为了最小堆或者最大堆，使之能够以高效率来更新整棵树。同时</a:t>
            </a:r>
            <a:r>
              <a:rPr lang="en-US" altLang="zh-CN" dirty="0"/>
              <a:t>C++</a:t>
            </a:r>
            <a:r>
              <a:rPr lang="zh-CN" altLang="en-US" dirty="0"/>
              <a:t>中标准库中也有与堆相应的函数。优先队列也是利用堆算法来实现的，如果数据量较小，建议使用优先队列来优化代码量，但是面对大数据，还是利用堆这样的数据结构来解决。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60634" y="1504950"/>
            <a:ext cx="1905331" cy="1905000"/>
            <a:chOff x="1200" y="2784"/>
            <a:chExt cx="1200" cy="1200"/>
          </a:xfrm>
        </p:grpSpPr>
        <p:sp>
          <p:nvSpPr>
            <p:cNvPr id="62507" name="Oval 6"/>
            <p:cNvSpPr/>
            <p:nvPr/>
          </p:nvSpPr>
          <p:spPr>
            <a:xfrm>
              <a:off x="1872" y="2784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62508" name="Oval 7"/>
            <p:cNvSpPr/>
            <p:nvPr/>
          </p:nvSpPr>
          <p:spPr>
            <a:xfrm>
              <a:off x="1488" y="3168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62509" name="Oval 8"/>
            <p:cNvSpPr/>
            <p:nvPr/>
          </p:nvSpPr>
          <p:spPr>
            <a:xfrm>
              <a:off x="1200" y="355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62510" name="Line 9"/>
            <p:cNvSpPr/>
            <p:nvPr/>
          </p:nvSpPr>
          <p:spPr>
            <a:xfrm flipH="1">
              <a:off x="1369" y="3386"/>
              <a:ext cx="190" cy="1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1" name="Line 10"/>
            <p:cNvSpPr/>
            <p:nvPr/>
          </p:nvSpPr>
          <p:spPr>
            <a:xfrm flipH="1">
              <a:off x="1654" y="2976"/>
              <a:ext cx="218" cy="2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2" name="Oval 11"/>
            <p:cNvSpPr/>
            <p:nvPr/>
          </p:nvSpPr>
          <p:spPr>
            <a:xfrm flipH="1">
              <a:off x="2160" y="3168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62513" name="Line 12"/>
            <p:cNvSpPr/>
            <p:nvPr/>
          </p:nvSpPr>
          <p:spPr>
            <a:xfrm>
              <a:off x="2085" y="2976"/>
              <a:ext cx="190" cy="1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4" name="Rectangle 13"/>
            <p:cNvSpPr/>
            <p:nvPr/>
          </p:nvSpPr>
          <p:spPr>
            <a:xfrm>
              <a:off x="1632" y="2832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[1]</a:t>
              </a:r>
            </a:p>
          </p:txBody>
        </p:sp>
        <p:sp>
          <p:nvSpPr>
            <p:cNvPr id="62515" name="Rectangle 14"/>
            <p:cNvSpPr/>
            <p:nvPr/>
          </p:nvSpPr>
          <p:spPr>
            <a:xfrm>
              <a:off x="1248" y="3168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[2]</a:t>
              </a:r>
            </a:p>
          </p:txBody>
        </p:sp>
        <p:sp>
          <p:nvSpPr>
            <p:cNvPr id="62516" name="Rectangle 15"/>
            <p:cNvSpPr/>
            <p:nvPr/>
          </p:nvSpPr>
          <p:spPr>
            <a:xfrm>
              <a:off x="1920" y="3168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[3]</a:t>
              </a:r>
            </a:p>
          </p:txBody>
        </p:sp>
        <p:sp>
          <p:nvSpPr>
            <p:cNvPr id="62517" name="Rectangle 16"/>
            <p:cNvSpPr/>
            <p:nvPr/>
          </p:nvSpPr>
          <p:spPr>
            <a:xfrm>
              <a:off x="1200" y="3840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[4]</a:t>
              </a:r>
            </a:p>
          </p:txBody>
        </p:sp>
        <p:sp>
          <p:nvSpPr>
            <p:cNvPr id="62518" name="Oval 17"/>
            <p:cNvSpPr/>
            <p:nvPr/>
          </p:nvSpPr>
          <p:spPr>
            <a:xfrm flipH="1">
              <a:off x="1680" y="355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519" name="Line 18"/>
            <p:cNvSpPr/>
            <p:nvPr/>
          </p:nvSpPr>
          <p:spPr>
            <a:xfrm>
              <a:off x="1657" y="3386"/>
              <a:ext cx="145" cy="16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20" name="Rectangle 19"/>
            <p:cNvSpPr/>
            <p:nvPr/>
          </p:nvSpPr>
          <p:spPr>
            <a:xfrm>
              <a:off x="1680" y="3840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[5]</a:t>
              </a:r>
            </a:p>
          </p:txBody>
        </p:sp>
        <p:sp>
          <p:nvSpPr>
            <p:cNvPr id="62521" name="Oval 20"/>
            <p:cNvSpPr/>
            <p:nvPr/>
          </p:nvSpPr>
          <p:spPr>
            <a:xfrm flipH="1">
              <a:off x="1968" y="3552"/>
              <a:ext cx="240" cy="240"/>
            </a:xfrm>
            <a:prstGeom prst="ellipse">
              <a:avLst/>
            </a:prstGeom>
            <a:solidFill>
              <a:srgbClr val="C0C0C0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2522" name="Rectangle 21"/>
            <p:cNvSpPr/>
            <p:nvPr/>
          </p:nvSpPr>
          <p:spPr>
            <a:xfrm>
              <a:off x="1968" y="3840"/>
              <a:ext cx="240" cy="1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[6]</a:t>
              </a:r>
            </a:p>
          </p:txBody>
        </p:sp>
        <p:sp>
          <p:nvSpPr>
            <p:cNvPr id="62523" name="Line 22"/>
            <p:cNvSpPr/>
            <p:nvPr/>
          </p:nvSpPr>
          <p:spPr>
            <a:xfrm flipH="1">
              <a:off x="2137" y="3408"/>
              <a:ext cx="96" cy="16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816" name="AutoShape 24"/>
          <p:cNvSpPr/>
          <p:nvPr/>
        </p:nvSpPr>
        <p:spPr>
          <a:xfrm>
            <a:off x="4001195" y="1824039"/>
            <a:ext cx="4429894" cy="1247775"/>
          </a:xfrm>
          <a:prstGeom prst="wedgeRoundRectCallout">
            <a:avLst>
              <a:gd name="adj1" fmla="val -78144"/>
              <a:gd name="adj2" fmla="val 32574"/>
              <a:gd name="adj3" fmla="val 16667"/>
            </a:avLst>
          </a:prstGeom>
          <a:gradFill rotWithShape="0">
            <a:gsLst>
              <a:gs pos="0">
                <a:srgbClr val="C2C2C2"/>
              </a:gs>
              <a:gs pos="50000">
                <a:srgbClr val="FFFFFF"/>
              </a:gs>
              <a:gs pos="100000">
                <a:srgbClr val="C2C2C2"/>
              </a:gs>
            </a:gsLst>
            <a:lin ang="0" scaled="1"/>
            <a:tileRect/>
          </a:gra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从堆的完全二叉树结构要求来说，</a:t>
            </a:r>
            <a:endParaRPr lang="en-US" altLang="zh-CN" b="1">
              <a:latin typeface="Times New Roman" panose="02020603050405020304" pitchFamily="18" charset="0"/>
            </a:endParaRPr>
          </a:p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新结点的位置必须在这里。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33817" name="Text Box 25"/>
          <p:cNvSpPr txBox="1"/>
          <p:nvPr/>
        </p:nvSpPr>
        <p:spPr>
          <a:xfrm>
            <a:off x="785950" y="3790950"/>
            <a:ext cx="3353382" cy="36988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Case 1 :  </a:t>
            </a:r>
            <a:r>
              <a:rPr lang="en-US" altLang="zh-CN" b="1" err="1">
                <a:latin typeface="Times New Roman" panose="02020603050405020304" pitchFamily="18" charset="0"/>
              </a:rPr>
              <a:t>new_item</a:t>
            </a:r>
            <a:r>
              <a:rPr lang="en-US" altLang="zh-CN" b="1">
                <a:latin typeface="Times New Roman" panose="02020603050405020304" pitchFamily="18" charset="0"/>
              </a:rPr>
              <a:t> = 20</a:t>
            </a:r>
          </a:p>
        </p:txBody>
      </p:sp>
      <p:sp>
        <p:nvSpPr>
          <p:cNvPr id="33818" name="Oval 26"/>
          <p:cNvSpPr/>
          <p:nvPr/>
        </p:nvSpPr>
        <p:spPr>
          <a:xfrm flipH="1">
            <a:off x="2286397" y="2714625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20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3653472" y="3790950"/>
            <a:ext cx="1219412" cy="381000"/>
            <a:chOff x="2496" y="2256"/>
            <a:chExt cx="768" cy="240"/>
          </a:xfrm>
        </p:grpSpPr>
        <p:sp>
          <p:nvSpPr>
            <p:cNvPr id="62504" name="Oval 28"/>
            <p:cNvSpPr/>
            <p:nvPr/>
          </p:nvSpPr>
          <p:spPr>
            <a:xfrm flipH="1">
              <a:off x="2496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2505" name="Oval 29"/>
            <p:cNvSpPr/>
            <p:nvPr/>
          </p:nvSpPr>
          <p:spPr>
            <a:xfrm flipH="1">
              <a:off x="3024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31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62506" name="Rectangle 30"/>
            <p:cNvSpPr/>
            <p:nvPr/>
          </p:nvSpPr>
          <p:spPr>
            <a:xfrm>
              <a:off x="2784" y="2256"/>
              <a:ext cx="192" cy="2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&lt;</a:t>
              </a:r>
            </a:p>
          </p:txBody>
        </p:sp>
      </p:grpSp>
      <p:graphicFrame>
        <p:nvGraphicFramePr>
          <p:cNvPr id="33823" name="对象 33822"/>
          <p:cNvGraphicFramePr/>
          <p:nvPr/>
        </p:nvGraphicFramePr>
        <p:xfrm>
          <a:off x="5101524" y="3562350"/>
          <a:ext cx="4668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r:id="rId10" imgW="1554480" imgH="2286635" progId="">
                  <p:embed/>
                </p:oleObj>
              </mc:Choice>
              <mc:Fallback>
                <p:oleObj r:id="rId10" imgW="1554480" imgH="2286635" progId="">
                  <p:embed/>
                  <p:pic>
                    <p:nvPicPr>
                      <p:cNvPr id="0" name="图片 20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1524" y="3562350"/>
                        <a:ext cx="466806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4" name="Text Box 32"/>
          <p:cNvSpPr txBox="1"/>
          <p:nvPr/>
        </p:nvSpPr>
        <p:spPr>
          <a:xfrm>
            <a:off x="785950" y="4552950"/>
            <a:ext cx="3353382" cy="36988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Case 2 :  </a:t>
            </a:r>
            <a:r>
              <a:rPr lang="en-US" altLang="zh-CN" b="1" err="1">
                <a:latin typeface="Times New Roman" panose="02020603050405020304" pitchFamily="18" charset="0"/>
              </a:rPr>
              <a:t>new_item</a:t>
            </a:r>
            <a:r>
              <a:rPr lang="en-US" altLang="zh-CN" b="1">
                <a:latin typeface="Times New Roman" panose="02020603050405020304" pitchFamily="18" charset="0"/>
              </a:rPr>
              <a:t> = 35</a:t>
            </a:r>
          </a:p>
        </p:txBody>
      </p:sp>
      <p:sp>
        <p:nvSpPr>
          <p:cNvPr id="33825" name="Oval 33"/>
          <p:cNvSpPr/>
          <p:nvPr/>
        </p:nvSpPr>
        <p:spPr>
          <a:xfrm flipH="1">
            <a:off x="2286397" y="2714625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35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3653472" y="4552950"/>
            <a:ext cx="1219412" cy="381000"/>
            <a:chOff x="2496" y="2256"/>
            <a:chExt cx="768" cy="240"/>
          </a:xfrm>
        </p:grpSpPr>
        <p:sp>
          <p:nvSpPr>
            <p:cNvPr id="62501" name="Oval 35"/>
            <p:cNvSpPr/>
            <p:nvPr/>
          </p:nvSpPr>
          <p:spPr>
            <a:xfrm flipH="1">
              <a:off x="2496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62502" name="Oval 36"/>
            <p:cNvSpPr/>
            <p:nvPr/>
          </p:nvSpPr>
          <p:spPr>
            <a:xfrm flipH="1">
              <a:off x="3024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31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62503" name="Rectangle 37"/>
            <p:cNvSpPr/>
            <p:nvPr/>
          </p:nvSpPr>
          <p:spPr>
            <a:xfrm>
              <a:off x="2784" y="2256"/>
              <a:ext cx="192" cy="2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3830" name="Oval 38"/>
          <p:cNvSpPr/>
          <p:nvPr/>
        </p:nvSpPr>
        <p:spPr>
          <a:xfrm flipH="1">
            <a:off x="2572197" y="2119313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35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33831" name="Oval 39"/>
          <p:cNvSpPr/>
          <p:nvPr/>
        </p:nvSpPr>
        <p:spPr>
          <a:xfrm flipH="1">
            <a:off x="2286397" y="2714625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31</a:t>
            </a:r>
          </a:p>
        </p:txBody>
      </p:sp>
      <p:grpSp>
        <p:nvGrpSpPr>
          <p:cNvPr id="5" name="Group 40"/>
          <p:cNvGrpSpPr/>
          <p:nvPr/>
        </p:nvGrpSpPr>
        <p:grpSpPr>
          <a:xfrm>
            <a:off x="5101524" y="4552950"/>
            <a:ext cx="1219412" cy="381000"/>
            <a:chOff x="2496" y="2256"/>
            <a:chExt cx="768" cy="240"/>
          </a:xfrm>
        </p:grpSpPr>
        <p:sp>
          <p:nvSpPr>
            <p:cNvPr id="62498" name="Oval 41"/>
            <p:cNvSpPr/>
            <p:nvPr/>
          </p:nvSpPr>
          <p:spPr>
            <a:xfrm flipH="1">
              <a:off x="2496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62499" name="Oval 42"/>
            <p:cNvSpPr/>
            <p:nvPr/>
          </p:nvSpPr>
          <p:spPr>
            <a:xfrm flipH="1">
              <a:off x="3024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44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62500" name="Rectangle 43"/>
            <p:cNvSpPr/>
            <p:nvPr/>
          </p:nvSpPr>
          <p:spPr>
            <a:xfrm>
              <a:off x="2784" y="2256"/>
              <a:ext cx="192" cy="2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&lt;</a:t>
              </a:r>
            </a:p>
          </p:txBody>
        </p:sp>
      </p:grpSp>
      <p:graphicFrame>
        <p:nvGraphicFramePr>
          <p:cNvPr id="33836" name="对象 33835"/>
          <p:cNvGraphicFramePr/>
          <p:nvPr/>
        </p:nvGraphicFramePr>
        <p:xfrm>
          <a:off x="6549576" y="4324350"/>
          <a:ext cx="4668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r:id="rId12" imgW="1554480" imgH="2286635" progId="">
                  <p:embed/>
                </p:oleObj>
              </mc:Choice>
              <mc:Fallback>
                <p:oleObj r:id="rId12" imgW="1554480" imgH="2286635" progId="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49576" y="4324350"/>
                        <a:ext cx="466806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7" name="Text Box 45"/>
          <p:cNvSpPr txBox="1"/>
          <p:nvPr/>
        </p:nvSpPr>
        <p:spPr>
          <a:xfrm>
            <a:off x="785950" y="5391150"/>
            <a:ext cx="3353382" cy="36988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Case 3 :  </a:t>
            </a:r>
            <a:r>
              <a:rPr lang="en-US" altLang="zh-CN" b="1" err="1">
                <a:latin typeface="Times New Roman" panose="02020603050405020304" pitchFamily="18" charset="0"/>
              </a:rPr>
              <a:t>new_item</a:t>
            </a:r>
            <a:r>
              <a:rPr lang="en-US" altLang="zh-CN" b="1">
                <a:latin typeface="Times New Roman" panose="02020603050405020304" pitchFamily="18" charset="0"/>
              </a:rPr>
              <a:t> = 58</a:t>
            </a:r>
          </a:p>
        </p:txBody>
      </p:sp>
      <p:grpSp>
        <p:nvGrpSpPr>
          <p:cNvPr id="6" name="Group 46"/>
          <p:cNvGrpSpPr/>
          <p:nvPr/>
        </p:nvGrpSpPr>
        <p:grpSpPr>
          <a:xfrm>
            <a:off x="3653472" y="5391150"/>
            <a:ext cx="1219412" cy="381000"/>
            <a:chOff x="2496" y="2256"/>
            <a:chExt cx="768" cy="240"/>
          </a:xfrm>
        </p:grpSpPr>
        <p:sp>
          <p:nvSpPr>
            <p:cNvPr id="62495" name="Oval 47"/>
            <p:cNvSpPr/>
            <p:nvPr/>
          </p:nvSpPr>
          <p:spPr>
            <a:xfrm flipH="1">
              <a:off x="2496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62496" name="Oval 48"/>
            <p:cNvSpPr/>
            <p:nvPr/>
          </p:nvSpPr>
          <p:spPr>
            <a:xfrm flipH="1">
              <a:off x="3024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31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62497" name="Rectangle 49"/>
            <p:cNvSpPr/>
            <p:nvPr/>
          </p:nvSpPr>
          <p:spPr>
            <a:xfrm>
              <a:off x="2784" y="2256"/>
              <a:ext cx="192" cy="2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3842" name="Oval 50"/>
          <p:cNvSpPr/>
          <p:nvPr/>
        </p:nvSpPr>
        <p:spPr>
          <a:xfrm flipH="1">
            <a:off x="2572197" y="2119313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58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5101524" y="5391150"/>
            <a:ext cx="1219412" cy="381000"/>
            <a:chOff x="2496" y="2256"/>
            <a:chExt cx="768" cy="240"/>
          </a:xfrm>
        </p:grpSpPr>
        <p:sp>
          <p:nvSpPr>
            <p:cNvPr id="62492" name="Oval 52"/>
            <p:cNvSpPr/>
            <p:nvPr/>
          </p:nvSpPr>
          <p:spPr>
            <a:xfrm flipH="1">
              <a:off x="2496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62493" name="Oval 53"/>
            <p:cNvSpPr/>
            <p:nvPr/>
          </p:nvSpPr>
          <p:spPr>
            <a:xfrm flipH="1">
              <a:off x="3024" y="2256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44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62494" name="Rectangle 54"/>
            <p:cNvSpPr/>
            <p:nvPr/>
          </p:nvSpPr>
          <p:spPr>
            <a:xfrm>
              <a:off x="2784" y="2256"/>
              <a:ext cx="192" cy="2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3847" name="Oval 55"/>
          <p:cNvSpPr/>
          <p:nvPr/>
        </p:nvSpPr>
        <p:spPr>
          <a:xfrm flipH="1">
            <a:off x="2143497" y="1500188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58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33848" name="Oval 56"/>
          <p:cNvSpPr/>
          <p:nvPr/>
        </p:nvSpPr>
        <p:spPr>
          <a:xfrm flipH="1">
            <a:off x="2572197" y="2119313"/>
            <a:ext cx="381066" cy="38100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44</a:t>
            </a:r>
          </a:p>
        </p:txBody>
      </p:sp>
      <p:graphicFrame>
        <p:nvGraphicFramePr>
          <p:cNvPr id="33849" name="对象 33848"/>
          <p:cNvGraphicFramePr/>
          <p:nvPr/>
        </p:nvGraphicFramePr>
        <p:xfrm>
          <a:off x="8288190" y="5143500"/>
          <a:ext cx="4668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13" imgW="1554480" imgH="2286635" progId="">
                  <p:embed/>
                </p:oleObj>
              </mc:Choice>
              <mc:Fallback>
                <p:oleObj r:id="rId13" imgW="1554480" imgH="2286635" progId="">
                  <p:embed/>
                  <p:pic>
                    <p:nvPicPr>
                      <p:cNvPr id="0" name="图片 206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88190" y="5143500"/>
                        <a:ext cx="466806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6" name="矩形 58"/>
          <p:cNvSpPr/>
          <p:nvPr/>
        </p:nvSpPr>
        <p:spPr>
          <a:xfrm>
            <a:off x="643050" y="468863"/>
            <a:ext cx="37753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1.2.1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最大堆的插入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73392" y="5405438"/>
            <a:ext cx="1681455" cy="381000"/>
            <a:chOff x="6572264" y="5405454"/>
            <a:chExt cx="1681169" cy="381000"/>
          </a:xfrm>
        </p:grpSpPr>
        <p:sp>
          <p:nvSpPr>
            <p:cNvPr id="62490" name="Oval 52"/>
            <p:cNvSpPr/>
            <p:nvPr/>
          </p:nvSpPr>
          <p:spPr>
            <a:xfrm flipH="1">
              <a:off x="6572264" y="5405454"/>
              <a:ext cx="369096" cy="38100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62491" name="Rectangle 54"/>
            <p:cNvSpPr/>
            <p:nvPr/>
          </p:nvSpPr>
          <p:spPr>
            <a:xfrm>
              <a:off x="7015179" y="5405454"/>
              <a:ext cx="1238254" cy="38100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&lt;  </a:t>
              </a:r>
              <a:r>
                <a:rPr lang="en-US" altLang="zh-CN" b="1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MaxData</a:t>
              </a:r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17" grpId="0"/>
      <p:bldP spid="33818" grpId="0" animBg="1"/>
      <p:bldP spid="33824" grpId="0"/>
      <p:bldP spid="33825" grpId="0" animBg="1"/>
      <p:bldP spid="33830" grpId="0" animBg="1"/>
      <p:bldP spid="33831" grpId="0" animBg="1"/>
      <p:bldP spid="33837" grpId="0"/>
      <p:bldP spid="33842" grpId="0" animBg="1"/>
      <p:bldP spid="33847" grpId="0" animBg="1"/>
      <p:bldP spid="3384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80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6865" y="1163320"/>
            <a:ext cx="5936615" cy="512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240" y="1216025"/>
            <a:ext cx="6318885" cy="502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6075" y="1351280"/>
            <a:ext cx="825436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方法2（动态规划）</a:t>
            </a:r>
          </a:p>
          <a:p>
            <a:endParaRPr lang="zh-CN" altLang="en-US"/>
          </a:p>
          <a:p>
            <a:r>
              <a:rPr lang="zh-CN" altLang="en-US"/>
              <a:t>很容易就可以发现，这道题目适合用动态规划来解决。</a:t>
            </a:r>
          </a:p>
          <a:p>
            <a:endParaRPr lang="zh-CN" altLang="en-US"/>
          </a:p>
          <a:p>
            <a:r>
              <a:rPr lang="zh-CN" altLang="en-US"/>
              <a:t>我们以5分钟为一个单位时间，定义一个数组opt，opt[i][j]则表示走到第i个池塘花j个单位时间可以钓到的最大鱼数。</a:t>
            </a:r>
          </a:p>
          <a:p>
            <a:endParaRPr lang="zh-CN" altLang="en-US"/>
          </a:p>
          <a:p>
            <a:r>
              <a:rPr lang="zh-CN" altLang="en-US"/>
              <a:t>我们设在池塘i花了k个单位时间钓鱼，从池塘i-1走到池塘i要花t[i-1]的时间。那么opt[i][j]就等于opt[i][j-t[i-1]-k]（即到上一个池塘花j-池塘i-1到池塘i的时间-k的单位时间的最优解）加上在池塘i花k个单位时间钓到的鱼，那么就可以得到</a:t>
            </a:r>
          </a:p>
          <a:p>
            <a:endParaRPr lang="zh-CN" altLang="en-US"/>
          </a:p>
          <a:p>
            <a:r>
              <a:rPr lang="zh-CN" altLang="en-US"/>
              <a:t>opt[i][j]=max{opt[i-1][j-t[i-1]-k]+k*f[i]-d[i]-2*d[i]-3*d[i]-…-(k-1)*d[i]}</a:t>
            </a:r>
          </a:p>
          <a:p>
            <a:endParaRPr lang="zh-CN" altLang="en-US"/>
          </a:p>
          <a:p>
            <a:r>
              <a:rPr lang="zh-CN" altLang="en-US"/>
              <a:t>化简一下得到</a:t>
            </a:r>
          </a:p>
          <a:p>
            <a:endParaRPr lang="zh-CN" altLang="en-US"/>
          </a:p>
          <a:p>
            <a:r>
              <a:rPr lang="zh-CN" altLang="en-US"/>
              <a:t>opt[i][j]=max{opt[i-1][j-t[i-1]-k]+k*f[i]-k*(k-1)/2*d[i]}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83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6075" y="1351280"/>
            <a:ext cx="825436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r>
              <a:rPr lang="zh-CN" altLang="en-US"/>
              <a:t>确定了状态转移方程，现在就要来看k的取值范围。很容易就可以知道，数组下标不能为负，所以k必须&lt;=j-t[i-1]；由于钓的鱼的数量为正，所以(k-1)*d[i]&lt;f[i]；还有一点最重要，就是因为到除池塘1之外的池塘都需要时间，所以opt[i][0]（i&gt;1）是无意义的的，所以当k要保证opt[i][j-t[i-1]-k]有意义，那我们一开始初始化的时候把opt都赋值成-1，表示无意义，只把opt[0][0]赋值为0，因为这样可以保证opt[1][*]有意义，从而保证其他的有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圆角矩形 482306"/>
          <p:cNvSpPr/>
          <p:nvPr/>
        </p:nvSpPr>
        <p:spPr>
          <a:xfrm>
            <a:off x="356870" y="1341755"/>
            <a:ext cx="8476615" cy="336736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可以用</a:t>
            </a:r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f[i][j]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表示第j分钟（已经走到第i个鱼塘）最多能钓到的鱼的数量</a:t>
            </a:r>
            <a:endParaRPr lang="zh-CN" altLang="en-US" sz="2400" b="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4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状态转移方程：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f[i][j] = max ( f[i][j] , f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[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i-1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][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 k - t[i] + t[i-1]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]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+a[i][j-k] )</a:t>
            </a:r>
            <a:endParaRPr lang="zh-CN" altLang="en-US" sz="2000" b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当前所在的鱼塘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当前时间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j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在第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k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分钟到达第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个鱼塘</a:t>
            </a: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从一号鱼塘走到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号鱼塘的时间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t[i]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+mn-ea"/>
              <a:sym typeface="+mn-ea"/>
            </a:endParaRPr>
          </a:p>
          <a:p>
            <a:pPr algn="l">
              <a:spcAft>
                <a:spcPct val="25000"/>
              </a:spcAft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（ 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t[i] - t[i-1]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表示从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i-1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号鱼塘走到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i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号鱼塘的时间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） </a:t>
            </a:r>
            <a:endParaRPr lang="zh-CN" altLang="en-US" b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85</a:t>
            </a:fld>
            <a:endParaRPr lang="zh-CN" altLang="en-US"/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7063899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}T~@ZJ7@%8INCDIAUWINL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1325880"/>
            <a:ext cx="8514715" cy="471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86</a:t>
            </a:fld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357250" y="428626"/>
            <a:ext cx="7067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X~M`M$SJ{]HFX9KYK81$%[Q"/>
          <p:cNvPicPr>
            <a:picLocks noChangeAspect="1"/>
          </p:cNvPicPr>
          <p:nvPr/>
        </p:nvPicPr>
        <p:blipFill>
          <a:blip r:embed="rId2"/>
          <a:srcRect l="-93" t="116" r="8925" b="624"/>
          <a:stretch>
            <a:fillRect/>
          </a:stretch>
        </p:blipFill>
        <p:spPr>
          <a:xfrm>
            <a:off x="348615" y="1407160"/>
            <a:ext cx="8678545" cy="272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205" y="398780"/>
            <a:ext cx="6354445" cy="65722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[2920]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 小明的账单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08965" y="1473835"/>
            <a:ext cx="7826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小明在一次聚会中，不慎遗失了自己的钱包，在接下来的日子，面对小明的将是一系列的补卡手续和堆积的账单</a:t>
            </a:r>
            <a:r>
              <a:rPr lang="en-US" altLang="zh-CN" sz="2400" dirty="0"/>
              <a:t>… </a:t>
            </a:r>
            <a:r>
              <a:rPr lang="zh-CN" altLang="en-US" sz="2400" dirty="0"/>
              <a:t>在小明的百般恳求下，老板最终同意延缓账单的支付时间。可老板又提出，必须从目前还没有支付的所有账单中选出面额最大和最小的两张，并把他们付清。还没有支付的账单会被保留到下一天。 请你帮他计算出支付的顺序。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圆角矩形 480259"/>
          <p:cNvSpPr/>
          <p:nvPr/>
        </p:nvSpPr>
        <p:spPr>
          <a:xfrm>
            <a:off x="408940" y="3813810"/>
            <a:ext cx="7895590" cy="729061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r>
              <a:rPr lang="zh-CN" altLang="en-US" sz="2000" dirty="0"/>
              <a:t>输出共</a:t>
            </a:r>
            <a:r>
              <a:rPr lang="en-US" altLang="zh-CN" sz="2000" dirty="0"/>
              <a:t>N </a:t>
            </a:r>
            <a:r>
              <a:rPr lang="zh-CN" altLang="en-US" sz="2000" dirty="0"/>
              <a:t>行，每行两个用空格分隔的整数，分别表示当天支付的面额最小和最大的支票的面额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80259" name="圆角矩形 480258"/>
          <p:cNvSpPr/>
          <p:nvPr/>
        </p:nvSpPr>
        <p:spPr>
          <a:xfrm>
            <a:off x="488315" y="1296670"/>
            <a:ext cx="7887970" cy="2315964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r>
              <a:rPr lang="zh-CN" altLang="en-US" sz="2000" dirty="0"/>
              <a:t>第</a:t>
            </a:r>
            <a:r>
              <a:rPr lang="en-US" altLang="zh-CN" sz="2000" dirty="0"/>
              <a:t>1</a:t>
            </a:r>
            <a:r>
              <a:rPr lang="zh-CN" altLang="en-US" sz="2000" dirty="0"/>
              <a:t>行：一个正整数</a:t>
            </a:r>
            <a:r>
              <a:rPr lang="en-US" altLang="zh-CN" sz="2000" dirty="0"/>
              <a:t>N(N≤15,000)</a:t>
            </a:r>
            <a:r>
              <a:rPr lang="zh-CN" altLang="en-US" sz="2000" dirty="0"/>
              <a:t>，表示小明补办银联卡总共的天数。</a:t>
            </a:r>
          </a:p>
          <a:p>
            <a:r>
              <a:rPr lang="zh-CN" altLang="en-US" sz="2000" dirty="0"/>
              <a:t>第</a:t>
            </a:r>
            <a:r>
              <a:rPr lang="en-US" altLang="zh-CN" sz="2000" dirty="0"/>
              <a:t>2</a:t>
            </a:r>
            <a:r>
              <a:rPr lang="zh-CN" altLang="en-US" sz="2000" dirty="0"/>
              <a:t>行到第</a:t>
            </a:r>
            <a:r>
              <a:rPr lang="en-US" altLang="zh-CN" sz="2000" dirty="0"/>
              <a:t>N+1 </a:t>
            </a:r>
            <a:r>
              <a:rPr lang="zh-CN" altLang="en-US" sz="2000" dirty="0"/>
              <a:t>行：每一行描述一天中收到的帐单。先是一个非负整数</a:t>
            </a:r>
            <a:r>
              <a:rPr lang="en-US" altLang="zh-CN" sz="2000" dirty="0"/>
              <a:t>M≤100</a:t>
            </a:r>
            <a:r>
              <a:rPr lang="zh-CN" altLang="en-US" sz="2000" dirty="0"/>
              <a:t>，表示当天收到的账单数，后跟</a:t>
            </a:r>
            <a:r>
              <a:rPr lang="en-US" altLang="zh-CN" sz="2000" dirty="0"/>
              <a:t>M</a:t>
            </a:r>
            <a:r>
              <a:rPr lang="zh-CN" altLang="en-US" sz="2000" dirty="0"/>
              <a:t>个正整数（都小于</a:t>
            </a:r>
            <a:r>
              <a:rPr lang="en-US" altLang="zh-CN" sz="2000" dirty="0"/>
              <a:t>1,000,000,000</a:t>
            </a:r>
            <a:r>
              <a:rPr lang="zh-CN" altLang="en-US" sz="2000" dirty="0"/>
              <a:t>），表示每张帐单的面额。</a:t>
            </a:r>
          </a:p>
          <a:p>
            <a:r>
              <a:rPr lang="zh-CN" altLang="en-US" sz="2000" dirty="0"/>
              <a:t>输入数据保证每天都可以支付两张帐单。</a:t>
            </a:r>
          </a:p>
          <a:p>
            <a:pPr>
              <a:spcAft>
                <a:spcPct val="25000"/>
              </a:spcAft>
            </a:pP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823" y="1257181"/>
            <a:ext cx="4572635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/>
              <a:t>样例输入</a:t>
            </a:r>
          </a:p>
          <a:p>
            <a:r>
              <a:rPr lang="en-US" altLang="zh-CN" sz="2000" dirty="0"/>
              <a:t>4</a:t>
            </a:r>
          </a:p>
          <a:p>
            <a:r>
              <a:rPr lang="en-US" altLang="zh-CN" sz="2000" dirty="0"/>
              <a:t>3 3 6 5</a:t>
            </a:r>
          </a:p>
          <a:p>
            <a:r>
              <a:rPr lang="en-US" altLang="zh-CN" sz="2000" dirty="0"/>
              <a:t>2 8 2</a:t>
            </a:r>
          </a:p>
          <a:p>
            <a:r>
              <a:rPr lang="en-US" altLang="zh-CN" sz="2000" dirty="0"/>
              <a:t>3 7 1 7</a:t>
            </a:r>
          </a:p>
          <a:p>
            <a:r>
              <a:rPr lang="en-US" altLang="zh-CN" sz="2000" dirty="0"/>
              <a:t>0</a:t>
            </a:r>
          </a:p>
          <a:p>
            <a:r>
              <a:rPr lang="zh-CN" altLang="en-US" sz="2000" dirty="0"/>
              <a:t>样例输出</a:t>
            </a:r>
          </a:p>
          <a:p>
            <a:r>
              <a:rPr lang="en-US" altLang="zh-CN" sz="2000" dirty="0"/>
              <a:t>3 6</a:t>
            </a:r>
          </a:p>
          <a:p>
            <a:r>
              <a:rPr lang="en-US" altLang="zh-CN" sz="2000" dirty="0"/>
              <a:t>2 8</a:t>
            </a:r>
          </a:p>
          <a:p>
            <a:r>
              <a:rPr lang="en-US" altLang="zh-CN" sz="2000" dirty="0"/>
              <a:t>1 7</a:t>
            </a:r>
          </a:p>
          <a:p>
            <a:r>
              <a:rPr lang="en-US" altLang="zh-CN" sz="2000" dirty="0"/>
              <a:t>5 7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89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90" y="1257300"/>
            <a:ext cx="4732020" cy="512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1"/>
          <p:cNvSpPr/>
          <p:nvPr/>
        </p:nvSpPr>
        <p:spPr>
          <a:xfrm>
            <a:off x="571600" y="1208089"/>
            <a:ext cx="764514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算法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可以概括成一句话：</a:t>
            </a:r>
            <a:r>
              <a:rPr lang="zh-CN" altLang="en-US" sz="2000" b="1" dirty="0">
                <a:latin typeface="Times New Roman" panose="02020603050405020304" pitchFamily="18" charset="0"/>
              </a:rPr>
              <a:t>从新增的最后一个结点的父结点开始，用要插入元素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向下过滤上层结点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（相当于要插入的元素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向上渗透</a:t>
            </a:r>
            <a:r>
              <a:rPr lang="zh-CN" altLang="en-US" sz="2000" b="1" dirty="0">
                <a:latin typeface="Times New Roman" panose="02020603050405020304" pitchFamily="18" charset="0"/>
              </a:rPr>
              <a:t>）。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250" y="2279651"/>
          <a:ext cx="8288247" cy="3571900"/>
        </p:xfrm>
        <a:graphic>
          <a:graphicData uri="http://schemas.openxmlformats.org/drawingml/2006/table">
            <a:tbl>
              <a:tblPr/>
              <a:tblGrid>
                <a:gridCol w="8288247"/>
              </a:tblGrid>
              <a:tr h="3571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void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Insert(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MaxHeap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H,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ElementType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item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{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将元素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item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插入最大堆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，其中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H-&gt;Elements[0]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已经定义为哨兵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 err="1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int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(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IsFull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(H) ) { 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printf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("</a:t>
                      </a:r>
                      <a:r>
                        <a:rPr lang="zh-CN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Courier New" panose="02070309020205020404"/>
                        </a:rPr>
                        <a:t>最大堆已满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");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return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800" b="1" kern="100" dirty="0" err="1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= ++H-&gt;Size;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en-US" sz="1800" b="1" kern="100" dirty="0" err="1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指向插入后堆中的最后一个元素的位置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for</a:t>
                      </a: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( ;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/2] &lt; item; 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/=2 )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] = H-&gt;Elements[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/2];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向下过滤结点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 H-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&gt;Elements[</a:t>
                      </a:r>
                      <a:r>
                        <a:rPr lang="en-US" sz="1800" b="1" kern="100" dirty="0" err="1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] = item;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/*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将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item 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插入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 */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ourier New" panose="020703090202050204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ourier New" panose="02070309020205020404"/>
                          <a:ea typeface="宋体" panose="02010600030101010101" pitchFamily="2" charset="-122"/>
                          <a:cs typeface="Times New Roman" panose="02020603050405020304"/>
                        </a:rPr>
                        <a:t>}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7"/>
          <p:cNvSpPr txBox="1"/>
          <p:nvPr/>
        </p:nvSpPr>
        <p:spPr>
          <a:xfrm>
            <a:off x="757369" y="5952609"/>
            <a:ext cx="2896103" cy="36933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anose="02020603050405020304" pitchFamily="18" charset="0"/>
              </a:rPr>
              <a:t>T</a:t>
            </a:r>
            <a:r>
              <a:rPr lang="en-US" altLang="zh-CN" b="1" dirty="0">
                <a:latin typeface="Times New Roman" panose="02020603050405020304" pitchFamily="18" charset="0"/>
              </a:rPr>
              <a:t> (</a:t>
            </a: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</a:rPr>
              <a:t>) = O ( log </a:t>
            </a:r>
            <a:r>
              <a:rPr lang="en-US" altLang="zh-CN" b="1" i="1" dirty="0">
                <a:latin typeface="Times New Roman" panose="02020603050405020304" pitchFamily="18" charset="0"/>
              </a:rPr>
              <a:t>N 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endParaRPr lang="en-US" altLang="zh-CN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6691630" y="2802890"/>
          <a:ext cx="1435735" cy="12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3073400" imgH="3168650" progId="Paint.Picture">
                  <p:embed/>
                </p:oleObj>
              </mc:Choice>
              <mc:Fallback>
                <p:oleObj r:id="rId3" imgW="3073400" imgH="3168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1630" y="2802890"/>
                        <a:ext cx="1435735" cy="125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1" y="1557828"/>
            <a:ext cx="3633980" cy="478095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90,&quot;width&quot;:78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50,&quot;width&quot;:7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300,&quot;width&quot;:961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70,&quot;width&quot;:877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8275</Words>
  <Application>Microsoft Office PowerPoint</Application>
  <PresentationFormat>自定义</PresentationFormat>
  <Paragraphs>1311</Paragraphs>
  <Slides>90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90</vt:i4>
      </vt:variant>
    </vt:vector>
  </HeadingPairs>
  <TitlesOfParts>
    <vt:vector size="93" baseType="lpstr">
      <vt:lpstr>Office 主题</vt:lpstr>
      <vt:lpstr>Bitmap Image</vt:lpstr>
      <vt:lpstr>Equation.3</vt:lpstr>
      <vt:lpstr>数据结构-堆与哈夫曼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[2920] 小明的账单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win10</cp:lastModifiedBy>
  <cp:revision>170</cp:revision>
  <dcterms:created xsi:type="dcterms:W3CDTF">2019-11-15T07:21:00Z</dcterms:created>
  <dcterms:modified xsi:type="dcterms:W3CDTF">2020-05-03T02:56:31Z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