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sldIdLst>
    <p:sldId id="322" r:id="rId3"/>
    <p:sldId id="783" r:id="rId4"/>
    <p:sldId id="790" r:id="rId5"/>
    <p:sldId id="791" r:id="rId6"/>
    <p:sldId id="820" r:id="rId7"/>
    <p:sldId id="821" r:id="rId8"/>
    <p:sldId id="822" r:id="rId9"/>
    <p:sldId id="826" r:id="rId10"/>
    <p:sldId id="874" r:id="rId11"/>
    <p:sldId id="870" r:id="rId12"/>
    <p:sldId id="871" r:id="rId13"/>
    <p:sldId id="793" r:id="rId14"/>
    <p:sldId id="795" r:id="rId15"/>
    <p:sldId id="796" r:id="rId16"/>
    <p:sldId id="799" r:id="rId17"/>
    <p:sldId id="866" r:id="rId18"/>
    <p:sldId id="969" r:id="rId19"/>
    <p:sldId id="970" r:id="rId20"/>
    <p:sldId id="971" r:id="rId21"/>
    <p:sldId id="972" r:id="rId22"/>
    <p:sldId id="974" r:id="rId23"/>
    <p:sldId id="973" r:id="rId24"/>
    <p:sldId id="976" r:id="rId25"/>
    <p:sldId id="977" r:id="rId26"/>
    <p:sldId id="979" r:id="rId27"/>
    <p:sldId id="980" r:id="rId28"/>
    <p:sldId id="981" r:id="rId29"/>
    <p:sldId id="982" r:id="rId30"/>
    <p:sldId id="983" r:id="rId31"/>
    <p:sldId id="984" r:id="rId32"/>
    <p:sldId id="985" r:id="rId33"/>
    <p:sldId id="986" r:id="rId34"/>
    <p:sldId id="987" r:id="rId35"/>
    <p:sldId id="988" r:id="rId36"/>
    <p:sldId id="989" r:id="rId37"/>
    <p:sldId id="990" r:id="rId38"/>
    <p:sldId id="991" r:id="rId39"/>
    <p:sldId id="992" r:id="rId40"/>
    <p:sldId id="993" r:id="rId41"/>
    <p:sldId id="321" r:id="rId42"/>
  </p:sldIdLst>
  <p:sldSz cx="9145270" cy="6858000"/>
  <p:notesSz cx="6858000" cy="9144000"/>
  <p:custDataLst>
    <p:tags r:id="rId4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79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罗 勇" initials="罗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4" autoAdjust="0"/>
    <p:restoredTop sz="94648" autoAdjust="0"/>
  </p:normalViewPr>
  <p:slideViewPr>
    <p:cSldViewPr snapToGrid="0">
      <p:cViewPr varScale="1">
        <p:scale>
          <a:sx n="64" d="100"/>
          <a:sy n="64" d="100"/>
        </p:scale>
        <p:origin x="-1352" y="-68"/>
      </p:cViewPr>
      <p:guideLst>
        <p:guide orient="horz" pos="2112"/>
        <p:guide pos="279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8" Type="http://schemas.openxmlformats.org/officeDocument/2006/relationships/tags" Target="tags/tag4.xml"/><Relationship Id="rId47" Type="http://schemas.openxmlformats.org/officeDocument/2006/relationships/commentAuthors" Target="commentAuthors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notesMaster" Target="notesMasters/notesMaster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56D97-C121-4518-9166-38EE255D68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1B510-4A36-4140-9235-F13CF6735E8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  <a:prstGeom prst="rect">
            <a:avLst/>
          </a:prstGeo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副标题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9" name="矩形 8"/>
          <p:cNvSpPr/>
          <p:nvPr userDrawn="1"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 userDrawn="1"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 userDrawn="1"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页脚占位符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浙江财经大学信智学院 陈琰宏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759" y="365126"/>
            <a:ext cx="788807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759" y="1825625"/>
            <a:ext cx="788807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32113" y="6371577"/>
            <a:ext cx="3086636" cy="365125"/>
          </a:xfrm>
          <a:prstGeom prst="rect">
            <a:avLst/>
          </a:prstGeom>
        </p:spPr>
        <p:txBody>
          <a:bodyPr/>
          <a:lstStyle>
            <a:lvl1pPr algn="ctr">
              <a:defRPr sz="1200" u="none"/>
            </a:lvl1pPr>
          </a:lstStyle>
          <a:p>
            <a:r>
              <a:rPr lang="zh-CN" altLang="en-US" dirty="0" smtClean="0"/>
              <a:t>浙江财经大学信智学院 陈琰宏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849" y="164443"/>
            <a:ext cx="1160482" cy="936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96" y="1709739"/>
            <a:ext cx="788807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96" y="4589464"/>
            <a:ext cx="788807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zh-CN" altLang="en-US" dirty="0" smtClean="0"/>
              <a:t>浙江财经大学信智学院 陈琰宏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849" y="144954"/>
            <a:ext cx="1160482" cy="936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849" y="164443"/>
            <a:ext cx="1160482" cy="936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2972" y="6312541"/>
            <a:ext cx="1692616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‹#›</a:t>
            </a: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8980" y="6353485"/>
            <a:ext cx="3086636" cy="365125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483236"/>
            <a:ext cx="9146223" cy="6382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528955"/>
            <a:ext cx="9146223" cy="632904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199" y="3602038"/>
            <a:ext cx="68591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62117" y="6492876"/>
            <a:ext cx="2057757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‹#›</a:t>
            </a: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文本占位符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9" name="日期占位符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浙江财经大学信智学院 陈琰宏 </a:t>
            </a:r>
            <a:endParaRPr lang="zh-CN" altLang="en-US" dirty="0"/>
          </a:p>
        </p:txBody>
      </p:sp>
      <p:sp>
        <p:nvSpPr>
          <p:cNvPr id="11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tags" Target="../tags/tag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1" Type="http://schemas.openxmlformats.org/officeDocument/2006/relationships/tags" Target="../tags/tag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>
          <a:xfrm>
            <a:off x="1114272" y="3736672"/>
            <a:ext cx="6912768" cy="1003279"/>
          </a:xfrm>
        </p:spPr>
        <p:txBody>
          <a:bodyPr>
            <a:noAutofit/>
          </a:bodyPr>
          <a:lstStyle/>
          <a:p>
            <a:pPr algn="ctr"/>
            <a:r>
              <a:rPr lang="zh-CN" altLang="en-US" sz="4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高级数据结构</a:t>
            </a:r>
            <a:r>
              <a:rPr lang="en-US" altLang="zh-CN" sz="4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4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图</a:t>
            </a:r>
            <a:endParaRPr lang="zh-CN" altLang="en-US" sz="4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副标题 2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>
            <a:normAutofit/>
          </a:bodyPr>
          <a:lstStyle/>
          <a:p>
            <a:pPr algn="ctr"/>
            <a:r>
              <a:rPr lang="en-US" altLang="zh-CN" sz="2800" dirty="0" smtClean="0"/>
              <a:t>                                   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信智学院  </a:t>
            </a:r>
            <a:r>
              <a:rPr 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陈琰宏</a:t>
            </a:r>
            <a:endParaRPr 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4" y="1124744"/>
            <a:ext cx="9144000" cy="10424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5181"/>
    </mc:Choice>
    <mc:Fallback>
      <p:transition spd="slow" advTm="518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20481"/>
          <p:cNvSpPr txBox="1"/>
          <p:nvPr/>
        </p:nvSpPr>
        <p:spPr>
          <a:xfrm>
            <a:off x="338506" y="377826"/>
            <a:ext cx="6120876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3200" b="1" dirty="0">
                <a:solidFill>
                  <a:srgbClr val="FFC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 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10.</a:t>
            </a:r>
            <a:r>
              <a:rPr lang="en-US" altLang="zh-CN" sz="36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3.2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路径压缩举例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655" y="4347210"/>
            <a:ext cx="6784975" cy="8445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90" y="5328920"/>
            <a:ext cx="6784340" cy="8896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90" y="1203325"/>
            <a:ext cx="6273800" cy="2946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3220" y="1198880"/>
            <a:ext cx="6442075" cy="5117465"/>
          </a:xfrm>
          <a:prstGeom prst="rect">
            <a:avLst/>
          </a:prstGeom>
        </p:spPr>
      </p:pic>
      <p:sp>
        <p:nvSpPr>
          <p:cNvPr id="20482" name="文本框 20481"/>
          <p:cNvSpPr txBox="1"/>
          <p:nvPr/>
        </p:nvSpPr>
        <p:spPr>
          <a:xfrm>
            <a:off x="338506" y="377826"/>
            <a:ext cx="6120876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3200" b="1" dirty="0">
                <a:solidFill>
                  <a:srgbClr val="FFC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 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10.</a:t>
            </a:r>
            <a:r>
              <a:rPr lang="en-US" altLang="zh-CN" sz="36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3.2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路径压缩举例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7169"/>
          <p:cNvSpPr>
            <a:spLocks noGrp="1"/>
          </p:cNvSpPr>
          <p:nvPr>
            <p:ph type="title"/>
          </p:nvPr>
        </p:nvSpPr>
        <p:spPr>
          <a:xfrm>
            <a:off x="457835" y="330518"/>
            <a:ext cx="8229600" cy="587375"/>
          </a:xfrm>
        </p:spPr>
        <p:txBody>
          <a:bodyPr anchor="ctr">
            <a:normAutofit fontScale="90000"/>
          </a:bodyPr>
          <a:lstStyle/>
          <a:p>
            <a:pPr algn="just">
              <a:lnSpc>
                <a:spcPct val="100000"/>
              </a:lnSpc>
              <a:spcBef>
                <a:spcPct val="50000"/>
              </a:spcBef>
              <a:buClrTx/>
              <a:buSzTx/>
              <a:buFontTx/>
            </a:pPr>
            <a:r>
              <a:rPr lang="en-US" altLang="zh-CN" sz="3600" dirty="0">
                <a:solidFill>
                  <a:schemeClr val="accent5">
                    <a:lumMod val="75000"/>
                  </a:schemeClr>
                </a:solidFill>
              </a:rPr>
              <a:t>10.3.3 [2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</a:rPr>
              <a:t>903</a:t>
            </a:r>
            <a:r>
              <a:rPr lang="en-US" altLang="zh-CN" sz="3600" dirty="0">
                <a:solidFill>
                  <a:schemeClr val="accent5">
                    <a:lumMod val="75000"/>
                  </a:schemeClr>
                </a:solidFill>
              </a:rPr>
              <a:t>]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</a:rPr>
              <a:t>亲戚(relation)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171" name="文本占位符 7170"/>
          <p:cNvSpPr>
            <a:spLocks noGrp="1"/>
          </p:cNvSpPr>
          <p:nvPr>
            <p:ph type="body" idx="1"/>
          </p:nvPr>
        </p:nvSpPr>
        <p:spPr>
          <a:xfrm>
            <a:off x="391478" y="1181100"/>
            <a:ext cx="8229600" cy="532765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zh-CN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</a:t>
            </a:r>
            <a:r>
              <a:rPr lang="zh-CN" altLang="en-US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或许你并不知道，你的某个朋友是你的亲戚。他可能是你的曾祖父的外公的女婿的外甥女的表姐的孙子。如果能得到完整的家谱，判断两个人是否亲戚应该是可行的，但如果两个人的最近公共祖先与他们相隔好几代，使得家谱十分庞大，那么检验亲戚关系实非人力所能及。在这种情况下，最好的帮手就是计算机。为了将问题简化，你将得到一些亲戚关系的信息，如Marry和Tom是亲戚，Tom和Ben是亲戚，等等。从这些信息中，你可以推出Marry和Ben是亲戚。请写一个程序，对于我们的关于亲戚关系的提问，以最快的速度给出答案。</a:t>
            </a:r>
            <a:endParaRPr lang="zh-CN" altLang="en-US" sz="20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输入格式】</a:t>
            </a:r>
            <a:endParaRPr lang="zh-CN" altLang="en-US" sz="20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输入由两部分组成。</a:t>
            </a:r>
            <a:endParaRPr lang="zh-CN" altLang="en-US" sz="20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第一部分以N，M开始。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N为问题涉及的人的个数(1≤N≤20000)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。这些人的编号为1,2,3,…, N。下面有M行(1≤M≤1 000 000)，每行有两个数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</a:t>
            </a:r>
            <a:r>
              <a:rPr lang="zh-CN" altLang="en-US" sz="2000" b="1" baseline="-25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i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, b</a:t>
            </a:r>
            <a:r>
              <a:rPr lang="zh-CN" altLang="en-US" sz="2000" b="1" baseline="-25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i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，表示已知a</a:t>
            </a:r>
            <a:r>
              <a:rPr lang="zh-CN" altLang="en-US" sz="2000" b="1" baseline="-25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i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和b</a:t>
            </a:r>
            <a:r>
              <a:rPr lang="zh-CN" altLang="en-US" sz="2000" b="1" baseline="-25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i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是亲戚。</a:t>
            </a:r>
            <a:endParaRPr lang="zh-CN" altLang="en-US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第二部分以Q开始。以下Q行有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Q个询问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(1≤Q≤1 000 000)，每行为c</a:t>
            </a:r>
            <a:r>
              <a:rPr lang="zh-CN" altLang="en-US" sz="2000" baseline="-25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i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, d</a:t>
            </a:r>
            <a:r>
              <a:rPr lang="zh-CN" altLang="en-US" sz="2000" baseline="-25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i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，表示询问c</a:t>
            </a:r>
            <a:r>
              <a:rPr lang="zh-CN" altLang="en-US" sz="2000" baseline="-25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i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和d</a:t>
            </a:r>
            <a:r>
              <a:rPr lang="zh-CN" altLang="en-US" sz="2000" baseline="-25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i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是否为亲戚</a:t>
            </a:r>
            <a:endParaRPr lang="zh-CN" altLang="en-US" sz="20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90000"/>
              </a:lnSpc>
              <a:buNone/>
            </a:pPr>
            <a:endParaRPr lang="zh-CN" altLang="en-US" sz="20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4" name="表格 3"/>
          <p:cNvGraphicFramePr/>
          <p:nvPr/>
        </p:nvGraphicFramePr>
        <p:xfrm>
          <a:off x="468630" y="1412875"/>
          <a:ext cx="6400800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3200400"/>
              </a:tblGrid>
              <a:tr h="4419600"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  <a:buNone/>
                      </a:pP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【</a:t>
                      </a: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输出格式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】</a:t>
                      </a:r>
                      <a:endParaRPr lang="en-US" altLang="zh-CN" sz="20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   对于每个询问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ci, di</a:t>
                      </a: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，输出一行：若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ci</a:t>
                      </a: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和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di</a:t>
                      </a: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为亲戚，则输出“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Yes”</a:t>
                      </a: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，否则输  出“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No”</a:t>
                      </a: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。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80000"/>
                        </a:lnSpc>
                        <a:buNone/>
                      </a:pP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【</a:t>
                      </a: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输入样例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】</a:t>
                      </a:r>
                      <a:endParaRPr lang="en-US" altLang="zh-CN" sz="20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　　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10 7</a:t>
                      </a:r>
                      <a:endParaRPr lang="en-US" altLang="zh-CN" sz="2000" b="0" dirty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　　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2 4</a:t>
                      </a:r>
                      <a:endParaRPr lang="en-US" altLang="zh-CN" sz="20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　　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5 7</a:t>
                      </a:r>
                      <a:endParaRPr lang="en-US" altLang="zh-CN" sz="20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　　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1 3</a:t>
                      </a:r>
                      <a:endParaRPr lang="en-US" altLang="zh-CN" sz="20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　　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8 9</a:t>
                      </a:r>
                      <a:endParaRPr lang="en-US" altLang="zh-CN" sz="20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　　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1 2</a:t>
                      </a:r>
                      <a:endParaRPr lang="en-US" altLang="zh-CN" sz="20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　　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5 6</a:t>
                      </a:r>
                      <a:endParaRPr lang="en-US" altLang="zh-CN" sz="20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　　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2 3</a:t>
                      </a:r>
                      <a:endParaRPr lang="en-US" altLang="zh-CN" sz="20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　　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3</a:t>
                      </a:r>
                      <a:endParaRPr lang="en-US" altLang="zh-CN" sz="20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　　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3 4</a:t>
                      </a:r>
                      <a:endParaRPr lang="en-US" altLang="zh-CN" sz="20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　　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7 10</a:t>
                      </a:r>
                      <a:endParaRPr lang="en-US" altLang="zh-CN" sz="20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　　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8 9</a:t>
                      </a:r>
                      <a:endParaRPr lang="en-US" altLang="zh-CN" sz="20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>
                        <a:buNone/>
                      </a:pPr>
                      <a:endParaRPr lang="zh-CN" altLang="en-US" sz="20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输出样例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】</a:t>
                      </a:r>
                      <a:endParaRPr lang="en-US" altLang="zh-CN" sz="20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　　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Yes</a:t>
                      </a:r>
                      <a:endParaRPr lang="en-US" altLang="zh-CN" sz="20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　　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No</a:t>
                      </a:r>
                      <a:endParaRPr lang="en-US" altLang="zh-CN" sz="20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　　</a:t>
                      </a: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Yes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170" name="标题 7169"/>
          <p:cNvSpPr>
            <a:spLocks noGrp="1"/>
          </p:cNvSpPr>
          <p:nvPr>
            <p:ph type="title"/>
          </p:nvPr>
        </p:nvSpPr>
        <p:spPr>
          <a:xfrm>
            <a:off x="457835" y="508953"/>
            <a:ext cx="8229600" cy="587375"/>
          </a:xfrm>
        </p:spPr>
        <p:txBody>
          <a:bodyPr anchor="ctr">
            <a:normAutofit fontScale="90000"/>
          </a:bodyPr>
          <a:lstStyle/>
          <a:p>
            <a:pPr algn="just">
              <a:lnSpc>
                <a:spcPct val="100000"/>
              </a:lnSpc>
              <a:spcBef>
                <a:spcPct val="50000"/>
              </a:spcBef>
              <a:buClrTx/>
              <a:buSzTx/>
              <a:buFontTx/>
            </a:pPr>
            <a:r>
              <a:rPr lang="en-US" altLang="zh-CN" sz="3600" dirty="0">
                <a:solidFill>
                  <a:schemeClr val="accent5">
                    <a:lumMod val="75000"/>
                  </a:schemeClr>
                </a:solidFill>
              </a:rPr>
              <a:t>10.3.3 [2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</a:rPr>
              <a:t>903</a:t>
            </a:r>
            <a:r>
              <a:rPr lang="en-US" altLang="zh-CN" sz="3600" dirty="0">
                <a:solidFill>
                  <a:schemeClr val="accent5">
                    <a:lumMod val="75000"/>
                  </a:schemeClr>
                </a:solidFill>
              </a:rPr>
              <a:t>]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</a:rPr>
              <a:t>亲戚(relation)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文本占位符 9218"/>
          <p:cNvSpPr>
            <a:spLocks noGrp="1"/>
          </p:cNvSpPr>
          <p:nvPr>
            <p:ph type="body" idx="1"/>
          </p:nvPr>
        </p:nvSpPr>
        <p:spPr>
          <a:xfrm>
            <a:off x="721360" y="1875790"/>
            <a:ext cx="7421245" cy="31369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将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每个人抽象成为一个点，数据给出M个边的关系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，两个人是亲戚的时候两点间有一条边。很自然的就得到了一个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N个顶点M条边的图论模型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　　</a:t>
            </a:r>
            <a:r>
              <a:rPr lang="zh-CN" altLang="en-US" sz="2400" dirty="0">
                <a:sym typeface="+mn-ea"/>
              </a:rPr>
              <a:t>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用集合的思路，对于每个人建立一个集合，开始的时候集合元素是这个人本身，表示开始时不知道任何人是他的亲戚。以后每次给出一个亲戚关系时，就将两个集合合并。这样实时地得到了在当前状态下的集合关系。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　　　</a:t>
            </a:r>
            <a:endParaRPr lang="zh-CN" altLang="en-US" sz="2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468597" y="6346826"/>
            <a:ext cx="2057757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7170" name="标题 7169"/>
          <p:cNvSpPr>
            <a:spLocks noGrp="1"/>
          </p:cNvSpPr>
          <p:nvPr>
            <p:ph type="title"/>
          </p:nvPr>
        </p:nvSpPr>
        <p:spPr>
          <a:xfrm>
            <a:off x="457835" y="508318"/>
            <a:ext cx="8229600" cy="587375"/>
          </a:xfrm>
        </p:spPr>
        <p:txBody>
          <a:bodyPr anchor="ctr">
            <a:normAutofit fontScale="90000"/>
          </a:bodyPr>
          <a:lstStyle/>
          <a:p>
            <a:pPr algn="just">
              <a:lnSpc>
                <a:spcPct val="100000"/>
              </a:lnSpc>
              <a:spcBef>
                <a:spcPct val="50000"/>
              </a:spcBef>
              <a:buClrTx/>
              <a:buSzTx/>
              <a:buFontTx/>
            </a:pPr>
            <a:r>
              <a:rPr lang="en-US" altLang="zh-CN" sz="3600" dirty="0">
                <a:solidFill>
                  <a:schemeClr val="accent5">
                    <a:lumMod val="75000"/>
                  </a:schemeClr>
                </a:solidFill>
              </a:rPr>
              <a:t>10.3.3 [2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</a:rPr>
              <a:t>903</a:t>
            </a:r>
            <a:r>
              <a:rPr lang="en-US" altLang="zh-CN" sz="3600" dirty="0">
                <a:solidFill>
                  <a:schemeClr val="accent5">
                    <a:lumMod val="75000"/>
                  </a:schemeClr>
                </a:solidFill>
              </a:rPr>
              <a:t>]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</a:rPr>
              <a:t>算法分析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文本占位符 10242"/>
          <p:cNvSpPr>
            <a:spLocks noGrp="1"/>
          </p:cNvSpPr>
          <p:nvPr>
            <p:ph type="body" idx="1"/>
          </p:nvPr>
        </p:nvSpPr>
        <p:spPr>
          <a:xfrm>
            <a:off x="-1647507" y="720725"/>
            <a:ext cx="8229600" cy="532765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buNone/>
            </a:pPr>
            <a:endParaRPr lang="zh-CN" altLang="en-US" sz="20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Aft>
                <a:spcPts val="0"/>
              </a:spcAft>
              <a:buNone/>
            </a:pPr>
            <a:r>
              <a:rPr lang="zh-CN" altLang="en-US" sz="2000" dirty="0">
                <a:solidFill>
                  <a:schemeClr val="tx1"/>
                </a:solidFill>
              </a:rPr>
              <a:t>                                   输入关系              分离集合</a:t>
            </a:r>
            <a:endParaRPr lang="zh-CN" altLang="en-US" sz="2000" dirty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zh-CN" altLang="en-US" sz="2000" dirty="0">
                <a:solidFill>
                  <a:schemeClr val="tx1"/>
                </a:solidFill>
              </a:rPr>
              <a:t>   初始状态  {1}{2}{3}{4}{5}{6}{7}{8}{9}{10}</a:t>
            </a:r>
            <a:endParaRPr lang="zh-CN" altLang="en-US" sz="2000" dirty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zh-CN" altLang="en-US" sz="2000" dirty="0">
                <a:solidFill>
                  <a:schemeClr val="tx1"/>
                </a:solidFill>
              </a:rPr>
              <a:t>         (2,4)       {1}{2,4}{3}{5}{6}{7}{8}{9}{10}</a:t>
            </a:r>
            <a:endParaRPr lang="zh-CN" altLang="en-US" sz="2000" dirty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zh-CN" altLang="en-US" sz="2000" dirty="0">
                <a:solidFill>
                  <a:schemeClr val="tx1"/>
                </a:solidFill>
              </a:rPr>
              <a:t>       (5,7)       {1}{2,4}{3}{5,7}{6}{8}{9}{10}</a:t>
            </a:r>
            <a:endParaRPr lang="zh-CN" altLang="en-US" sz="2000" dirty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zh-CN" altLang="en-US" sz="2000" dirty="0">
                <a:solidFill>
                  <a:schemeClr val="tx1"/>
                </a:solidFill>
              </a:rPr>
              <a:t>     (1,3)	   {1,3}{2,4}{5,7}{6}{8}{9}{10}</a:t>
            </a:r>
            <a:endParaRPr lang="zh-CN" altLang="en-US" sz="2000" dirty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zh-CN" altLang="en-US" sz="2000" dirty="0">
                <a:solidFill>
                  <a:schemeClr val="tx1"/>
                </a:solidFill>
              </a:rPr>
              <a:t>    (8,9)       {1,3}{2,4}{5,7}{6}{8,9}{10}</a:t>
            </a:r>
            <a:endParaRPr lang="zh-CN" altLang="en-US" sz="2000" dirty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zh-CN" altLang="en-US" sz="2000" dirty="0">
                <a:solidFill>
                  <a:schemeClr val="tx1"/>
                </a:solidFill>
              </a:rPr>
              <a:t>  (1,2)       {1,2,3,4}{5,7}{6}{8,9}{10}</a:t>
            </a:r>
            <a:endParaRPr lang="zh-CN" altLang="en-US" sz="2000" dirty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zh-CN" altLang="en-US" sz="2000" dirty="0">
                <a:solidFill>
                  <a:schemeClr val="tx1"/>
                </a:solidFill>
              </a:rPr>
              <a:t> (5,6)       {1,2,3,4}{5,6,7}{8,9}{10}</a:t>
            </a:r>
            <a:endParaRPr lang="zh-CN" altLang="en-US" sz="2000" dirty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zh-CN" altLang="en-US" sz="2000" dirty="0">
                <a:solidFill>
                  <a:schemeClr val="tx1"/>
                </a:solidFill>
              </a:rPr>
              <a:t>(2,3)       {1,2,3,4}{5,6,7}{8,9}{10}</a:t>
            </a:r>
            <a:endParaRPr lang="zh-CN" altLang="en-US" sz="2000" dirty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buNone/>
            </a:pPr>
            <a:endParaRPr lang="zh-CN" altLang="en-US" sz="20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Aft>
                <a:spcPts val="0"/>
              </a:spcAft>
              <a:buNone/>
            </a:pPr>
            <a:r>
              <a:rPr lang="zh-CN" altLang="en-US" sz="2000" dirty="0">
                <a:solidFill>
                  <a:schemeClr val="tx1"/>
                </a:solidFill>
              </a:rPr>
              <a:t>　　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10246" name="直接连接符 10245"/>
          <p:cNvSpPr/>
          <p:nvPr/>
        </p:nvSpPr>
        <p:spPr>
          <a:xfrm>
            <a:off x="412115" y="1704975"/>
            <a:ext cx="4489450" cy="127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47" name="直接连接符 10246"/>
          <p:cNvSpPr/>
          <p:nvPr/>
        </p:nvSpPr>
        <p:spPr>
          <a:xfrm>
            <a:off x="1565910" y="1768475"/>
            <a:ext cx="19685" cy="38481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68597" y="6346826"/>
            <a:ext cx="2057757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7170" name="标题 7169"/>
          <p:cNvSpPr>
            <a:spLocks noGrp="1"/>
          </p:cNvSpPr>
          <p:nvPr>
            <p:ph type="title"/>
          </p:nvPr>
        </p:nvSpPr>
        <p:spPr>
          <a:xfrm>
            <a:off x="358140" y="422275"/>
            <a:ext cx="4597400" cy="587375"/>
          </a:xfrm>
        </p:spPr>
        <p:txBody>
          <a:bodyPr anchor="ctr">
            <a:normAutofit fontScale="90000"/>
          </a:bodyPr>
          <a:lstStyle/>
          <a:p>
            <a:pPr algn="just">
              <a:lnSpc>
                <a:spcPct val="100000"/>
              </a:lnSpc>
              <a:spcBef>
                <a:spcPct val="50000"/>
              </a:spcBef>
              <a:buClrTx/>
              <a:buSzTx/>
              <a:buFontTx/>
            </a:pPr>
            <a:r>
              <a:rPr lang="en-US" altLang="zh-CN" sz="3600" dirty="0">
                <a:solidFill>
                  <a:schemeClr val="accent5">
                    <a:lumMod val="75000"/>
                  </a:schemeClr>
                </a:solidFill>
              </a:rPr>
              <a:t>10.3.3 [2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</a:rPr>
              <a:t>903</a:t>
            </a:r>
            <a:r>
              <a:rPr lang="en-US" altLang="zh-CN" sz="3600" dirty="0">
                <a:solidFill>
                  <a:schemeClr val="accent5">
                    <a:lumMod val="75000"/>
                  </a:schemeClr>
                </a:solidFill>
              </a:rPr>
              <a:t>]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</a:rPr>
              <a:t>算法分析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197475" y="1273175"/>
            <a:ext cx="3909695" cy="431800"/>
            <a:chOff x="2326" y="2565"/>
            <a:chExt cx="6157" cy="680"/>
          </a:xfrm>
        </p:grpSpPr>
        <p:grpSp>
          <p:nvGrpSpPr>
            <p:cNvPr id="13320" name="组合 13319"/>
            <p:cNvGrpSpPr/>
            <p:nvPr/>
          </p:nvGrpSpPr>
          <p:grpSpPr>
            <a:xfrm>
              <a:off x="2326" y="2565"/>
              <a:ext cx="680" cy="680"/>
              <a:chOff x="0" y="0"/>
              <a:chExt cx="680" cy="680"/>
            </a:xfrm>
          </p:grpSpPr>
          <p:sp>
            <p:nvSpPr>
              <p:cNvPr id="13321" name="椭圆 13320"/>
              <p:cNvSpPr/>
              <p:nvPr/>
            </p:nvSpPr>
            <p:spPr>
              <a:xfrm>
                <a:off x="0" y="0"/>
                <a:ext cx="680" cy="68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22" name="文本框 13321"/>
              <p:cNvSpPr txBox="1"/>
              <p:nvPr/>
            </p:nvSpPr>
            <p:spPr>
              <a:xfrm>
                <a:off x="113" y="0"/>
                <a:ext cx="550" cy="5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rPr>
                  <a:t>1</a:t>
                </a:r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323" name="组合 13322"/>
            <p:cNvGrpSpPr/>
            <p:nvPr/>
          </p:nvGrpSpPr>
          <p:grpSpPr>
            <a:xfrm>
              <a:off x="3686" y="2565"/>
              <a:ext cx="680" cy="680"/>
              <a:chOff x="0" y="0"/>
              <a:chExt cx="680" cy="680"/>
            </a:xfrm>
          </p:grpSpPr>
          <p:sp>
            <p:nvSpPr>
              <p:cNvPr id="13324" name="椭圆 13323"/>
              <p:cNvSpPr/>
              <p:nvPr/>
            </p:nvSpPr>
            <p:spPr>
              <a:xfrm>
                <a:off x="0" y="0"/>
                <a:ext cx="680" cy="680"/>
              </a:xfrm>
              <a:prstGeom prst="ellipse">
                <a:avLst/>
              </a:prstGeom>
              <a:solidFill>
                <a:schemeClr val="accent1">
                  <a:alpha val="100000"/>
                </a:schemeClr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25" name="文本框 13324"/>
              <p:cNvSpPr txBox="1"/>
              <p:nvPr/>
            </p:nvSpPr>
            <p:spPr>
              <a:xfrm>
                <a:off x="113" y="0"/>
                <a:ext cx="488" cy="5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rPr>
                  <a:t>2</a:t>
                </a:r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326" name="组合 13325"/>
            <p:cNvGrpSpPr/>
            <p:nvPr/>
          </p:nvGrpSpPr>
          <p:grpSpPr>
            <a:xfrm>
              <a:off x="5046" y="2565"/>
              <a:ext cx="680" cy="680"/>
              <a:chOff x="0" y="0"/>
              <a:chExt cx="680" cy="680"/>
            </a:xfrm>
          </p:grpSpPr>
          <p:sp>
            <p:nvSpPr>
              <p:cNvPr id="13327" name="椭圆 13326"/>
              <p:cNvSpPr/>
              <p:nvPr/>
            </p:nvSpPr>
            <p:spPr>
              <a:xfrm>
                <a:off x="0" y="0"/>
                <a:ext cx="680" cy="680"/>
              </a:xfrm>
              <a:prstGeom prst="ellipse">
                <a:avLst/>
              </a:prstGeom>
              <a:solidFill>
                <a:schemeClr val="accent1">
                  <a:alpha val="100000"/>
                </a:schemeClr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28" name="文本框 13327"/>
              <p:cNvSpPr txBox="1"/>
              <p:nvPr/>
            </p:nvSpPr>
            <p:spPr>
              <a:xfrm>
                <a:off x="113" y="0"/>
                <a:ext cx="488" cy="5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rPr>
                  <a:t>3</a:t>
                </a:r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329" name="组合 13328"/>
            <p:cNvGrpSpPr/>
            <p:nvPr/>
          </p:nvGrpSpPr>
          <p:grpSpPr>
            <a:xfrm>
              <a:off x="6409" y="2565"/>
              <a:ext cx="680" cy="680"/>
              <a:chOff x="0" y="0"/>
              <a:chExt cx="680" cy="680"/>
            </a:xfrm>
          </p:grpSpPr>
          <p:sp>
            <p:nvSpPr>
              <p:cNvPr id="13330" name="椭圆 13329"/>
              <p:cNvSpPr/>
              <p:nvPr/>
            </p:nvSpPr>
            <p:spPr>
              <a:xfrm>
                <a:off x="0" y="0"/>
                <a:ext cx="680" cy="680"/>
              </a:xfrm>
              <a:prstGeom prst="ellipse">
                <a:avLst/>
              </a:prstGeom>
              <a:solidFill>
                <a:schemeClr val="accent1">
                  <a:alpha val="100000"/>
                </a:schemeClr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31" name="文本框 13330"/>
              <p:cNvSpPr txBox="1"/>
              <p:nvPr/>
            </p:nvSpPr>
            <p:spPr>
              <a:xfrm>
                <a:off x="114" y="0"/>
                <a:ext cx="488" cy="5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rPr>
                  <a:t>4</a:t>
                </a:r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332" name="组合 13331"/>
            <p:cNvGrpSpPr/>
            <p:nvPr/>
          </p:nvGrpSpPr>
          <p:grpSpPr>
            <a:xfrm>
              <a:off x="7769" y="2565"/>
              <a:ext cx="715" cy="680"/>
              <a:chOff x="0" y="0"/>
              <a:chExt cx="715" cy="680"/>
            </a:xfrm>
          </p:grpSpPr>
          <p:sp>
            <p:nvSpPr>
              <p:cNvPr id="13333" name="椭圆 13332"/>
              <p:cNvSpPr/>
              <p:nvPr/>
            </p:nvSpPr>
            <p:spPr>
              <a:xfrm>
                <a:off x="0" y="0"/>
                <a:ext cx="680" cy="680"/>
              </a:xfrm>
              <a:prstGeom prst="ellipse">
                <a:avLst/>
              </a:prstGeom>
              <a:solidFill>
                <a:schemeClr val="accent1">
                  <a:alpha val="100000"/>
                </a:schemeClr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34" name="文本框 13333"/>
              <p:cNvSpPr txBox="1"/>
              <p:nvPr/>
            </p:nvSpPr>
            <p:spPr>
              <a:xfrm>
                <a:off x="113" y="0"/>
                <a:ext cx="602" cy="5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rPr>
                  <a:t>5</a:t>
                </a:r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5081905" y="1873250"/>
            <a:ext cx="1914525" cy="1520825"/>
            <a:chOff x="671" y="3345"/>
            <a:chExt cx="3015" cy="2395"/>
          </a:xfrm>
        </p:grpSpPr>
        <p:sp>
          <p:nvSpPr>
            <p:cNvPr id="13335" name="文本框 13334"/>
            <p:cNvSpPr txBox="1"/>
            <p:nvPr/>
          </p:nvSpPr>
          <p:spPr>
            <a:xfrm>
              <a:off x="671" y="3345"/>
              <a:ext cx="3015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① </a:t>
              </a:r>
              <a:r>
                <a:rPr lang="zh-CN" altLang="en-US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合并</a:t>
              </a:r>
              <a:r>
                <a:rPr lang="en-US" altLang="zh-CN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r>
                <a:rPr lang="zh-CN" altLang="en-US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和</a:t>
              </a:r>
              <a:r>
                <a:rPr lang="en-US" altLang="zh-CN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endParaRPr lang="en-US" altLang="zh-CN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079" y="4153"/>
              <a:ext cx="1472" cy="1587"/>
              <a:chOff x="1079" y="4153"/>
              <a:chExt cx="1472" cy="1587"/>
            </a:xfrm>
          </p:grpSpPr>
          <p:grpSp>
            <p:nvGrpSpPr>
              <p:cNvPr id="13336" name="组合 13335"/>
              <p:cNvGrpSpPr/>
              <p:nvPr/>
            </p:nvGrpSpPr>
            <p:grpSpPr>
              <a:xfrm>
                <a:off x="1871" y="4153"/>
                <a:ext cx="680" cy="680"/>
                <a:chOff x="0" y="0"/>
                <a:chExt cx="680" cy="680"/>
              </a:xfrm>
            </p:grpSpPr>
            <p:sp>
              <p:nvSpPr>
                <p:cNvPr id="13337" name="椭圆 13336"/>
                <p:cNvSpPr/>
                <p:nvPr/>
              </p:nvSpPr>
              <p:spPr>
                <a:xfrm>
                  <a:off x="0" y="0"/>
                  <a:ext cx="680" cy="680"/>
                </a:xfrm>
                <a:prstGeom prst="ellipse">
                  <a:avLst/>
                </a:prstGeom>
                <a:solidFill>
                  <a:schemeClr val="accent1">
                    <a:alpha val="100000"/>
                  </a:schemeClr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338" name="文本框 13337"/>
                <p:cNvSpPr txBox="1"/>
                <p:nvPr/>
              </p:nvSpPr>
              <p:spPr>
                <a:xfrm>
                  <a:off x="113" y="0"/>
                  <a:ext cx="550" cy="5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vert="horz" wrap="square" anchor="t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  <a:ea typeface="宋体" panose="02010600030101010101" pitchFamily="2" charset="-122"/>
                    </a:rPr>
                    <a:t>2</a:t>
                  </a:r>
                  <a:endParaRPr lang="en-US" altLang="zh-CN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3339" name="组合 13338"/>
              <p:cNvGrpSpPr/>
              <p:nvPr/>
            </p:nvGrpSpPr>
            <p:grpSpPr>
              <a:xfrm>
                <a:off x="1079" y="5060"/>
                <a:ext cx="680" cy="680"/>
                <a:chOff x="0" y="0"/>
                <a:chExt cx="680" cy="680"/>
              </a:xfrm>
            </p:grpSpPr>
            <p:sp>
              <p:nvSpPr>
                <p:cNvPr id="13340" name="椭圆 13339"/>
                <p:cNvSpPr/>
                <p:nvPr/>
              </p:nvSpPr>
              <p:spPr>
                <a:xfrm>
                  <a:off x="0" y="0"/>
                  <a:ext cx="680" cy="680"/>
                </a:xfrm>
                <a:prstGeom prst="ellipse">
                  <a:avLst/>
                </a:prstGeom>
                <a:solidFill>
                  <a:schemeClr val="accent1">
                    <a:alpha val="100000"/>
                  </a:schemeClr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341" name="文本框 13340"/>
                <p:cNvSpPr txBox="1"/>
                <p:nvPr/>
              </p:nvSpPr>
              <p:spPr>
                <a:xfrm>
                  <a:off x="113" y="0"/>
                  <a:ext cx="488" cy="5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vert="horz" wrap="square" anchor="t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  <a:ea typeface="宋体" panose="02010600030101010101" pitchFamily="2" charset="-122"/>
                    </a:rPr>
                    <a:t>4</a:t>
                  </a:r>
                  <a:endParaRPr lang="en-US" altLang="zh-CN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3342" name="直接连接符 13341"/>
              <p:cNvSpPr/>
              <p:nvPr/>
            </p:nvSpPr>
            <p:spPr>
              <a:xfrm flipH="1">
                <a:off x="1646" y="4720"/>
                <a:ext cx="340" cy="458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7" name="组合 6"/>
          <p:cNvGrpSpPr/>
          <p:nvPr/>
        </p:nvGrpSpPr>
        <p:grpSpPr>
          <a:xfrm>
            <a:off x="4742815" y="3638550"/>
            <a:ext cx="2592705" cy="1440180"/>
            <a:chOff x="9016" y="3360"/>
            <a:chExt cx="4083" cy="2268"/>
          </a:xfrm>
        </p:grpSpPr>
        <p:sp>
          <p:nvSpPr>
            <p:cNvPr id="13355" name="文本框 13354"/>
            <p:cNvSpPr txBox="1"/>
            <p:nvPr/>
          </p:nvSpPr>
          <p:spPr>
            <a:xfrm>
              <a:off x="9016" y="3360"/>
              <a:ext cx="4083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③ </a:t>
              </a:r>
              <a:r>
                <a:rPr lang="zh-CN" altLang="en-US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合并</a:t>
              </a:r>
              <a:r>
                <a:rPr lang="en-US" altLang="zh-CN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r>
                <a:rPr lang="zh-CN" altLang="en-US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和</a:t>
              </a:r>
              <a:r>
                <a:rPr lang="en-US" altLang="zh-CN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3,8</a:t>
              </a:r>
              <a:r>
                <a:rPr lang="zh-CN" altLang="en-US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和</a:t>
              </a:r>
              <a:r>
                <a:rPr lang="en-US" altLang="zh-CN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9</a:t>
              </a:r>
              <a:endParaRPr lang="en-US" altLang="zh-CN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13356" name="组合 13355"/>
            <p:cNvGrpSpPr/>
            <p:nvPr/>
          </p:nvGrpSpPr>
          <p:grpSpPr>
            <a:xfrm>
              <a:off x="9356" y="4040"/>
              <a:ext cx="680" cy="680"/>
              <a:chOff x="0" y="0"/>
              <a:chExt cx="680" cy="680"/>
            </a:xfrm>
          </p:grpSpPr>
          <p:sp>
            <p:nvSpPr>
              <p:cNvPr id="13357" name="椭圆 13356"/>
              <p:cNvSpPr/>
              <p:nvPr/>
            </p:nvSpPr>
            <p:spPr>
              <a:xfrm>
                <a:off x="0" y="0"/>
                <a:ext cx="680" cy="680"/>
              </a:xfrm>
              <a:prstGeom prst="ellipse">
                <a:avLst/>
              </a:prstGeom>
              <a:solidFill>
                <a:schemeClr val="accent1">
                  <a:alpha val="100000"/>
                </a:schemeClr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58" name="文本框 13357"/>
              <p:cNvSpPr txBox="1"/>
              <p:nvPr/>
            </p:nvSpPr>
            <p:spPr>
              <a:xfrm>
                <a:off x="113" y="0"/>
                <a:ext cx="550" cy="5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square" anchor="t">
                <a:spAutoFit/>
              </a:bodyPr>
              <a:lstStyle/>
              <a:p>
                <a:r>
                  <a: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rPr>
                  <a:t>1</a:t>
                </a:r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362" name="组合 13361"/>
            <p:cNvGrpSpPr/>
            <p:nvPr/>
          </p:nvGrpSpPr>
          <p:grpSpPr>
            <a:xfrm>
              <a:off x="10151" y="4948"/>
              <a:ext cx="680" cy="680"/>
              <a:chOff x="0" y="0"/>
              <a:chExt cx="680" cy="680"/>
            </a:xfrm>
          </p:grpSpPr>
          <p:sp>
            <p:nvSpPr>
              <p:cNvPr id="13363" name="椭圆 13362"/>
              <p:cNvSpPr/>
              <p:nvPr/>
            </p:nvSpPr>
            <p:spPr>
              <a:xfrm>
                <a:off x="0" y="0"/>
                <a:ext cx="680" cy="680"/>
              </a:xfrm>
              <a:prstGeom prst="ellipse">
                <a:avLst/>
              </a:prstGeom>
              <a:solidFill>
                <a:schemeClr val="accent1">
                  <a:alpha val="100000"/>
                </a:schemeClr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64" name="文本框 13363"/>
              <p:cNvSpPr txBox="1"/>
              <p:nvPr/>
            </p:nvSpPr>
            <p:spPr>
              <a:xfrm>
                <a:off x="113" y="0"/>
                <a:ext cx="488" cy="5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square" anchor="t">
                <a:spAutoFit/>
              </a:bodyPr>
              <a:lstStyle/>
              <a:p>
                <a:r>
                  <a: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rPr>
                  <a:t>3</a:t>
                </a:r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3366" name="直接连接符 13365"/>
            <p:cNvSpPr/>
            <p:nvPr/>
          </p:nvSpPr>
          <p:spPr>
            <a:xfrm>
              <a:off x="9924" y="4608"/>
              <a:ext cx="340" cy="452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13367" name="组合 13366"/>
            <p:cNvGrpSpPr/>
            <p:nvPr/>
          </p:nvGrpSpPr>
          <p:grpSpPr>
            <a:xfrm>
              <a:off x="11525" y="4932"/>
              <a:ext cx="680" cy="680"/>
              <a:chOff x="-894" y="-13"/>
              <a:chExt cx="680" cy="680"/>
            </a:xfrm>
          </p:grpSpPr>
          <p:sp>
            <p:nvSpPr>
              <p:cNvPr id="13368" name="椭圆 13367"/>
              <p:cNvSpPr/>
              <p:nvPr/>
            </p:nvSpPr>
            <p:spPr>
              <a:xfrm>
                <a:off x="-894" y="-13"/>
                <a:ext cx="680" cy="680"/>
              </a:xfrm>
              <a:prstGeom prst="ellipse">
                <a:avLst/>
              </a:prstGeom>
              <a:solidFill>
                <a:schemeClr val="accent1">
                  <a:alpha val="100000"/>
                </a:schemeClr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69" name="文本框 13368"/>
              <p:cNvSpPr txBox="1"/>
              <p:nvPr/>
            </p:nvSpPr>
            <p:spPr>
              <a:xfrm>
                <a:off x="-798" y="50"/>
                <a:ext cx="488" cy="5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square" anchor="t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ea typeface="宋体" panose="02010600030101010101" pitchFamily="2" charset="-122"/>
                  </a:rPr>
                  <a:t>9</a:t>
                </a:r>
                <a:endParaRPr lang="en-US" altLang="zh-CN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370" name="组合 13369"/>
            <p:cNvGrpSpPr/>
            <p:nvPr/>
          </p:nvGrpSpPr>
          <p:grpSpPr>
            <a:xfrm>
              <a:off x="10595" y="3890"/>
              <a:ext cx="757" cy="680"/>
              <a:chOff x="-916" y="-35"/>
              <a:chExt cx="757" cy="680"/>
            </a:xfrm>
          </p:grpSpPr>
          <p:sp>
            <p:nvSpPr>
              <p:cNvPr id="13371" name="椭圆 13370"/>
              <p:cNvSpPr/>
              <p:nvPr/>
            </p:nvSpPr>
            <p:spPr>
              <a:xfrm>
                <a:off x="-916" y="-35"/>
                <a:ext cx="680" cy="680"/>
              </a:xfrm>
              <a:prstGeom prst="ellipse">
                <a:avLst/>
              </a:prstGeom>
              <a:solidFill>
                <a:schemeClr val="accent1">
                  <a:alpha val="100000"/>
                </a:schemeClr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72" name="文本框 13371"/>
              <p:cNvSpPr txBox="1"/>
              <p:nvPr/>
            </p:nvSpPr>
            <p:spPr>
              <a:xfrm>
                <a:off x="-761" y="15"/>
                <a:ext cx="602" cy="5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square" anchor="t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ea typeface="宋体" panose="02010600030101010101" pitchFamily="2" charset="-122"/>
                  </a:rPr>
                  <a:t>8</a:t>
                </a:r>
                <a:endParaRPr lang="en-US" altLang="zh-CN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3373" name="直接连接符 13372"/>
            <p:cNvSpPr/>
            <p:nvPr/>
          </p:nvSpPr>
          <p:spPr>
            <a:xfrm>
              <a:off x="11205" y="4495"/>
              <a:ext cx="452" cy="565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3" name="组合 22"/>
          <p:cNvGrpSpPr/>
          <p:nvPr/>
        </p:nvGrpSpPr>
        <p:grpSpPr>
          <a:xfrm>
            <a:off x="7193915" y="1851660"/>
            <a:ext cx="1913890" cy="1501140"/>
            <a:chOff x="11387" y="3263"/>
            <a:chExt cx="3014" cy="2364"/>
          </a:xfrm>
        </p:grpSpPr>
        <p:sp>
          <p:nvSpPr>
            <p:cNvPr id="12" name="文本框 11"/>
            <p:cNvSpPr txBox="1"/>
            <p:nvPr/>
          </p:nvSpPr>
          <p:spPr>
            <a:xfrm>
              <a:off x="11387" y="3263"/>
              <a:ext cx="3015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②</a:t>
              </a:r>
              <a:r>
                <a:rPr lang="en-US" altLang="zh-CN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合并</a:t>
              </a:r>
              <a:r>
                <a:rPr lang="en-US" altLang="zh-CN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  <a:r>
                <a:rPr lang="zh-CN" altLang="en-US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和</a:t>
              </a:r>
              <a:r>
                <a:rPr lang="en-US" altLang="zh-CN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7</a:t>
              </a:r>
              <a:endParaRPr lang="en-US" altLang="zh-CN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11792" y="4041"/>
              <a:ext cx="1472" cy="1587"/>
              <a:chOff x="1079" y="4153"/>
              <a:chExt cx="1472" cy="1587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1871" y="4153"/>
                <a:ext cx="680" cy="680"/>
                <a:chOff x="0" y="0"/>
                <a:chExt cx="680" cy="680"/>
              </a:xfrm>
            </p:grpSpPr>
            <p:sp>
              <p:nvSpPr>
                <p:cNvPr id="17" name="椭圆 16"/>
                <p:cNvSpPr/>
                <p:nvPr/>
              </p:nvSpPr>
              <p:spPr>
                <a:xfrm>
                  <a:off x="0" y="0"/>
                  <a:ext cx="680" cy="680"/>
                </a:xfrm>
                <a:prstGeom prst="ellipse">
                  <a:avLst/>
                </a:prstGeom>
                <a:solidFill>
                  <a:schemeClr val="accent1">
                    <a:alpha val="100000"/>
                  </a:schemeClr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" name="文本框 17"/>
                <p:cNvSpPr txBox="1"/>
                <p:nvPr/>
              </p:nvSpPr>
              <p:spPr>
                <a:xfrm>
                  <a:off x="113" y="0"/>
                  <a:ext cx="550" cy="5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vert="horz" wrap="square" anchor="t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  <a:ea typeface="宋体" panose="02010600030101010101" pitchFamily="2" charset="-122"/>
                    </a:rPr>
                    <a:t>5</a:t>
                  </a:r>
                  <a:endParaRPr lang="en-US" altLang="zh-CN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9" name="组合 18"/>
              <p:cNvGrpSpPr/>
              <p:nvPr/>
            </p:nvGrpSpPr>
            <p:grpSpPr>
              <a:xfrm>
                <a:off x="1079" y="5060"/>
                <a:ext cx="680" cy="680"/>
                <a:chOff x="0" y="0"/>
                <a:chExt cx="680" cy="680"/>
              </a:xfrm>
            </p:grpSpPr>
            <p:sp>
              <p:nvSpPr>
                <p:cNvPr id="20" name="椭圆 19"/>
                <p:cNvSpPr/>
                <p:nvPr/>
              </p:nvSpPr>
              <p:spPr>
                <a:xfrm>
                  <a:off x="0" y="0"/>
                  <a:ext cx="680" cy="680"/>
                </a:xfrm>
                <a:prstGeom prst="ellipse">
                  <a:avLst/>
                </a:prstGeom>
                <a:solidFill>
                  <a:schemeClr val="accent1">
                    <a:alpha val="100000"/>
                  </a:schemeClr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" name="文本框 20"/>
                <p:cNvSpPr txBox="1"/>
                <p:nvPr/>
              </p:nvSpPr>
              <p:spPr>
                <a:xfrm>
                  <a:off x="113" y="0"/>
                  <a:ext cx="488" cy="5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vert="horz" wrap="square" anchor="t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  <a:ea typeface="宋体" panose="02010600030101010101" pitchFamily="2" charset="-122"/>
                    </a:rPr>
                    <a:t>7</a:t>
                  </a:r>
                  <a:endParaRPr lang="en-US" altLang="zh-CN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2" name="直接连接符 21"/>
              <p:cNvSpPr/>
              <p:nvPr/>
            </p:nvSpPr>
            <p:spPr>
              <a:xfrm flipH="1">
                <a:off x="1646" y="4720"/>
                <a:ext cx="340" cy="458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4" name="组合 23"/>
          <p:cNvGrpSpPr/>
          <p:nvPr/>
        </p:nvGrpSpPr>
        <p:grpSpPr>
          <a:xfrm>
            <a:off x="4163695" y="5078730"/>
            <a:ext cx="2808605" cy="1223645"/>
            <a:chOff x="5386" y="5288"/>
            <a:chExt cx="4423" cy="1927"/>
          </a:xfrm>
        </p:grpSpPr>
        <p:grpSp>
          <p:nvGrpSpPr>
            <p:cNvPr id="16391" name="组合 16390"/>
            <p:cNvGrpSpPr/>
            <p:nvPr/>
          </p:nvGrpSpPr>
          <p:grpSpPr>
            <a:xfrm>
              <a:off x="6069" y="5288"/>
              <a:ext cx="680" cy="680"/>
              <a:chOff x="0" y="0"/>
              <a:chExt cx="680" cy="680"/>
            </a:xfrm>
          </p:grpSpPr>
          <p:sp>
            <p:nvSpPr>
              <p:cNvPr id="16392" name="椭圆 16391"/>
              <p:cNvSpPr/>
              <p:nvPr/>
            </p:nvSpPr>
            <p:spPr>
              <a:xfrm>
                <a:off x="0" y="0"/>
                <a:ext cx="680" cy="680"/>
              </a:xfrm>
              <a:prstGeom prst="ellipse">
                <a:avLst/>
              </a:prstGeom>
              <a:solidFill>
                <a:schemeClr val="accent1">
                  <a:alpha val="100000"/>
                </a:schemeClr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93" name="文本框 16392"/>
              <p:cNvSpPr txBox="1"/>
              <p:nvPr/>
            </p:nvSpPr>
            <p:spPr>
              <a:xfrm>
                <a:off x="113" y="0"/>
                <a:ext cx="550" cy="5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square" anchor="t">
                <a:spAutoFit/>
              </a:bodyPr>
              <a:lstStyle/>
              <a:p>
                <a:r>
                  <a: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rPr>
                  <a:t>1</a:t>
                </a:r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6397" name="组合 16396"/>
            <p:cNvGrpSpPr/>
            <p:nvPr/>
          </p:nvGrpSpPr>
          <p:grpSpPr>
            <a:xfrm>
              <a:off x="5386" y="6420"/>
              <a:ext cx="680" cy="680"/>
              <a:chOff x="0" y="0"/>
              <a:chExt cx="680" cy="680"/>
            </a:xfrm>
          </p:grpSpPr>
          <p:sp>
            <p:nvSpPr>
              <p:cNvPr id="16398" name="椭圆 16397"/>
              <p:cNvSpPr/>
              <p:nvPr/>
            </p:nvSpPr>
            <p:spPr>
              <a:xfrm>
                <a:off x="0" y="0"/>
                <a:ext cx="680" cy="680"/>
              </a:xfrm>
              <a:prstGeom prst="ellipse">
                <a:avLst/>
              </a:prstGeom>
              <a:solidFill>
                <a:schemeClr val="accent1">
                  <a:alpha val="100000"/>
                </a:schemeClr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99" name="文本框 16398"/>
              <p:cNvSpPr txBox="1"/>
              <p:nvPr/>
            </p:nvSpPr>
            <p:spPr>
              <a:xfrm>
                <a:off x="113" y="0"/>
                <a:ext cx="488" cy="5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square" anchor="t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ea typeface="宋体" panose="02010600030101010101" pitchFamily="2" charset="-122"/>
                  </a:rPr>
                  <a:t>2</a:t>
                </a:r>
                <a:endParaRPr lang="en-US" altLang="zh-CN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6400" name="组合 16399"/>
            <p:cNvGrpSpPr/>
            <p:nvPr/>
          </p:nvGrpSpPr>
          <p:grpSpPr>
            <a:xfrm>
              <a:off x="9129" y="6535"/>
              <a:ext cx="680" cy="680"/>
              <a:chOff x="0" y="0"/>
              <a:chExt cx="680" cy="680"/>
            </a:xfrm>
          </p:grpSpPr>
          <p:sp>
            <p:nvSpPr>
              <p:cNvPr id="16401" name="椭圆 16400"/>
              <p:cNvSpPr/>
              <p:nvPr/>
            </p:nvSpPr>
            <p:spPr>
              <a:xfrm>
                <a:off x="0" y="0"/>
                <a:ext cx="680" cy="680"/>
              </a:xfrm>
              <a:prstGeom prst="ellipse">
                <a:avLst/>
              </a:prstGeom>
              <a:solidFill>
                <a:schemeClr val="accent1">
                  <a:alpha val="100000"/>
                </a:schemeClr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02" name="文本框 16401"/>
              <p:cNvSpPr txBox="1"/>
              <p:nvPr/>
            </p:nvSpPr>
            <p:spPr>
              <a:xfrm>
                <a:off x="114" y="0"/>
                <a:ext cx="488" cy="5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square" anchor="t">
                <a:spAutoFit/>
              </a:bodyPr>
              <a:lstStyle/>
              <a:p>
                <a:r>
                  <a: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rPr>
                  <a:t>4</a:t>
                </a:r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6403" name="组合 16402"/>
            <p:cNvGrpSpPr/>
            <p:nvPr/>
          </p:nvGrpSpPr>
          <p:grpSpPr>
            <a:xfrm>
              <a:off x="6976" y="6535"/>
              <a:ext cx="715" cy="680"/>
              <a:chOff x="0" y="0"/>
              <a:chExt cx="715" cy="680"/>
            </a:xfrm>
          </p:grpSpPr>
          <p:sp>
            <p:nvSpPr>
              <p:cNvPr id="16404" name="椭圆 16403"/>
              <p:cNvSpPr/>
              <p:nvPr/>
            </p:nvSpPr>
            <p:spPr>
              <a:xfrm>
                <a:off x="0" y="0"/>
                <a:ext cx="680" cy="680"/>
              </a:xfrm>
              <a:prstGeom prst="ellipse">
                <a:avLst/>
              </a:prstGeom>
              <a:solidFill>
                <a:schemeClr val="accent1">
                  <a:alpha val="100000"/>
                </a:schemeClr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05" name="文本框 16404"/>
              <p:cNvSpPr txBox="1"/>
              <p:nvPr/>
            </p:nvSpPr>
            <p:spPr>
              <a:xfrm>
                <a:off x="113" y="0"/>
                <a:ext cx="602" cy="5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square" anchor="t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ea typeface="宋体" panose="02010600030101010101" pitchFamily="2" charset="-122"/>
                  </a:rPr>
                  <a:t>3</a:t>
                </a:r>
                <a:endParaRPr lang="en-US" altLang="zh-CN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6407" name="直接连接符 16406"/>
            <p:cNvSpPr/>
            <p:nvPr/>
          </p:nvSpPr>
          <p:spPr>
            <a:xfrm flipH="1">
              <a:off x="5841" y="5855"/>
              <a:ext cx="340" cy="568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408" name="直接连接符 16407"/>
            <p:cNvSpPr/>
            <p:nvPr/>
          </p:nvSpPr>
          <p:spPr>
            <a:xfrm>
              <a:off x="6636" y="5855"/>
              <a:ext cx="565" cy="68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409" name="直接连接符 16408"/>
            <p:cNvSpPr/>
            <p:nvPr/>
          </p:nvSpPr>
          <p:spPr>
            <a:xfrm>
              <a:off x="6749" y="5740"/>
              <a:ext cx="2495" cy="908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6" name="组合 25"/>
          <p:cNvGrpSpPr/>
          <p:nvPr/>
        </p:nvGrpSpPr>
        <p:grpSpPr>
          <a:xfrm>
            <a:off x="7103745" y="3604895"/>
            <a:ext cx="2041525" cy="1904365"/>
            <a:chOff x="11187" y="5677"/>
            <a:chExt cx="3215" cy="2999"/>
          </a:xfrm>
        </p:grpSpPr>
        <p:sp>
          <p:nvSpPr>
            <p:cNvPr id="13343" name="文本框 13342"/>
            <p:cNvSpPr txBox="1"/>
            <p:nvPr/>
          </p:nvSpPr>
          <p:spPr>
            <a:xfrm>
              <a:off x="11442" y="5677"/>
              <a:ext cx="2960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④ </a:t>
              </a:r>
              <a:r>
                <a:rPr lang="zh-CN" altLang="en-US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合并</a:t>
              </a:r>
              <a:r>
                <a:rPr lang="en-US" altLang="zh-CN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r>
                <a:rPr lang="zh-CN" altLang="en-US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和</a:t>
              </a:r>
              <a:r>
                <a:rPr lang="en-US" altLang="zh-CN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en-US" altLang="zh-CN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11187" y="6410"/>
              <a:ext cx="2879" cy="2266"/>
              <a:chOff x="1306" y="6760"/>
              <a:chExt cx="3323" cy="2610"/>
            </a:xfrm>
          </p:grpSpPr>
          <p:grpSp>
            <p:nvGrpSpPr>
              <p:cNvPr id="13375" name="组合 13374"/>
              <p:cNvGrpSpPr/>
              <p:nvPr/>
            </p:nvGrpSpPr>
            <p:grpSpPr>
              <a:xfrm>
                <a:off x="2211" y="6760"/>
                <a:ext cx="680" cy="680"/>
                <a:chOff x="0" y="0"/>
                <a:chExt cx="680" cy="680"/>
              </a:xfrm>
            </p:grpSpPr>
            <p:sp>
              <p:nvSpPr>
                <p:cNvPr id="13376" name="椭圆 13375"/>
                <p:cNvSpPr/>
                <p:nvPr/>
              </p:nvSpPr>
              <p:spPr>
                <a:xfrm>
                  <a:off x="0" y="0"/>
                  <a:ext cx="680" cy="680"/>
                </a:xfrm>
                <a:prstGeom prst="ellipse">
                  <a:avLst/>
                </a:prstGeom>
                <a:solidFill>
                  <a:schemeClr val="accent1">
                    <a:alpha val="100000"/>
                  </a:schemeClr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377" name="文本框 13376"/>
                <p:cNvSpPr txBox="1"/>
                <p:nvPr/>
              </p:nvSpPr>
              <p:spPr>
                <a:xfrm>
                  <a:off x="113" y="0"/>
                  <a:ext cx="550" cy="6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vert="horz" wrap="square" anchor="t">
                  <a:spAutoFit/>
                </a:bodyPr>
                <a:lstStyle/>
                <a:p>
                  <a:r>
                    <a:rPr lang="zh-CN" altLang="en-US" dirty="0">
                      <a:latin typeface="Arial" panose="020B0604020202020204" pitchFamily="34" charset="0"/>
                      <a:ea typeface="宋体" panose="02010600030101010101" pitchFamily="2" charset="-122"/>
                    </a:rPr>
                    <a:t>1</a:t>
                  </a:r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3378" name="组合 13377"/>
              <p:cNvGrpSpPr/>
              <p:nvPr/>
            </p:nvGrpSpPr>
            <p:grpSpPr>
              <a:xfrm>
                <a:off x="1306" y="7668"/>
                <a:ext cx="680" cy="680"/>
                <a:chOff x="0" y="0"/>
                <a:chExt cx="680" cy="680"/>
              </a:xfrm>
            </p:grpSpPr>
            <p:sp>
              <p:nvSpPr>
                <p:cNvPr id="13379" name="椭圆 13378"/>
                <p:cNvSpPr/>
                <p:nvPr/>
              </p:nvSpPr>
              <p:spPr>
                <a:xfrm>
                  <a:off x="0" y="0"/>
                  <a:ext cx="680" cy="680"/>
                </a:xfrm>
                <a:prstGeom prst="ellipse">
                  <a:avLst/>
                </a:prstGeom>
                <a:solidFill>
                  <a:schemeClr val="accent1">
                    <a:alpha val="100000"/>
                  </a:schemeClr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380" name="文本框 13379"/>
                <p:cNvSpPr txBox="1"/>
                <p:nvPr/>
              </p:nvSpPr>
              <p:spPr>
                <a:xfrm>
                  <a:off x="113" y="0"/>
                  <a:ext cx="488" cy="6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vert="horz" wrap="square" anchor="t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</a:rPr>
                    <a:t>3</a:t>
                  </a:r>
                  <a:endParaRPr lang="en-US" altLang="zh-CN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3381" name="组合 13380"/>
              <p:cNvGrpSpPr/>
              <p:nvPr/>
            </p:nvGrpSpPr>
            <p:grpSpPr>
              <a:xfrm>
                <a:off x="3006" y="7668"/>
                <a:ext cx="680" cy="680"/>
                <a:chOff x="0" y="0"/>
                <a:chExt cx="680" cy="680"/>
              </a:xfrm>
            </p:grpSpPr>
            <p:sp>
              <p:nvSpPr>
                <p:cNvPr id="13382" name="椭圆 13381"/>
                <p:cNvSpPr/>
                <p:nvPr/>
              </p:nvSpPr>
              <p:spPr>
                <a:xfrm>
                  <a:off x="0" y="0"/>
                  <a:ext cx="680" cy="680"/>
                </a:xfrm>
                <a:prstGeom prst="ellipse">
                  <a:avLst/>
                </a:prstGeom>
                <a:solidFill>
                  <a:schemeClr val="accent1">
                    <a:alpha val="100000"/>
                  </a:schemeClr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383" name="文本框 13382"/>
                <p:cNvSpPr txBox="1"/>
                <p:nvPr/>
              </p:nvSpPr>
              <p:spPr>
                <a:xfrm>
                  <a:off x="113" y="0"/>
                  <a:ext cx="488" cy="6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vert="horz" wrap="square" anchor="t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  <a:ea typeface="宋体" panose="02010600030101010101" pitchFamily="2" charset="-122"/>
                    </a:rPr>
                    <a:t>2</a:t>
                  </a:r>
                  <a:endParaRPr lang="en-US" altLang="zh-CN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3384" name="直接连接符 13383"/>
              <p:cNvSpPr/>
              <p:nvPr/>
            </p:nvSpPr>
            <p:spPr>
              <a:xfrm flipH="1">
                <a:off x="1871" y="7328"/>
                <a:ext cx="455" cy="452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385" name="直接连接符 13384"/>
              <p:cNvSpPr/>
              <p:nvPr/>
            </p:nvSpPr>
            <p:spPr>
              <a:xfrm>
                <a:off x="2779" y="7330"/>
                <a:ext cx="340" cy="453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13389" name="组合 13388"/>
              <p:cNvGrpSpPr/>
              <p:nvPr/>
            </p:nvGrpSpPr>
            <p:grpSpPr>
              <a:xfrm>
                <a:off x="3914" y="8690"/>
                <a:ext cx="715" cy="680"/>
                <a:chOff x="0" y="0"/>
                <a:chExt cx="715" cy="680"/>
              </a:xfrm>
            </p:grpSpPr>
            <p:sp>
              <p:nvSpPr>
                <p:cNvPr id="13390" name="椭圆 13389"/>
                <p:cNvSpPr/>
                <p:nvPr/>
              </p:nvSpPr>
              <p:spPr>
                <a:xfrm>
                  <a:off x="0" y="0"/>
                  <a:ext cx="680" cy="680"/>
                </a:xfrm>
                <a:prstGeom prst="ellipse">
                  <a:avLst/>
                </a:prstGeom>
                <a:solidFill>
                  <a:schemeClr val="accent1">
                    <a:alpha val="100000"/>
                  </a:schemeClr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391" name="文本框 13390"/>
                <p:cNvSpPr txBox="1"/>
                <p:nvPr/>
              </p:nvSpPr>
              <p:spPr>
                <a:xfrm>
                  <a:off x="113" y="0"/>
                  <a:ext cx="602" cy="6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vert="horz" wrap="square" anchor="t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  <a:ea typeface="宋体" panose="02010600030101010101" pitchFamily="2" charset="-122"/>
                    </a:rPr>
                    <a:t>4</a:t>
                  </a:r>
                  <a:endParaRPr lang="en-US" altLang="zh-CN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3393" name="直接连接符 13392"/>
              <p:cNvSpPr/>
              <p:nvPr/>
            </p:nvSpPr>
            <p:spPr>
              <a:xfrm>
                <a:off x="3574" y="8235"/>
                <a:ext cx="452" cy="568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r="19764"/>
          <a:stretch>
            <a:fillRect/>
          </a:stretch>
        </p:blipFill>
        <p:spPr>
          <a:xfrm>
            <a:off x="4728210" y="1216025"/>
            <a:ext cx="4315460" cy="44196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t="2573"/>
          <a:stretch>
            <a:fillRect/>
          </a:stretch>
        </p:blipFill>
        <p:spPr>
          <a:xfrm>
            <a:off x="0" y="1216025"/>
            <a:ext cx="4728210" cy="1995805"/>
          </a:xfrm>
          <a:prstGeom prst="rect">
            <a:avLst/>
          </a:prstGeom>
        </p:spPr>
      </p:pic>
      <p:sp>
        <p:nvSpPr>
          <p:cNvPr id="7170" name="标题 7169"/>
          <p:cNvSpPr>
            <a:spLocks noGrp="1"/>
          </p:cNvSpPr>
          <p:nvPr>
            <p:ph type="title"/>
          </p:nvPr>
        </p:nvSpPr>
        <p:spPr>
          <a:xfrm>
            <a:off x="358140" y="422275"/>
            <a:ext cx="4597400" cy="587375"/>
          </a:xfrm>
        </p:spPr>
        <p:txBody>
          <a:bodyPr anchor="ctr">
            <a:normAutofit fontScale="90000"/>
          </a:bodyPr>
          <a:lstStyle/>
          <a:p>
            <a:pPr algn="just">
              <a:lnSpc>
                <a:spcPct val="100000"/>
              </a:lnSpc>
              <a:spcBef>
                <a:spcPct val="50000"/>
              </a:spcBef>
              <a:buClrTx/>
              <a:buSzTx/>
              <a:buFontTx/>
            </a:pPr>
            <a:r>
              <a:rPr lang="en-US" altLang="zh-CN" sz="3600" dirty="0">
                <a:solidFill>
                  <a:schemeClr val="accent5">
                    <a:lumMod val="75000"/>
                  </a:schemeClr>
                </a:solidFill>
              </a:rPr>
              <a:t>10.3.3 [2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</a:rPr>
              <a:t>903</a:t>
            </a:r>
            <a:r>
              <a:rPr lang="en-US" altLang="zh-CN" sz="3600" dirty="0">
                <a:solidFill>
                  <a:schemeClr val="accent5">
                    <a:lumMod val="75000"/>
                  </a:schemeClr>
                </a:solidFill>
              </a:rPr>
              <a:t>]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</a:rPr>
              <a:t>代码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文本框 20482"/>
          <p:cNvSpPr txBox="1"/>
          <p:nvPr/>
        </p:nvSpPr>
        <p:spPr>
          <a:xfrm>
            <a:off x="626864" y="1545909"/>
            <a:ext cx="7778514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Alice和Bob玩了一个古老的游戏：首先画一个n × n的点阵（下图n = 3）接着，他们两个轮流在相邻的点之间画上红边和蓝边：</a:t>
            </a:r>
            <a:endParaRPr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5505" y="416561"/>
            <a:ext cx="4237355" cy="5892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  <a:buClrTx/>
              <a:buSzTx/>
              <a:buFontTx/>
            </a:pPr>
            <a:r>
              <a:rPr lang="en-US" altLang="zh-CN" sz="36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+mn-ea"/>
              </a:rPr>
              <a:t>12.2 [2908] 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+mn-ea"/>
              </a:rPr>
              <a:t>格子游戏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1930" y="2339340"/>
            <a:ext cx="4269105" cy="16916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78510" y="4030980"/>
            <a:ext cx="7519670" cy="1537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直到围成一个封闭的圈（面积不必为1）为止，“</a:t>
            </a:r>
            <a:r>
              <a:rPr lang="zh-CN" altLang="en-US" sz="2000" b="1">
                <a:solidFill>
                  <a:srgbClr val="FF0000"/>
                </a:solidFill>
              </a:rPr>
              <a:t>封圈”的那个人就是赢家</a:t>
            </a:r>
            <a:r>
              <a:rPr lang="zh-CN" altLang="en-US"/>
              <a:t>。因为棋盘实在是太大了(n ≤300)，他们的游戏实在是太长了！他们甚至在游戏中都不知道谁赢得了游戏。于是请你写一个程序，帮助他们计算他们是否结束了游戏？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62585" y="1224280"/>
            <a:ext cx="8154670" cy="47999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输入</a:t>
            </a:r>
            <a:endParaRPr lang="zh-CN" altLang="en-US"/>
          </a:p>
          <a:p>
            <a:r>
              <a:rPr lang="zh-CN" altLang="en-US"/>
              <a:t>输入数据第一行为两个整数n和m。m表示一共画了m条线。以后m行，每行首先有两个数字(x, y)，代表了画线的起点坐标，接着用空格隔开一个字符，假如字符是"D "，则是向下连一条边，如果是"R "就是向右连一条边。输入数据不会有重复的边且保证正确。</a:t>
            </a:r>
            <a:endParaRPr lang="zh-CN" altLang="en-US"/>
          </a:p>
          <a:p>
            <a:r>
              <a:rPr lang="zh-CN" altLang="en-US"/>
              <a:t>输出</a:t>
            </a:r>
            <a:endParaRPr lang="zh-CN" altLang="en-US"/>
          </a:p>
          <a:p>
            <a:r>
              <a:rPr lang="zh-CN" altLang="en-US"/>
              <a:t>输出一行：在第几步的时候结束。假如m步之后也没有结束，则输出一行“draw”。</a:t>
            </a:r>
            <a:endParaRPr lang="zh-CN" altLang="en-US"/>
          </a:p>
          <a:p>
            <a:r>
              <a:rPr lang="zh-CN" altLang="en-US"/>
              <a:t>样例输入</a:t>
            </a:r>
            <a:endParaRPr lang="zh-CN" altLang="en-US"/>
          </a:p>
          <a:p>
            <a:r>
              <a:rPr lang="zh-CN" altLang="en-US"/>
              <a:t>3 5</a:t>
            </a:r>
            <a:endParaRPr lang="zh-CN" altLang="en-US"/>
          </a:p>
          <a:p>
            <a:r>
              <a:rPr lang="zh-CN" altLang="en-US"/>
              <a:t>1 1 D</a:t>
            </a:r>
            <a:endParaRPr lang="zh-CN" altLang="en-US"/>
          </a:p>
          <a:p>
            <a:r>
              <a:rPr lang="zh-CN" altLang="en-US"/>
              <a:t>1 1 R</a:t>
            </a:r>
            <a:endParaRPr lang="zh-CN" altLang="en-US"/>
          </a:p>
          <a:p>
            <a:r>
              <a:rPr lang="zh-CN" altLang="en-US"/>
              <a:t>1 2 D</a:t>
            </a:r>
            <a:endParaRPr lang="zh-CN" altLang="en-US"/>
          </a:p>
          <a:p>
            <a:r>
              <a:rPr lang="zh-CN" altLang="en-US"/>
              <a:t>2 1 R</a:t>
            </a:r>
            <a:endParaRPr lang="zh-CN" altLang="en-US"/>
          </a:p>
          <a:p>
            <a:r>
              <a:rPr lang="zh-CN" altLang="en-US"/>
              <a:t>2 2 D</a:t>
            </a:r>
            <a:endParaRPr lang="zh-CN" altLang="en-US"/>
          </a:p>
          <a:p>
            <a:r>
              <a:rPr lang="zh-CN" altLang="en-US"/>
              <a:t>样例输出</a:t>
            </a:r>
            <a:endParaRPr lang="zh-CN" altLang="en-US"/>
          </a:p>
          <a:p>
            <a:r>
              <a:rPr lang="zh-CN" altLang="en-US"/>
              <a:t>4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65505" y="416561"/>
            <a:ext cx="4628190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  <a:buClrTx/>
              <a:buSzTx/>
              <a:buFontTx/>
            </a:pP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+mn-ea"/>
              </a:rPr>
              <a:t>12.2</a:t>
            </a: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+mn-ea"/>
              </a:rPr>
              <a:t>.1</a:t>
            </a: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+mn-ea"/>
              </a:rPr>
              <a:t> </a:t>
            </a:r>
            <a:r>
              <a:rPr lang="en-US" altLang="zh-CN" sz="36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+mn-ea"/>
              </a:rPr>
              <a:t>[2908] 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+mn-ea"/>
              </a:rPr>
              <a:t>格子游戏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65505" y="416561"/>
            <a:ext cx="1097280" cy="5892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90000"/>
              </a:lnSpc>
              <a:buClrTx/>
              <a:buSzTx/>
              <a:buFontTx/>
            </a:pPr>
            <a:r>
              <a:rPr lang="zh-CN" sz="36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+mn-ea"/>
              </a:rPr>
              <a:t>分析</a:t>
            </a:r>
            <a:endParaRPr lang="zh-CN" sz="3600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22534" name="文本框 22533"/>
          <p:cNvSpPr txBox="1"/>
          <p:nvPr/>
        </p:nvSpPr>
        <p:spPr>
          <a:xfrm>
            <a:off x="648970" y="1713865"/>
            <a:ext cx="7370445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题目讲到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“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封圈”的那个人就是赢家，可以理解为如果即将连笔的两个位置都在一个集合内，那么只要在添加一笔就形成封圈。这样题目就转换为判断端点是非在同一个集合内的问题，即并查集问题。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  <a:p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r>
              <a:rPr lang="zh-CN" altLang="en-US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每一步形成环等价于划线的两个端点已经在同一个集合里面。把二位坐标转化为一维坐标</a:t>
            </a:r>
            <a:endParaRPr lang="zh-CN" altLang="en-US" sz="24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（</a:t>
            </a:r>
            <a:r>
              <a:rPr lang="en-US" altLang="zh-CN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x,y)= n*x+y</a:t>
            </a:r>
            <a:endParaRPr lang="en-US" altLang="zh-CN" sz="24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20481"/>
          <p:cNvSpPr txBox="1"/>
          <p:nvPr/>
        </p:nvSpPr>
        <p:spPr>
          <a:xfrm>
            <a:off x="338506" y="368301"/>
            <a:ext cx="6120876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3200" b="1" dirty="0">
                <a:solidFill>
                  <a:srgbClr val="FFC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 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10.</a:t>
            </a:r>
            <a:r>
              <a:rPr lang="en-US" altLang="zh-CN" sz="36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3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并查集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47" name="文本占位符 6146"/>
          <p:cNvSpPr>
            <a:spLocks noGrp="1"/>
          </p:cNvSpPr>
          <p:nvPr>
            <p:ph type="body" idx="1"/>
          </p:nvPr>
        </p:nvSpPr>
        <p:spPr>
          <a:xfrm>
            <a:off x="457835" y="1450340"/>
            <a:ext cx="8229600" cy="4364990"/>
          </a:xfrm>
        </p:spPr>
        <p:txBody>
          <a:bodyPr>
            <a:normAutofit fontScale="90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665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在一些有</a:t>
            </a:r>
            <a:r>
              <a:rPr lang="en-US" altLang="zh-CN" sz="2665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</a:t>
            </a:r>
            <a:r>
              <a:rPr lang="zh-CN" altLang="en-US" sz="2665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个元素的集合应用问题中，我们通常是在开始时让每个元素构成一个单元素的集合，然后</a:t>
            </a:r>
            <a:r>
              <a:rPr lang="zh-CN" altLang="en-US" sz="2665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按一定顺序将属于同一组的元素所在的集合合并，其间要反复查找一个元素在哪个集合中</a:t>
            </a:r>
            <a:r>
              <a:rPr lang="zh-CN" altLang="en-US" sz="2665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这一类问题看似并不复杂，但数据量极大，若用正常的数据结构来描述的话，往往超过了空间的限制，计算机无法承受；即使在空间上能勉强通过，运行的时间复杂度也极高，根本不可能在规定的运行时间内计算出试题需要的结果，只能采用一种</a:t>
            </a:r>
            <a:r>
              <a:rPr lang="zh-CN" altLang="en-US" sz="2665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特殊数据结构</a:t>
            </a:r>
            <a:r>
              <a:rPr lang="en-US" altLang="zh-CN" sz="2665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2665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并查集来描述。</a:t>
            </a:r>
            <a:endParaRPr lang="zh-CN" altLang="en-US" sz="2665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文本占位符 21506"/>
          <p:cNvSpPr>
            <a:spLocks noGrp="1"/>
          </p:cNvSpPr>
          <p:nvPr>
            <p:ph type="body" idx="1"/>
          </p:nvPr>
        </p:nvSpPr>
        <p:spPr>
          <a:xfrm>
            <a:off x="468948" y="908050"/>
            <a:ext cx="8229600" cy="5327650"/>
          </a:xfrm>
        </p:spPr>
        <p:txBody>
          <a:bodyPr/>
          <a:lstStyle/>
          <a:p>
            <a:pPr>
              <a:buNone/>
            </a:pPr>
            <a:r>
              <a:rPr lang="zh-CN" altLang="en-US" dirty="0"/>
              <a:t>      </a:t>
            </a:r>
            <a:endParaRPr lang="zh-CN" altLang="en-US" dirty="0"/>
          </a:p>
          <a:p>
            <a:pPr>
              <a:buNone/>
            </a:pPr>
            <a:r>
              <a:rPr lang="zh-CN" altLang="en-US" dirty="0"/>
              <a:t>      </a:t>
            </a:r>
            <a:endParaRPr lang="zh-CN" altLang="en-US" sz="3200" dirty="0"/>
          </a:p>
        </p:txBody>
      </p:sp>
      <p:sp>
        <p:nvSpPr>
          <p:cNvPr id="21510" name="文本框 21509"/>
          <p:cNvSpPr txBox="1"/>
          <p:nvPr/>
        </p:nvSpPr>
        <p:spPr>
          <a:xfrm>
            <a:off x="331470" y="1226820"/>
            <a:ext cx="8505825" cy="56311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这道题用结构体实现二维的并查集，在每一次比较的时候只需要把x和y都比较一下就可以；</a:t>
            </a:r>
            <a:endParaRPr lang="en-US" altLang="zh-CN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每一次划线，先判断一下，如果起点在集合里，终点也在集合里，那么符合条件，输出当时的步数就可以了；如果不符合上面的条件，把点入集合；如果到最后还没有符合条件的情况，输出draw就可以了。</a:t>
            </a:r>
            <a:endParaRPr lang="en-US" altLang="zh-CN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【参考程序】</a:t>
            </a:r>
            <a:endParaRPr lang="zh-CN" altLang="en-US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#include &lt;iostream&gt;</a:t>
            </a:r>
            <a:endParaRPr lang="en-US" altLang="zh-CN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using namespace std;</a:t>
            </a:r>
            <a:endParaRPr lang="en-US" altLang="zh-CN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struct node</a:t>
            </a:r>
            <a:endParaRPr lang="en-US" altLang="zh-CN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{ int x,y;}f[301][301],k1,k2;</a:t>
            </a:r>
            <a:endParaRPr lang="en-US" altLang="zh-CN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int i,j,m,n,x,y;</a:t>
            </a:r>
            <a:endParaRPr lang="en-US" altLang="zh-CN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char c;</a:t>
            </a:r>
            <a:endParaRPr lang="en-US" altLang="zh-CN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node root(node k)</a:t>
            </a:r>
            <a:endParaRPr lang="en-US" altLang="zh-CN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{</a:t>
            </a:r>
            <a:endParaRPr lang="en-US" altLang="zh-CN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if((f[k.x][k.y].x==k.x)&amp;&amp;(f[k.x][k.y].y==k.y))return k;</a:t>
            </a:r>
            <a:endParaRPr lang="en-US" altLang="zh-CN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f[k.x][k.y]=root(f[k.x][k.y]);</a:t>
            </a:r>
            <a:endParaRPr lang="en-US" altLang="zh-CN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return f[k.x][k.y];</a:t>
            </a:r>
            <a:endParaRPr lang="en-US" altLang="zh-CN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}</a:t>
            </a:r>
            <a:endParaRPr lang="en-US" altLang="zh-CN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22529"/>
          <p:cNvSpPr>
            <a:spLocks noGrp="1"/>
          </p:cNvSpPr>
          <p:nvPr>
            <p:ph type="title"/>
          </p:nvPr>
        </p:nvSpPr>
        <p:spPr>
          <a:xfrm>
            <a:off x="457835" y="188913"/>
            <a:ext cx="8229600" cy="587375"/>
          </a:xfrm>
        </p:spPr>
        <p:txBody>
          <a:bodyPr anchor="ctr">
            <a:normAutofit/>
          </a:bodyPr>
          <a:lstStyle/>
          <a:p>
            <a:pPr algn="ctr"/>
            <a:r>
              <a:rPr lang="zh-CN" altLang="en-US" sz="3200" dirty="0">
                <a:solidFill>
                  <a:srgbClr val="FFFF66"/>
                </a:solidFill>
              </a:rPr>
              <a:t>并查集的基本思想</a:t>
            </a:r>
            <a:endParaRPr lang="zh-CN" altLang="en-US" sz="3200" dirty="0">
              <a:solidFill>
                <a:srgbClr val="FFFF66"/>
              </a:solidFill>
            </a:endParaRPr>
          </a:p>
        </p:txBody>
      </p:sp>
      <p:sp>
        <p:nvSpPr>
          <p:cNvPr id="22531" name="文本占位符 22530"/>
          <p:cNvSpPr>
            <a:spLocks noGrp="1"/>
          </p:cNvSpPr>
          <p:nvPr>
            <p:ph type="body" idx="1"/>
          </p:nvPr>
        </p:nvSpPr>
        <p:spPr>
          <a:xfrm>
            <a:off x="468948" y="908050"/>
            <a:ext cx="8229600" cy="5327650"/>
          </a:xfrm>
        </p:spPr>
        <p:txBody>
          <a:bodyPr/>
          <a:lstStyle/>
          <a:p>
            <a:pPr>
              <a:buNone/>
            </a:pPr>
            <a:r>
              <a:rPr lang="zh-CN" altLang="en-US" dirty="0"/>
              <a:t>      </a:t>
            </a:r>
            <a:endParaRPr lang="zh-CN" altLang="en-US" dirty="0"/>
          </a:p>
          <a:p>
            <a:pPr>
              <a:buNone/>
            </a:pPr>
            <a:r>
              <a:rPr lang="zh-CN" altLang="en-US" dirty="0"/>
              <a:t>      </a:t>
            </a:r>
            <a:endParaRPr lang="zh-CN" altLang="en-US" sz="3200" dirty="0"/>
          </a:p>
        </p:txBody>
      </p:sp>
      <p:sp>
        <p:nvSpPr>
          <p:cNvPr id="22532" name="直接连接符 22531"/>
          <p:cNvSpPr/>
          <p:nvPr/>
        </p:nvSpPr>
        <p:spPr>
          <a:xfrm flipV="1">
            <a:off x="915035" y="0"/>
            <a:ext cx="2971800" cy="9525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33" name="直接连接符 22532"/>
          <p:cNvSpPr/>
          <p:nvPr/>
        </p:nvSpPr>
        <p:spPr>
          <a:xfrm flipV="1">
            <a:off x="1042035" y="127000"/>
            <a:ext cx="2971800" cy="9525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34" name="文本框 22533"/>
          <p:cNvSpPr txBox="1"/>
          <p:nvPr/>
        </p:nvSpPr>
        <p:spPr>
          <a:xfrm>
            <a:off x="314960" y="863600"/>
            <a:ext cx="8505825" cy="61855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int main()</a:t>
            </a:r>
            <a:endParaRPr lang="en-US" altLang="zh-CN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{</a:t>
            </a:r>
            <a:endParaRPr lang="en-US" altLang="zh-CN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cin&gt;&gt;n&gt;&gt;m;</a:t>
            </a:r>
            <a:endParaRPr lang="en-US" altLang="zh-CN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for(i=1;i&lt;=n;i++)</a:t>
            </a:r>
            <a:endParaRPr lang="en-US" altLang="zh-CN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for(j=1;j&lt;=n;j++)</a:t>
            </a:r>
            <a:endParaRPr lang="en-US" altLang="zh-CN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  {f[i][j].x=i;f[i][j].y=j;}</a:t>
            </a:r>
            <a:endParaRPr lang="en-US" altLang="zh-CN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for(i=1;i&lt;=m;i++)</a:t>
            </a:r>
            <a:endParaRPr lang="en-US" altLang="zh-CN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{</a:t>
            </a:r>
            <a:endParaRPr lang="en-US" altLang="zh-CN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cin&gt;&gt;x&gt;&gt;y&gt;&gt;c;</a:t>
            </a:r>
            <a:endParaRPr lang="en-US" altLang="zh-CN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if(c=='D')</a:t>
            </a:r>
            <a:endParaRPr lang="en-US" altLang="zh-CN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{k1=root(f[x][y]);k2=root(f[x+1][y]);}</a:t>
            </a:r>
            <a:endParaRPr lang="en-US" altLang="zh-CN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if(c=='R')</a:t>
            </a:r>
            <a:endParaRPr lang="en-US" altLang="zh-CN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{k1=root(f[x][y]);k2=root(f[x][y+1]);}</a:t>
            </a:r>
            <a:endParaRPr lang="en-US" altLang="zh-CN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if((k1.x==k2.x)&amp;&amp;(k1.y==k2.y))</a:t>
            </a:r>
            <a:endParaRPr lang="en-US" altLang="zh-CN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{cout&lt;&lt;i&lt;&lt;endl;return 0;}</a:t>
            </a:r>
            <a:endParaRPr lang="en-US" altLang="zh-CN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else f[k1.x][k1.y]=k2;</a:t>
            </a:r>
            <a:endParaRPr lang="en-US" altLang="zh-CN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}</a:t>
            </a:r>
            <a:endParaRPr lang="en-US" altLang="zh-CN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cout&lt;&lt;"draw"&lt;&lt;endl;</a:t>
            </a:r>
            <a:endParaRPr lang="en-US" altLang="zh-CN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return 0;</a:t>
            </a:r>
            <a:endParaRPr lang="en-US" altLang="zh-CN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}</a:t>
            </a:r>
            <a:endParaRPr lang="en-US" altLang="zh-CN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4925" y="0"/>
            <a:ext cx="4521200" cy="623062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5505" y="416561"/>
            <a:ext cx="5703806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12.2.2 </a:t>
            </a: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+mn-ea"/>
              </a:rPr>
              <a:t>[2930</a:t>
            </a:r>
            <a:r>
              <a:rPr lang="en-US" altLang="zh-CN" sz="36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+mn-ea"/>
              </a:rPr>
              <a:t>] 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+mn-ea"/>
              </a:rPr>
              <a:t> 搭配购买(buy)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4264" y="1286194"/>
            <a:ext cx="7778514" cy="47078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sz="2000">
                <a:latin typeface="Times New Roman" panose="02020603050405020304" pitchFamily="18" charset="0"/>
                <a:ea typeface="楷体_GB2312" pitchFamily="49" charset="-122"/>
              </a:rPr>
              <a:t>    </a:t>
            </a:r>
            <a:r>
              <a:rPr sz="2000">
                <a:latin typeface="Times New Roman" panose="02020603050405020304" pitchFamily="18" charset="0"/>
                <a:ea typeface="楷体_GB2312" pitchFamily="49" charset="-122"/>
              </a:rPr>
              <a:t>Joe觉得云朵很美，决定去山上的商店买一些云朵。商店里有n朵云，云朵被编号为1，2，…...，n，并且每朵云都有一个价值。但是商店老板跟他说，一些云朵要搭配来买才好，所以买一朵云则与这朵云有搭配的云都要买。</a:t>
            </a:r>
            <a:endParaRPr sz="2000">
              <a:latin typeface="Times New Roman" panose="02020603050405020304" pitchFamily="18" charset="0"/>
              <a:ea typeface="楷体_GB2312" pitchFamily="49" charset="-122"/>
            </a:endParaRPr>
          </a:p>
          <a:p>
            <a:pPr algn="l"/>
            <a:r>
              <a:rPr sz="2000">
                <a:latin typeface="Times New Roman" panose="02020603050405020304" pitchFamily="18" charset="0"/>
                <a:ea typeface="楷体_GB2312" pitchFamily="49" charset="-122"/>
              </a:rPr>
              <a:t>    但是Joe的钱有限，所以他希望买的价值越多越好。</a:t>
            </a:r>
            <a:endParaRPr sz="2000">
              <a:latin typeface="Times New Roman" panose="02020603050405020304" pitchFamily="18" charset="0"/>
              <a:ea typeface="楷体_GB2312" pitchFamily="49" charset="-122"/>
            </a:endParaRPr>
          </a:p>
          <a:p>
            <a:pPr algn="l"/>
            <a:endParaRPr sz="2000">
              <a:latin typeface="Times New Roman" panose="02020603050405020304" pitchFamily="18" charset="0"/>
              <a:ea typeface="楷体_GB2312" pitchFamily="49" charset="-122"/>
            </a:endParaRPr>
          </a:p>
          <a:p>
            <a:pPr algn="l"/>
            <a:r>
              <a:rPr sz="2000">
                <a:latin typeface="Times New Roman" panose="02020603050405020304" pitchFamily="18" charset="0"/>
                <a:ea typeface="楷体_GB2312" pitchFamily="49" charset="-122"/>
              </a:rPr>
              <a:t>输入</a:t>
            </a:r>
            <a:endParaRPr sz="2000">
              <a:latin typeface="Times New Roman" panose="02020603050405020304" pitchFamily="18" charset="0"/>
              <a:ea typeface="楷体_GB2312" pitchFamily="49" charset="-122"/>
            </a:endParaRPr>
          </a:p>
          <a:p>
            <a:pPr algn="l"/>
            <a:r>
              <a:rPr sz="2000">
                <a:latin typeface="Times New Roman" panose="02020603050405020304" pitchFamily="18" charset="0"/>
                <a:ea typeface="楷体_GB2312" pitchFamily="49" charset="-122"/>
              </a:rPr>
              <a:t>第1行n，m，w，表示n朵云，m个搭配，Joe有w的钱。</a:t>
            </a:r>
            <a:endParaRPr sz="2000">
              <a:latin typeface="Times New Roman" panose="02020603050405020304" pitchFamily="18" charset="0"/>
              <a:ea typeface="楷体_GB2312" pitchFamily="49" charset="-122"/>
            </a:endParaRPr>
          </a:p>
          <a:p>
            <a:pPr algn="l"/>
            <a:r>
              <a:rPr sz="2000">
                <a:latin typeface="Times New Roman" panose="02020603050405020304" pitchFamily="18" charset="0"/>
                <a:ea typeface="楷体_GB2312" pitchFamily="49" charset="-122"/>
              </a:rPr>
              <a:t>第2~n+1行，每行ci，di表示i朵云的价钱和价值。</a:t>
            </a:r>
            <a:endParaRPr sz="2000">
              <a:latin typeface="Times New Roman" panose="02020603050405020304" pitchFamily="18" charset="0"/>
              <a:ea typeface="楷体_GB2312" pitchFamily="49" charset="-122"/>
            </a:endParaRPr>
          </a:p>
          <a:p>
            <a:pPr algn="l"/>
            <a:r>
              <a:rPr sz="2000">
                <a:latin typeface="Times New Roman" panose="02020603050405020304" pitchFamily="18" charset="0"/>
                <a:ea typeface="楷体_GB2312" pitchFamily="49" charset="-122"/>
              </a:rPr>
              <a:t>第n+2~n+1+m行，每行ui，vi，表示买ui就必须买vi，</a:t>
            </a:r>
            <a:endParaRPr sz="2000">
              <a:latin typeface="Times New Roman" panose="02020603050405020304" pitchFamily="18" charset="0"/>
              <a:ea typeface="楷体_GB2312" pitchFamily="49" charset="-122"/>
            </a:endParaRPr>
          </a:p>
          <a:p>
            <a:pPr algn="l"/>
            <a:r>
              <a:rPr sz="2000">
                <a:latin typeface="Times New Roman" panose="02020603050405020304" pitchFamily="18" charset="0"/>
                <a:ea typeface="楷体_GB2312" pitchFamily="49" charset="-122"/>
              </a:rPr>
              <a:t>同理，如果买vi就必须买ui。</a:t>
            </a:r>
            <a:endParaRPr sz="2000">
              <a:latin typeface="Times New Roman" panose="02020603050405020304" pitchFamily="18" charset="0"/>
              <a:ea typeface="楷体_GB2312" pitchFamily="49" charset="-122"/>
            </a:endParaRPr>
          </a:p>
          <a:p>
            <a:pPr algn="l"/>
            <a:endParaRPr sz="2000">
              <a:latin typeface="Times New Roman" panose="02020603050405020304" pitchFamily="18" charset="0"/>
              <a:ea typeface="楷体_GB2312" pitchFamily="49" charset="-122"/>
            </a:endParaRPr>
          </a:p>
          <a:p>
            <a:pPr algn="l"/>
            <a:r>
              <a:rPr sz="2000">
                <a:latin typeface="Times New Roman" panose="02020603050405020304" pitchFamily="18" charset="0"/>
                <a:ea typeface="楷体_GB2312" pitchFamily="49" charset="-122"/>
              </a:rPr>
              <a:t>输出</a:t>
            </a:r>
            <a:endParaRPr sz="2000">
              <a:latin typeface="Times New Roman" panose="02020603050405020304" pitchFamily="18" charset="0"/>
              <a:ea typeface="楷体_GB2312" pitchFamily="49" charset="-122"/>
            </a:endParaRPr>
          </a:p>
          <a:p>
            <a:pPr algn="l"/>
            <a:r>
              <a:rPr sz="2000">
                <a:latin typeface="Times New Roman" panose="02020603050405020304" pitchFamily="18" charset="0"/>
                <a:ea typeface="楷体_GB2312" pitchFamily="49" charset="-122"/>
              </a:rPr>
              <a:t>一行，表示可以获得的最大价值。</a:t>
            </a:r>
            <a:endParaRPr sz="2000">
              <a:latin typeface="Times New Roman" panose="02020603050405020304" pitchFamily="18" charset="0"/>
              <a:ea typeface="楷体_GB2312" pitchFamily="49" charset="-122"/>
            </a:endParaRPr>
          </a:p>
          <a:p>
            <a:pPr algn="l"/>
            <a:endParaRPr sz="200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表格 4"/>
          <p:cNvGraphicFramePr/>
          <p:nvPr/>
        </p:nvGraphicFramePr>
        <p:xfrm>
          <a:off x="6560820" y="2986405"/>
          <a:ext cx="258445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630"/>
                <a:gridCol w="1226820"/>
              </a:tblGrid>
              <a:tr h="31089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样例输入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5 3 10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3 10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3 10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3 10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5 100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10 1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1 3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3 2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4 2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>
                          <a:solidFill>
                            <a:schemeClr val="tx1"/>
                          </a:solidFill>
                          <a:sym typeface="+mn-ea"/>
                        </a:rPr>
                        <a:t>样例输出</a:t>
                      </a:r>
                      <a:endParaRPr lang="zh-CN" altLang="en-US" sz="18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800">
                          <a:solidFill>
                            <a:schemeClr val="tx1"/>
                          </a:solidFill>
                          <a:sym typeface="+mn-ea"/>
                        </a:rPr>
                        <a:t>1</a:t>
                      </a:r>
                      <a:endParaRPr lang="zh-CN" altLang="en-US" sz="18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 sz="18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9860" y="0"/>
            <a:ext cx="5896610" cy="6209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5505" y="416561"/>
            <a:ext cx="5551520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12.2.3 </a:t>
            </a: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+mn-ea"/>
              </a:rPr>
              <a:t>[7292</a:t>
            </a:r>
            <a:r>
              <a:rPr lang="en-US" altLang="zh-CN" sz="36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+mn-ea"/>
              </a:rPr>
              <a:t>] 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+mn-ea"/>
              </a:rPr>
              <a:t>银河英雄传说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65455" y="1599565"/>
            <a:ext cx="8050530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有一个划分为N列的星际战场，各列依次编号为1,2,…,N。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有N艘战舰，也依次编号为1,2,…,N,其中第i号战舰处于第i列。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有T条指令，每条指令格式为以下两种之一：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1、M i j，表示让第i号战舰所在列的全部战舰保持原有顺序，接在第j号战舰所在列的尾部。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2、C i j，表示询问第i号战舰与第j号战舰当前是否处于同一列中，如果在同一列中，它们之间间隔了多少艘战舰。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现在需要你编写一个程序，处理一系列的指令。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66725" y="1201420"/>
            <a:ext cx="805053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输入格式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第一行包含整数T，表示共有T条指令。</a:t>
            </a:r>
            <a:endParaRPr lang="zh-CN" altLang="en-US"/>
          </a:p>
          <a:p>
            <a:r>
              <a:rPr lang="zh-CN" altLang="en-US"/>
              <a:t>接下来T行，每行一个指令，指令有两种形式：M i j或C i j。</a:t>
            </a:r>
            <a:endParaRPr lang="zh-CN" altLang="en-US"/>
          </a:p>
          <a:p>
            <a:r>
              <a:rPr lang="zh-CN" altLang="en-US"/>
              <a:t>其中M和C为大写字母表示指令类型，i和j为整数，表示指令涉及的战舰编号。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310120" y="3402965"/>
            <a:ext cx="143192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>
                <a:sym typeface="+mn-ea"/>
              </a:rPr>
              <a:t>样例输入</a:t>
            </a:r>
            <a:endParaRPr lang="zh-CN" altLang="en-US">
              <a:solidFill>
                <a:schemeClr val="tx1"/>
              </a:solidFill>
            </a:endParaRPr>
          </a:p>
          <a:p>
            <a:pPr>
              <a:buNone/>
            </a:pPr>
            <a:r>
              <a:rPr lang="zh-CN" altLang="en-US">
                <a:sym typeface="+mn-ea"/>
              </a:rPr>
              <a:t>4</a:t>
            </a:r>
            <a:endParaRPr lang="zh-CN" altLang="en-US">
              <a:solidFill>
                <a:schemeClr val="tx1"/>
              </a:solidFill>
            </a:endParaRPr>
          </a:p>
          <a:p>
            <a:pPr>
              <a:buNone/>
            </a:pPr>
            <a:r>
              <a:rPr lang="zh-CN" altLang="en-US">
                <a:sym typeface="+mn-ea"/>
              </a:rPr>
              <a:t>M 2 3</a:t>
            </a:r>
            <a:endParaRPr lang="zh-CN" altLang="en-US">
              <a:solidFill>
                <a:schemeClr val="tx1"/>
              </a:solidFill>
            </a:endParaRPr>
          </a:p>
          <a:p>
            <a:pPr>
              <a:buNone/>
            </a:pPr>
            <a:r>
              <a:rPr lang="zh-CN" altLang="en-US">
                <a:sym typeface="+mn-ea"/>
              </a:rPr>
              <a:t>C 1 2</a:t>
            </a:r>
            <a:endParaRPr lang="zh-CN" altLang="en-US">
              <a:solidFill>
                <a:schemeClr val="tx1"/>
              </a:solidFill>
            </a:endParaRPr>
          </a:p>
          <a:p>
            <a:pPr>
              <a:buNone/>
            </a:pPr>
            <a:r>
              <a:rPr lang="zh-CN" altLang="en-US">
                <a:sym typeface="+mn-ea"/>
              </a:rPr>
              <a:t>M 2 4</a:t>
            </a:r>
            <a:endParaRPr lang="zh-CN" altLang="en-US">
              <a:solidFill>
                <a:schemeClr val="tx1"/>
              </a:solidFill>
            </a:endParaRPr>
          </a:p>
          <a:p>
            <a:pPr>
              <a:buNone/>
            </a:pPr>
            <a:r>
              <a:rPr lang="zh-CN" altLang="en-US">
                <a:sym typeface="+mn-ea"/>
              </a:rPr>
              <a:t>C 4 2</a:t>
            </a:r>
            <a:endParaRPr lang="zh-CN" altLang="en-US">
              <a:solidFill>
                <a:schemeClr val="tx1"/>
              </a:solidFill>
            </a:endParaRPr>
          </a:p>
          <a:p>
            <a:pPr>
              <a:buNone/>
            </a:pPr>
            <a:r>
              <a:rPr lang="zh-CN" altLang="en-US">
                <a:sym typeface="+mn-ea"/>
              </a:rPr>
              <a:t>样例输出</a:t>
            </a:r>
            <a:endParaRPr lang="zh-CN" altLang="en-US">
              <a:solidFill>
                <a:schemeClr val="tx1"/>
              </a:solidFill>
            </a:endParaRPr>
          </a:p>
          <a:p>
            <a:pPr>
              <a:buNone/>
            </a:pPr>
            <a:r>
              <a:rPr lang="zh-CN" altLang="en-US">
                <a:sym typeface="+mn-ea"/>
              </a:rPr>
              <a:t>-1</a:t>
            </a:r>
            <a:endParaRPr lang="zh-CN" altLang="en-US">
              <a:solidFill>
                <a:schemeClr val="tx1"/>
              </a:solidFill>
            </a:endParaRPr>
          </a:p>
          <a:p>
            <a:pPr>
              <a:buNone/>
            </a:pPr>
            <a:r>
              <a:rPr lang="zh-CN" altLang="en-US">
                <a:sym typeface="+mn-ea"/>
              </a:rPr>
              <a:t>1</a:t>
            </a:r>
            <a:endParaRPr lang="zh-CN" altLang="en-US">
              <a:solidFill>
                <a:schemeClr val="tx1"/>
              </a:solidFill>
            </a:endParaRPr>
          </a:p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66725" y="2663825"/>
            <a:ext cx="5492115" cy="3692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ym typeface="+mn-ea"/>
              </a:rPr>
              <a:t>输出格式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你的程序应当依次对输入的每一条指令进行分析和处理：</a:t>
            </a:r>
            <a:endParaRPr lang="zh-CN" altLang="en-US"/>
          </a:p>
          <a:p>
            <a:r>
              <a:rPr lang="zh-CN" altLang="en-US">
                <a:sym typeface="+mn-ea"/>
              </a:rPr>
              <a:t>如果是M i j形式，则表示舰队排列发生了变化，你的程序要注意到这一点，但是不要输出任何信息；</a:t>
            </a:r>
            <a:endParaRPr lang="zh-CN" altLang="en-US"/>
          </a:p>
          <a:p>
            <a:r>
              <a:rPr lang="zh-CN" altLang="en-US">
                <a:sym typeface="+mn-ea"/>
              </a:rPr>
              <a:t>如果是C i j形式，你的程序要输出一行，仅包含一个整数，表示在同一列上，第i号战舰与第j号战舰之间布置的战舰数目，如果第i号战舰与第j号战舰当前不在同一列上，则输出-1。</a:t>
            </a:r>
            <a:endParaRPr lang="zh-CN" altLang="en-US"/>
          </a:p>
          <a:p>
            <a:r>
              <a:rPr lang="zh-CN" altLang="en-US">
                <a:sym typeface="+mn-ea"/>
              </a:rPr>
              <a:t>数据范围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N≤30000,T≤500000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22910" y="1290320"/>
            <a:ext cx="7995920" cy="37553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/>
              <a:t>什么题目要用到并查集?那就是具有非常明显的传递关系的题目,或者说并查集擅长动态维护许多具有传递性的关系,能在无向图中维护节点之间的连通性.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这道题目要注意的就是,我们要边带权,也就是我们不能只处理集合的关系,而是要多一个附带的数组,这个数组就来记录这道题目中最特殊的间隔了多少战舰.听上去很高大上的边带权,实际上就是格外多了一个数组跟随着merge和find一起走而已.也就多了两三行代码,精简容易得很,直接上代码.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585" y="-2108200"/>
            <a:ext cx="8674100" cy="1107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1225" y="1296670"/>
            <a:ext cx="6570345" cy="4927600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0482" name="文本框 20481"/>
          <p:cNvSpPr txBox="1"/>
          <p:nvPr/>
        </p:nvSpPr>
        <p:spPr>
          <a:xfrm>
            <a:off x="338506" y="368301"/>
            <a:ext cx="6120876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3200" b="1" dirty="0">
                <a:solidFill>
                  <a:srgbClr val="FFC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 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10.</a:t>
            </a:r>
            <a:r>
              <a:rPr lang="en-US" altLang="zh-CN" sz="36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3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并查集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文本占位符 24578"/>
          <p:cNvSpPr>
            <a:spLocks noGrp="1"/>
          </p:cNvSpPr>
          <p:nvPr>
            <p:ph type="body" idx="1"/>
          </p:nvPr>
        </p:nvSpPr>
        <p:spPr>
          <a:xfrm>
            <a:off x="468948" y="908050"/>
            <a:ext cx="8229600" cy="5327650"/>
          </a:xfrm>
        </p:spPr>
        <p:txBody>
          <a:bodyPr/>
          <a:lstStyle/>
          <a:p>
            <a:pPr>
              <a:buNone/>
            </a:pPr>
            <a:r>
              <a:rPr lang="zh-CN" altLang="en-US" dirty="0"/>
              <a:t>      </a:t>
            </a:r>
            <a:endParaRPr lang="zh-CN" altLang="en-US" dirty="0"/>
          </a:p>
          <a:p>
            <a:pPr>
              <a:buNone/>
            </a:pPr>
            <a:r>
              <a:rPr lang="zh-CN" altLang="en-US" dirty="0"/>
              <a:t>      </a:t>
            </a:r>
            <a:endParaRPr lang="zh-CN" altLang="en-US" sz="3200" dirty="0"/>
          </a:p>
        </p:txBody>
      </p:sp>
      <p:sp>
        <p:nvSpPr>
          <p:cNvPr id="24582" name="文本框 24581"/>
          <p:cNvSpPr txBox="1"/>
          <p:nvPr/>
        </p:nvSpPr>
        <p:spPr>
          <a:xfrm>
            <a:off x="193040" y="1190625"/>
            <a:ext cx="8505825" cy="43999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+mn-ea"/>
                <a:cs typeface="+mn-ea"/>
              </a:rPr>
              <a:t>　　在某城市里住着</a:t>
            </a:r>
            <a:r>
              <a:rPr lang="en-US" altLang="zh-CN" sz="2000" dirty="0">
                <a:solidFill>
                  <a:schemeClr val="tx1"/>
                </a:solidFill>
                <a:latin typeface="+mn-ea"/>
                <a:cs typeface="+mn-ea"/>
              </a:rPr>
              <a:t>n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cs typeface="+mn-ea"/>
              </a:rPr>
              <a:t>个人，任何两个认识的人不是朋友就是敌人，而且满足：</a:t>
            </a:r>
            <a:endParaRPr lang="zh-CN" altLang="en-US" sz="2000" dirty="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10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+mn-ea"/>
                <a:cs typeface="+mn-ea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cs typeface="+mn-ea"/>
              </a:rPr>
              <a:t>、我朋友的朋友是我的朋友；</a:t>
            </a:r>
            <a:endParaRPr lang="zh-CN" altLang="en-US" sz="2000" dirty="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10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+mn-ea"/>
                <a:cs typeface="+mn-ea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cs typeface="+mn-ea"/>
              </a:rPr>
              <a:t>、我敌人的敌人是我的朋友；</a:t>
            </a:r>
            <a:endParaRPr lang="zh-CN" altLang="en-US" sz="2000" dirty="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+mn-ea"/>
                <a:cs typeface="+mn-ea"/>
              </a:rPr>
              <a:t>　　所有是朋友的人组成一个团伙。告诉你关于这</a:t>
            </a:r>
            <a:r>
              <a:rPr lang="en-US" altLang="zh-CN" sz="2000" dirty="0">
                <a:solidFill>
                  <a:schemeClr val="tx1"/>
                </a:solidFill>
                <a:latin typeface="+mn-ea"/>
                <a:cs typeface="+mn-ea"/>
              </a:rPr>
              <a:t>n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cs typeface="+mn-ea"/>
              </a:rPr>
              <a:t>个人的</a:t>
            </a:r>
            <a:r>
              <a:rPr lang="en-US" altLang="zh-CN" sz="2000" dirty="0">
                <a:solidFill>
                  <a:schemeClr val="tx1"/>
                </a:solidFill>
                <a:latin typeface="+mn-ea"/>
                <a:cs typeface="+mn-ea"/>
              </a:rPr>
              <a:t>m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cs typeface="+mn-ea"/>
              </a:rPr>
              <a:t>条信息，即某两个人是朋友，或者某两个人是敌人，请你编写一个程序，计算出这个城市最多可能有多少个团伙？</a:t>
            </a:r>
            <a:endParaRPr lang="zh-CN" altLang="en-US" sz="2000" dirty="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+mn-ea"/>
                <a:cs typeface="+mn-ea"/>
              </a:rPr>
              <a:t>【输入格式】</a:t>
            </a:r>
            <a:endParaRPr lang="en-US" altLang="zh-CN" sz="2000" dirty="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+mn-ea"/>
                <a:cs typeface="+mn-ea"/>
              </a:rPr>
              <a:t>　　第</a:t>
            </a:r>
            <a:r>
              <a:rPr lang="en-US" altLang="zh-CN" sz="2000" dirty="0">
                <a:solidFill>
                  <a:schemeClr val="tx1"/>
                </a:solidFill>
                <a:latin typeface="+mn-ea"/>
                <a:cs typeface="+mn-ea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cs typeface="+mn-ea"/>
              </a:rPr>
              <a:t>行为</a:t>
            </a:r>
            <a:r>
              <a:rPr lang="en-US" altLang="zh-CN" sz="2000" dirty="0">
                <a:solidFill>
                  <a:schemeClr val="tx1"/>
                </a:solidFill>
                <a:latin typeface="+mn-ea"/>
                <a:cs typeface="+mn-ea"/>
              </a:rPr>
              <a:t>n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cs typeface="+mn-ea"/>
              </a:rPr>
              <a:t>和</a:t>
            </a:r>
            <a:r>
              <a:rPr lang="en-US" altLang="zh-CN" sz="2000" dirty="0">
                <a:solidFill>
                  <a:schemeClr val="tx1"/>
                </a:solidFill>
                <a:latin typeface="+mn-ea"/>
                <a:cs typeface="+mn-ea"/>
              </a:rPr>
              <a:t>m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cs typeface="+mn-ea"/>
              </a:rPr>
              <a:t>，</a:t>
            </a:r>
            <a:r>
              <a:rPr lang="en-US" altLang="zh-CN" sz="2000" dirty="0">
                <a:solidFill>
                  <a:schemeClr val="tx1"/>
                </a:solidFill>
                <a:latin typeface="+mn-ea"/>
                <a:cs typeface="+mn-ea"/>
              </a:rPr>
              <a:t>1&lt;n&lt;1000,1&lt;=m&lt;=100 000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cs typeface="+mn-ea"/>
              </a:rPr>
              <a:t>；</a:t>
            </a:r>
            <a:endParaRPr lang="zh-CN" altLang="en-US" sz="2000" dirty="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+mn-ea"/>
                <a:cs typeface="+mn-ea"/>
              </a:rPr>
              <a:t>　　以下</a:t>
            </a:r>
            <a:r>
              <a:rPr lang="en-US" altLang="zh-CN" sz="2000" dirty="0">
                <a:solidFill>
                  <a:schemeClr val="tx1"/>
                </a:solidFill>
                <a:latin typeface="+mn-ea"/>
                <a:cs typeface="+mn-ea"/>
              </a:rPr>
              <a:t>m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cs typeface="+mn-ea"/>
              </a:rPr>
              <a:t>行，每行为</a:t>
            </a:r>
            <a:r>
              <a:rPr lang="en-US" altLang="zh-CN" sz="2000" dirty="0">
                <a:solidFill>
                  <a:schemeClr val="tx1"/>
                </a:solidFill>
                <a:latin typeface="+mn-ea"/>
                <a:cs typeface="+mn-ea"/>
              </a:rPr>
              <a:t>p x y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cs typeface="+mn-ea"/>
              </a:rPr>
              <a:t>，</a:t>
            </a:r>
            <a:r>
              <a:rPr lang="en-US" altLang="zh-CN" sz="2000" dirty="0">
                <a:solidFill>
                  <a:schemeClr val="tx1"/>
                </a:solidFill>
                <a:latin typeface="+mn-ea"/>
                <a:cs typeface="+mn-ea"/>
              </a:rPr>
              <a:t>p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cs typeface="+mn-ea"/>
              </a:rPr>
              <a:t>的值为</a:t>
            </a:r>
            <a:r>
              <a:rPr lang="en-US" altLang="zh-CN" sz="2000" dirty="0">
                <a:solidFill>
                  <a:schemeClr val="tx1"/>
                </a:solidFill>
                <a:latin typeface="+mn-ea"/>
                <a:cs typeface="+mn-ea"/>
              </a:rPr>
              <a:t>0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cs typeface="+mn-ea"/>
              </a:rPr>
              <a:t>或</a:t>
            </a:r>
            <a:r>
              <a:rPr lang="en-US" altLang="zh-CN" sz="2000" dirty="0">
                <a:solidFill>
                  <a:schemeClr val="tx1"/>
                </a:solidFill>
                <a:latin typeface="+mn-ea"/>
                <a:cs typeface="+mn-ea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cs typeface="+mn-ea"/>
              </a:rPr>
              <a:t>，</a:t>
            </a:r>
            <a:r>
              <a:rPr lang="en-US" altLang="zh-CN" sz="2000" dirty="0">
                <a:solidFill>
                  <a:schemeClr val="tx1"/>
                </a:solidFill>
                <a:latin typeface="+mn-ea"/>
                <a:cs typeface="+mn-ea"/>
              </a:rPr>
              <a:t>p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cs typeface="+mn-ea"/>
              </a:rPr>
              <a:t>为</a:t>
            </a:r>
            <a:r>
              <a:rPr lang="en-US" altLang="zh-CN" sz="2000" dirty="0">
                <a:solidFill>
                  <a:schemeClr val="tx1"/>
                </a:solidFill>
                <a:latin typeface="+mn-ea"/>
                <a:cs typeface="+mn-ea"/>
              </a:rPr>
              <a:t>0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cs typeface="+mn-ea"/>
              </a:rPr>
              <a:t>时，表示</a:t>
            </a:r>
            <a:r>
              <a:rPr lang="en-US" altLang="zh-CN" sz="2000" dirty="0">
                <a:solidFill>
                  <a:schemeClr val="tx1"/>
                </a:solidFill>
                <a:latin typeface="+mn-ea"/>
                <a:cs typeface="+mn-ea"/>
              </a:rPr>
              <a:t>x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cs typeface="+mn-ea"/>
              </a:rPr>
              <a:t>和</a:t>
            </a:r>
            <a:r>
              <a:rPr lang="en-US" altLang="zh-CN" sz="2000" dirty="0">
                <a:solidFill>
                  <a:schemeClr val="tx1"/>
                </a:solidFill>
                <a:latin typeface="+mn-ea"/>
                <a:cs typeface="+mn-ea"/>
              </a:rPr>
              <a:t>y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cs typeface="+mn-ea"/>
              </a:rPr>
              <a:t>是朋友，</a:t>
            </a:r>
            <a:r>
              <a:rPr lang="en-US" altLang="zh-CN" sz="2000" dirty="0">
                <a:solidFill>
                  <a:schemeClr val="tx1"/>
                </a:solidFill>
                <a:latin typeface="+mn-ea"/>
                <a:cs typeface="+mn-ea"/>
              </a:rPr>
              <a:t>p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cs typeface="+mn-ea"/>
              </a:rPr>
              <a:t>为</a:t>
            </a:r>
            <a:r>
              <a:rPr lang="en-US" altLang="zh-CN" sz="2000" dirty="0">
                <a:solidFill>
                  <a:schemeClr val="tx1"/>
                </a:solidFill>
                <a:latin typeface="+mn-ea"/>
                <a:cs typeface="+mn-ea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cs typeface="+mn-ea"/>
              </a:rPr>
              <a:t>时，表示</a:t>
            </a:r>
            <a:r>
              <a:rPr lang="en-US" altLang="zh-CN" sz="2000" dirty="0">
                <a:solidFill>
                  <a:schemeClr val="tx1"/>
                </a:solidFill>
                <a:latin typeface="+mn-ea"/>
                <a:cs typeface="+mn-ea"/>
              </a:rPr>
              <a:t>x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cs typeface="+mn-ea"/>
              </a:rPr>
              <a:t>和</a:t>
            </a:r>
            <a:r>
              <a:rPr lang="en-US" altLang="zh-CN" sz="2000" dirty="0">
                <a:solidFill>
                  <a:schemeClr val="tx1"/>
                </a:solidFill>
                <a:latin typeface="+mn-ea"/>
                <a:cs typeface="+mn-ea"/>
              </a:rPr>
              <a:t>y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cs typeface="+mn-ea"/>
              </a:rPr>
              <a:t>是敌人。</a:t>
            </a:r>
            <a:endParaRPr lang="zh-CN" altLang="en-US" sz="2000" dirty="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+mn-ea"/>
                <a:cs typeface="+mn-ea"/>
              </a:rPr>
              <a:t>【输出格式】</a:t>
            </a:r>
            <a:endParaRPr lang="en-US" altLang="zh-CN" sz="2000" dirty="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+mn-ea"/>
                <a:cs typeface="+mn-ea"/>
              </a:rPr>
              <a:t>　　一个整数，表示这</a:t>
            </a:r>
            <a:r>
              <a:rPr lang="en-US" altLang="zh-CN" sz="2000" dirty="0">
                <a:solidFill>
                  <a:schemeClr val="tx1"/>
                </a:solidFill>
                <a:latin typeface="+mn-ea"/>
                <a:cs typeface="+mn-ea"/>
              </a:rPr>
              <a:t>n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cs typeface="+mn-ea"/>
              </a:rPr>
              <a:t>个人最多可能有几个团伙。</a:t>
            </a:r>
            <a:endParaRPr lang="zh-CN" altLang="en-US" sz="2000" dirty="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100000"/>
              </a:lnSpc>
            </a:pPr>
            <a:endParaRPr lang="en-US" altLang="zh-CN" sz="2000" dirty="0"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65505" y="416561"/>
            <a:ext cx="3724096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12.2.4 </a:t>
            </a:r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+mn-ea"/>
              </a:rPr>
              <a:t>[2926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+mn-ea"/>
              </a:rPr>
              <a:t>] </a:t>
            </a: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+mn-ea"/>
              </a:rPr>
              <a:t>团伙</a:t>
            </a:r>
            <a:endParaRPr lang="zh-CN" altLang="en-US" sz="36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graphicFrame>
        <p:nvGraphicFramePr>
          <p:cNvPr id="5" name="表格 4"/>
          <p:cNvGraphicFramePr/>
          <p:nvPr/>
        </p:nvGraphicFramePr>
        <p:xfrm>
          <a:off x="7185993" y="4512364"/>
          <a:ext cx="1590260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113"/>
                <a:gridCol w="740147"/>
              </a:tblGrid>
              <a:tr h="16598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ea"/>
                          <a:sym typeface="+mn-ea"/>
                        </a:rPr>
                        <a:t>输入</a:t>
                      </a:r>
                      <a:endParaRPr lang="zh-CN" altLang="en-US" sz="1600" dirty="0" smtClean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ea"/>
                        <a:sym typeface="+mn-e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ea"/>
                          <a:sym typeface="+mn-ea"/>
                        </a:rPr>
                        <a:t>6 4</a:t>
                      </a:r>
                      <a:endParaRPr lang="en-US" altLang="zh-CN" sz="1600" dirty="0" smtClean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ea"/>
                        <a:sym typeface="+mn-e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ea"/>
                          <a:sym typeface="+mn-ea"/>
                        </a:rPr>
                        <a:t>1 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ea"/>
                          <a:sym typeface="+mn-ea"/>
                        </a:rPr>
                        <a:t>1 4</a:t>
                      </a:r>
                      <a:endParaRPr lang="en-US" altLang="zh-CN" sz="16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ea"/>
                        <a:sym typeface="+mn-e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ea"/>
                          <a:sym typeface="+mn-ea"/>
                        </a:rPr>
                        <a:t>0 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ea"/>
                          <a:sym typeface="+mn-ea"/>
                        </a:rPr>
                        <a:t>3 5</a:t>
                      </a:r>
                      <a:endParaRPr lang="en-US" altLang="zh-CN" sz="16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ea"/>
                        <a:sym typeface="+mn-e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ea"/>
                          <a:sym typeface="+mn-ea"/>
                        </a:rPr>
                        <a:t>0 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ea"/>
                          <a:sym typeface="+mn-ea"/>
                        </a:rPr>
                        <a:t>4 6</a:t>
                      </a:r>
                      <a:endParaRPr lang="en-US" altLang="zh-CN" sz="16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ea"/>
                        <a:sym typeface="+mn-e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ea"/>
                          <a:sym typeface="+mn-ea"/>
                        </a:rPr>
                        <a:t>1 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ea"/>
                          <a:sym typeface="+mn-ea"/>
                        </a:rPr>
                        <a:t>1 2</a:t>
                      </a:r>
                      <a:endParaRPr lang="en-US" altLang="zh-CN" sz="16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ea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 sz="1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ea"/>
                          <a:sym typeface="+mn-ea"/>
                        </a:rPr>
                        <a:t>输出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ea"/>
                        <a:sym typeface="+mn-e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ea"/>
                          <a:sym typeface="+mn-ea"/>
                        </a:rPr>
                        <a:t>3</a:t>
                      </a:r>
                      <a:endParaRPr lang="en-US" altLang="zh-CN" sz="16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ea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 sz="16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ea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文本占位符 25602"/>
          <p:cNvSpPr>
            <a:spLocks noGrp="1"/>
          </p:cNvSpPr>
          <p:nvPr>
            <p:ph type="body" idx="1"/>
          </p:nvPr>
        </p:nvSpPr>
        <p:spPr>
          <a:xfrm>
            <a:off x="538522" y="1275798"/>
            <a:ext cx="8229600" cy="5327650"/>
          </a:xfrm>
        </p:spPr>
        <p:txBody>
          <a:bodyPr/>
          <a:lstStyle/>
          <a:p>
            <a:pPr>
              <a:buNone/>
            </a:pPr>
            <a:r>
              <a:rPr lang="zh-CN" altLang="en-US" dirty="0"/>
              <a:t>      </a:t>
            </a:r>
            <a:endParaRPr lang="zh-CN" altLang="en-US" dirty="0"/>
          </a:p>
          <a:p>
            <a:pPr>
              <a:buNone/>
            </a:pPr>
            <a:r>
              <a:rPr lang="zh-CN" altLang="en-US" dirty="0"/>
              <a:t>      </a:t>
            </a:r>
            <a:endParaRPr lang="zh-CN" altLang="en-US" sz="3200" dirty="0"/>
          </a:p>
        </p:txBody>
      </p:sp>
      <p:sp>
        <p:nvSpPr>
          <p:cNvPr id="25606" name="文本框 25605"/>
          <p:cNvSpPr txBox="1"/>
          <p:nvPr/>
        </p:nvSpPr>
        <p:spPr>
          <a:xfrm>
            <a:off x="432595" y="948690"/>
            <a:ext cx="7994153" cy="5909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endParaRPr lang="en-US" altLang="zh-CN" sz="2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某个地区有</a:t>
            </a:r>
            <a:r>
              <a:rPr lang="en-US" altLang="zh-CN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n(n&lt;=1000)</a:t>
            </a:r>
            <a:r>
              <a:rPr lang="zh-CN" altLang="en-US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个犯罪团伙，当地警方按照他们的危险程度由高到低给他们编号为</a:t>
            </a:r>
            <a:r>
              <a:rPr lang="en-US" altLang="zh-CN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1-n</a:t>
            </a:r>
            <a:r>
              <a:rPr lang="zh-CN" altLang="en-US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他们有些团伙之间有直接联系，但是任意两个团伙都可以通过直接或间接的方式联系，这样这里就形成了一个庞大的犯罪集团，犯罪集团的危险程度唯一由集团内的犯罪团伙数量确定，而与单个犯罪团伙的危险程度无关（该犯罪集团的危险程度为</a:t>
            </a:r>
            <a:r>
              <a:rPr lang="en-US" altLang="zh-CN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n</a:t>
            </a:r>
            <a:r>
              <a:rPr lang="zh-CN" altLang="en-US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）。现在当地警方希望花尽量少的时间（即打击掉尽量少的团伙），使得庞大的犯罪集团分离成若干个较小的集团，并且他们中最大的一个的危险程度不超过</a:t>
            </a:r>
            <a:r>
              <a:rPr lang="en-US" altLang="zh-CN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n/2</a:t>
            </a:r>
            <a:r>
              <a:rPr lang="zh-CN" altLang="en-US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。为达到最好的效果，他们将按顺序打击掉编号</a:t>
            </a:r>
            <a:r>
              <a:rPr lang="en-US" altLang="zh-CN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到</a:t>
            </a:r>
            <a:r>
              <a:rPr lang="en-US" altLang="zh-CN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k</a:t>
            </a:r>
            <a:r>
              <a:rPr lang="zh-CN" altLang="en-US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的犯罪团伙，请编程求出</a:t>
            </a:r>
            <a:r>
              <a:rPr lang="en-US" altLang="zh-CN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k</a:t>
            </a:r>
            <a:r>
              <a:rPr lang="zh-CN" altLang="en-US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的最小值。</a:t>
            </a:r>
            <a:endParaRPr lang="zh-CN" altLang="en-US" sz="20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【输入格式】</a:t>
            </a:r>
            <a:endParaRPr lang="en-US" altLang="zh-CN" sz="20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第一行一个正整数</a:t>
            </a:r>
            <a:r>
              <a:rPr lang="en-US" altLang="zh-CN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n</a:t>
            </a:r>
            <a:r>
              <a:rPr lang="zh-CN" altLang="en-US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。接下来的</a:t>
            </a:r>
            <a:r>
              <a:rPr lang="en-US" altLang="zh-CN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n</a:t>
            </a:r>
            <a:r>
              <a:rPr lang="zh-CN" altLang="en-US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行每行有若干个正整数，第一个整数表示该行除第一个外还有多少个整数，若第</a:t>
            </a:r>
            <a:r>
              <a:rPr lang="en-US" altLang="zh-CN" sz="2000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i</a:t>
            </a:r>
            <a:r>
              <a:rPr lang="zh-CN" altLang="en-US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行存在正整数</a:t>
            </a:r>
            <a:r>
              <a:rPr lang="en-US" altLang="zh-CN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k</a:t>
            </a:r>
            <a:r>
              <a:rPr lang="zh-CN" altLang="en-US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，表示</a:t>
            </a:r>
            <a:r>
              <a:rPr lang="en-US" altLang="zh-CN" sz="2000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i</a:t>
            </a:r>
            <a:r>
              <a:rPr lang="zh-CN" altLang="en-US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k</a:t>
            </a:r>
            <a:r>
              <a:rPr lang="zh-CN" altLang="en-US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两个团伙可以直接联系。</a:t>
            </a:r>
            <a:endParaRPr lang="zh-CN" altLang="en-US" sz="20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【输出格式】</a:t>
            </a:r>
            <a:endParaRPr lang="en-US" altLang="zh-CN" sz="20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一个正整数，为</a:t>
            </a:r>
            <a:r>
              <a:rPr lang="en-US" altLang="zh-CN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k</a:t>
            </a:r>
            <a:r>
              <a:rPr lang="zh-CN" altLang="en-US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的最小值</a:t>
            </a:r>
            <a:endParaRPr lang="zh-CN" altLang="en-US" sz="20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2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2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框 3"/>
          <p:cNvSpPr txBox="1"/>
          <p:nvPr/>
        </p:nvSpPr>
        <p:spPr>
          <a:xfrm>
            <a:off x="465505" y="416561"/>
            <a:ext cx="4543231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12.2.4 </a:t>
            </a:r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+mn-ea"/>
              </a:rPr>
              <a:t>[2926]</a:t>
            </a: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打击犯罪</a:t>
            </a:r>
            <a:endParaRPr lang="zh-CN" altLang="en-US" sz="36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文本占位符 26626"/>
          <p:cNvSpPr>
            <a:spLocks noGrp="1"/>
          </p:cNvSpPr>
          <p:nvPr>
            <p:ph type="body" idx="1"/>
          </p:nvPr>
        </p:nvSpPr>
        <p:spPr>
          <a:xfrm>
            <a:off x="468948" y="908050"/>
            <a:ext cx="8229600" cy="5327650"/>
          </a:xfrm>
        </p:spPr>
        <p:txBody>
          <a:bodyPr/>
          <a:lstStyle/>
          <a:p>
            <a:pPr>
              <a:buNone/>
            </a:pPr>
            <a:r>
              <a:rPr lang="zh-CN" altLang="en-US" dirty="0"/>
              <a:t>      </a:t>
            </a:r>
            <a:endParaRPr lang="zh-CN" altLang="en-US" dirty="0"/>
          </a:p>
          <a:p>
            <a:pPr>
              <a:buNone/>
            </a:pPr>
            <a:r>
              <a:rPr lang="zh-CN" altLang="en-US" dirty="0"/>
              <a:t>      </a:t>
            </a:r>
            <a:endParaRPr lang="zh-CN" altLang="en-US" sz="3200" dirty="0"/>
          </a:p>
        </p:txBody>
      </p:sp>
      <p:sp>
        <p:nvSpPr>
          <p:cNvPr id="26630" name="文本框 26629"/>
          <p:cNvSpPr txBox="1"/>
          <p:nvPr/>
        </p:nvSpPr>
        <p:spPr>
          <a:xfrm>
            <a:off x="314959" y="1251226"/>
            <a:ext cx="8262511" cy="37856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【样例输入】</a:t>
            </a:r>
            <a:endParaRPr lang="zh-CN" altLang="en-US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    7</a:t>
            </a:r>
            <a:endParaRPr lang="zh-CN" altLang="en-US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    2 2 5</a:t>
            </a:r>
            <a:endParaRPr lang="zh-CN" altLang="en-US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    3 1 3 4</a:t>
            </a:r>
            <a:endParaRPr lang="zh-CN" altLang="en-US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    2 2 4</a:t>
            </a:r>
            <a:endParaRPr lang="zh-CN" altLang="en-US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    2 2 3</a:t>
            </a:r>
            <a:endParaRPr lang="zh-CN" altLang="en-US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    3 1 6 7</a:t>
            </a:r>
            <a:endParaRPr lang="zh-CN" altLang="en-US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    2 5 7</a:t>
            </a:r>
            <a:endParaRPr lang="zh-CN" altLang="en-US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    2 5 6</a:t>
            </a:r>
            <a:endParaRPr lang="zh-CN" altLang="en-US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【样例输出】</a:t>
            </a:r>
            <a:endParaRPr lang="zh-CN" altLang="en-US" sz="2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r>
              <a:rPr lang="zh-CN" altLang="en-US" sz="2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sz="2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【提示】</a:t>
            </a:r>
            <a:endParaRPr lang="zh-CN" altLang="en-US" sz="2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6631" name="图片 266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10322" y="1251226"/>
            <a:ext cx="2782887" cy="1441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文本框 3"/>
          <p:cNvSpPr txBox="1"/>
          <p:nvPr/>
        </p:nvSpPr>
        <p:spPr>
          <a:xfrm>
            <a:off x="465505" y="416561"/>
            <a:ext cx="3249608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+mn-ea"/>
              </a:rPr>
              <a:t>[2926</a:t>
            </a:r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+mn-ea"/>
              </a:rPr>
              <a:t>]</a:t>
            </a: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打击犯罪</a:t>
            </a:r>
            <a:endParaRPr lang="zh-CN" altLang="en-US" sz="36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10322" y="2704625"/>
            <a:ext cx="2954655" cy="3277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 输出1（打击掉红色团伙）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7653"/>
          <p:cNvSpPr txBox="1"/>
          <p:nvPr/>
        </p:nvSpPr>
        <p:spPr>
          <a:xfrm>
            <a:off x="821855" y="1400314"/>
            <a:ext cx="6950545" cy="501675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现代</a:t>
            </a:r>
            <a:r>
              <a:rPr lang="zh-CN" altLang="en-US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的人对于本家族血统越来越感兴趣，现在给出充足的父子关系，请你编写程序找到某个人的最早的祖先</a:t>
            </a:r>
            <a:r>
              <a:rPr lang="zh-CN" altLang="en-US" sz="20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0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0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输入文件由多行组成，首先是一系列有关父子关系的描述，其中每一组父子关系由二行组成，用#name的形式描写一组父子关系中的父亲的名字，用+name的形式描写一组父子关系中的儿子的名字；接下来用?name的形式表示要求该人的最早的祖先；最后用单独的一个$表示文件结束。规定每个人的名字都有且只有6个字符，而且首字母大写，且没有任意两个人的名字相同。最多可能有1000组父子关系，总人数最多可能达到50000人，家谱中的记载不超过30代</a:t>
            </a:r>
            <a:r>
              <a:rPr lang="zh-CN" altLang="en-US" sz="20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0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0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【输出格式】</a:t>
            </a:r>
            <a:endParaRPr lang="en-US" altLang="zh-CN" sz="20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按照输入文件的要求顺序，求出每一个要找祖先的人的祖先，格式：本人的名字+一个空格+祖先的名字+回车。</a:t>
            </a:r>
            <a:endParaRPr lang="zh-CN" altLang="en-US" sz="20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0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3"/>
          <p:cNvSpPr txBox="1"/>
          <p:nvPr/>
        </p:nvSpPr>
        <p:spPr>
          <a:xfrm>
            <a:off x="465505" y="416561"/>
            <a:ext cx="3619902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12.2.5 </a:t>
            </a:r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+mn-ea"/>
              </a:rPr>
              <a:t>[2932]</a:t>
            </a:r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+mn-ea"/>
              </a:rPr>
              <a:t>家谱</a:t>
            </a:r>
            <a:endParaRPr lang="zh-CN" altLang="en-US" sz="36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文本占位符 28674"/>
          <p:cNvSpPr>
            <a:spLocks noGrp="1"/>
          </p:cNvSpPr>
          <p:nvPr>
            <p:ph type="body" idx="1"/>
          </p:nvPr>
        </p:nvSpPr>
        <p:spPr>
          <a:xfrm>
            <a:off x="468948" y="908050"/>
            <a:ext cx="8229600" cy="5327650"/>
          </a:xfrm>
        </p:spPr>
        <p:txBody>
          <a:bodyPr/>
          <a:lstStyle/>
          <a:p>
            <a:pPr>
              <a:buNone/>
            </a:pPr>
            <a:r>
              <a:rPr lang="zh-CN" altLang="en-US" dirty="0"/>
              <a:t>      </a:t>
            </a:r>
            <a:endParaRPr lang="zh-CN" altLang="en-US" dirty="0"/>
          </a:p>
          <a:p>
            <a:pPr>
              <a:buNone/>
            </a:pPr>
            <a:r>
              <a:rPr lang="zh-CN" altLang="en-US" dirty="0"/>
              <a:t>      </a:t>
            </a:r>
            <a:endParaRPr lang="zh-CN" altLang="en-US" sz="3200" dirty="0"/>
          </a:p>
        </p:txBody>
      </p:sp>
      <p:sp>
        <p:nvSpPr>
          <p:cNvPr id="28678" name="文本框 28677"/>
          <p:cNvSpPr txBox="1"/>
          <p:nvPr/>
        </p:nvSpPr>
        <p:spPr>
          <a:xfrm>
            <a:off x="314959" y="1360556"/>
            <a:ext cx="8505825" cy="50774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【输入样例】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#George</a:t>
            </a:r>
            <a:endParaRPr lang="en-US" altLang="zh-CN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+Rodney</a:t>
            </a:r>
            <a:endParaRPr lang="en-US" altLang="zh-CN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#Arthur</a:t>
            </a:r>
            <a:endParaRPr lang="en-US" altLang="zh-CN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+Gareth</a:t>
            </a:r>
            <a:endParaRPr lang="en-US" altLang="zh-CN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+Walter</a:t>
            </a:r>
            <a:endParaRPr lang="en-US" altLang="zh-CN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#Gareth</a:t>
            </a:r>
            <a:endParaRPr lang="en-US" altLang="zh-CN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+Edward</a:t>
            </a:r>
            <a:endParaRPr lang="en-US" altLang="zh-CN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?Edward</a:t>
            </a:r>
            <a:endParaRPr lang="en-US" altLang="zh-CN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?Walter</a:t>
            </a:r>
            <a:endParaRPr lang="en-US" altLang="zh-CN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?Rodney</a:t>
            </a:r>
            <a:endParaRPr lang="en-US" altLang="zh-CN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?Arthur</a:t>
            </a:r>
            <a:endParaRPr lang="en-US" altLang="zh-CN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$</a:t>
            </a:r>
            <a:endParaRPr lang="en-US" altLang="zh-CN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【输出样例】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Edward Arthur</a:t>
            </a:r>
            <a:endParaRPr lang="en-US" altLang="zh-CN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Walter Arthur</a:t>
            </a:r>
            <a:endParaRPr lang="en-US" altLang="zh-CN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Rodney George</a:t>
            </a:r>
            <a:endParaRPr lang="en-US" altLang="zh-CN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Arthur </a:t>
            </a:r>
            <a:r>
              <a:rPr lang="en-US" altLang="zh-CN" dirty="0" err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Arthur</a:t>
            </a:r>
            <a:endParaRPr lang="en-US" altLang="zh-CN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框 3"/>
          <p:cNvSpPr txBox="1"/>
          <p:nvPr/>
        </p:nvSpPr>
        <p:spPr>
          <a:xfrm>
            <a:off x="465505" y="416561"/>
            <a:ext cx="3619902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12.2.5 </a:t>
            </a:r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+mn-ea"/>
              </a:rPr>
              <a:t>[2932]</a:t>
            </a:r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+mn-ea"/>
              </a:rPr>
              <a:t>家谱</a:t>
            </a:r>
            <a:endParaRPr lang="zh-CN" altLang="en-US" sz="36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148" y="-15240"/>
            <a:ext cx="6304105" cy="6788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35" y="1628775"/>
            <a:ext cx="72898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80695" y="1525588"/>
            <a:ext cx="8664575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 </a:t>
            </a:r>
            <a:r>
              <a:rPr lang="zh-CN" altLang="en-US" sz="20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逻辑上，可以</a:t>
            </a:r>
            <a:r>
              <a:rPr lang="zh-CN" altLang="en-US" sz="2000" b="1" dirty="0">
                <a:latin typeface="Times New Roman" panose="02020603050405020304" pitchFamily="18" charset="0"/>
              </a:rPr>
              <a:t>用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树结构</a:t>
            </a:r>
            <a:r>
              <a:rPr lang="zh-CN" altLang="en-US" sz="2000" b="1" dirty="0">
                <a:latin typeface="Times New Roman" panose="02020603050405020304" pitchFamily="18" charset="0"/>
              </a:rPr>
              <a:t>表示集合，树的每个结点代表一个集合元素。</a:t>
            </a:r>
            <a:endParaRPr lang="en-US" altLang="zh-CN" sz="2000" b="1">
              <a:latin typeface="Times New Roman" panose="02020603050405020304" pitchFamily="18" charset="0"/>
            </a:endParaRPr>
          </a:p>
          <a:p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 </a:t>
            </a:r>
            <a:r>
              <a:rPr lang="zh-CN" altLang="en-US" sz="2000" b="1" dirty="0">
                <a:latin typeface="Times New Roman" panose="02020603050405020304" pitchFamily="18" charset="0"/>
              </a:rPr>
              <a:t>例如，有三个互不相交的整数集合</a:t>
            </a:r>
            <a:r>
              <a:rPr lang="en-US" altLang="zh-CN" sz="2000" b="1">
                <a:latin typeface="Times New Roman" panose="02020603050405020304" pitchFamily="18" charset="0"/>
              </a:rPr>
              <a:t>S1={1,2,4,7}</a:t>
            </a:r>
            <a:r>
              <a:rPr lang="zh-CN" altLang="en-US" sz="2000" b="1" dirty="0">
                <a:latin typeface="Times New Roman" panose="02020603050405020304" pitchFamily="18" charset="0"/>
              </a:rPr>
              <a:t>、</a:t>
            </a:r>
            <a:r>
              <a:rPr lang="en-US" altLang="zh-CN" sz="2000" b="1">
                <a:latin typeface="Times New Roman" panose="02020603050405020304" pitchFamily="18" charset="0"/>
              </a:rPr>
              <a:t>S2={3,5,8}</a:t>
            </a:r>
            <a:r>
              <a:rPr lang="zh-CN" altLang="en-US" sz="2000" b="1" dirty="0">
                <a:latin typeface="Times New Roman" panose="02020603050405020304" pitchFamily="18" charset="0"/>
              </a:rPr>
              <a:t>、</a:t>
            </a:r>
            <a:r>
              <a:rPr lang="en-US" altLang="zh-CN" sz="2000" b="1">
                <a:latin typeface="Times New Roman" panose="02020603050405020304" pitchFamily="18" charset="0"/>
              </a:rPr>
              <a:t>S3={6,9,10}</a:t>
            </a:r>
            <a:r>
              <a:rPr lang="zh-CN" altLang="en-US" sz="2000" b="1" dirty="0">
                <a:latin typeface="Times New Roman" panose="02020603050405020304" pitchFamily="18" charset="0"/>
              </a:rPr>
              <a:t>，</a:t>
            </a:r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 </a:t>
            </a:r>
            <a:r>
              <a:rPr lang="zh-CN" altLang="en-US" sz="2000" b="1" dirty="0">
                <a:latin typeface="Times New Roman" panose="02020603050405020304" pitchFamily="18" charset="0"/>
              </a:rPr>
              <a:t>这三个集合的多叉树表示形式 ：</a:t>
            </a:r>
            <a:endParaRPr lang="zh-CN" altLang="en-US" sz="2000" b="1" dirty="0">
              <a:latin typeface="Times New Roman" panose="02020603050405020304" pitchFamily="18" charset="0"/>
            </a:endParaRPr>
          </a:p>
        </p:txBody>
      </p:sp>
      <p:grpSp>
        <p:nvGrpSpPr>
          <p:cNvPr id="136194" name="Group 2"/>
          <p:cNvGrpSpPr/>
          <p:nvPr/>
        </p:nvGrpSpPr>
        <p:grpSpPr>
          <a:xfrm>
            <a:off x="1929448" y="3429000"/>
            <a:ext cx="4572000" cy="2500313"/>
            <a:chOff x="3570" y="10526"/>
            <a:chExt cx="4950" cy="2756"/>
          </a:xfrm>
        </p:grpSpPr>
        <p:sp>
          <p:nvSpPr>
            <p:cNvPr id="131081" name="Text Box 3"/>
            <p:cNvSpPr txBox="1"/>
            <p:nvPr/>
          </p:nvSpPr>
          <p:spPr>
            <a:xfrm>
              <a:off x="4653" y="10920"/>
              <a:ext cx="770" cy="339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zh-CN" altLang="en-US" sz="2000" b="1" dirty="0">
                  <a:latin typeface="宋体" panose="02010600030101010101" pitchFamily="2" charset="-122"/>
                </a:rPr>
                <a:t>指针</a:t>
              </a:r>
              <a:endParaRPr lang="zh-CN" altLang="en-US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131082" name="Text Box 4"/>
            <p:cNvSpPr txBox="1"/>
            <p:nvPr/>
          </p:nvSpPr>
          <p:spPr>
            <a:xfrm>
              <a:off x="3570" y="10920"/>
              <a:ext cx="1003" cy="339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zh-CN" altLang="en-US" sz="2000" b="1" dirty="0">
                  <a:latin typeface="宋体" panose="02010600030101010101" pitchFamily="2" charset="-122"/>
                </a:rPr>
                <a:t>集合名</a:t>
              </a:r>
              <a:endParaRPr lang="zh-CN" altLang="en-US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131083" name="Text Box 5"/>
            <p:cNvSpPr txBox="1"/>
            <p:nvPr/>
          </p:nvSpPr>
          <p:spPr>
            <a:xfrm>
              <a:off x="3802" y="11336"/>
              <a:ext cx="1440" cy="992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tIns="21600" bIns="21600"/>
            <a:lstStyle/>
            <a:p>
              <a:pPr algn="just"/>
              <a:r>
                <a:rPr lang="en-US" altLang="zh-CN" sz="2000" b="1">
                  <a:latin typeface="Calibri" panose="020F0502020204030204" charset="0"/>
                </a:rPr>
                <a:t>S1</a:t>
              </a:r>
              <a:endParaRPr lang="en-US" altLang="zh-CN" sz="2000" b="1">
                <a:latin typeface="Times New Roman" panose="02020603050405020304" pitchFamily="18" charset="0"/>
              </a:endParaRPr>
            </a:p>
            <a:p>
              <a:pPr algn="just"/>
              <a:r>
                <a:rPr lang="en-US" altLang="zh-CN" sz="2000" b="1">
                  <a:latin typeface="Calibri" panose="020F0502020204030204" charset="0"/>
                </a:rPr>
                <a:t>S2</a:t>
              </a:r>
              <a:endParaRPr lang="en-US" altLang="zh-CN" sz="2000" b="1">
                <a:latin typeface="Times New Roman" panose="02020603050405020304" pitchFamily="18" charset="0"/>
              </a:endParaRPr>
            </a:p>
            <a:p>
              <a:pPr algn="just"/>
              <a:r>
                <a:rPr lang="en-US" altLang="zh-CN" sz="2000" b="1">
                  <a:latin typeface="Calibri" panose="020F0502020204030204" charset="0"/>
                </a:rPr>
                <a:t>S3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131084" name="Line 6"/>
            <p:cNvSpPr/>
            <p:nvPr/>
          </p:nvSpPr>
          <p:spPr>
            <a:xfrm>
              <a:off x="3802" y="11678"/>
              <a:ext cx="144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1085" name="Line 7"/>
            <p:cNvSpPr/>
            <p:nvPr/>
          </p:nvSpPr>
          <p:spPr>
            <a:xfrm>
              <a:off x="3802" y="12005"/>
              <a:ext cx="144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1086" name="Line 8"/>
            <p:cNvSpPr/>
            <p:nvPr/>
          </p:nvSpPr>
          <p:spPr>
            <a:xfrm flipV="1">
              <a:off x="4522" y="11336"/>
              <a:ext cx="0" cy="99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1087" name="Line 9"/>
            <p:cNvSpPr/>
            <p:nvPr/>
          </p:nvSpPr>
          <p:spPr>
            <a:xfrm flipV="1">
              <a:off x="4869" y="10704"/>
              <a:ext cx="1534" cy="83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arrow" w="sm" len="med"/>
              <a:tailEnd type="arrow" w="sm" len="med"/>
            </a:ln>
          </p:spPr>
        </p:sp>
        <p:sp>
          <p:nvSpPr>
            <p:cNvPr id="131088" name="Line 10"/>
            <p:cNvSpPr/>
            <p:nvPr/>
          </p:nvSpPr>
          <p:spPr>
            <a:xfrm flipV="1">
              <a:off x="4884" y="11769"/>
              <a:ext cx="2773" cy="8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arrow" w="sm" len="med"/>
              <a:tailEnd type="arrow" w="sm" len="med"/>
            </a:ln>
          </p:spPr>
        </p:sp>
        <p:sp>
          <p:nvSpPr>
            <p:cNvPr id="131089" name="Line 11"/>
            <p:cNvSpPr/>
            <p:nvPr/>
          </p:nvSpPr>
          <p:spPr>
            <a:xfrm>
              <a:off x="4884" y="12116"/>
              <a:ext cx="1551" cy="21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arrow" w="sm" len="med"/>
              <a:tailEnd type="arrow" w="sm" len="med"/>
            </a:ln>
          </p:spPr>
        </p:sp>
        <p:grpSp>
          <p:nvGrpSpPr>
            <p:cNvPr id="131090" name="Group 12"/>
            <p:cNvGrpSpPr/>
            <p:nvPr/>
          </p:nvGrpSpPr>
          <p:grpSpPr>
            <a:xfrm>
              <a:off x="5969" y="10526"/>
              <a:ext cx="1319" cy="1134"/>
              <a:chOff x="5773" y="12761"/>
              <a:chExt cx="1319" cy="1134"/>
            </a:xfrm>
          </p:grpSpPr>
          <p:sp>
            <p:nvSpPr>
              <p:cNvPr id="131108" name="Oval 13"/>
              <p:cNvSpPr/>
              <p:nvPr/>
            </p:nvSpPr>
            <p:spPr>
              <a:xfrm>
                <a:off x="6224" y="12762"/>
                <a:ext cx="374" cy="374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1109" name="Oval 14"/>
              <p:cNvSpPr/>
              <p:nvPr/>
            </p:nvSpPr>
            <p:spPr>
              <a:xfrm>
                <a:off x="5773" y="13521"/>
                <a:ext cx="374" cy="374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1110" name="Line 15"/>
              <p:cNvSpPr/>
              <p:nvPr/>
            </p:nvSpPr>
            <p:spPr>
              <a:xfrm flipH="1">
                <a:off x="6031" y="13104"/>
                <a:ext cx="267" cy="4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arrow" w="sm" len="med"/>
                <a:tailEnd type="none" w="med" len="med"/>
              </a:ln>
            </p:spPr>
          </p:sp>
          <p:sp>
            <p:nvSpPr>
              <p:cNvPr id="131111" name="Oval 16"/>
              <p:cNvSpPr/>
              <p:nvPr/>
            </p:nvSpPr>
            <p:spPr>
              <a:xfrm>
                <a:off x="6254" y="13521"/>
                <a:ext cx="374" cy="374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1112" name="Line 17"/>
              <p:cNvSpPr/>
              <p:nvPr/>
            </p:nvSpPr>
            <p:spPr>
              <a:xfrm>
                <a:off x="6419" y="13106"/>
                <a:ext cx="0" cy="41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arrow" w="sm" len="med"/>
                <a:tailEnd type="none" w="med" len="med"/>
              </a:ln>
            </p:spPr>
          </p:sp>
          <p:sp>
            <p:nvSpPr>
              <p:cNvPr id="131113" name="Text Box 18"/>
              <p:cNvSpPr txBox="1"/>
              <p:nvPr/>
            </p:nvSpPr>
            <p:spPr>
              <a:xfrm>
                <a:off x="5796" y="13526"/>
                <a:ext cx="323" cy="35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64000"/>
                  </a:lnSpc>
                </a:pPr>
                <a:r>
                  <a:rPr lang="en-US" altLang="zh-CN" sz="2000" b="1">
                    <a:latin typeface="Times New Roman" panose="02020603050405020304" pitchFamily="18" charset="0"/>
                  </a:rPr>
                  <a:t>2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1114" name="Text Box 19"/>
              <p:cNvSpPr txBox="1"/>
              <p:nvPr/>
            </p:nvSpPr>
            <p:spPr>
              <a:xfrm>
                <a:off x="6269" y="13526"/>
                <a:ext cx="323" cy="35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64000"/>
                  </a:lnSpc>
                </a:pPr>
                <a:r>
                  <a:rPr lang="en-US" altLang="zh-CN" sz="2000" b="1">
                    <a:latin typeface="Times New Roman" panose="02020603050405020304" pitchFamily="18" charset="0"/>
                  </a:rPr>
                  <a:t>4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1115" name="Text Box 20"/>
              <p:cNvSpPr txBox="1"/>
              <p:nvPr/>
            </p:nvSpPr>
            <p:spPr>
              <a:xfrm>
                <a:off x="6237" y="12761"/>
                <a:ext cx="323" cy="35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64000"/>
                  </a:lnSpc>
                </a:pPr>
                <a:r>
                  <a:rPr lang="en-US" altLang="zh-CN" sz="2000" b="1">
                    <a:latin typeface="Times New Roman" panose="02020603050405020304" pitchFamily="18" charset="0"/>
                  </a:rPr>
                  <a:t>1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1116" name="Oval 21"/>
              <p:cNvSpPr/>
              <p:nvPr/>
            </p:nvSpPr>
            <p:spPr>
              <a:xfrm>
                <a:off x="6718" y="13495"/>
                <a:ext cx="374" cy="374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1117" name="Text Box 22"/>
              <p:cNvSpPr txBox="1"/>
              <p:nvPr/>
            </p:nvSpPr>
            <p:spPr>
              <a:xfrm>
                <a:off x="6733" y="13490"/>
                <a:ext cx="323" cy="35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64000"/>
                  </a:lnSpc>
                </a:pPr>
                <a:r>
                  <a:rPr lang="en-US" altLang="zh-CN" sz="2000" b="1">
                    <a:latin typeface="Times New Roman" panose="02020603050405020304" pitchFamily="18" charset="0"/>
                  </a:rPr>
                  <a:t>7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1118" name="Line 23"/>
              <p:cNvSpPr/>
              <p:nvPr/>
            </p:nvSpPr>
            <p:spPr>
              <a:xfrm>
                <a:off x="6515" y="13110"/>
                <a:ext cx="267" cy="4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arrow" w="sm" len="med"/>
                <a:tailEnd type="none" w="med" len="med"/>
              </a:ln>
            </p:spPr>
          </p:sp>
        </p:grpSp>
        <p:sp>
          <p:nvSpPr>
            <p:cNvPr id="131091" name="Oval 24"/>
            <p:cNvSpPr/>
            <p:nvPr/>
          </p:nvSpPr>
          <p:spPr>
            <a:xfrm>
              <a:off x="7667" y="11544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31092" name="Oval 25"/>
            <p:cNvSpPr/>
            <p:nvPr/>
          </p:nvSpPr>
          <p:spPr>
            <a:xfrm>
              <a:off x="7216" y="12303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31093" name="Line 26"/>
            <p:cNvSpPr/>
            <p:nvPr/>
          </p:nvSpPr>
          <p:spPr>
            <a:xfrm flipH="1">
              <a:off x="7474" y="11886"/>
              <a:ext cx="267" cy="42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arrow" w="sm" len="med"/>
              <a:tailEnd type="none" w="med" len="med"/>
            </a:ln>
          </p:spPr>
        </p:sp>
        <p:sp>
          <p:nvSpPr>
            <p:cNvPr id="131094" name="Text Box 27"/>
            <p:cNvSpPr txBox="1"/>
            <p:nvPr/>
          </p:nvSpPr>
          <p:spPr>
            <a:xfrm>
              <a:off x="7239" y="12308"/>
              <a:ext cx="323" cy="35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</a:ln>
          </p:spPr>
          <p:txBody>
            <a:bodyPr lIns="0" tIns="0" rIns="0" bIns="0" anchor="ctr"/>
            <a:lstStyle/>
            <a:p>
              <a:pPr algn="ctr">
                <a:lnSpc>
                  <a:spcPct val="64000"/>
                </a:lnSpc>
              </a:pPr>
              <a:r>
                <a:rPr lang="en-US" altLang="zh-CN" sz="2000" b="1">
                  <a:latin typeface="Times New Roman" panose="02020603050405020304" pitchFamily="18" charset="0"/>
                </a:rPr>
                <a:t>5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131095" name="Text Box 28"/>
            <p:cNvSpPr txBox="1"/>
            <p:nvPr/>
          </p:nvSpPr>
          <p:spPr>
            <a:xfrm>
              <a:off x="7680" y="11543"/>
              <a:ext cx="323" cy="35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</a:ln>
          </p:spPr>
          <p:txBody>
            <a:bodyPr lIns="0" tIns="0" rIns="0" bIns="0" anchor="ctr"/>
            <a:lstStyle/>
            <a:p>
              <a:pPr algn="ctr">
                <a:lnSpc>
                  <a:spcPct val="64000"/>
                </a:lnSpc>
              </a:pPr>
              <a:r>
                <a:rPr lang="en-US" altLang="zh-CN" sz="2000" b="1">
                  <a:latin typeface="Times New Roman" panose="02020603050405020304" pitchFamily="18" charset="0"/>
                </a:rPr>
                <a:t>3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131096" name="Oval 29"/>
            <p:cNvSpPr/>
            <p:nvPr/>
          </p:nvSpPr>
          <p:spPr>
            <a:xfrm>
              <a:off x="8146" y="12277"/>
              <a:ext cx="374" cy="37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31097" name="Text Box 30"/>
            <p:cNvSpPr txBox="1"/>
            <p:nvPr/>
          </p:nvSpPr>
          <p:spPr>
            <a:xfrm>
              <a:off x="8161" y="12272"/>
              <a:ext cx="323" cy="35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</a:ln>
          </p:spPr>
          <p:txBody>
            <a:bodyPr lIns="0" tIns="0" rIns="0" bIns="0" anchor="ctr"/>
            <a:lstStyle/>
            <a:p>
              <a:pPr algn="ctr">
                <a:lnSpc>
                  <a:spcPct val="64000"/>
                </a:lnSpc>
              </a:pPr>
              <a:r>
                <a:rPr lang="en-US" altLang="zh-CN" sz="2000" b="1">
                  <a:latin typeface="Times New Roman" panose="02020603050405020304" pitchFamily="18" charset="0"/>
                </a:rPr>
                <a:t>8</a:t>
              </a:r>
              <a:endParaRPr lang="zh-CN" altLang="zh-CN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131098" name="Line 31"/>
            <p:cNvSpPr/>
            <p:nvPr/>
          </p:nvSpPr>
          <p:spPr>
            <a:xfrm>
              <a:off x="7958" y="11892"/>
              <a:ext cx="267" cy="42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arrow" w="sm" len="med"/>
              <a:tailEnd type="none" w="med" len="med"/>
            </a:ln>
          </p:spPr>
        </p:sp>
        <p:grpSp>
          <p:nvGrpSpPr>
            <p:cNvPr id="131099" name="Group 32"/>
            <p:cNvGrpSpPr/>
            <p:nvPr/>
          </p:nvGrpSpPr>
          <p:grpSpPr>
            <a:xfrm>
              <a:off x="5952" y="12148"/>
              <a:ext cx="1304" cy="1134"/>
              <a:chOff x="9447" y="12758"/>
              <a:chExt cx="1304" cy="1134"/>
            </a:xfrm>
          </p:grpSpPr>
          <p:sp>
            <p:nvSpPr>
              <p:cNvPr id="131100" name="Oval 33"/>
              <p:cNvSpPr/>
              <p:nvPr/>
            </p:nvSpPr>
            <p:spPr>
              <a:xfrm>
                <a:off x="9898" y="12759"/>
                <a:ext cx="374" cy="374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1101" name="Oval 34"/>
              <p:cNvSpPr/>
              <p:nvPr/>
            </p:nvSpPr>
            <p:spPr>
              <a:xfrm>
                <a:off x="9447" y="13518"/>
                <a:ext cx="374" cy="374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1102" name="Line 35"/>
              <p:cNvSpPr/>
              <p:nvPr/>
            </p:nvSpPr>
            <p:spPr>
              <a:xfrm flipH="1">
                <a:off x="9705" y="13101"/>
                <a:ext cx="267" cy="4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arrow" w="sm" len="med"/>
                <a:tailEnd type="none" w="med" len="med"/>
              </a:ln>
            </p:spPr>
          </p:sp>
          <p:sp>
            <p:nvSpPr>
              <p:cNvPr id="131103" name="Text Box 36"/>
              <p:cNvSpPr txBox="1"/>
              <p:nvPr/>
            </p:nvSpPr>
            <p:spPr>
              <a:xfrm>
                <a:off x="9470" y="13523"/>
                <a:ext cx="323" cy="35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64000"/>
                  </a:lnSpc>
                </a:pPr>
                <a:r>
                  <a:rPr lang="en-US" altLang="zh-CN" sz="2000" b="1">
                    <a:latin typeface="Times New Roman" panose="02020603050405020304" pitchFamily="18" charset="0"/>
                  </a:rPr>
                  <a:t>9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1104" name="Text Box 37"/>
              <p:cNvSpPr txBox="1"/>
              <p:nvPr/>
            </p:nvSpPr>
            <p:spPr>
              <a:xfrm>
                <a:off x="9911" y="12758"/>
                <a:ext cx="323" cy="35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64000"/>
                  </a:lnSpc>
                </a:pPr>
                <a:r>
                  <a:rPr lang="en-US" altLang="zh-CN" sz="2000" b="1">
                    <a:latin typeface="Times New Roman" panose="02020603050405020304" pitchFamily="18" charset="0"/>
                  </a:rPr>
                  <a:t>6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1105" name="Oval 38"/>
              <p:cNvSpPr/>
              <p:nvPr/>
            </p:nvSpPr>
            <p:spPr>
              <a:xfrm>
                <a:off x="10377" y="13492"/>
                <a:ext cx="374" cy="374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1106" name="Text Box 39"/>
              <p:cNvSpPr txBox="1"/>
              <p:nvPr/>
            </p:nvSpPr>
            <p:spPr>
              <a:xfrm>
                <a:off x="10392" y="13487"/>
                <a:ext cx="323" cy="35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64000"/>
                  </a:lnSpc>
                </a:pPr>
                <a:r>
                  <a:rPr lang="en-US" altLang="zh-CN" sz="2000" b="1">
                    <a:latin typeface="Times New Roman" panose="02020603050405020304" pitchFamily="18" charset="0"/>
                  </a:rPr>
                  <a:t>10</a:t>
                </a:r>
                <a:endParaRPr lang="zh-CN" altLang="zh-CN" sz="20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1107" name="Line 40"/>
              <p:cNvSpPr/>
              <p:nvPr/>
            </p:nvSpPr>
            <p:spPr>
              <a:xfrm>
                <a:off x="10189" y="13107"/>
                <a:ext cx="267" cy="4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arrow" w="sm" len="med"/>
                <a:tailEnd type="none" w="med" len="med"/>
              </a:ln>
            </p:spPr>
          </p:sp>
        </p:grp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0482" name="文本框 20481"/>
          <p:cNvSpPr txBox="1"/>
          <p:nvPr/>
        </p:nvSpPr>
        <p:spPr>
          <a:xfrm>
            <a:off x="338506" y="368301"/>
            <a:ext cx="6120876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3200" b="1" dirty="0">
                <a:solidFill>
                  <a:srgbClr val="FFC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 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10.</a:t>
            </a:r>
            <a:r>
              <a:rPr lang="en-US" altLang="zh-CN" sz="36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3.1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并查集存储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566" y="312150"/>
            <a:ext cx="44907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chemeClr val="accent1"/>
                </a:solidFill>
              </a:rPr>
              <a:t>今天的课程结束啦</a:t>
            </a:r>
            <a:r>
              <a:rPr lang="en-US" altLang="zh-CN" sz="3600" b="1" dirty="0" smtClean="0">
                <a:solidFill>
                  <a:schemeClr val="accent1"/>
                </a:solidFill>
              </a:rPr>
              <a:t>……</a:t>
            </a:r>
            <a:endParaRPr lang="en-US" altLang="zh-CN" sz="3600" b="1" dirty="0" smtClean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5605" y="2624867"/>
            <a:ext cx="32629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0033CC"/>
                </a:solidFill>
              </a:rPr>
              <a:t>下课了</a:t>
            </a:r>
            <a:r>
              <a:rPr lang="en-US" altLang="zh-CN" sz="4000" b="1" dirty="0" smtClean="0">
                <a:solidFill>
                  <a:srgbClr val="0033CC"/>
                </a:solidFill>
              </a:rPr>
              <a:t>…</a:t>
            </a:r>
            <a:endParaRPr lang="en-US" altLang="zh-CN" sz="4000" b="1" dirty="0" smtClean="0">
              <a:solidFill>
                <a:srgbClr val="0033CC"/>
              </a:solidFill>
            </a:endParaRPr>
          </a:p>
          <a:p>
            <a:r>
              <a:rPr lang="zh-CN" altLang="en-US" sz="4000" b="1" dirty="0" smtClean="0">
                <a:solidFill>
                  <a:srgbClr val="0033CC"/>
                </a:solidFill>
              </a:rPr>
              <a:t>同学们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再见</a:t>
            </a:r>
            <a:r>
              <a:rPr lang="zh-CN" altLang="en-US" sz="4000" dirty="0" smtClean="0"/>
              <a:t>！</a:t>
            </a:r>
            <a:endParaRPr lang="zh-CN" altLang="en-US" sz="40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55" y="1180465"/>
            <a:ext cx="3850005" cy="506539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13315" name="文本占位符 13314"/>
          <p:cNvSpPr/>
          <p:nvPr/>
        </p:nvSpPr>
        <p:spPr>
          <a:xfrm>
            <a:off x="468948" y="908050"/>
            <a:ext cx="8229600" cy="53276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zh-CN" altLang="en-US" dirty="0">
                <a:solidFill>
                  <a:schemeClr val="tx1"/>
                </a:solidFill>
              </a:rPr>
              <a:t>      </a:t>
            </a:r>
            <a:endParaRPr lang="zh-CN" altLang="en-US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zh-CN" altLang="en-US" dirty="0">
                <a:solidFill>
                  <a:schemeClr val="tx1"/>
                </a:solidFill>
              </a:rPr>
              <a:t>      </a:t>
            </a:r>
            <a:endParaRPr lang="zh-CN" altLang="en-US" sz="3200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3318" name="文本框 13317"/>
          <p:cNvSpPr txBox="1"/>
          <p:nvPr/>
        </p:nvSpPr>
        <p:spPr>
          <a:xfrm>
            <a:off x="319405" y="1260475"/>
            <a:ext cx="850582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黑体" panose="02010609060101010101" pitchFamily="49" charset="-122"/>
              </a:rPr>
              <a:t>元素的合并图示：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黑体" panose="02010609060101010101" pitchFamily="49" charset="-122"/>
            </a:endParaRPr>
          </a:p>
        </p:txBody>
      </p:sp>
      <p:sp>
        <p:nvSpPr>
          <p:cNvPr id="13319" name="文本框 13318"/>
          <p:cNvSpPr txBox="1"/>
          <p:nvPr/>
        </p:nvSpPr>
        <p:spPr>
          <a:xfrm>
            <a:off x="1154748" y="1816100"/>
            <a:ext cx="32226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sz="2400">
              <a:latin typeface="Arial" panose="020B0604020202020204" pitchFamily="34" charset="0"/>
            </a:endParaRPr>
          </a:p>
        </p:txBody>
      </p:sp>
      <p:grpSp>
        <p:nvGrpSpPr>
          <p:cNvPr id="13320" name="组合 13319"/>
          <p:cNvGrpSpPr/>
          <p:nvPr/>
        </p:nvGrpSpPr>
        <p:grpSpPr>
          <a:xfrm>
            <a:off x="1477010" y="1628775"/>
            <a:ext cx="431800" cy="431800"/>
            <a:chOff x="0" y="0"/>
            <a:chExt cx="680" cy="680"/>
          </a:xfrm>
        </p:grpSpPr>
        <p:sp>
          <p:nvSpPr>
            <p:cNvPr id="13321" name="椭圆 13320"/>
            <p:cNvSpPr/>
            <p:nvPr/>
          </p:nvSpPr>
          <p:spPr>
            <a:xfrm>
              <a:off x="0" y="0"/>
              <a:ext cx="680" cy="68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22" name="文本框 13321"/>
            <p:cNvSpPr txBox="1"/>
            <p:nvPr/>
          </p:nvSpPr>
          <p:spPr>
            <a:xfrm>
              <a:off x="113" y="0"/>
              <a:ext cx="550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dirty="0"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3323" name="组合 13322"/>
          <p:cNvGrpSpPr/>
          <p:nvPr/>
        </p:nvGrpSpPr>
        <p:grpSpPr>
          <a:xfrm>
            <a:off x="2340610" y="1628775"/>
            <a:ext cx="431800" cy="431800"/>
            <a:chOff x="0" y="0"/>
            <a:chExt cx="680" cy="680"/>
          </a:xfrm>
        </p:grpSpPr>
        <p:sp>
          <p:nvSpPr>
            <p:cNvPr id="13324" name="椭圆 13323"/>
            <p:cNvSpPr/>
            <p:nvPr/>
          </p:nvSpPr>
          <p:spPr>
            <a:xfrm>
              <a:off x="0" y="0"/>
              <a:ext cx="680" cy="68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25" name="文本框 13324"/>
            <p:cNvSpPr txBox="1"/>
            <p:nvPr/>
          </p:nvSpPr>
          <p:spPr>
            <a:xfrm>
              <a:off x="113" y="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dirty="0"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3326" name="组合 13325"/>
          <p:cNvGrpSpPr/>
          <p:nvPr/>
        </p:nvGrpSpPr>
        <p:grpSpPr>
          <a:xfrm>
            <a:off x="3204210" y="1628775"/>
            <a:ext cx="431800" cy="431800"/>
            <a:chOff x="0" y="0"/>
            <a:chExt cx="680" cy="680"/>
          </a:xfrm>
        </p:grpSpPr>
        <p:sp>
          <p:nvSpPr>
            <p:cNvPr id="13327" name="椭圆 13326"/>
            <p:cNvSpPr/>
            <p:nvPr/>
          </p:nvSpPr>
          <p:spPr>
            <a:xfrm>
              <a:off x="0" y="0"/>
              <a:ext cx="680" cy="68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28" name="文本框 13327"/>
            <p:cNvSpPr txBox="1"/>
            <p:nvPr/>
          </p:nvSpPr>
          <p:spPr>
            <a:xfrm>
              <a:off x="113" y="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dirty="0"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3329" name="组合 13328"/>
          <p:cNvGrpSpPr/>
          <p:nvPr/>
        </p:nvGrpSpPr>
        <p:grpSpPr>
          <a:xfrm>
            <a:off x="4069398" y="1628775"/>
            <a:ext cx="431800" cy="431800"/>
            <a:chOff x="0" y="0"/>
            <a:chExt cx="680" cy="680"/>
          </a:xfrm>
        </p:grpSpPr>
        <p:sp>
          <p:nvSpPr>
            <p:cNvPr id="13330" name="椭圆 13329"/>
            <p:cNvSpPr/>
            <p:nvPr/>
          </p:nvSpPr>
          <p:spPr>
            <a:xfrm>
              <a:off x="0" y="0"/>
              <a:ext cx="680" cy="68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31" name="文本框 13330"/>
            <p:cNvSpPr txBox="1"/>
            <p:nvPr/>
          </p:nvSpPr>
          <p:spPr>
            <a:xfrm>
              <a:off x="114" y="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dirty="0">
                  <a:latin typeface="Arial" panose="020B0604020202020204" pitchFamily="34" charset="0"/>
                  <a:ea typeface="宋体" panose="02010600030101010101" pitchFamily="2" charset="-122"/>
                </a:rPr>
                <a:t>4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3332" name="组合 13331"/>
          <p:cNvGrpSpPr/>
          <p:nvPr/>
        </p:nvGrpSpPr>
        <p:grpSpPr>
          <a:xfrm>
            <a:off x="4932998" y="1628775"/>
            <a:ext cx="454025" cy="431800"/>
            <a:chOff x="0" y="0"/>
            <a:chExt cx="715" cy="680"/>
          </a:xfrm>
        </p:grpSpPr>
        <p:sp>
          <p:nvSpPr>
            <p:cNvPr id="13333" name="椭圆 13332"/>
            <p:cNvSpPr/>
            <p:nvPr/>
          </p:nvSpPr>
          <p:spPr>
            <a:xfrm>
              <a:off x="0" y="0"/>
              <a:ext cx="680" cy="68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34" name="文本框 13333"/>
            <p:cNvSpPr txBox="1"/>
            <p:nvPr/>
          </p:nvSpPr>
          <p:spPr>
            <a:xfrm>
              <a:off x="113" y="0"/>
              <a:ext cx="602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atin typeface="Arial" panose="020B0604020202020204" pitchFamily="34" charset="0"/>
                  <a:ea typeface="宋体" panose="02010600030101010101" pitchFamily="2" charset="-122"/>
                </a:rPr>
                <a:t>5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26085" y="2124075"/>
            <a:ext cx="1913890" cy="1520190"/>
            <a:chOff x="671" y="3345"/>
            <a:chExt cx="3014" cy="2394"/>
          </a:xfrm>
        </p:grpSpPr>
        <p:sp>
          <p:nvSpPr>
            <p:cNvPr id="13335" name="文本框 13334"/>
            <p:cNvSpPr txBox="1"/>
            <p:nvPr/>
          </p:nvSpPr>
          <p:spPr>
            <a:xfrm>
              <a:off x="671" y="3345"/>
              <a:ext cx="3015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① </a:t>
              </a:r>
              <a:r>
                <a:rPr lang="zh-CN" altLang="en-US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合并</a:t>
              </a:r>
              <a:r>
                <a:rPr lang="en-US" altLang="zh-CN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r>
                <a:rPr lang="zh-CN" altLang="en-US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和</a:t>
              </a:r>
              <a:r>
                <a:rPr lang="en-US" altLang="zh-CN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en-US" altLang="zh-CN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079" y="4153"/>
              <a:ext cx="1472" cy="1587"/>
              <a:chOff x="1079" y="4153"/>
              <a:chExt cx="1472" cy="1587"/>
            </a:xfrm>
          </p:grpSpPr>
          <p:grpSp>
            <p:nvGrpSpPr>
              <p:cNvPr id="13336" name="组合 13335"/>
              <p:cNvGrpSpPr/>
              <p:nvPr/>
            </p:nvGrpSpPr>
            <p:grpSpPr>
              <a:xfrm>
                <a:off x="1871" y="4153"/>
                <a:ext cx="680" cy="680"/>
                <a:chOff x="0" y="0"/>
                <a:chExt cx="680" cy="680"/>
              </a:xfrm>
            </p:grpSpPr>
            <p:sp>
              <p:nvSpPr>
                <p:cNvPr id="13337" name="椭圆 13336"/>
                <p:cNvSpPr/>
                <p:nvPr/>
              </p:nvSpPr>
              <p:spPr>
                <a:xfrm>
                  <a:off x="0" y="0"/>
                  <a:ext cx="680" cy="680"/>
                </a:xfrm>
                <a:prstGeom prst="ellipse">
                  <a:avLst/>
                </a:prstGeom>
                <a:solidFill>
                  <a:schemeClr val="accent1">
                    <a:alpha val="100000"/>
                  </a:schemeClr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338" name="文本框 13337"/>
                <p:cNvSpPr txBox="1"/>
                <p:nvPr/>
              </p:nvSpPr>
              <p:spPr>
                <a:xfrm>
                  <a:off x="113" y="0"/>
                  <a:ext cx="550" cy="5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vert="horz" wrap="square" anchor="t">
                  <a:spAutoFit/>
                </a:bodyPr>
                <a:lstStyle/>
                <a:p>
                  <a:r>
                    <a:rPr lang="zh-CN" altLang="en-US" dirty="0">
                      <a:latin typeface="Arial" panose="020B0604020202020204" pitchFamily="34" charset="0"/>
                      <a:ea typeface="宋体" panose="02010600030101010101" pitchFamily="2" charset="-122"/>
                    </a:rPr>
                    <a:t>1</a:t>
                  </a:r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3339" name="组合 13338"/>
              <p:cNvGrpSpPr/>
              <p:nvPr/>
            </p:nvGrpSpPr>
            <p:grpSpPr>
              <a:xfrm>
                <a:off x="1079" y="5060"/>
                <a:ext cx="680" cy="680"/>
                <a:chOff x="0" y="0"/>
                <a:chExt cx="680" cy="680"/>
              </a:xfrm>
            </p:grpSpPr>
            <p:sp>
              <p:nvSpPr>
                <p:cNvPr id="13340" name="椭圆 13339"/>
                <p:cNvSpPr/>
                <p:nvPr/>
              </p:nvSpPr>
              <p:spPr>
                <a:xfrm>
                  <a:off x="0" y="0"/>
                  <a:ext cx="680" cy="680"/>
                </a:xfrm>
                <a:prstGeom prst="ellipse">
                  <a:avLst/>
                </a:prstGeom>
                <a:solidFill>
                  <a:schemeClr val="accent1">
                    <a:alpha val="100000"/>
                  </a:schemeClr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341" name="文本框 13340"/>
                <p:cNvSpPr txBox="1"/>
                <p:nvPr/>
              </p:nvSpPr>
              <p:spPr>
                <a:xfrm>
                  <a:off x="113" y="0"/>
                  <a:ext cx="488" cy="5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vert="horz" wrap="square" anchor="t">
                  <a:spAutoFit/>
                </a:bodyPr>
                <a:lstStyle/>
                <a:p>
                  <a:r>
                    <a:rPr lang="zh-CN" altLang="en-US" dirty="0">
                      <a:latin typeface="Arial" panose="020B0604020202020204" pitchFamily="34" charset="0"/>
                      <a:ea typeface="宋体" panose="02010600030101010101" pitchFamily="2" charset="-122"/>
                    </a:rPr>
                    <a:t>2</a:t>
                  </a:r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3342" name="直接连接符 13341"/>
              <p:cNvSpPr/>
              <p:nvPr/>
            </p:nvSpPr>
            <p:spPr>
              <a:xfrm flipH="1">
                <a:off x="1646" y="4720"/>
                <a:ext cx="340" cy="458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6" name="组合 5"/>
          <p:cNvGrpSpPr/>
          <p:nvPr/>
        </p:nvGrpSpPr>
        <p:grpSpPr>
          <a:xfrm>
            <a:off x="5365115" y="2133600"/>
            <a:ext cx="2952750" cy="1440180"/>
            <a:chOff x="8449" y="3360"/>
            <a:chExt cx="4650" cy="2268"/>
          </a:xfrm>
        </p:grpSpPr>
        <p:sp>
          <p:nvSpPr>
            <p:cNvPr id="13355" name="文本框 13354"/>
            <p:cNvSpPr txBox="1"/>
            <p:nvPr/>
          </p:nvSpPr>
          <p:spPr>
            <a:xfrm>
              <a:off x="9016" y="3360"/>
              <a:ext cx="3043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③ </a:t>
              </a:r>
              <a:r>
                <a:rPr lang="zh-CN" altLang="en-US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合并</a:t>
              </a:r>
              <a:r>
                <a:rPr lang="en-US" altLang="zh-CN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  <a:r>
                <a:rPr lang="zh-CN" altLang="en-US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和</a:t>
              </a:r>
              <a:r>
                <a:rPr lang="en-US" altLang="zh-CN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endParaRPr lang="en-US" altLang="zh-CN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13356" name="组合 13355"/>
            <p:cNvGrpSpPr/>
            <p:nvPr/>
          </p:nvGrpSpPr>
          <p:grpSpPr>
            <a:xfrm>
              <a:off x="9356" y="4040"/>
              <a:ext cx="680" cy="680"/>
              <a:chOff x="0" y="0"/>
              <a:chExt cx="680" cy="680"/>
            </a:xfrm>
          </p:grpSpPr>
          <p:sp>
            <p:nvSpPr>
              <p:cNvPr id="13357" name="椭圆 13356"/>
              <p:cNvSpPr/>
              <p:nvPr/>
            </p:nvSpPr>
            <p:spPr>
              <a:xfrm>
                <a:off x="0" y="0"/>
                <a:ext cx="680" cy="680"/>
              </a:xfrm>
              <a:prstGeom prst="ellipse">
                <a:avLst/>
              </a:prstGeom>
              <a:solidFill>
                <a:schemeClr val="accent1">
                  <a:alpha val="100000"/>
                </a:schemeClr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58" name="文本框 13357"/>
              <p:cNvSpPr txBox="1"/>
              <p:nvPr/>
            </p:nvSpPr>
            <p:spPr>
              <a:xfrm>
                <a:off x="113" y="0"/>
                <a:ext cx="550" cy="5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square" anchor="t">
                <a:spAutoFit/>
              </a:bodyPr>
              <a:lstStyle/>
              <a:p>
                <a:r>
                  <a: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rPr>
                  <a:t>1</a:t>
                </a:r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359" name="组合 13358"/>
            <p:cNvGrpSpPr/>
            <p:nvPr/>
          </p:nvGrpSpPr>
          <p:grpSpPr>
            <a:xfrm>
              <a:off x="8449" y="4948"/>
              <a:ext cx="680" cy="680"/>
              <a:chOff x="0" y="0"/>
              <a:chExt cx="680" cy="680"/>
            </a:xfrm>
          </p:grpSpPr>
          <p:sp>
            <p:nvSpPr>
              <p:cNvPr id="13360" name="椭圆 13359"/>
              <p:cNvSpPr/>
              <p:nvPr/>
            </p:nvSpPr>
            <p:spPr>
              <a:xfrm>
                <a:off x="0" y="0"/>
                <a:ext cx="680" cy="680"/>
              </a:xfrm>
              <a:prstGeom prst="ellipse">
                <a:avLst/>
              </a:prstGeom>
              <a:solidFill>
                <a:schemeClr val="accent1">
                  <a:alpha val="100000"/>
                </a:schemeClr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61" name="文本框 13360"/>
              <p:cNvSpPr txBox="1"/>
              <p:nvPr/>
            </p:nvSpPr>
            <p:spPr>
              <a:xfrm>
                <a:off x="113" y="0"/>
                <a:ext cx="488" cy="5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square" anchor="t">
                <a:spAutoFit/>
              </a:bodyPr>
              <a:lstStyle/>
              <a:p>
                <a:r>
                  <a: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rPr>
                  <a:t>2</a:t>
                </a:r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362" name="组合 13361"/>
            <p:cNvGrpSpPr/>
            <p:nvPr/>
          </p:nvGrpSpPr>
          <p:grpSpPr>
            <a:xfrm>
              <a:off x="10151" y="4948"/>
              <a:ext cx="680" cy="680"/>
              <a:chOff x="0" y="0"/>
              <a:chExt cx="680" cy="680"/>
            </a:xfrm>
          </p:grpSpPr>
          <p:sp>
            <p:nvSpPr>
              <p:cNvPr id="13363" name="椭圆 13362"/>
              <p:cNvSpPr/>
              <p:nvPr/>
            </p:nvSpPr>
            <p:spPr>
              <a:xfrm>
                <a:off x="0" y="0"/>
                <a:ext cx="680" cy="680"/>
              </a:xfrm>
              <a:prstGeom prst="ellipse">
                <a:avLst/>
              </a:prstGeom>
              <a:solidFill>
                <a:schemeClr val="accent1">
                  <a:alpha val="100000"/>
                </a:schemeClr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64" name="文本框 13363"/>
              <p:cNvSpPr txBox="1"/>
              <p:nvPr/>
            </p:nvSpPr>
            <p:spPr>
              <a:xfrm>
                <a:off x="113" y="0"/>
                <a:ext cx="488" cy="5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square" anchor="t">
                <a:spAutoFit/>
              </a:bodyPr>
              <a:lstStyle/>
              <a:p>
                <a:r>
                  <a: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rPr>
                  <a:t>3</a:t>
                </a:r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3365" name="直接连接符 13364"/>
            <p:cNvSpPr/>
            <p:nvPr/>
          </p:nvSpPr>
          <p:spPr>
            <a:xfrm flipH="1">
              <a:off x="9016" y="4608"/>
              <a:ext cx="455" cy="452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66" name="直接连接符 13365"/>
            <p:cNvSpPr/>
            <p:nvPr/>
          </p:nvSpPr>
          <p:spPr>
            <a:xfrm>
              <a:off x="9924" y="4608"/>
              <a:ext cx="340" cy="452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13367" name="组合 13366"/>
            <p:cNvGrpSpPr/>
            <p:nvPr/>
          </p:nvGrpSpPr>
          <p:grpSpPr>
            <a:xfrm>
              <a:off x="12419" y="4945"/>
              <a:ext cx="680" cy="680"/>
              <a:chOff x="0" y="0"/>
              <a:chExt cx="680" cy="680"/>
            </a:xfrm>
          </p:grpSpPr>
          <p:sp>
            <p:nvSpPr>
              <p:cNvPr id="13368" name="椭圆 13367"/>
              <p:cNvSpPr/>
              <p:nvPr/>
            </p:nvSpPr>
            <p:spPr>
              <a:xfrm>
                <a:off x="0" y="0"/>
                <a:ext cx="680" cy="680"/>
              </a:xfrm>
              <a:prstGeom prst="ellipse">
                <a:avLst/>
              </a:prstGeom>
              <a:solidFill>
                <a:schemeClr val="accent1">
                  <a:alpha val="100000"/>
                </a:schemeClr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69" name="文本框 13368"/>
              <p:cNvSpPr txBox="1"/>
              <p:nvPr/>
            </p:nvSpPr>
            <p:spPr>
              <a:xfrm>
                <a:off x="114" y="0"/>
                <a:ext cx="488" cy="5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square" anchor="t">
                <a:spAutoFit/>
              </a:bodyPr>
              <a:lstStyle/>
              <a:p>
                <a:r>
                  <a: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rPr>
                  <a:t>4</a:t>
                </a:r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370" name="组合 13369"/>
            <p:cNvGrpSpPr/>
            <p:nvPr/>
          </p:nvGrpSpPr>
          <p:grpSpPr>
            <a:xfrm>
              <a:off x="11511" y="3925"/>
              <a:ext cx="715" cy="680"/>
              <a:chOff x="0" y="0"/>
              <a:chExt cx="715" cy="680"/>
            </a:xfrm>
          </p:grpSpPr>
          <p:sp>
            <p:nvSpPr>
              <p:cNvPr id="13371" name="椭圆 13370"/>
              <p:cNvSpPr/>
              <p:nvPr/>
            </p:nvSpPr>
            <p:spPr>
              <a:xfrm>
                <a:off x="0" y="0"/>
                <a:ext cx="680" cy="680"/>
              </a:xfrm>
              <a:prstGeom prst="ellipse">
                <a:avLst/>
              </a:prstGeom>
              <a:solidFill>
                <a:schemeClr val="accent1">
                  <a:alpha val="100000"/>
                </a:schemeClr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72" name="文本框 13371"/>
              <p:cNvSpPr txBox="1"/>
              <p:nvPr/>
            </p:nvSpPr>
            <p:spPr>
              <a:xfrm>
                <a:off x="113" y="0"/>
                <a:ext cx="602" cy="5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square" anchor="t">
                <a:spAutoFit/>
              </a:bodyPr>
              <a:lstStyle/>
              <a:p>
                <a:r>
                  <a: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rPr>
                  <a:t>5</a:t>
                </a:r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3373" name="直接连接符 13372"/>
            <p:cNvSpPr/>
            <p:nvPr/>
          </p:nvSpPr>
          <p:spPr>
            <a:xfrm>
              <a:off x="12079" y="4495"/>
              <a:ext cx="452" cy="565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3394" name="文本框 13393"/>
          <p:cNvSpPr txBox="1"/>
          <p:nvPr/>
        </p:nvSpPr>
        <p:spPr>
          <a:xfrm>
            <a:off x="4356735" y="4508500"/>
            <a:ext cx="386715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</a:t>
            </a:r>
            <a:r>
              <a:rPr lang="en-US" altLang="zh-CN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father[i]</a:t>
            </a:r>
            <a:r>
              <a:rPr lang="zh-CN" altLang="en-US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表示元素</a:t>
            </a:r>
            <a:r>
              <a:rPr lang="en-US" altLang="zh-CN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i</a:t>
            </a:r>
            <a:r>
              <a:rPr lang="zh-CN" altLang="en-US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的父亲结点，进行不断并到不同的集合中</a:t>
            </a:r>
            <a:endParaRPr lang="zh-CN" altLang="en-US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845435" y="2133600"/>
            <a:ext cx="1879600" cy="1440180"/>
            <a:chOff x="4481" y="3360"/>
            <a:chExt cx="2960" cy="2268"/>
          </a:xfrm>
        </p:grpSpPr>
        <p:sp>
          <p:nvSpPr>
            <p:cNvPr id="13343" name="文本框 13342"/>
            <p:cNvSpPr txBox="1"/>
            <p:nvPr/>
          </p:nvSpPr>
          <p:spPr>
            <a:xfrm>
              <a:off x="4481" y="3360"/>
              <a:ext cx="2960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② </a:t>
              </a:r>
              <a:r>
                <a:rPr lang="zh-CN" altLang="en-US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合并</a:t>
              </a:r>
              <a:r>
                <a:rPr lang="en-US" altLang="zh-CN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r>
                <a:rPr lang="zh-CN" altLang="en-US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和</a:t>
              </a:r>
              <a:r>
                <a:rPr lang="en-US" altLang="zh-CN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endParaRPr lang="en-US" altLang="zh-CN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4481" y="4040"/>
              <a:ext cx="2380" cy="1588"/>
              <a:chOff x="4481" y="4040"/>
              <a:chExt cx="2380" cy="1588"/>
            </a:xfrm>
          </p:grpSpPr>
          <p:grpSp>
            <p:nvGrpSpPr>
              <p:cNvPr id="13344" name="组合 13343"/>
              <p:cNvGrpSpPr/>
              <p:nvPr/>
            </p:nvGrpSpPr>
            <p:grpSpPr>
              <a:xfrm>
                <a:off x="5386" y="4040"/>
                <a:ext cx="680" cy="680"/>
                <a:chOff x="0" y="0"/>
                <a:chExt cx="680" cy="680"/>
              </a:xfrm>
            </p:grpSpPr>
            <p:sp>
              <p:nvSpPr>
                <p:cNvPr id="13345" name="椭圆 13344"/>
                <p:cNvSpPr/>
                <p:nvPr/>
              </p:nvSpPr>
              <p:spPr>
                <a:xfrm>
                  <a:off x="0" y="0"/>
                  <a:ext cx="680" cy="680"/>
                </a:xfrm>
                <a:prstGeom prst="ellipse">
                  <a:avLst/>
                </a:prstGeom>
                <a:solidFill>
                  <a:schemeClr val="accent1">
                    <a:alpha val="100000"/>
                  </a:schemeClr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346" name="文本框 13345"/>
                <p:cNvSpPr txBox="1"/>
                <p:nvPr/>
              </p:nvSpPr>
              <p:spPr>
                <a:xfrm>
                  <a:off x="113" y="0"/>
                  <a:ext cx="550" cy="5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vert="horz" wrap="square" anchor="t">
                  <a:spAutoFit/>
                </a:bodyPr>
                <a:lstStyle/>
                <a:p>
                  <a:r>
                    <a:rPr lang="zh-CN" altLang="en-US" dirty="0">
                      <a:latin typeface="Arial" panose="020B0604020202020204" pitchFamily="34" charset="0"/>
                      <a:ea typeface="宋体" panose="02010600030101010101" pitchFamily="2" charset="-122"/>
                    </a:rPr>
                    <a:t>1</a:t>
                  </a:r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3347" name="组合 13346"/>
              <p:cNvGrpSpPr/>
              <p:nvPr/>
            </p:nvGrpSpPr>
            <p:grpSpPr>
              <a:xfrm>
                <a:off x="4481" y="4948"/>
                <a:ext cx="680" cy="680"/>
                <a:chOff x="0" y="0"/>
                <a:chExt cx="680" cy="680"/>
              </a:xfrm>
            </p:grpSpPr>
            <p:sp>
              <p:nvSpPr>
                <p:cNvPr id="13348" name="椭圆 13347"/>
                <p:cNvSpPr/>
                <p:nvPr/>
              </p:nvSpPr>
              <p:spPr>
                <a:xfrm>
                  <a:off x="0" y="0"/>
                  <a:ext cx="680" cy="680"/>
                </a:xfrm>
                <a:prstGeom prst="ellipse">
                  <a:avLst/>
                </a:prstGeom>
                <a:solidFill>
                  <a:schemeClr val="accent1">
                    <a:alpha val="100000"/>
                  </a:schemeClr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349" name="文本框 13348"/>
                <p:cNvSpPr txBox="1"/>
                <p:nvPr/>
              </p:nvSpPr>
              <p:spPr>
                <a:xfrm>
                  <a:off x="113" y="0"/>
                  <a:ext cx="488" cy="5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vert="horz" wrap="square" anchor="t">
                  <a:spAutoFit/>
                </a:bodyPr>
                <a:lstStyle/>
                <a:p>
                  <a:r>
                    <a:rPr lang="zh-CN" altLang="en-US" dirty="0">
                      <a:latin typeface="Arial" panose="020B0604020202020204" pitchFamily="34" charset="0"/>
                      <a:ea typeface="宋体" panose="02010600030101010101" pitchFamily="2" charset="-122"/>
                    </a:rPr>
                    <a:t>2</a:t>
                  </a:r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3350" name="组合 13349"/>
              <p:cNvGrpSpPr/>
              <p:nvPr/>
            </p:nvGrpSpPr>
            <p:grpSpPr>
              <a:xfrm>
                <a:off x="6181" y="4948"/>
                <a:ext cx="680" cy="680"/>
                <a:chOff x="0" y="0"/>
                <a:chExt cx="680" cy="680"/>
              </a:xfrm>
            </p:grpSpPr>
            <p:sp>
              <p:nvSpPr>
                <p:cNvPr id="13351" name="椭圆 13350"/>
                <p:cNvSpPr/>
                <p:nvPr/>
              </p:nvSpPr>
              <p:spPr>
                <a:xfrm>
                  <a:off x="0" y="0"/>
                  <a:ext cx="680" cy="680"/>
                </a:xfrm>
                <a:prstGeom prst="ellipse">
                  <a:avLst/>
                </a:prstGeom>
                <a:solidFill>
                  <a:schemeClr val="accent1">
                    <a:alpha val="100000"/>
                  </a:schemeClr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352" name="文本框 13351"/>
                <p:cNvSpPr txBox="1"/>
                <p:nvPr/>
              </p:nvSpPr>
              <p:spPr>
                <a:xfrm>
                  <a:off x="113" y="0"/>
                  <a:ext cx="488" cy="5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vert="horz" wrap="square" anchor="t">
                  <a:spAutoFit/>
                </a:bodyPr>
                <a:lstStyle/>
                <a:p>
                  <a:r>
                    <a:rPr lang="zh-CN" altLang="en-US" dirty="0">
                      <a:latin typeface="Arial" panose="020B0604020202020204" pitchFamily="34" charset="0"/>
                      <a:ea typeface="宋体" panose="02010600030101010101" pitchFamily="2" charset="-122"/>
                    </a:rPr>
                    <a:t>3</a:t>
                  </a:r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3353" name="直接连接符 13352"/>
              <p:cNvSpPr/>
              <p:nvPr/>
            </p:nvSpPr>
            <p:spPr>
              <a:xfrm flipH="1">
                <a:off x="5046" y="4608"/>
                <a:ext cx="455" cy="452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354" name="直接连接符 13353"/>
              <p:cNvSpPr/>
              <p:nvPr/>
            </p:nvSpPr>
            <p:spPr>
              <a:xfrm>
                <a:off x="5954" y="4608"/>
                <a:ext cx="340" cy="452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20482" name="文本框 20481"/>
          <p:cNvSpPr txBox="1"/>
          <p:nvPr/>
        </p:nvSpPr>
        <p:spPr>
          <a:xfrm>
            <a:off x="338506" y="368301"/>
            <a:ext cx="6120876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3200" b="1" dirty="0">
                <a:solidFill>
                  <a:srgbClr val="FFC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 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10.</a:t>
            </a:r>
            <a:r>
              <a:rPr lang="en-US" altLang="zh-CN" sz="36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3.1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并查集存储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69265" y="3851910"/>
            <a:ext cx="2619290" cy="2375535"/>
            <a:chOff x="739" y="6080"/>
            <a:chExt cx="4762" cy="4310"/>
          </a:xfrm>
        </p:grpSpPr>
        <p:sp>
          <p:nvSpPr>
            <p:cNvPr id="13374" name="文本框 13373"/>
            <p:cNvSpPr txBox="1"/>
            <p:nvPr/>
          </p:nvSpPr>
          <p:spPr>
            <a:xfrm>
              <a:off x="739" y="6080"/>
              <a:ext cx="2952" cy="6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④ </a:t>
              </a:r>
              <a:r>
                <a:rPr lang="zh-CN" altLang="en-US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合并</a:t>
              </a:r>
              <a:r>
                <a:rPr lang="en-US" altLang="zh-CN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r>
                <a:rPr lang="zh-CN" altLang="en-US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和</a:t>
              </a:r>
              <a:r>
                <a:rPr lang="en-US" altLang="zh-CN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  <a:endParaRPr lang="en-US" altLang="zh-CN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1306" y="6760"/>
              <a:ext cx="4195" cy="3630"/>
              <a:chOff x="1306" y="6760"/>
              <a:chExt cx="4195" cy="3630"/>
            </a:xfrm>
          </p:grpSpPr>
          <p:grpSp>
            <p:nvGrpSpPr>
              <p:cNvPr id="13375" name="组合 13374"/>
              <p:cNvGrpSpPr/>
              <p:nvPr/>
            </p:nvGrpSpPr>
            <p:grpSpPr>
              <a:xfrm>
                <a:off x="2211" y="6760"/>
                <a:ext cx="680" cy="680"/>
                <a:chOff x="0" y="0"/>
                <a:chExt cx="680" cy="680"/>
              </a:xfrm>
            </p:grpSpPr>
            <p:sp>
              <p:nvSpPr>
                <p:cNvPr id="13376" name="椭圆 13375"/>
                <p:cNvSpPr/>
                <p:nvPr/>
              </p:nvSpPr>
              <p:spPr>
                <a:xfrm>
                  <a:off x="0" y="0"/>
                  <a:ext cx="680" cy="680"/>
                </a:xfrm>
                <a:prstGeom prst="ellipse">
                  <a:avLst/>
                </a:prstGeom>
                <a:solidFill>
                  <a:schemeClr val="accent1">
                    <a:alpha val="100000"/>
                  </a:schemeClr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377" name="文本框 13376"/>
                <p:cNvSpPr txBox="1"/>
                <p:nvPr/>
              </p:nvSpPr>
              <p:spPr>
                <a:xfrm>
                  <a:off x="113" y="0"/>
                  <a:ext cx="550" cy="6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vert="horz" wrap="square" anchor="t">
                  <a:spAutoFit/>
                </a:bodyPr>
                <a:lstStyle/>
                <a:p>
                  <a:r>
                    <a:rPr lang="zh-CN" altLang="en-US" dirty="0">
                      <a:latin typeface="Arial" panose="020B0604020202020204" pitchFamily="34" charset="0"/>
                      <a:ea typeface="宋体" panose="02010600030101010101" pitchFamily="2" charset="-122"/>
                    </a:rPr>
                    <a:t>1</a:t>
                  </a:r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3378" name="组合 13377"/>
              <p:cNvGrpSpPr/>
              <p:nvPr/>
            </p:nvGrpSpPr>
            <p:grpSpPr>
              <a:xfrm>
                <a:off x="1306" y="7668"/>
                <a:ext cx="680" cy="680"/>
                <a:chOff x="0" y="0"/>
                <a:chExt cx="680" cy="680"/>
              </a:xfrm>
            </p:grpSpPr>
            <p:sp>
              <p:nvSpPr>
                <p:cNvPr id="13379" name="椭圆 13378"/>
                <p:cNvSpPr/>
                <p:nvPr/>
              </p:nvSpPr>
              <p:spPr>
                <a:xfrm>
                  <a:off x="0" y="0"/>
                  <a:ext cx="680" cy="680"/>
                </a:xfrm>
                <a:prstGeom prst="ellipse">
                  <a:avLst/>
                </a:prstGeom>
                <a:solidFill>
                  <a:schemeClr val="accent1">
                    <a:alpha val="100000"/>
                  </a:schemeClr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380" name="文本框 13379"/>
                <p:cNvSpPr txBox="1"/>
                <p:nvPr/>
              </p:nvSpPr>
              <p:spPr>
                <a:xfrm>
                  <a:off x="113" y="0"/>
                  <a:ext cx="488" cy="6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vert="horz" wrap="square" anchor="t">
                  <a:spAutoFit/>
                </a:bodyPr>
                <a:lstStyle/>
                <a:p>
                  <a:r>
                    <a:rPr lang="zh-CN" altLang="en-US" dirty="0">
                      <a:latin typeface="Arial" panose="020B0604020202020204" pitchFamily="34" charset="0"/>
                      <a:ea typeface="宋体" panose="02010600030101010101" pitchFamily="2" charset="-122"/>
                    </a:rPr>
                    <a:t>2</a:t>
                  </a:r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3381" name="组合 13380"/>
              <p:cNvGrpSpPr/>
              <p:nvPr/>
            </p:nvGrpSpPr>
            <p:grpSpPr>
              <a:xfrm>
                <a:off x="3006" y="7668"/>
                <a:ext cx="680" cy="680"/>
                <a:chOff x="0" y="0"/>
                <a:chExt cx="680" cy="680"/>
              </a:xfrm>
            </p:grpSpPr>
            <p:sp>
              <p:nvSpPr>
                <p:cNvPr id="13382" name="椭圆 13381"/>
                <p:cNvSpPr/>
                <p:nvPr/>
              </p:nvSpPr>
              <p:spPr>
                <a:xfrm>
                  <a:off x="0" y="0"/>
                  <a:ext cx="680" cy="680"/>
                </a:xfrm>
                <a:prstGeom prst="ellipse">
                  <a:avLst/>
                </a:prstGeom>
                <a:solidFill>
                  <a:schemeClr val="accent1">
                    <a:alpha val="100000"/>
                  </a:schemeClr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383" name="文本框 13382"/>
                <p:cNvSpPr txBox="1"/>
                <p:nvPr/>
              </p:nvSpPr>
              <p:spPr>
                <a:xfrm>
                  <a:off x="113" y="0"/>
                  <a:ext cx="488" cy="6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vert="horz" wrap="square" anchor="t">
                  <a:spAutoFit/>
                </a:bodyPr>
                <a:lstStyle/>
                <a:p>
                  <a:r>
                    <a:rPr lang="zh-CN" altLang="en-US" dirty="0">
                      <a:latin typeface="Arial" panose="020B0604020202020204" pitchFamily="34" charset="0"/>
                      <a:ea typeface="宋体" panose="02010600030101010101" pitchFamily="2" charset="-122"/>
                    </a:rPr>
                    <a:t>3</a:t>
                  </a:r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3384" name="直接连接符 13383"/>
              <p:cNvSpPr/>
              <p:nvPr/>
            </p:nvSpPr>
            <p:spPr>
              <a:xfrm flipH="1">
                <a:off x="1871" y="7328"/>
                <a:ext cx="455" cy="452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385" name="直接连接符 13384"/>
              <p:cNvSpPr/>
              <p:nvPr/>
            </p:nvSpPr>
            <p:spPr>
              <a:xfrm>
                <a:off x="2779" y="7330"/>
                <a:ext cx="340" cy="453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13386" name="组合 13385"/>
              <p:cNvGrpSpPr/>
              <p:nvPr/>
            </p:nvGrpSpPr>
            <p:grpSpPr>
              <a:xfrm>
                <a:off x="4821" y="9710"/>
                <a:ext cx="680" cy="680"/>
                <a:chOff x="0" y="0"/>
                <a:chExt cx="680" cy="680"/>
              </a:xfrm>
            </p:grpSpPr>
            <p:sp>
              <p:nvSpPr>
                <p:cNvPr id="13387" name="椭圆 13386"/>
                <p:cNvSpPr/>
                <p:nvPr/>
              </p:nvSpPr>
              <p:spPr>
                <a:xfrm>
                  <a:off x="0" y="0"/>
                  <a:ext cx="680" cy="680"/>
                </a:xfrm>
                <a:prstGeom prst="ellipse">
                  <a:avLst/>
                </a:prstGeom>
                <a:solidFill>
                  <a:schemeClr val="accent1">
                    <a:alpha val="100000"/>
                  </a:schemeClr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388" name="文本框 13387"/>
                <p:cNvSpPr txBox="1"/>
                <p:nvPr/>
              </p:nvSpPr>
              <p:spPr>
                <a:xfrm>
                  <a:off x="114" y="0"/>
                  <a:ext cx="488" cy="6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vert="horz" wrap="square" anchor="t">
                  <a:spAutoFit/>
                </a:bodyPr>
                <a:lstStyle/>
                <a:p>
                  <a:r>
                    <a:rPr lang="zh-CN" altLang="en-US" dirty="0">
                      <a:latin typeface="Arial" panose="020B0604020202020204" pitchFamily="34" charset="0"/>
                      <a:ea typeface="宋体" panose="02010600030101010101" pitchFamily="2" charset="-122"/>
                    </a:rPr>
                    <a:t>4</a:t>
                  </a:r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3389" name="组合 13388"/>
              <p:cNvGrpSpPr/>
              <p:nvPr/>
            </p:nvGrpSpPr>
            <p:grpSpPr>
              <a:xfrm>
                <a:off x="3914" y="8690"/>
                <a:ext cx="715" cy="680"/>
                <a:chOff x="0" y="0"/>
                <a:chExt cx="715" cy="680"/>
              </a:xfrm>
            </p:grpSpPr>
            <p:sp>
              <p:nvSpPr>
                <p:cNvPr id="13390" name="椭圆 13389"/>
                <p:cNvSpPr/>
                <p:nvPr/>
              </p:nvSpPr>
              <p:spPr>
                <a:xfrm>
                  <a:off x="0" y="0"/>
                  <a:ext cx="680" cy="680"/>
                </a:xfrm>
                <a:prstGeom prst="ellipse">
                  <a:avLst/>
                </a:prstGeom>
                <a:solidFill>
                  <a:schemeClr val="accent1">
                    <a:alpha val="100000"/>
                  </a:schemeClr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391" name="文本框 13390"/>
                <p:cNvSpPr txBox="1"/>
                <p:nvPr/>
              </p:nvSpPr>
              <p:spPr>
                <a:xfrm>
                  <a:off x="113" y="0"/>
                  <a:ext cx="602" cy="6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vert="horz" wrap="square" anchor="t">
                  <a:spAutoFit/>
                </a:bodyPr>
                <a:lstStyle/>
                <a:p>
                  <a:r>
                    <a:rPr lang="zh-CN" altLang="en-US" dirty="0">
                      <a:latin typeface="Arial" panose="020B0604020202020204" pitchFamily="34" charset="0"/>
                      <a:ea typeface="宋体" panose="02010600030101010101" pitchFamily="2" charset="-122"/>
                    </a:rPr>
                    <a:t>5</a:t>
                  </a:r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3392" name="直接连接符 13391"/>
              <p:cNvSpPr/>
              <p:nvPr/>
            </p:nvSpPr>
            <p:spPr>
              <a:xfrm>
                <a:off x="4481" y="9258"/>
                <a:ext cx="453" cy="567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393" name="直接连接符 13392"/>
              <p:cNvSpPr/>
              <p:nvPr/>
            </p:nvSpPr>
            <p:spPr>
              <a:xfrm>
                <a:off x="3574" y="8235"/>
                <a:ext cx="452" cy="568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0482" name="文本框 20481"/>
          <p:cNvSpPr txBox="1"/>
          <p:nvPr/>
        </p:nvSpPr>
        <p:spPr>
          <a:xfrm>
            <a:off x="338506" y="368301"/>
            <a:ext cx="6120876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3200" b="1" dirty="0">
                <a:solidFill>
                  <a:srgbClr val="FFC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 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10.</a:t>
            </a:r>
            <a:r>
              <a:rPr lang="en-US" altLang="zh-CN" sz="36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3.2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核心代码</a:t>
            </a:r>
            <a:endParaRPr lang="en-US" altLang="zh-CN" sz="3600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33070" y="1237615"/>
            <a:ext cx="5027295" cy="1648460"/>
            <a:chOff x="1038" y="2156"/>
            <a:chExt cx="9621" cy="321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rcRect b="38639"/>
            <a:stretch>
              <a:fillRect/>
            </a:stretch>
          </p:blipFill>
          <p:spPr>
            <a:xfrm>
              <a:off x="1038" y="2976"/>
              <a:ext cx="9621" cy="2398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1038" y="2156"/>
              <a:ext cx="5615" cy="8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寻找父节点</a:t>
              </a:r>
              <a:r>
                <a:rPr lang="zh-CN" altLang="en-US">
                  <a:solidFill>
                    <a:schemeClr val="tx1"/>
                  </a:solidFill>
                  <a:latin typeface="微软雅黑" panose="020B0503020204020204" charset="-122"/>
                  <a:ea typeface="黑体" panose="02010609060101010101" pitchFamily="49" charset="-122"/>
                </a:rPr>
                <a:t>：</a:t>
              </a:r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41020" y="4059555"/>
            <a:ext cx="4467860" cy="1530278"/>
            <a:chOff x="1038" y="5743"/>
            <a:chExt cx="8088" cy="272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/>
            <a:srcRect t="60875" r="18075"/>
            <a:stretch>
              <a:fillRect/>
            </a:stretch>
          </p:blipFill>
          <p:spPr>
            <a:xfrm>
              <a:off x="1244" y="6934"/>
              <a:ext cx="7882" cy="1529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1038" y="5743"/>
              <a:ext cx="4488" cy="8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合并成一个集合：</a:t>
              </a:r>
              <a:endPara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5110" y="1339215"/>
            <a:ext cx="3512820" cy="1809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0482" name="文本框 20481"/>
          <p:cNvSpPr txBox="1"/>
          <p:nvPr/>
        </p:nvSpPr>
        <p:spPr>
          <a:xfrm>
            <a:off x="338506" y="368301"/>
            <a:ext cx="6120876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3200" b="1" dirty="0">
                <a:solidFill>
                  <a:srgbClr val="FFC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 </a:t>
            </a:r>
            <a:r>
              <a:rPr lang="zh-CN" alt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优化：路径压缩</a:t>
            </a:r>
            <a:endParaRPr lang="zh-CN" altLang="en-US" sz="3200" b="1" dirty="0">
              <a:solidFill>
                <a:schemeClr val="accent5"/>
              </a:solidFill>
              <a:latin typeface="Times New Roman" panose="02020603050405020304" pitchFamily="18" charset="0"/>
              <a:ea typeface="隶书" panose="02010509060101010101" pitchFamily="49" charset="-122"/>
              <a:cs typeface="+mj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981450" y="2087880"/>
            <a:ext cx="4535805" cy="1223645"/>
            <a:chOff x="2666" y="5288"/>
            <a:chExt cx="7143" cy="1927"/>
          </a:xfrm>
        </p:grpSpPr>
        <p:grpSp>
          <p:nvGrpSpPr>
            <p:cNvPr id="16391" name="组合 16390"/>
            <p:cNvGrpSpPr/>
            <p:nvPr/>
          </p:nvGrpSpPr>
          <p:grpSpPr>
            <a:xfrm>
              <a:off x="6069" y="5288"/>
              <a:ext cx="680" cy="680"/>
              <a:chOff x="0" y="0"/>
              <a:chExt cx="680" cy="680"/>
            </a:xfrm>
          </p:grpSpPr>
          <p:sp>
            <p:nvSpPr>
              <p:cNvPr id="16392" name="椭圆 16391"/>
              <p:cNvSpPr/>
              <p:nvPr/>
            </p:nvSpPr>
            <p:spPr>
              <a:xfrm>
                <a:off x="0" y="0"/>
                <a:ext cx="680" cy="680"/>
              </a:xfrm>
              <a:prstGeom prst="ellipse">
                <a:avLst/>
              </a:prstGeom>
              <a:solidFill>
                <a:schemeClr val="accent1">
                  <a:alpha val="100000"/>
                </a:schemeClr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93" name="文本框 16392"/>
              <p:cNvSpPr txBox="1"/>
              <p:nvPr/>
            </p:nvSpPr>
            <p:spPr>
              <a:xfrm>
                <a:off x="113" y="0"/>
                <a:ext cx="550" cy="5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square" anchor="t">
                <a:spAutoFit/>
              </a:bodyPr>
              <a:lstStyle/>
              <a:p>
                <a:r>
                  <a: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rPr>
                  <a:t>1</a:t>
                </a:r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6394" name="组合 16393"/>
            <p:cNvGrpSpPr/>
            <p:nvPr/>
          </p:nvGrpSpPr>
          <p:grpSpPr>
            <a:xfrm>
              <a:off x="2666" y="6420"/>
              <a:ext cx="680" cy="680"/>
              <a:chOff x="0" y="0"/>
              <a:chExt cx="680" cy="680"/>
            </a:xfrm>
          </p:grpSpPr>
          <p:sp>
            <p:nvSpPr>
              <p:cNvPr id="16395" name="椭圆 16394"/>
              <p:cNvSpPr/>
              <p:nvPr/>
            </p:nvSpPr>
            <p:spPr>
              <a:xfrm>
                <a:off x="0" y="0"/>
                <a:ext cx="680" cy="680"/>
              </a:xfrm>
              <a:prstGeom prst="ellipse">
                <a:avLst/>
              </a:prstGeom>
              <a:solidFill>
                <a:schemeClr val="accent1">
                  <a:alpha val="100000"/>
                </a:schemeClr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96" name="文本框 16395"/>
              <p:cNvSpPr txBox="1"/>
              <p:nvPr/>
            </p:nvSpPr>
            <p:spPr>
              <a:xfrm>
                <a:off x="113" y="0"/>
                <a:ext cx="488" cy="5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square" anchor="t">
                <a:spAutoFit/>
              </a:bodyPr>
              <a:lstStyle/>
              <a:p>
                <a:r>
                  <a: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rPr>
                  <a:t>2</a:t>
                </a:r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6397" name="组合 16396"/>
            <p:cNvGrpSpPr/>
            <p:nvPr/>
          </p:nvGrpSpPr>
          <p:grpSpPr>
            <a:xfrm>
              <a:off x="5386" y="6420"/>
              <a:ext cx="680" cy="680"/>
              <a:chOff x="0" y="0"/>
              <a:chExt cx="680" cy="680"/>
            </a:xfrm>
          </p:grpSpPr>
          <p:sp>
            <p:nvSpPr>
              <p:cNvPr id="16398" name="椭圆 16397"/>
              <p:cNvSpPr/>
              <p:nvPr/>
            </p:nvSpPr>
            <p:spPr>
              <a:xfrm>
                <a:off x="0" y="0"/>
                <a:ext cx="680" cy="680"/>
              </a:xfrm>
              <a:prstGeom prst="ellipse">
                <a:avLst/>
              </a:prstGeom>
              <a:solidFill>
                <a:schemeClr val="accent1">
                  <a:alpha val="100000"/>
                </a:schemeClr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99" name="文本框 16398"/>
              <p:cNvSpPr txBox="1"/>
              <p:nvPr/>
            </p:nvSpPr>
            <p:spPr>
              <a:xfrm>
                <a:off x="113" y="0"/>
                <a:ext cx="488" cy="5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square" anchor="t">
                <a:spAutoFit/>
              </a:bodyPr>
              <a:lstStyle/>
              <a:p>
                <a:r>
                  <a: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rPr>
                  <a:t>3</a:t>
                </a:r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6400" name="组合 16399"/>
            <p:cNvGrpSpPr/>
            <p:nvPr/>
          </p:nvGrpSpPr>
          <p:grpSpPr>
            <a:xfrm>
              <a:off x="9129" y="6535"/>
              <a:ext cx="680" cy="680"/>
              <a:chOff x="0" y="0"/>
              <a:chExt cx="680" cy="680"/>
            </a:xfrm>
          </p:grpSpPr>
          <p:sp>
            <p:nvSpPr>
              <p:cNvPr id="16401" name="椭圆 16400"/>
              <p:cNvSpPr/>
              <p:nvPr/>
            </p:nvSpPr>
            <p:spPr>
              <a:xfrm>
                <a:off x="0" y="0"/>
                <a:ext cx="680" cy="680"/>
              </a:xfrm>
              <a:prstGeom prst="ellipse">
                <a:avLst/>
              </a:prstGeom>
              <a:solidFill>
                <a:schemeClr val="accent1">
                  <a:alpha val="100000"/>
                </a:schemeClr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02" name="文本框 16401"/>
              <p:cNvSpPr txBox="1"/>
              <p:nvPr/>
            </p:nvSpPr>
            <p:spPr>
              <a:xfrm>
                <a:off x="114" y="0"/>
                <a:ext cx="488" cy="5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square" anchor="t">
                <a:spAutoFit/>
              </a:bodyPr>
              <a:lstStyle/>
              <a:p>
                <a:r>
                  <a: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rPr>
                  <a:t>4</a:t>
                </a:r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6403" name="组合 16402"/>
            <p:cNvGrpSpPr/>
            <p:nvPr/>
          </p:nvGrpSpPr>
          <p:grpSpPr>
            <a:xfrm>
              <a:off x="6976" y="6535"/>
              <a:ext cx="715" cy="680"/>
              <a:chOff x="0" y="0"/>
              <a:chExt cx="715" cy="680"/>
            </a:xfrm>
          </p:grpSpPr>
          <p:sp>
            <p:nvSpPr>
              <p:cNvPr id="16404" name="椭圆 16403"/>
              <p:cNvSpPr/>
              <p:nvPr/>
            </p:nvSpPr>
            <p:spPr>
              <a:xfrm>
                <a:off x="0" y="0"/>
                <a:ext cx="680" cy="680"/>
              </a:xfrm>
              <a:prstGeom prst="ellipse">
                <a:avLst/>
              </a:prstGeom>
              <a:solidFill>
                <a:schemeClr val="accent1">
                  <a:alpha val="100000"/>
                </a:schemeClr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05" name="文本框 16404"/>
              <p:cNvSpPr txBox="1"/>
              <p:nvPr/>
            </p:nvSpPr>
            <p:spPr>
              <a:xfrm>
                <a:off x="113" y="0"/>
                <a:ext cx="602" cy="5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square" anchor="t">
                <a:spAutoFit/>
              </a:bodyPr>
              <a:lstStyle/>
              <a:p>
                <a:r>
                  <a: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rPr>
                  <a:t>5</a:t>
                </a:r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6406" name="直接连接符 16405"/>
            <p:cNvSpPr/>
            <p:nvPr/>
          </p:nvSpPr>
          <p:spPr>
            <a:xfrm flipH="1">
              <a:off x="3234" y="5740"/>
              <a:ext cx="2835" cy="795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407" name="直接连接符 16406"/>
            <p:cNvSpPr/>
            <p:nvPr/>
          </p:nvSpPr>
          <p:spPr>
            <a:xfrm flipH="1">
              <a:off x="5841" y="5855"/>
              <a:ext cx="340" cy="568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408" name="直接连接符 16407"/>
            <p:cNvSpPr/>
            <p:nvPr/>
          </p:nvSpPr>
          <p:spPr>
            <a:xfrm>
              <a:off x="6636" y="5855"/>
              <a:ext cx="565" cy="68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409" name="直接连接符 16408"/>
            <p:cNvSpPr/>
            <p:nvPr/>
          </p:nvSpPr>
          <p:spPr>
            <a:xfrm>
              <a:off x="6749" y="5740"/>
              <a:ext cx="2495" cy="908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4" name="组合 3"/>
          <p:cNvGrpSpPr/>
          <p:nvPr/>
        </p:nvGrpSpPr>
        <p:grpSpPr>
          <a:xfrm>
            <a:off x="1054735" y="1931670"/>
            <a:ext cx="2307590" cy="2000885"/>
            <a:chOff x="1306" y="6760"/>
            <a:chExt cx="4195" cy="3630"/>
          </a:xfrm>
        </p:grpSpPr>
        <p:grpSp>
          <p:nvGrpSpPr>
            <p:cNvPr id="13375" name="组合 13374"/>
            <p:cNvGrpSpPr/>
            <p:nvPr/>
          </p:nvGrpSpPr>
          <p:grpSpPr>
            <a:xfrm>
              <a:off x="2211" y="6760"/>
              <a:ext cx="680" cy="680"/>
              <a:chOff x="0" y="0"/>
              <a:chExt cx="680" cy="680"/>
            </a:xfrm>
          </p:grpSpPr>
          <p:sp>
            <p:nvSpPr>
              <p:cNvPr id="13376" name="椭圆 13375"/>
              <p:cNvSpPr/>
              <p:nvPr/>
            </p:nvSpPr>
            <p:spPr>
              <a:xfrm>
                <a:off x="0" y="0"/>
                <a:ext cx="680" cy="680"/>
              </a:xfrm>
              <a:prstGeom prst="ellipse">
                <a:avLst/>
              </a:prstGeom>
              <a:solidFill>
                <a:schemeClr val="accent1">
                  <a:alpha val="100000"/>
                </a:schemeClr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77" name="文本框 13376"/>
              <p:cNvSpPr txBox="1"/>
              <p:nvPr/>
            </p:nvSpPr>
            <p:spPr>
              <a:xfrm>
                <a:off x="113" y="0"/>
                <a:ext cx="550" cy="6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square" anchor="t">
                <a:spAutoFit/>
              </a:bodyPr>
              <a:lstStyle/>
              <a:p>
                <a:r>
                  <a: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rPr>
                  <a:t>1</a:t>
                </a:r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378" name="组合 13377"/>
            <p:cNvGrpSpPr/>
            <p:nvPr/>
          </p:nvGrpSpPr>
          <p:grpSpPr>
            <a:xfrm>
              <a:off x="1306" y="7668"/>
              <a:ext cx="680" cy="680"/>
              <a:chOff x="0" y="0"/>
              <a:chExt cx="680" cy="680"/>
            </a:xfrm>
          </p:grpSpPr>
          <p:sp>
            <p:nvSpPr>
              <p:cNvPr id="13379" name="椭圆 13378"/>
              <p:cNvSpPr/>
              <p:nvPr/>
            </p:nvSpPr>
            <p:spPr>
              <a:xfrm>
                <a:off x="0" y="0"/>
                <a:ext cx="680" cy="680"/>
              </a:xfrm>
              <a:prstGeom prst="ellipse">
                <a:avLst/>
              </a:prstGeom>
              <a:solidFill>
                <a:schemeClr val="accent1">
                  <a:alpha val="100000"/>
                </a:schemeClr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80" name="文本框 13379"/>
              <p:cNvSpPr txBox="1"/>
              <p:nvPr/>
            </p:nvSpPr>
            <p:spPr>
              <a:xfrm>
                <a:off x="113" y="0"/>
                <a:ext cx="488" cy="6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square" anchor="t">
                <a:spAutoFit/>
              </a:bodyPr>
              <a:lstStyle/>
              <a:p>
                <a:r>
                  <a: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rPr>
                  <a:t>2</a:t>
                </a:r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381" name="组合 13380"/>
            <p:cNvGrpSpPr/>
            <p:nvPr/>
          </p:nvGrpSpPr>
          <p:grpSpPr>
            <a:xfrm>
              <a:off x="3006" y="7668"/>
              <a:ext cx="680" cy="680"/>
              <a:chOff x="0" y="0"/>
              <a:chExt cx="680" cy="680"/>
            </a:xfrm>
          </p:grpSpPr>
          <p:sp>
            <p:nvSpPr>
              <p:cNvPr id="13382" name="椭圆 13381"/>
              <p:cNvSpPr/>
              <p:nvPr/>
            </p:nvSpPr>
            <p:spPr>
              <a:xfrm>
                <a:off x="0" y="0"/>
                <a:ext cx="680" cy="680"/>
              </a:xfrm>
              <a:prstGeom prst="ellipse">
                <a:avLst/>
              </a:prstGeom>
              <a:solidFill>
                <a:schemeClr val="accent1">
                  <a:alpha val="100000"/>
                </a:schemeClr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83" name="文本框 13382"/>
              <p:cNvSpPr txBox="1"/>
              <p:nvPr/>
            </p:nvSpPr>
            <p:spPr>
              <a:xfrm>
                <a:off x="113" y="0"/>
                <a:ext cx="488" cy="6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square" anchor="t">
                <a:spAutoFit/>
              </a:bodyPr>
              <a:lstStyle/>
              <a:p>
                <a:r>
                  <a: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rPr>
                  <a:t>3</a:t>
                </a:r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3384" name="直接连接符 13383"/>
            <p:cNvSpPr/>
            <p:nvPr/>
          </p:nvSpPr>
          <p:spPr>
            <a:xfrm flipH="1">
              <a:off x="1871" y="7328"/>
              <a:ext cx="455" cy="452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85" name="直接连接符 13384"/>
            <p:cNvSpPr/>
            <p:nvPr/>
          </p:nvSpPr>
          <p:spPr>
            <a:xfrm>
              <a:off x="2779" y="7330"/>
              <a:ext cx="340" cy="453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13386" name="组合 13385"/>
            <p:cNvGrpSpPr/>
            <p:nvPr/>
          </p:nvGrpSpPr>
          <p:grpSpPr>
            <a:xfrm>
              <a:off x="4821" y="9710"/>
              <a:ext cx="680" cy="680"/>
              <a:chOff x="0" y="0"/>
              <a:chExt cx="680" cy="680"/>
            </a:xfrm>
          </p:grpSpPr>
          <p:sp>
            <p:nvSpPr>
              <p:cNvPr id="13387" name="椭圆 13386"/>
              <p:cNvSpPr/>
              <p:nvPr/>
            </p:nvSpPr>
            <p:spPr>
              <a:xfrm>
                <a:off x="0" y="0"/>
                <a:ext cx="680" cy="680"/>
              </a:xfrm>
              <a:prstGeom prst="ellipse">
                <a:avLst/>
              </a:prstGeom>
              <a:solidFill>
                <a:schemeClr val="accent1">
                  <a:alpha val="100000"/>
                </a:schemeClr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88" name="文本框 13387"/>
              <p:cNvSpPr txBox="1"/>
              <p:nvPr/>
            </p:nvSpPr>
            <p:spPr>
              <a:xfrm>
                <a:off x="114" y="0"/>
                <a:ext cx="488" cy="6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square" anchor="t">
                <a:spAutoFit/>
              </a:bodyPr>
              <a:lstStyle/>
              <a:p>
                <a:r>
                  <a: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rPr>
                  <a:t>4</a:t>
                </a:r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389" name="组合 13388"/>
            <p:cNvGrpSpPr/>
            <p:nvPr/>
          </p:nvGrpSpPr>
          <p:grpSpPr>
            <a:xfrm>
              <a:off x="3914" y="8690"/>
              <a:ext cx="715" cy="680"/>
              <a:chOff x="0" y="0"/>
              <a:chExt cx="715" cy="680"/>
            </a:xfrm>
          </p:grpSpPr>
          <p:sp>
            <p:nvSpPr>
              <p:cNvPr id="13390" name="椭圆 13389"/>
              <p:cNvSpPr/>
              <p:nvPr/>
            </p:nvSpPr>
            <p:spPr>
              <a:xfrm>
                <a:off x="0" y="0"/>
                <a:ext cx="680" cy="680"/>
              </a:xfrm>
              <a:prstGeom prst="ellipse">
                <a:avLst/>
              </a:prstGeom>
              <a:solidFill>
                <a:schemeClr val="accent1">
                  <a:alpha val="100000"/>
                </a:schemeClr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91" name="文本框 13390"/>
              <p:cNvSpPr txBox="1"/>
              <p:nvPr/>
            </p:nvSpPr>
            <p:spPr>
              <a:xfrm>
                <a:off x="113" y="0"/>
                <a:ext cx="602" cy="6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square" anchor="t">
                <a:spAutoFit/>
              </a:bodyPr>
              <a:lstStyle/>
              <a:p>
                <a:r>
                  <a: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rPr>
                  <a:t>5</a:t>
                </a:r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3392" name="直接连接符 13391"/>
            <p:cNvSpPr/>
            <p:nvPr/>
          </p:nvSpPr>
          <p:spPr>
            <a:xfrm>
              <a:off x="4481" y="9258"/>
              <a:ext cx="453" cy="567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93" name="直接连接符 13392"/>
            <p:cNvSpPr/>
            <p:nvPr/>
          </p:nvSpPr>
          <p:spPr>
            <a:xfrm>
              <a:off x="3574" y="8235"/>
              <a:ext cx="452" cy="568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3" name="文本框 12"/>
          <p:cNvSpPr txBox="1"/>
          <p:nvPr/>
        </p:nvSpPr>
        <p:spPr>
          <a:xfrm>
            <a:off x="343535" y="1288415"/>
            <a:ext cx="3386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accent5"/>
                </a:solidFill>
              </a:rPr>
              <a:t>两种合并方式</a:t>
            </a:r>
            <a:endParaRPr lang="zh-CN" altLang="en-US" sz="2400">
              <a:solidFill>
                <a:schemeClr val="accent5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62915" y="5595620"/>
            <a:ext cx="7098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不同的合并方式给查询操作带来不同的效率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2915" y="4407535"/>
            <a:ext cx="762190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路径压缩实际上是在找完根结点之后，在递归回来的时候顺便把路径上元素的父亲指针都指向根结点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13715" y="1168400"/>
            <a:ext cx="8117205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/>
              <a:t>寻找根结点编号并压缩路径：</a:t>
            </a:r>
            <a:endParaRPr lang="zh-CN" altLang="en-US" sz="2400"/>
          </a:p>
          <a:p>
            <a:r>
              <a:rPr lang="zh-CN" altLang="en-US" sz="2400"/>
              <a:t>　　int find (int x)</a:t>
            </a:r>
            <a:endParaRPr lang="zh-CN" altLang="en-US" sz="2400"/>
          </a:p>
          <a:p>
            <a:r>
              <a:rPr lang="zh-CN" altLang="en-US" sz="2400"/>
              <a:t>　　{</a:t>
            </a:r>
            <a:endParaRPr lang="zh-CN" altLang="en-US" sz="2400"/>
          </a:p>
          <a:p>
            <a:r>
              <a:rPr lang="zh-CN" altLang="en-US" sz="2400"/>
              <a:t>　　    if (</a:t>
            </a:r>
            <a:r>
              <a:rPr lang="en-US" altLang="zh-CN" sz="2400"/>
              <a:t>x!=</a:t>
            </a:r>
            <a:r>
              <a:rPr lang="zh-CN" altLang="en-US" sz="2400"/>
              <a:t>father[x])</a:t>
            </a:r>
            <a:endParaRPr lang="zh-CN" altLang="en-US" sz="2400"/>
          </a:p>
          <a:p>
            <a:r>
              <a:rPr lang="en-US" altLang="zh-CN" sz="2400"/>
              <a:t>	      </a:t>
            </a:r>
            <a:r>
              <a:rPr lang="zh-CN" altLang="en-US" sz="2400"/>
              <a:t> father[x] = find (father[x]);</a:t>
            </a:r>
            <a:endParaRPr lang="zh-CN" altLang="en-US" sz="2400"/>
          </a:p>
          <a:p>
            <a:r>
              <a:rPr lang="zh-CN" altLang="en-US" sz="2400"/>
              <a:t>　　    return father[x];　　</a:t>
            </a:r>
            <a:endParaRPr lang="zh-CN" altLang="en-US" sz="2400"/>
          </a:p>
          <a:p>
            <a:r>
              <a:rPr lang="zh-CN" altLang="en-US" sz="2400"/>
              <a:t>       }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合并两个集合： </a:t>
            </a:r>
            <a:endParaRPr lang="zh-CN" altLang="en-US" sz="2400"/>
          </a:p>
          <a:p>
            <a:r>
              <a:rPr lang="zh-CN" altLang="en-US" sz="2400"/>
              <a:t>void unionn(int x,int y)</a:t>
            </a:r>
            <a:endParaRPr lang="zh-CN" altLang="en-US" sz="2400"/>
          </a:p>
          <a:p>
            <a:r>
              <a:rPr lang="zh-CN" altLang="en-US" sz="2400"/>
              <a:t>{</a:t>
            </a:r>
            <a:endParaRPr lang="zh-CN" altLang="en-US" sz="2400"/>
          </a:p>
          <a:p>
            <a:r>
              <a:rPr lang="zh-CN" altLang="en-US" sz="2400"/>
              <a:t>　　</a:t>
            </a:r>
            <a:r>
              <a:rPr lang="zh-CN" altLang="en-US" sz="2400" b="1">
                <a:solidFill>
                  <a:srgbClr val="FF0000"/>
                </a:solidFill>
              </a:rPr>
              <a:t>x = find(x);y = find(y);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        </a:t>
            </a:r>
            <a:r>
              <a:rPr lang="en-US" altLang="zh-CN" sz="2400" b="1">
                <a:solidFill>
                  <a:srgbClr val="FF0000"/>
                </a:solidFill>
              </a:rPr>
              <a:t>if(x!=y)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　　father[y] = x;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/>
              <a:t>}</a:t>
            </a:r>
            <a:endParaRPr lang="zh-CN" altLang="en-US" sz="2400"/>
          </a:p>
        </p:txBody>
      </p:sp>
      <p:sp>
        <p:nvSpPr>
          <p:cNvPr id="20482" name="文本框 20481"/>
          <p:cNvSpPr txBox="1"/>
          <p:nvPr/>
        </p:nvSpPr>
        <p:spPr>
          <a:xfrm>
            <a:off x="338506" y="368301"/>
            <a:ext cx="6120876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3200" b="1" dirty="0">
                <a:solidFill>
                  <a:srgbClr val="FFC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 </a:t>
            </a:r>
            <a:r>
              <a:rPr lang="zh-CN" alt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优化：路径压缩</a:t>
            </a:r>
            <a:endParaRPr lang="zh-CN" altLang="en-US" sz="3200" b="1" dirty="0">
              <a:solidFill>
                <a:schemeClr val="accent5"/>
              </a:solidFill>
              <a:latin typeface="Times New Roman" panose="02020603050405020304" pitchFamily="18" charset="0"/>
              <a:ea typeface="隶书" panose="02010509060101010101" pitchFamily="49" charset="-122"/>
              <a:cs typeface="+mj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468495" y="3818890"/>
            <a:ext cx="4535805" cy="1223645"/>
            <a:chOff x="2666" y="5288"/>
            <a:chExt cx="7143" cy="1927"/>
          </a:xfrm>
        </p:grpSpPr>
        <p:grpSp>
          <p:nvGrpSpPr>
            <p:cNvPr id="16391" name="组合 16390"/>
            <p:cNvGrpSpPr/>
            <p:nvPr/>
          </p:nvGrpSpPr>
          <p:grpSpPr>
            <a:xfrm>
              <a:off x="6069" y="5288"/>
              <a:ext cx="680" cy="680"/>
              <a:chOff x="0" y="0"/>
              <a:chExt cx="680" cy="680"/>
            </a:xfrm>
          </p:grpSpPr>
          <p:sp>
            <p:nvSpPr>
              <p:cNvPr id="16392" name="椭圆 16391"/>
              <p:cNvSpPr/>
              <p:nvPr/>
            </p:nvSpPr>
            <p:spPr>
              <a:xfrm>
                <a:off x="0" y="0"/>
                <a:ext cx="680" cy="680"/>
              </a:xfrm>
              <a:prstGeom prst="ellipse">
                <a:avLst/>
              </a:prstGeom>
              <a:solidFill>
                <a:schemeClr val="accent1">
                  <a:alpha val="100000"/>
                </a:schemeClr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93" name="文本框 16392"/>
              <p:cNvSpPr txBox="1"/>
              <p:nvPr/>
            </p:nvSpPr>
            <p:spPr>
              <a:xfrm>
                <a:off x="113" y="0"/>
                <a:ext cx="550" cy="5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square" anchor="t">
                <a:spAutoFit/>
              </a:bodyPr>
              <a:lstStyle/>
              <a:p>
                <a:r>
                  <a: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rPr>
                  <a:t>1</a:t>
                </a:r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6394" name="组合 16393"/>
            <p:cNvGrpSpPr/>
            <p:nvPr/>
          </p:nvGrpSpPr>
          <p:grpSpPr>
            <a:xfrm>
              <a:off x="2666" y="6420"/>
              <a:ext cx="680" cy="680"/>
              <a:chOff x="0" y="0"/>
              <a:chExt cx="680" cy="680"/>
            </a:xfrm>
          </p:grpSpPr>
          <p:sp>
            <p:nvSpPr>
              <p:cNvPr id="16395" name="椭圆 16394"/>
              <p:cNvSpPr/>
              <p:nvPr/>
            </p:nvSpPr>
            <p:spPr>
              <a:xfrm>
                <a:off x="0" y="0"/>
                <a:ext cx="680" cy="680"/>
              </a:xfrm>
              <a:prstGeom prst="ellipse">
                <a:avLst/>
              </a:prstGeom>
              <a:solidFill>
                <a:schemeClr val="accent1">
                  <a:alpha val="100000"/>
                </a:schemeClr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96" name="文本框 16395"/>
              <p:cNvSpPr txBox="1"/>
              <p:nvPr/>
            </p:nvSpPr>
            <p:spPr>
              <a:xfrm>
                <a:off x="113" y="0"/>
                <a:ext cx="488" cy="5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square" anchor="t">
                <a:spAutoFit/>
              </a:bodyPr>
              <a:lstStyle/>
              <a:p>
                <a:r>
                  <a: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rPr>
                  <a:t>2</a:t>
                </a:r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6397" name="组合 16396"/>
            <p:cNvGrpSpPr/>
            <p:nvPr/>
          </p:nvGrpSpPr>
          <p:grpSpPr>
            <a:xfrm>
              <a:off x="5386" y="6420"/>
              <a:ext cx="680" cy="680"/>
              <a:chOff x="0" y="0"/>
              <a:chExt cx="680" cy="680"/>
            </a:xfrm>
          </p:grpSpPr>
          <p:sp>
            <p:nvSpPr>
              <p:cNvPr id="16398" name="椭圆 16397"/>
              <p:cNvSpPr/>
              <p:nvPr/>
            </p:nvSpPr>
            <p:spPr>
              <a:xfrm>
                <a:off x="0" y="0"/>
                <a:ext cx="680" cy="680"/>
              </a:xfrm>
              <a:prstGeom prst="ellipse">
                <a:avLst/>
              </a:prstGeom>
              <a:solidFill>
                <a:schemeClr val="accent1">
                  <a:alpha val="100000"/>
                </a:schemeClr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99" name="文本框 16398"/>
              <p:cNvSpPr txBox="1"/>
              <p:nvPr/>
            </p:nvSpPr>
            <p:spPr>
              <a:xfrm>
                <a:off x="113" y="0"/>
                <a:ext cx="488" cy="5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square" anchor="t">
                <a:spAutoFit/>
              </a:bodyPr>
              <a:lstStyle/>
              <a:p>
                <a:r>
                  <a: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rPr>
                  <a:t>3</a:t>
                </a:r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6400" name="组合 16399"/>
            <p:cNvGrpSpPr/>
            <p:nvPr/>
          </p:nvGrpSpPr>
          <p:grpSpPr>
            <a:xfrm>
              <a:off x="9129" y="6535"/>
              <a:ext cx="680" cy="680"/>
              <a:chOff x="0" y="0"/>
              <a:chExt cx="680" cy="680"/>
            </a:xfrm>
          </p:grpSpPr>
          <p:sp>
            <p:nvSpPr>
              <p:cNvPr id="16401" name="椭圆 16400"/>
              <p:cNvSpPr/>
              <p:nvPr/>
            </p:nvSpPr>
            <p:spPr>
              <a:xfrm>
                <a:off x="0" y="0"/>
                <a:ext cx="680" cy="680"/>
              </a:xfrm>
              <a:prstGeom prst="ellipse">
                <a:avLst/>
              </a:prstGeom>
              <a:solidFill>
                <a:schemeClr val="accent1">
                  <a:alpha val="100000"/>
                </a:schemeClr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02" name="文本框 16401"/>
              <p:cNvSpPr txBox="1"/>
              <p:nvPr/>
            </p:nvSpPr>
            <p:spPr>
              <a:xfrm>
                <a:off x="114" y="0"/>
                <a:ext cx="488" cy="5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square" anchor="t">
                <a:spAutoFit/>
              </a:bodyPr>
              <a:lstStyle/>
              <a:p>
                <a:r>
                  <a: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rPr>
                  <a:t>4</a:t>
                </a:r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6403" name="组合 16402"/>
            <p:cNvGrpSpPr/>
            <p:nvPr/>
          </p:nvGrpSpPr>
          <p:grpSpPr>
            <a:xfrm>
              <a:off x="6976" y="6535"/>
              <a:ext cx="715" cy="680"/>
              <a:chOff x="0" y="0"/>
              <a:chExt cx="715" cy="680"/>
            </a:xfrm>
          </p:grpSpPr>
          <p:sp>
            <p:nvSpPr>
              <p:cNvPr id="16404" name="椭圆 16403"/>
              <p:cNvSpPr/>
              <p:nvPr/>
            </p:nvSpPr>
            <p:spPr>
              <a:xfrm>
                <a:off x="0" y="0"/>
                <a:ext cx="680" cy="680"/>
              </a:xfrm>
              <a:prstGeom prst="ellipse">
                <a:avLst/>
              </a:prstGeom>
              <a:solidFill>
                <a:schemeClr val="accent1">
                  <a:alpha val="100000"/>
                </a:schemeClr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05" name="文本框 16404"/>
              <p:cNvSpPr txBox="1"/>
              <p:nvPr/>
            </p:nvSpPr>
            <p:spPr>
              <a:xfrm>
                <a:off x="113" y="0"/>
                <a:ext cx="602" cy="5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square" anchor="t">
                <a:spAutoFit/>
              </a:bodyPr>
              <a:lstStyle/>
              <a:p>
                <a:r>
                  <a: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rPr>
                  <a:t>5</a:t>
                </a:r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6406" name="直接连接符 16405"/>
            <p:cNvSpPr/>
            <p:nvPr/>
          </p:nvSpPr>
          <p:spPr>
            <a:xfrm flipH="1">
              <a:off x="3234" y="5740"/>
              <a:ext cx="2835" cy="795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407" name="直接连接符 16406"/>
            <p:cNvSpPr/>
            <p:nvPr/>
          </p:nvSpPr>
          <p:spPr>
            <a:xfrm flipH="1">
              <a:off x="5841" y="5855"/>
              <a:ext cx="340" cy="568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408" name="直接连接符 16407"/>
            <p:cNvSpPr/>
            <p:nvPr/>
          </p:nvSpPr>
          <p:spPr>
            <a:xfrm>
              <a:off x="6636" y="5855"/>
              <a:ext cx="565" cy="68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409" name="直接连接符 16408"/>
            <p:cNvSpPr/>
            <p:nvPr/>
          </p:nvSpPr>
          <p:spPr>
            <a:xfrm>
              <a:off x="6749" y="5740"/>
              <a:ext cx="2495" cy="908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9765" y="1437640"/>
            <a:ext cx="5452745" cy="3898265"/>
          </a:xfrm>
          <a:prstGeom prst="rect">
            <a:avLst/>
          </a:prstGeom>
        </p:spPr>
      </p:pic>
      <p:sp>
        <p:nvSpPr>
          <p:cNvPr id="20482" name="文本框 20481"/>
          <p:cNvSpPr txBox="1"/>
          <p:nvPr/>
        </p:nvSpPr>
        <p:spPr>
          <a:xfrm>
            <a:off x="338506" y="368301"/>
            <a:ext cx="6120876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非递归路径压缩</a:t>
            </a:r>
            <a:endParaRPr lang="zh-CN" altLang="en-US" sz="3200" b="1" dirty="0">
              <a:solidFill>
                <a:schemeClr val="accent5"/>
              </a:solidFill>
              <a:latin typeface="Times New Roman" panose="02020603050405020304" pitchFamily="18" charset="0"/>
              <a:ea typeface="隶书" panose="02010509060101010101" pitchFamily="49" charset="-122"/>
              <a:cs typeface="+mj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470" y="1275715"/>
            <a:ext cx="3422650" cy="12890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7260,&quot;width&quot;:9140}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PP_MARK_KEY" val="2c54f272-f26e-4fbe-959b-24b0bd3d2b7e"/>
  <p:tag name="COMMONDATA" val="eyJoZGlkIjoiMzEwNTM5NzYwMDRjMzkwZTVkZjY2ODkwMGIxNGU0OT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6085</Words>
  <Application>WPS 演示</Application>
  <PresentationFormat>自定义</PresentationFormat>
  <Paragraphs>594</Paragraphs>
  <Slides>40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57" baseType="lpstr">
      <vt:lpstr>Arial</vt:lpstr>
      <vt:lpstr>宋体</vt:lpstr>
      <vt:lpstr>Wingdings</vt:lpstr>
      <vt:lpstr>微软雅黑</vt:lpstr>
      <vt:lpstr>Impact</vt:lpstr>
      <vt:lpstr>Times New Roman</vt:lpstr>
      <vt:lpstr>隶书</vt:lpstr>
      <vt:lpstr>楷体_GB2312</vt:lpstr>
      <vt:lpstr>新宋体</vt:lpstr>
      <vt:lpstr>Calibri</vt:lpstr>
      <vt:lpstr>Arial Unicode MS</vt:lpstr>
      <vt:lpstr>Symbol</vt:lpstr>
      <vt:lpstr>Times New Roman</vt:lpstr>
      <vt:lpstr>Webdings</vt:lpstr>
      <vt:lpstr>华文楷体</vt:lpstr>
      <vt:lpstr>黑体</vt:lpstr>
      <vt:lpstr>Office 主题</vt:lpstr>
      <vt:lpstr>高级数据结构-图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10.3.3 [2903]亲戚(relation)</vt:lpstr>
      <vt:lpstr>10.3.3 [2903]亲戚(relation)</vt:lpstr>
      <vt:lpstr>10.3.3 [2903]算法分析</vt:lpstr>
      <vt:lpstr>10.3.3 [2903]算法分析</vt:lpstr>
      <vt:lpstr>10.3.3 [2903]代码</vt:lpstr>
      <vt:lpstr>PowerPoint 演示文稿</vt:lpstr>
      <vt:lpstr>PowerPoint 演示文稿</vt:lpstr>
      <vt:lpstr>PowerPoint 演示文稿</vt:lpstr>
      <vt:lpstr>PowerPoint 演示文稿</vt:lpstr>
      <vt:lpstr>并查集的基本思想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win10</dc:creator>
  <cp:lastModifiedBy>荃星</cp:lastModifiedBy>
  <cp:revision>206</cp:revision>
  <dcterms:created xsi:type="dcterms:W3CDTF">2019-11-15T07:21:00Z</dcterms:created>
  <dcterms:modified xsi:type="dcterms:W3CDTF">2023-12-05T13:48:05Z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2052-11.1.0.15319</vt:lpwstr>
  </property>
  <property fmtid="{D5CDD505-2E9C-101B-9397-08002B2CF9AE}" pid="3" name="ICV">
    <vt:lpwstr>3C03F09393BE4A469BAAFAD187598C59_12</vt:lpwstr>
  </property>
</Properties>
</file>