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416" r:id="rId3"/>
    <p:sldId id="1531" r:id="rId4"/>
    <p:sldId id="1649" r:id="rId6"/>
    <p:sldId id="1650" r:id="rId7"/>
    <p:sldId id="1644" r:id="rId8"/>
    <p:sldId id="1645" r:id="rId9"/>
    <p:sldId id="1648" r:id="rId10"/>
    <p:sldId id="1646" r:id="rId11"/>
    <p:sldId id="1500" r:id="rId12"/>
    <p:sldId id="1613" r:id="rId13"/>
    <p:sldId id="1683" r:id="rId14"/>
    <p:sldId id="1615" r:id="rId15"/>
    <p:sldId id="1614" r:id="rId16"/>
    <p:sldId id="1617" r:id="rId17"/>
    <p:sldId id="1684" r:id="rId18"/>
    <p:sldId id="1625" r:id="rId19"/>
    <p:sldId id="1627" r:id="rId20"/>
    <p:sldId id="1618" r:id="rId21"/>
    <p:sldId id="1620" r:id="rId22"/>
    <p:sldId id="1619" r:id="rId23"/>
    <p:sldId id="1621" r:id="rId24"/>
    <p:sldId id="1643" r:id="rId25"/>
    <p:sldId id="1623" r:id="rId26"/>
    <p:sldId id="1642" r:id="rId27"/>
    <p:sldId id="1628" r:id="rId28"/>
    <p:sldId id="1677" r:id="rId29"/>
    <p:sldId id="1680" r:id="rId30"/>
    <p:sldId id="1678" r:id="rId31"/>
    <p:sldId id="1676" r:id="rId32"/>
    <p:sldId id="1708" r:id="rId33"/>
    <p:sldId id="1709" r:id="rId34"/>
    <p:sldId id="1710" r:id="rId35"/>
    <p:sldId id="1711" r:id="rId36"/>
    <p:sldId id="1712" r:id="rId37"/>
    <p:sldId id="1713" r:id="rId38"/>
    <p:sldId id="1714" r:id="rId39"/>
    <p:sldId id="1715" r:id="rId40"/>
    <p:sldId id="1716" r:id="rId41"/>
    <p:sldId id="1717" r:id="rId42"/>
    <p:sldId id="1718" r:id="rId43"/>
    <p:sldId id="1719" r:id="rId44"/>
    <p:sldId id="1720" r:id="rId45"/>
    <p:sldId id="1721" r:id="rId46"/>
    <p:sldId id="1724" r:id="rId47"/>
    <p:sldId id="1725" r:id="rId48"/>
    <p:sldId id="1722" r:id="rId49"/>
    <p:sldId id="1723" r:id="rId50"/>
    <p:sldId id="1732" r:id="rId51"/>
    <p:sldId id="1727" r:id="rId52"/>
    <p:sldId id="1728" r:id="rId53"/>
    <p:sldId id="1729" r:id="rId54"/>
    <p:sldId id="1730" r:id="rId55"/>
    <p:sldId id="1731" r:id="rId56"/>
    <p:sldId id="1733" r:id="rId57"/>
    <p:sldId id="1734" r:id="rId58"/>
    <p:sldId id="1735" r:id="rId59"/>
  </p:sldIdLst>
  <p:sldSz cx="914527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27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264" y="-108"/>
      </p:cViewPr>
      <p:guideLst>
        <p:guide orient="horz" pos="2124"/>
        <p:guide pos="2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commentAuthors" Target="commentAuthors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+mn-ea"/>
                <a:ea typeface="+mn-ea"/>
                <a:cs typeface="+mn-ea"/>
                <a:sym typeface="+mn-ea"/>
              </a:rPr>
              <a:t>计数类动态规划</a:t>
            </a:r>
            <a:br>
              <a:rPr lang="zh-CN" altLang="en-US" sz="4400" b="1" dirty="0" smtClean="0">
                <a:latin typeface="+mn-ea"/>
                <a:ea typeface="+mn-ea"/>
                <a:cs typeface="+mn-ea"/>
              </a:rPr>
            </a:br>
            <a:endParaRPr lang="zh-CN" altLang="en-US" sz="4400" b="1" dirty="0" smtClean="0">
              <a:latin typeface="+mn-ea"/>
              <a:ea typeface="+mn-ea"/>
              <a:cs typeface="+mn-ea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/>
          <p:nvPr>
            <p:ph idx="1"/>
          </p:nvPr>
        </p:nvSpPr>
        <p:spPr>
          <a:xfrm>
            <a:off x="628650" y="1399540"/>
            <a:ext cx="7887970" cy="350583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不考虑顺序，要求单调递减，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可以分解为：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5=5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5=4+1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5=3+2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5=3+1+1</a:t>
            </a:r>
            <a:b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5=2+2+1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5=2+1+1+1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5=1+1+1+1+1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27067"/>
          <a:stretch>
            <a:fillRect/>
          </a:stretch>
        </p:blipFill>
        <p:spPr>
          <a:xfrm>
            <a:off x="249555" y="1144905"/>
            <a:ext cx="4809490" cy="5149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-1611" t="73359" r="48319" b="-681"/>
          <a:stretch>
            <a:fillRect/>
          </a:stretch>
        </p:blipFill>
        <p:spPr>
          <a:xfrm>
            <a:off x="5829300" y="1184910"/>
            <a:ext cx="2789555" cy="20999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7485"/>
            <a:ext cx="7887970" cy="2327910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用背包的思想考虑问题：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看做背包容量，1,2,3, … n分别看做n个物体的体积，这n个物体均无使用次数限制。问题可以转化为：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问恰好能装满总体积为n的背包的总方案数。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如此问题可转化为完全背包问题。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思路：状态描述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88415"/>
                <a:ext cx="8126095" cy="68834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f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i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j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表示前i个整数（1,2…,i）恰好拼成j的方案数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88415"/>
                <a:ext cx="8126095" cy="688340"/>
              </a:xfrm>
              <a:blipFill rotWithShape="1">
                <a:blip r:embed="rId1"/>
                <a:stretch>
                  <a:fillRect b="-118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628650" y="2729230"/>
            <a:ext cx="8126095" cy="6883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f[i][j]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可以有哪些状态转移过来呢？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2575" y="3580765"/>
            <a:ext cx="8338185" cy="2526030"/>
            <a:chOff x="445" y="5639"/>
            <a:chExt cx="13131" cy="3978"/>
          </a:xfrm>
        </p:grpSpPr>
        <p:sp>
          <p:nvSpPr>
            <p:cNvPr id="7170" name="Rectangle 2"/>
            <p:cNvSpPr>
              <a:spLocks noGrp="1" noChangeArrowheads="1"/>
            </p:cNvSpPr>
            <p:nvPr/>
          </p:nvSpPr>
          <p:spPr>
            <a:xfrm>
              <a:off x="445" y="5639"/>
              <a:ext cx="8254" cy="3979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zh-CN" sz="2400" dirty="0" smtClean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   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楼梯有</a:t>
              </a:r>
              <a:r>
                <a:rPr lang="en-US" altLang="zh-CN" sz="2400" dirty="0" smtClean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n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个台阶，上楼可以一步上一阶，也可以一步上两阶。一共有多少种上楼的方法？</a:t>
              </a:r>
              <a:endPara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10000"/>
                </a:lnSpc>
                <a:buNone/>
              </a:pPr>
              <a:endPara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6" y="5872"/>
              <a:ext cx="4551" cy="327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440180" y="523494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f(n)=f(n-1)+f(n-2)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795" y="2122805"/>
            <a:ext cx="734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目标状态：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f[n][n]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个整数恰好拼成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的方案数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思路：状态转移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f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i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j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表示前i个整数（1,2…,i）恰好拼成j的方案数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  <a:blipFill rotWithShape="1">
                <a:blip r:embed="rId1"/>
                <a:stretch>
                  <a:fillRect b="-118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757555" y="1758315"/>
            <a:ext cx="8126095" cy="6883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f[i][j]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可以有哪些状态转移过来呢？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83230" y="2338705"/>
            <a:ext cx="2139950" cy="81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f[i][j]</a:t>
            </a:r>
            <a:endParaRPr lang="en-US" altLang="zh-CN" sz="2400"/>
          </a:p>
        </p:txBody>
      </p:sp>
      <p:sp>
        <p:nvSpPr>
          <p:cNvPr id="18" name="文本框 17"/>
          <p:cNvSpPr txBox="1"/>
          <p:nvPr/>
        </p:nvSpPr>
        <p:spPr>
          <a:xfrm>
            <a:off x="6648450" y="4222750"/>
            <a:ext cx="1227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... ...</a:t>
            </a:r>
            <a:endParaRPr lang="en-US" altLang="zh-CN" sz="3600"/>
          </a:p>
        </p:txBody>
      </p:sp>
      <p:grpSp>
        <p:nvGrpSpPr>
          <p:cNvPr id="23" name="组合 22"/>
          <p:cNvGrpSpPr/>
          <p:nvPr/>
        </p:nvGrpSpPr>
        <p:grpSpPr>
          <a:xfrm>
            <a:off x="1148715" y="3130550"/>
            <a:ext cx="2467610" cy="1332230"/>
            <a:chOff x="1370" y="5692"/>
            <a:chExt cx="3886" cy="2098"/>
          </a:xfrm>
        </p:grpSpPr>
        <p:sp>
          <p:nvSpPr>
            <p:cNvPr id="10" name="椭圆 9"/>
            <p:cNvSpPr/>
            <p:nvPr/>
          </p:nvSpPr>
          <p:spPr>
            <a:xfrm>
              <a:off x="1370" y="6641"/>
              <a:ext cx="2556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f[i-1][j]</a:t>
              </a:r>
              <a:endParaRPr lang="en-US" altLang="zh-CN" sz="240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3793" y="5692"/>
              <a:ext cx="1463" cy="1120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547" y="5962"/>
              <a:ext cx="19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选了</a:t>
              </a:r>
              <a:r>
                <a:rPr lang="en-US" altLang="zh-CN"/>
                <a:t>0</a:t>
              </a:r>
              <a:r>
                <a:rPr lang="zh-CN" altLang="en-US"/>
                <a:t>个</a:t>
              </a:r>
              <a:r>
                <a:rPr lang="en-US" altLang="zh-CN"/>
                <a:t>i</a:t>
              </a:r>
              <a:endParaRPr lang="en-US" alt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71775" y="3333750"/>
            <a:ext cx="2187575" cy="1636395"/>
            <a:chOff x="4393" y="4945"/>
            <a:chExt cx="3445" cy="2577"/>
          </a:xfrm>
        </p:grpSpPr>
        <p:sp>
          <p:nvSpPr>
            <p:cNvPr id="9" name="椭圆 8"/>
            <p:cNvSpPr/>
            <p:nvPr/>
          </p:nvSpPr>
          <p:spPr>
            <a:xfrm>
              <a:off x="4393" y="6373"/>
              <a:ext cx="2556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f[i-1][j-i]</a:t>
              </a:r>
              <a:endParaRPr lang="en-US" altLang="zh-CN" sz="240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686" y="4945"/>
              <a:ext cx="2152" cy="1536"/>
              <a:chOff x="5686" y="4945"/>
              <a:chExt cx="2152" cy="1536"/>
            </a:xfrm>
          </p:grpSpPr>
          <p:cxnSp>
            <p:nvCxnSpPr>
              <p:cNvPr id="15" name="直接箭头连接符 14"/>
              <p:cNvCxnSpPr>
                <a:endCxn id="5" idx="4"/>
              </p:cNvCxnSpPr>
              <p:nvPr/>
            </p:nvCxnSpPr>
            <p:spPr>
              <a:xfrm flipV="1">
                <a:off x="5686" y="4945"/>
                <a:ext cx="725" cy="1536"/>
              </a:xfrm>
              <a:prstGeom prst="straightConnector1">
                <a:avLst/>
              </a:prstGeom>
              <a:ln w="38100"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5848" y="5745"/>
                <a:ext cx="199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选了</a:t>
                </a:r>
                <a:r>
                  <a:rPr lang="en-US" altLang="zh-CN"/>
                  <a:t>1</a:t>
                </a:r>
                <a:r>
                  <a:rPr lang="zh-CN" altLang="en-US"/>
                  <a:t>个</a:t>
                </a:r>
                <a:r>
                  <a:rPr lang="en-US" altLang="zh-CN"/>
                  <a:t>i</a:t>
                </a:r>
                <a:endParaRPr lang="en-US" alt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377055" y="3214370"/>
            <a:ext cx="2082165" cy="1969135"/>
            <a:chOff x="7222" y="4659"/>
            <a:chExt cx="3279" cy="3101"/>
          </a:xfrm>
        </p:grpSpPr>
        <p:sp>
          <p:nvSpPr>
            <p:cNvPr id="11" name="椭圆 10"/>
            <p:cNvSpPr/>
            <p:nvPr/>
          </p:nvSpPr>
          <p:spPr>
            <a:xfrm>
              <a:off x="7222" y="6611"/>
              <a:ext cx="3279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f[i-1][j-2*i]</a:t>
              </a:r>
              <a:endParaRPr lang="en-US" altLang="zh-CN" sz="2400"/>
            </a:p>
          </p:txBody>
        </p:sp>
        <p:cxnSp>
          <p:nvCxnSpPr>
            <p:cNvPr id="16" name="直接箭头连接符 15"/>
            <p:cNvCxnSpPr>
              <a:endCxn id="5" idx="5"/>
            </p:cNvCxnSpPr>
            <p:nvPr/>
          </p:nvCxnSpPr>
          <p:spPr>
            <a:xfrm flipH="1" flipV="1">
              <a:off x="7903" y="4659"/>
              <a:ext cx="1117" cy="2017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394" y="5443"/>
              <a:ext cx="19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选了</a:t>
              </a:r>
              <a:r>
                <a:rPr lang="en-US" altLang="zh-CN"/>
                <a:t>2</a:t>
              </a:r>
              <a:r>
                <a:rPr lang="zh-CN" altLang="en-US"/>
                <a:t>个</a:t>
              </a:r>
              <a:r>
                <a:rPr lang="en-US" altLang="zh-CN"/>
                <a:t>i</a:t>
              </a:r>
              <a:endParaRPr lang="en-US" alt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23180" y="2926080"/>
            <a:ext cx="3480435" cy="1360805"/>
            <a:chOff x="8068" y="4326"/>
            <a:chExt cx="5481" cy="2143"/>
          </a:xfrm>
        </p:grpSpPr>
        <p:sp>
          <p:nvSpPr>
            <p:cNvPr id="12" name="椭圆 11"/>
            <p:cNvSpPr/>
            <p:nvPr/>
          </p:nvSpPr>
          <p:spPr>
            <a:xfrm>
              <a:off x="10310" y="5320"/>
              <a:ext cx="3239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f[i-1][j-k*i]</a:t>
              </a:r>
              <a:endParaRPr lang="en-US" altLang="zh-CN" sz="2400"/>
            </a:p>
          </p:txBody>
        </p:sp>
        <p:cxnSp>
          <p:nvCxnSpPr>
            <p:cNvPr id="17" name="直接箭头连接符 16"/>
            <p:cNvCxnSpPr>
              <a:endCxn id="5" idx="6"/>
            </p:cNvCxnSpPr>
            <p:nvPr/>
          </p:nvCxnSpPr>
          <p:spPr>
            <a:xfrm flipH="1" flipV="1">
              <a:off x="8068" y="4326"/>
              <a:ext cx="3676" cy="1276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1083" y="4562"/>
              <a:ext cx="19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选了</a:t>
              </a:r>
              <a:r>
                <a:rPr lang="en-US" altLang="zh-CN"/>
                <a:t>k</a:t>
              </a:r>
              <a:r>
                <a:rPr lang="zh-CN" altLang="en-US"/>
                <a:t>个</a:t>
              </a:r>
              <a:r>
                <a:rPr lang="en-US" altLang="zh-CN"/>
                <a:t>i</a:t>
              </a:r>
              <a:endParaRPr lang="en-US" alt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28650" y="5521325"/>
            <a:ext cx="7712710" cy="4972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f[i][j]=f[i-1][j]+f[i-1][j-i]+f[i-1][j-2*i]+ ...;</a:t>
            </a:r>
            <a:endParaRPr lang="zh-CN" altLang="en-US" sz="2400" b="1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 bldLvl="0" animBg="1"/>
      <p:bldP spid="5" grpId="1" animBg="1"/>
      <p:bldP spid="18" grpId="0"/>
      <p:bldP spid="18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" y="1308100"/>
            <a:ext cx="914400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523365"/>
            <a:ext cx="7251700" cy="4648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660" y="358775"/>
            <a:ext cx="39154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复杂度O(n</a:t>
            </a:r>
            <a:r>
              <a:rPr lang="zh-CN" altLang="en-US" sz="3600" b="1" baseline="30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)写法：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559" y="1546860"/>
            <a:ext cx="7888070" cy="4351338"/>
          </a:xfrm>
        </p:spPr>
        <p:txBody>
          <a:bodyPr>
            <a:normAutofit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f[0][0]=1表示从0中选(一个数都不选),体积恰好为0的方案数为1。一个数不选,体积自然就是0,方案是存在的。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f[0][1]表示从0中选(一个数都不选)，体积恰好为1的方案数为0 ，所以除了f[0][0]=1，其他都初始化为0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体积小于等于j的方案数：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f[0][j]表示0中选(一个数都不选)，体积不超过j的方案数 应该全部初始化成0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4660" y="358775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初始化说明：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思路：优化状态转移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67485"/>
                <a:ext cx="8126095" cy="121539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f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i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j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表示前i个整数（1,2…,i）恰好拼成j的方案数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把集合选0个i，1个i，2个i，…全部加起来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,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即可求出方案数。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7485"/>
                <a:ext cx="8126095" cy="1215390"/>
              </a:xfrm>
              <a:blipFill rotWithShape="1">
                <a:blip r:embed="rId1"/>
                <a:stretch>
                  <a:fillRect b="-90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05635" y="4986020"/>
            <a:ext cx="51758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f[i][j]=f[i</a:t>
            </a:r>
            <a:r>
              <a:rPr lang="en-US" altLang="zh-CN" sz="28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1][j]+f[i][j</a:t>
            </a:r>
            <a:r>
              <a:rPr lang="en-US" altLang="zh-CN" sz="28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8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i];</a:t>
            </a:r>
            <a:endParaRPr lang="zh-CN" altLang="en-US" sz="280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355" y="2781300"/>
            <a:ext cx="7650480" cy="4972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f[i][j]=f[i-1][j]+f[i-1][j-i]+f[i-1][j-2*i]+ ...;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8050" y="3837305"/>
            <a:ext cx="7708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[i][j-i] =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f[i-1][j-i]+f[i-1][j- 2*i]+ ...;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8355" y="3376930"/>
            <a:ext cx="208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同时：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8355" y="445198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因此：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0" grpId="1"/>
      <p:bldP spid="9" grpId="1"/>
      <p:bldP spid="11" grpId="0"/>
      <p:bldP spid="6" grpId="0"/>
      <p:bldP spid="11" grpId="1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思路：初始状态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265" y="1467485"/>
            <a:ext cx="8047990" cy="3852545"/>
          </a:xfrm>
        </p:spPr>
        <p:txBody>
          <a:bodyPr>
            <a:noAutofit/>
          </a:bodyPr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求最大值时，当都不选时，价值显然是 0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而求方案数时，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当都不选时，方案数是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（即前 i 个物品都不选的情况也是一种方案），所以需要初始化为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 (int i = 0; i &lt;= n; i ++)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f[i][0] = 1;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840" y="1384935"/>
            <a:ext cx="8169275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DP不仅广泛用于各种最优化问题，也常常用于排列组合的个数、概率期望计算等等，因为这些问题往往具有很好的“ 重叠子问题”特性，这些问题往往都起源于排列组合中的组合公式A(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)=A(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-1,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-1)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+A(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-1,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410" name="标题 1"/>
          <p:cNvSpPr>
            <a:spLocks noGrp="1"/>
          </p:cNvSpPr>
          <p:nvPr/>
        </p:nvSpPr>
        <p:spPr>
          <a:xfrm>
            <a:off x="628650" y="365125"/>
            <a:ext cx="7887970" cy="69913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计数类动态规划的特点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760" y="3869055"/>
            <a:ext cx="6182360" cy="10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1160" y="1277620"/>
            <a:ext cx="8625205" cy="5018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660" y="358775"/>
            <a:ext cx="39154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复杂度O(n</a:t>
            </a:r>
            <a:r>
              <a:rPr lang="en-US" altLang="zh-CN" sz="3600" b="1" baseline="30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)写法：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背包优化：二维变一维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6315" y="1248410"/>
            <a:ext cx="6605270" cy="518795"/>
          </a:xfrm>
        </p:spPr>
        <p:txBody>
          <a:bodyPr>
            <a:noAutofit/>
          </a:bodyPr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f[i][j] = f[i - 1][j] + f[i][j - i]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275715" y="2549525"/>
            <a:ext cx="5540375" cy="518795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f[j] = f[j] + f[j - i]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3511550" y="1791335"/>
            <a:ext cx="298450" cy="74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3359785"/>
            <a:ext cx="73406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f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i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j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表示使用j个数能够凑成总和为i的方案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(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所有总和是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i,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并且恰好表示成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j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个数的和的方案数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)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  <a:blipFill rotWithShape="1">
                <a:blip r:embed="rId1"/>
                <a:stretch>
                  <a:fillRect b="-100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2660" y="2052320"/>
            <a:ext cx="2139950" cy="81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f[i][j]</a:t>
            </a:r>
            <a:endParaRPr lang="en-US" altLang="zh-CN" sz="2400"/>
          </a:p>
        </p:txBody>
      </p:sp>
      <p:grpSp>
        <p:nvGrpSpPr>
          <p:cNvPr id="29" name="组合 28"/>
          <p:cNvGrpSpPr/>
          <p:nvPr/>
        </p:nvGrpSpPr>
        <p:grpSpPr>
          <a:xfrm>
            <a:off x="913765" y="2532380"/>
            <a:ext cx="3265805" cy="2184400"/>
            <a:chOff x="1439" y="4329"/>
            <a:chExt cx="5143" cy="3440"/>
          </a:xfrm>
        </p:grpSpPr>
        <p:sp>
          <p:nvSpPr>
            <p:cNvPr id="10" name="椭圆 9"/>
            <p:cNvSpPr/>
            <p:nvPr/>
          </p:nvSpPr>
          <p:spPr>
            <a:xfrm>
              <a:off x="1439" y="608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j个数中最小值为1的集合</a:t>
              </a:r>
              <a:endParaRPr lang="en-US" altLang="zh-CN" sz="2400"/>
            </a:p>
          </p:txBody>
        </p:sp>
        <p:cxnSp>
          <p:nvCxnSpPr>
            <p:cNvPr id="14" name="直接箭头连接符 13"/>
            <p:cNvCxnSpPr>
              <a:stCxn id="10" idx="0"/>
              <a:endCxn id="5" idx="3"/>
            </p:cNvCxnSpPr>
            <p:nvPr/>
          </p:nvCxnSpPr>
          <p:spPr>
            <a:xfrm flipV="1">
              <a:off x="4011" y="4329"/>
              <a:ext cx="1999" cy="1759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509270" y="34798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另一种思路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71745" y="2532380"/>
            <a:ext cx="3265805" cy="2114550"/>
            <a:chOff x="7987" y="4329"/>
            <a:chExt cx="5143" cy="3330"/>
          </a:xfrm>
        </p:grpSpPr>
        <p:cxnSp>
          <p:nvCxnSpPr>
            <p:cNvPr id="17" name="直接箭头连接符 16"/>
            <p:cNvCxnSpPr>
              <a:stCxn id="28" idx="0"/>
              <a:endCxn id="5" idx="5"/>
            </p:cNvCxnSpPr>
            <p:nvPr/>
          </p:nvCxnSpPr>
          <p:spPr>
            <a:xfrm flipH="1" flipV="1">
              <a:off x="8392" y="4329"/>
              <a:ext cx="2167" cy="1649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7987" y="597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j个数中最小值大于1的集合</a:t>
              </a:r>
              <a:endParaRPr lang="en-US" altLang="zh-CN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77875" y="4940300"/>
            <a:ext cx="2849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去掉一个1，则状态变为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f(i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1,j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1)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46600" y="4821555"/>
            <a:ext cx="4458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将j个数都减去一个1，则总和就减去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j,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但个数没变；状态变为f(i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j,j)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9860" y="5771515"/>
            <a:ext cx="429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f(i,j)=f(i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1,j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1)+f(i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j,j)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" grpId="0"/>
      <p:bldP spid="2" grpId="1"/>
      <p:bldP spid="6" grpId="0"/>
      <p:bldP spid="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270" y="1167130"/>
            <a:ext cx="82626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状态计算详解：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使用j个数能够凑成i，这j个数中最小值为1的集合，去掉一个1，则状态变为：f(i,j)=f(i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1,j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使用j个数能够凑成i，这j个数中最小值不为1的集合，将这j个数都减去一个1，那个总和就减去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但是个数没变；则状态变为：f(i,j)=f(i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j,j)，此时状态表示为j个数能够凑成i-j的所有方案的数量。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将两个数量相加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f(i,j)=f(i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1,j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1)+f(i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j,j)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270" y="34798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另一种思路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270" y="5424170"/>
            <a:ext cx="82626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总方案数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ans=f(n,1)+f(n,2)+...+f(n,n) 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分成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个数的和，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个数的和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,...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个数的和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" y="1237615"/>
            <a:ext cx="8907780" cy="4390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660" y="358775"/>
            <a:ext cx="34575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非背包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DP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写法：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99135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记忆化搜索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" y="1252220"/>
            <a:ext cx="716915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99135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2825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]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货币系统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390" y="1252855"/>
            <a:ext cx="7540625" cy="4978400"/>
          </a:xfrm>
        </p:spPr>
        <p:txBody>
          <a:bodyPr>
            <a:noAutofit/>
          </a:bodyPr>
          <a:p>
            <a:pPr marL="0" indent="0">
              <a:lnSpc>
                <a:spcPct val="12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给你一个n种面值的货币系统，求组成面值为m的货币有多少种方案。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【输入样例】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10        //3种面值组成面值为10的方案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          //面值1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          //面值2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          //面值5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【输出样例】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          //有10种方案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125" y="34734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思考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680" y="1292860"/>
            <a:ext cx="741489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</a:t>
            </a:r>
            <a:r>
              <a:rPr lang="zh-CN" altLang="en-US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如何描述</a:t>
            </a:r>
            <a:r>
              <a:rPr lang="zh-CN" altLang="en-US" sz="2400" b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4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状态如何计算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sz="24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目标状态是什么？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f[m]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初始条件时什么？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f[0]=1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 </a:t>
            </a:r>
            <a:endParaRPr lang="zh-CN" altLang="en-US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4050" y="2850515"/>
            <a:ext cx="5196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4050" y="1697990"/>
            <a:ext cx="42379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>
                <a:highlight>
                  <a:srgbClr val="FFFF00"/>
                </a:highlight>
                <a:sym typeface="+mn-ea"/>
              </a:rPr>
              <a:t>f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[j]表示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组成面值为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方案数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>
            <a:norm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思路：状态转移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f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j</m:t>
                    </m:r>
                    <m:r>
                      <a:rPr lang="en-US" altLang="zh-CN" sz="2400">
                        <a:highlight>
                          <a:srgbClr val="FFFF00"/>
                        </a:highlight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en-US" altLang="zh-CN" sz="2400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表示</a:t>
                </a:r>
                <a:r>
                  <a:rPr lang="zh-CN" altLang="en-US" sz="2400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组成面值为</a:t>
                </a:r>
                <a:r>
                  <a:rPr lang="en-US" altLang="zh-CN" sz="2400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j</a:t>
                </a:r>
                <a:r>
                  <a:rPr lang="zh-CN" altLang="en-US" sz="2400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</a:t>
                </a:r>
                <a:r>
                  <a:rPr lang="en-US" altLang="zh-CN" sz="2400"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方案数</a:t>
                </a:r>
                <a:endParaRPr lang="en-US" altLang="zh-CN" sz="2400">
                  <a:highlight>
                    <a:srgbClr val="FFFF00"/>
                  </a:highligh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8560"/>
                <a:ext cx="8126095" cy="688340"/>
              </a:xfrm>
              <a:blipFill rotWithShape="1">
                <a:blip r:embed="rId1"/>
                <a:stretch>
                  <a:fillRect b="-118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757555" y="1758315"/>
            <a:ext cx="8126095" cy="6883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f[j]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可以有哪些状态转移过来呢？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83230" y="2338705"/>
            <a:ext cx="2139950" cy="81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f[i][j]</a:t>
            </a:r>
            <a:endParaRPr lang="en-US" altLang="zh-CN" sz="2400"/>
          </a:p>
        </p:txBody>
      </p:sp>
      <p:sp>
        <p:nvSpPr>
          <p:cNvPr id="18" name="文本框 17"/>
          <p:cNvSpPr txBox="1"/>
          <p:nvPr/>
        </p:nvSpPr>
        <p:spPr>
          <a:xfrm>
            <a:off x="6648450" y="4222750"/>
            <a:ext cx="1227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... ...</a:t>
            </a:r>
            <a:endParaRPr lang="en-US" altLang="zh-CN" sz="3600"/>
          </a:p>
        </p:txBody>
      </p:sp>
      <p:grpSp>
        <p:nvGrpSpPr>
          <p:cNvPr id="23" name="组合 22"/>
          <p:cNvGrpSpPr/>
          <p:nvPr/>
        </p:nvGrpSpPr>
        <p:grpSpPr>
          <a:xfrm>
            <a:off x="1148715" y="3130550"/>
            <a:ext cx="2467610" cy="1332230"/>
            <a:chOff x="1370" y="5692"/>
            <a:chExt cx="3886" cy="2098"/>
          </a:xfrm>
        </p:grpSpPr>
        <p:sp>
          <p:nvSpPr>
            <p:cNvPr id="10" name="椭圆 9"/>
            <p:cNvSpPr/>
            <p:nvPr/>
          </p:nvSpPr>
          <p:spPr>
            <a:xfrm>
              <a:off x="1370" y="6641"/>
              <a:ext cx="2556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f[j-a[1]]</a:t>
              </a:r>
              <a:endParaRPr lang="en-US" altLang="zh-CN" sz="240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3793" y="5692"/>
              <a:ext cx="1463" cy="1120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370" y="5962"/>
              <a:ext cx="25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选了</a:t>
              </a:r>
              <a:r>
                <a:rPr lang="en-US" altLang="zh-CN"/>
                <a:t>1</a:t>
              </a:r>
              <a:r>
                <a:rPr lang="zh-CN" altLang="en-US"/>
                <a:t>张面值</a:t>
              </a:r>
              <a:r>
                <a:rPr lang="en-US" altLang="zh-CN"/>
                <a:t>1</a:t>
              </a:r>
              <a:endParaRPr lang="en-US" alt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71775" y="3333750"/>
            <a:ext cx="2625090" cy="1636395"/>
            <a:chOff x="4393" y="4945"/>
            <a:chExt cx="4134" cy="2577"/>
          </a:xfrm>
        </p:grpSpPr>
        <p:sp>
          <p:nvSpPr>
            <p:cNvPr id="9" name="椭圆 8"/>
            <p:cNvSpPr/>
            <p:nvPr/>
          </p:nvSpPr>
          <p:spPr>
            <a:xfrm>
              <a:off x="4393" y="6373"/>
              <a:ext cx="2556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f[j-a[2]]</a:t>
              </a:r>
              <a:endParaRPr lang="en-US" altLang="zh-CN" sz="240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686" y="4945"/>
              <a:ext cx="2841" cy="1536"/>
              <a:chOff x="5686" y="4945"/>
              <a:chExt cx="2841" cy="1536"/>
            </a:xfrm>
          </p:grpSpPr>
          <p:cxnSp>
            <p:nvCxnSpPr>
              <p:cNvPr id="15" name="直接箭头连接符 14"/>
              <p:cNvCxnSpPr>
                <a:endCxn id="5" idx="4"/>
              </p:cNvCxnSpPr>
              <p:nvPr/>
            </p:nvCxnSpPr>
            <p:spPr>
              <a:xfrm flipV="1">
                <a:off x="5686" y="4945"/>
                <a:ext cx="725" cy="1536"/>
              </a:xfrm>
              <a:prstGeom prst="straightConnector1">
                <a:avLst/>
              </a:prstGeom>
              <a:ln w="38100"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5723" y="5729"/>
                <a:ext cx="2804" cy="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选了</a:t>
                </a:r>
                <a:r>
                  <a:rPr lang="en-US" altLang="zh-CN"/>
                  <a:t>1</a:t>
                </a:r>
                <a:r>
                  <a:rPr lang="zh-CN" altLang="en-US"/>
                  <a:t>张面值</a:t>
                </a:r>
                <a:r>
                  <a:rPr lang="en-US" altLang="zh-CN"/>
                  <a:t>2</a:t>
                </a:r>
                <a:endParaRPr lang="en-US" alt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377055" y="3214370"/>
            <a:ext cx="2082165" cy="1969135"/>
            <a:chOff x="7222" y="4659"/>
            <a:chExt cx="3279" cy="3101"/>
          </a:xfrm>
        </p:grpSpPr>
        <p:sp>
          <p:nvSpPr>
            <p:cNvPr id="11" name="椭圆 10"/>
            <p:cNvSpPr/>
            <p:nvPr/>
          </p:nvSpPr>
          <p:spPr>
            <a:xfrm>
              <a:off x="7222" y="6611"/>
              <a:ext cx="3279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f[j-a[3]]</a:t>
              </a:r>
              <a:endParaRPr lang="en-US" altLang="zh-CN" sz="2400"/>
            </a:p>
          </p:txBody>
        </p:sp>
        <p:cxnSp>
          <p:nvCxnSpPr>
            <p:cNvPr id="16" name="直接箭头连接符 15"/>
            <p:cNvCxnSpPr>
              <a:endCxn id="5" idx="5"/>
            </p:cNvCxnSpPr>
            <p:nvPr/>
          </p:nvCxnSpPr>
          <p:spPr>
            <a:xfrm flipH="1" flipV="1">
              <a:off x="7903" y="4659"/>
              <a:ext cx="1117" cy="2017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123180" y="2926080"/>
            <a:ext cx="3480435" cy="1360805"/>
            <a:chOff x="8068" y="4326"/>
            <a:chExt cx="5481" cy="2143"/>
          </a:xfrm>
        </p:grpSpPr>
        <p:sp>
          <p:nvSpPr>
            <p:cNvPr id="12" name="椭圆 11"/>
            <p:cNvSpPr/>
            <p:nvPr/>
          </p:nvSpPr>
          <p:spPr>
            <a:xfrm>
              <a:off x="10310" y="5320"/>
              <a:ext cx="3239" cy="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f[j-a[i]]</a:t>
              </a:r>
              <a:endParaRPr lang="en-US" altLang="zh-CN" sz="2400"/>
            </a:p>
          </p:txBody>
        </p:sp>
        <p:cxnSp>
          <p:nvCxnSpPr>
            <p:cNvPr id="17" name="直接箭头连接符 16"/>
            <p:cNvCxnSpPr>
              <a:endCxn id="5" idx="6"/>
            </p:cNvCxnSpPr>
            <p:nvPr/>
          </p:nvCxnSpPr>
          <p:spPr>
            <a:xfrm flipH="1" flipV="1">
              <a:off x="8068" y="4326"/>
              <a:ext cx="3676" cy="1276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1083" y="4562"/>
              <a:ext cx="24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ym typeface="+mn-ea"/>
                </a:rPr>
                <a:t>选了</a:t>
              </a:r>
              <a:r>
                <a:rPr lang="en-US" altLang="zh-CN">
                  <a:sym typeface="+mn-ea"/>
                </a:rPr>
                <a:t>1</a:t>
              </a:r>
              <a:r>
                <a:rPr lang="zh-CN" altLang="en-US">
                  <a:sym typeface="+mn-ea"/>
                </a:rPr>
                <a:t>张面值</a:t>
              </a:r>
              <a:r>
                <a:rPr lang="en-US" altLang="zh-CN">
                  <a:sym typeface="+mn-ea"/>
                </a:rPr>
                <a:t>i</a:t>
              </a:r>
              <a:endParaRPr lang="en-US" altLang="zh-CN"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56945" y="5451475"/>
            <a:ext cx="804926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f[j]=f[j]+f[j-</a:t>
            </a:r>
            <a:r>
              <a:rPr lang="en-US" altLang="zh-CN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a[1</a:t>
            </a: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+f[j-</a:t>
            </a:r>
            <a:r>
              <a:rPr lang="en-US" altLang="zh-CN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a[2</a:t>
            </a: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en-US" altLang="zh-CN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 ...</a:t>
            </a:r>
            <a:r>
              <a:rPr lang="en-US" altLang="zh-CN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+f[j-a[n]]</a:t>
            </a:r>
            <a:r>
              <a:rPr lang="zh-CN" altLang="en-US" sz="24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zh-CN" altLang="en-US" sz="2400" b="1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 bldLvl="0" animBg="1"/>
      <p:bldP spid="5" grpId="1" animBg="1"/>
      <p:bldP spid="18" grpId="0"/>
      <p:bldP spid="18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49300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代码：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1247775"/>
            <a:ext cx="719709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Rectangle 2"/>
          <p:cNvSpPr>
            <a:spLocks noGrp="1" noChangeArrowheads="1"/>
          </p:cNvSpPr>
          <p:nvPr/>
        </p:nvSpPr>
        <p:spPr>
          <a:xfrm>
            <a:off x="491490" y="1659890"/>
            <a:ext cx="5241290" cy="25266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楼梯有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n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个台阶，上楼可以一步上一阶，也可以一步上两阶。一共有多少种上楼的方法？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1807845"/>
            <a:ext cx="2889885" cy="2080260"/>
          </a:xfrm>
          <a:prstGeom prst="rect">
            <a:avLst/>
          </a:prstGeom>
        </p:spPr>
      </p:pic>
      <p:sp>
        <p:nvSpPr>
          <p:cNvPr id="17410" name="标题 1"/>
          <p:cNvSpPr>
            <a:spLocks noGrp="1"/>
          </p:cNvSpPr>
          <p:nvPr/>
        </p:nvSpPr>
        <p:spPr>
          <a:xfrm>
            <a:off x="628650" y="365125"/>
            <a:ext cx="7887970" cy="69913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Fibo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28345" y="3719830"/>
          <a:ext cx="3097530" cy="147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45"/>
                <a:gridCol w="1619885"/>
              </a:tblGrid>
              <a:tr h="852170">
                <a:tc>
                  <a:txBody>
                    <a:bodyPr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sz="2400"/>
                    </a:p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r>
                        <a:rPr lang="en-US" sz="2400"/>
                        <a:t>5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60000"/>
                        </a:lnSpc>
                        <a:spcBef>
                          <a:spcPts val="1000"/>
                        </a:spcBef>
                        <a:buClrTx/>
                        <a:buSzTx/>
                        <a:buNone/>
                      </a:pPr>
                      <a:endParaRPr lang="en-US" altLang="zh-CN" sz="2400"/>
                    </a:p>
                    <a:p>
                      <a:pPr algn="l">
                        <a:lnSpc>
                          <a:spcPct val="60000"/>
                        </a:lnSpc>
                        <a:spcBef>
                          <a:spcPts val="1000"/>
                        </a:spcBef>
                        <a:buClrTx/>
                        <a:buSzTx/>
                        <a:buNone/>
                      </a:pPr>
                      <a:r>
                        <a:rPr lang="en-US" altLang="zh-CN" sz="2400"/>
                        <a:t>6</a:t>
                      </a:r>
                      <a:endParaRPr lang="en-US" altLang="zh-CN" sz="2400"/>
                    </a:p>
                  </a:txBody>
                  <a:tcPr/>
                </a:tc>
              </a:tr>
              <a:tr h="6273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8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13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71254" y="-235584"/>
            <a:ext cx="7888070" cy="1325563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[7115] 摆花[DP]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88315" y="1301115"/>
            <a:ext cx="7946390" cy="5118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小明的花店新开张，为了吸引顾客，他想在花店的门口摆上一排花，共m盆。通过调查顾客的喜好，小明列出了顾客最喜欢的n种花，从1到n标号。为了在门口展出更多种花，规定第i 种花不能超过ai盆，摆花时同一种花放在一起，且不同种类的花需按标号的从小到大的顺序依次摆列。试编程计算，一共有多少种不同的摆花方案。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输入每组输入数据的第一行包含两个正整数n和m，中间用一个空格隔开。第二行有n个整数，每两个整数之间用一个空格隔开，依次表示a1、a2、...an。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数据规模： 0&lt;n≤100，0&lt;m≤100，0≤ai≤100。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输出每组输出只有一行，一个整数，表示有多少种方案。注意：因为方案数可能很多，请输出方案数对1000007取模的结果。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88315" y="1301115"/>
            <a:ext cx="7946390" cy="5118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下面是对样例数据的解释：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有2种摆花的方案，分别是(1，1，1，2)，(1，1，2，2)。括号里的1和2表示两种花，比如第一个方案是前三个位置摆第一种花，第四个位置摆第二种花。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4 //</a:t>
            </a: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n种花 ，放置 m盆花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2//</a:t>
            </a: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第i 种花不能超过ai盆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样例输出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2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1254" y="-235584"/>
            <a:ext cx="7888070" cy="1325563"/>
          </a:xfrm>
        </p:spPr>
        <p:txBody>
          <a:bodyPr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[7115] 摆花[DP]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566420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题解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025" y="1304290"/>
            <a:ext cx="8237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题意可简单描述为要选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盆花，共有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种花可选，每种为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a[i]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盆。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745" y="2306955"/>
            <a:ext cx="81915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将花盆数量看作背包容量；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将花看作物品，体积是1，第 i 种物品最多选 ai 个；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问题：将背包装满的方案数是多少？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这是典型的多重背包求方案数问题：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状态表示：f[i,j] 表示前i个物品，总体积是j的方案数；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状态计算：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f[i,j] =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f[i-1,j]+f[i-1,j-1] + ... + f[i- 1, j-a[i]]。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时间复杂度分析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475" y="1419225"/>
            <a:ext cx="77495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状态总共 n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个，计算每个状态的值需要 O(a) 的时间，其中 a 是平均每种花的数量。因此总时间复杂度是 (n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a)，符合题目数据要求。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8315" y="1147445"/>
            <a:ext cx="751713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68655"/>
          </a:xfrm>
        </p:spPr>
        <p:txBody>
          <a:bodyPr>
            <a:normAutofit fontScale="90000"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记忆化搜索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4726"/>
          <a:stretch>
            <a:fillRect/>
          </a:stretch>
        </p:blipFill>
        <p:spPr>
          <a:xfrm>
            <a:off x="189865" y="1452880"/>
            <a:ext cx="8765540" cy="39522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207135"/>
            <a:ext cx="8181975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71254" y="-235584"/>
            <a:ext cx="7888070" cy="1325563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2502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]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吃水果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88315" y="1301115"/>
            <a:ext cx="7946390" cy="5118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/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n个小朋友站成一排，等着吃水果。一共有 m 种水果，每种水果的数量都足够多。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现在，要给每个小朋友都发一个水果，要求：在所有小朋友都拿到水果后，恰好有 k 个小朋友拿到的水果和其左边相邻小朋友拿到的水果不同（最左边的小朋友当然不算数，即最左边的小朋友不包含在 k 个小朋友内）。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请你计算，一共有多少种不同的分发水果的方案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一行，三个整数 n,m,k。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输出格式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一个整数，表示合理的分发水果的方案总数量对 3998244353 取模后的结果。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60095" y="1324610"/>
            <a:ext cx="7742555" cy="2104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f[i][j]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个小朋友中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恰好有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个小朋友拿到的苹果跟左边的小朋友不一样的所有方案数。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题目要的是给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为同学分完以后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恰好有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k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个小朋友拿到的水果和其左边相邻小朋友拿到的水果不同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所以答案也就是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[n][k]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96265" y="1332865"/>
            <a:ext cx="71583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 </a:t>
            </a:r>
            <a:r>
              <a:rPr lang="zh-CN" altLang="en-US"/>
              <a:t>如果相同</a:t>
            </a:r>
            <a:endParaRPr lang="zh-CN" altLang="en-US"/>
          </a:p>
          <a:p>
            <a:r>
              <a:rPr lang="zh-CN" altLang="en-US"/>
              <a:t>假如前面</a:t>
            </a:r>
            <a:r>
              <a:rPr lang="en-US" altLang="zh-CN"/>
              <a:t> i−1 </a:t>
            </a:r>
            <a:r>
              <a:rPr lang="zh-CN" altLang="en-US"/>
              <a:t>个小朋友已经选好，则对于每一种方案，第</a:t>
            </a:r>
            <a:r>
              <a:rPr lang="en-US" altLang="zh-CN"/>
              <a:t> i</a:t>
            </a:r>
            <a:r>
              <a:rPr lang="zh-CN" altLang="en-US"/>
              <a:t>个小朋友有</a:t>
            </a:r>
            <a:r>
              <a:rPr lang="en-US" altLang="zh-CN"/>
              <a:t> 1 </a:t>
            </a:r>
            <a:r>
              <a:rPr lang="zh-CN" altLang="en-US"/>
              <a:t>种选择，且满足的小朋友数量不变那么这种方案的数量就为</a:t>
            </a:r>
            <a:r>
              <a:rPr lang="en-US" altLang="zh-CN"/>
              <a:t>f[i−1,j]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如果不同</a:t>
            </a:r>
            <a:endParaRPr lang="zh-CN" altLang="en-US"/>
          </a:p>
          <a:p>
            <a:r>
              <a:rPr lang="zh-CN" altLang="en-US"/>
              <a:t>假如前面</a:t>
            </a:r>
            <a:r>
              <a:rPr lang="en-US" altLang="zh-CN"/>
              <a:t> i−1</a:t>
            </a:r>
            <a:r>
              <a:rPr lang="zh-CN" altLang="en-US"/>
              <a:t>个小朋友已经选好，则对于每一种方案，第</a:t>
            </a:r>
            <a:r>
              <a:rPr lang="en-US" altLang="zh-CN"/>
              <a:t> i</a:t>
            </a:r>
            <a:r>
              <a:rPr lang="zh-CN" altLang="en-US"/>
              <a:t>个小朋友有</a:t>
            </a:r>
            <a:r>
              <a:rPr lang="en-US" altLang="zh-CN"/>
              <a:t> m−1</a:t>
            </a:r>
            <a:r>
              <a:rPr lang="zh-CN" altLang="en-US"/>
              <a:t>种选择，且满足的小朋友数量</a:t>
            </a:r>
            <a:r>
              <a:rPr lang="en-US" altLang="zh-CN"/>
              <a:t> +1</a:t>
            </a:r>
            <a:endParaRPr lang="en-US" altLang="zh-CN"/>
          </a:p>
          <a:p>
            <a:r>
              <a:rPr lang="zh-CN" altLang="en-US"/>
              <a:t>那么这种方案的数量就为</a:t>
            </a:r>
            <a:r>
              <a:rPr lang="en-US" altLang="zh-CN"/>
              <a:t>(m−1)</a:t>
            </a:r>
            <a:r>
              <a:rPr lang="en-US" altLang="en-US"/>
              <a:t>×</a:t>
            </a:r>
            <a:r>
              <a:rPr lang="en-US" altLang="zh-CN"/>
              <a:t>f[i−1,j−1]</a:t>
            </a:r>
            <a:endParaRPr lang="en-US" altLang="zh-CN"/>
          </a:p>
          <a:p>
            <a:r>
              <a:rPr lang="zh-CN" altLang="en-US"/>
              <a:t>综上所述，得出状态转移方程</a:t>
            </a:r>
            <a:r>
              <a:rPr lang="en-US" altLang="zh-CN"/>
              <a:t>: fi,j=f[i−1,j]+(m−1)</a:t>
            </a:r>
            <a:r>
              <a:rPr lang="en-US" altLang="en-US"/>
              <a:t>×</a:t>
            </a:r>
            <a:r>
              <a:rPr lang="en-US" altLang="zh-CN"/>
              <a:t>f[i−1,j−1]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0" y="4058920"/>
            <a:ext cx="3291840" cy="2259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125" y="34734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思考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680" y="1292860"/>
            <a:ext cx="74148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0" dirty="0" smtClean="0">
                <a:ea typeface="宋体" panose="02010600030101010101" pitchFamily="2" charset="-122"/>
              </a:rPr>
              <a:t>1.</a:t>
            </a:r>
            <a:r>
              <a:rPr lang="zh-CN" altLang="en-US" sz="2400" b="0" dirty="0" smtClean="0">
                <a:ea typeface="宋体" panose="02010600030101010101" pitchFamily="2" charset="-122"/>
              </a:rPr>
              <a:t>状态</a:t>
            </a:r>
            <a:r>
              <a:rPr lang="zh-CN" altLang="en-US" sz="2400" b="0" dirty="0">
                <a:ea typeface="宋体" panose="02010600030101010101" pitchFamily="2" charset="-122"/>
              </a:rPr>
              <a:t>如何描述</a:t>
            </a:r>
            <a:r>
              <a:rPr lang="zh-CN" altLang="en-US" sz="2400" b="0" dirty="0" smtClean="0">
                <a:ea typeface="宋体" panose="02010600030101010101" pitchFamily="2" charset="-122"/>
              </a:rPr>
              <a:t>？</a:t>
            </a:r>
            <a:endParaRPr lang="zh-CN" altLang="en-US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b="0" dirty="0" smtClean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状态如何计算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？</a:t>
            </a:r>
            <a:endParaRPr lang="en-US" altLang="zh-CN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目标状态是什么？</a:t>
            </a:r>
            <a:endParaRPr lang="en-US" altLang="zh-CN" sz="2400" dirty="0" smtClean="0"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4. </a:t>
            </a:r>
            <a:r>
              <a:rPr lang="zh-CN" altLang="en-US" sz="2400" dirty="0">
                <a:ea typeface="宋体" panose="02010600030101010101" pitchFamily="2" charset="-122"/>
              </a:rPr>
              <a:t>初始条件时什么？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endParaRPr lang="zh-CN" altLang="en-US" sz="2400" dirty="0">
              <a:ea typeface="宋体" panose="02010600030101010101" pitchFamily="2" charset="-122"/>
            </a:endParaRPr>
          </a:p>
          <a:p>
            <a:pPr indent="0"/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252470" y="3164840"/>
            <a:ext cx="2139950" cy="81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f[i]</a:t>
            </a:r>
            <a:endParaRPr lang="en-US" altLang="zh-CN" sz="2400"/>
          </a:p>
        </p:txBody>
      </p:sp>
      <p:grpSp>
        <p:nvGrpSpPr>
          <p:cNvPr id="29" name="组合 28"/>
          <p:cNvGrpSpPr/>
          <p:nvPr/>
        </p:nvGrpSpPr>
        <p:grpSpPr>
          <a:xfrm>
            <a:off x="663575" y="3822166"/>
            <a:ext cx="3265805" cy="1599464"/>
            <a:chOff x="1439" y="4592"/>
            <a:chExt cx="5143" cy="3177"/>
          </a:xfrm>
        </p:grpSpPr>
        <p:sp>
          <p:nvSpPr>
            <p:cNvPr id="10" name="椭圆 9"/>
            <p:cNvSpPr/>
            <p:nvPr/>
          </p:nvSpPr>
          <p:spPr>
            <a:xfrm>
              <a:off x="1439" y="608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从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(i-1)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走到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(i)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cxnSp>
          <p:nvCxnSpPr>
            <p:cNvPr id="14" name="直接箭头连接符 13"/>
            <p:cNvCxnSpPr>
              <a:stCxn id="10" idx="0"/>
              <a:endCxn id="2" idx="3"/>
            </p:cNvCxnSpPr>
            <p:nvPr/>
          </p:nvCxnSpPr>
          <p:spPr>
            <a:xfrm flipV="1">
              <a:off x="4011" y="4592"/>
              <a:ext cx="1808" cy="1496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821555" y="3821781"/>
            <a:ext cx="3265805" cy="1599214"/>
            <a:chOff x="7987" y="4594"/>
            <a:chExt cx="5143" cy="3065"/>
          </a:xfrm>
        </p:grpSpPr>
        <p:cxnSp>
          <p:nvCxnSpPr>
            <p:cNvPr id="17" name="直接箭头连接符 16"/>
            <p:cNvCxnSpPr>
              <a:stCxn id="28" idx="0"/>
              <a:endCxn id="2" idx="5"/>
            </p:cNvCxnSpPr>
            <p:nvPr/>
          </p:nvCxnSpPr>
          <p:spPr>
            <a:xfrm flipH="1" flipV="1">
              <a:off x="8201" y="4594"/>
              <a:ext cx="2358" cy="1384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7987" y="597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从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(i-2)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走到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(i)</a:t>
              </a:r>
              <a:endParaRPr lang="en-US" altLang="zh-CN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41425" y="4083685"/>
            <a:ext cx="1055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</a:rPr>
              <a:t>f[i-1]</a:t>
            </a:r>
            <a:endParaRPr lang="en-US" altLang="zh-CN" sz="2400"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75070" y="3886835"/>
            <a:ext cx="1055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</a:rPr>
              <a:t>f[i-2]</a:t>
            </a:r>
            <a:endParaRPr lang="en-US" altLang="zh-CN" sz="2400"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0330" y="5617845"/>
            <a:ext cx="3364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</a:rPr>
              <a:t>f[i]=</a:t>
            </a:r>
            <a:r>
              <a:rPr lang="en-US" altLang="zh-CN" sz="2800">
                <a:highlight>
                  <a:srgbClr val="FFFF00"/>
                </a:highlight>
                <a:sym typeface="+mn-ea"/>
              </a:rPr>
              <a:t>f[i-1]+[j-2]</a:t>
            </a:r>
            <a:endParaRPr lang="en-US" altLang="zh-CN"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1495" y="3201035"/>
            <a:ext cx="28384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ea typeface="宋体" panose="02010600030101010101" pitchFamily="2" charset="-122"/>
                <a:sym typeface="+mn-ea"/>
              </a:rPr>
              <a:t>蚂蚁走到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台阶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i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的方案数</a:t>
            </a:r>
            <a:endParaRPr lang="zh-CN" altLang="en-US" sz="2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5745" y="1252855"/>
            <a:ext cx="2004695" cy="14433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1169035"/>
            <a:ext cx="8938895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9915"/>
            <a:ext cx="9196070" cy="56788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342390"/>
            <a:ext cx="7626350" cy="458343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我们把一个数称为有趣的，当且仅当：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它的数字只包含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0,1,2,3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，且这四个数字都出现过至少一次。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所有的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都出现在所有的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之前，而所有的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都出现在所有的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之前。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最高位数字不为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因此，符合我们定义的最小的有趣的数是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2013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除此以外，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位的有趣的数还有两个：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2031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2301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请计算恰好有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位的有趣的数的个数。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由于答案可能非常大，只需要输出答案除以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10</a:t>
            </a:r>
            <a:r>
              <a:rPr lang="en-US" altLang="zh-CN" sz="2400" b="0" i="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+7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的余数。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[2503]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有趣的数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342390"/>
            <a:ext cx="7626350" cy="458343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采用动态规划思想，每一次决策都基于前一次决策的最优解。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即对一个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位数的解都基于前一个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位的数的最优解。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我们对一个数的第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位规定一个状态集：即到这一位为止还有几个数字没有使用（我们有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0 1 2 3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共四个数）。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342390"/>
            <a:ext cx="7626350" cy="458343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根据规则来说，共有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种状态：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－－用了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，剩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－－用了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，剩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－－用了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，剩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－－用了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，剩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－－用了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，剩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－－全部用了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于是我们需要让用户输入位数，然后声明同等位数的数组，在每个元素里是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种状态中所包含的该状态下的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符合条件的数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的个数。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177290"/>
            <a:ext cx="7626350" cy="549910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然后用动态规划思想从最小位数开始逐层往上计算。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例：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对于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位状态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的计算，考虑在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i-1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位时有三种状态可以到达状态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，第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种，此时只能在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位填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，所以＊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；第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种，此时只能在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位填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，所以＊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；第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种，此时能在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位填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（参考规则），所以＊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states[i][5] = (states[j][3] + states[j][4] + states[j][5] * 2) % mod;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其他同上。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由于采用动态规划，所以取余并没有什么影响。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最后完成计算只需输出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位的第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种状态中的个数。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636270"/>
            <a:ext cx="8169275" cy="565975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数学方法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294765"/>
            <a:ext cx="809625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020" y="1253490"/>
            <a:ext cx="8199120" cy="48793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342390"/>
            <a:ext cx="7626350" cy="458343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块长方形的木板，长度分别为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1,2,…,N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，宽度都是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。现在要用这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块木板组成一个宽度为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的围栏，满足在围栏中，</a:t>
            </a:r>
            <a:r>
              <a:rPr lang="zh-CN" altLang="en-US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每块木板两侧的木板要么都比它高，要么都比它低。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也就是说，围栏中的木板是高低交错的。我们称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两侧比它低的木板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处于高位，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两侧比它高的木板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处于低位。显然，有很多种构建围栏的方案。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每个方案可以写作一个长度为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N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的序列，序列中的各元素是木板的长度。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[2506]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装饰围栏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85" y="1422400"/>
            <a:ext cx="741489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ea typeface="宋体" panose="02010600030101010101" pitchFamily="2" charset="-122"/>
              </a:rPr>
              <a:t>蚂蚁共有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 b="0">
                <a:ea typeface="宋体" panose="02010600030101010101" pitchFamily="2" charset="-122"/>
              </a:rPr>
              <a:t>种移动路线：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路线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(1,1) → (1,2) → (1,3) → (2,3)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路线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(1,1) → (1,2) → (2,2) → (2,3)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路线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 b="0"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(1,1) → (2,1) → (2,2) → (2,3)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输入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输入只有一行，包括两个整数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400" b="0">
                <a:ea typeface="宋体" panose="02010600030101010101" pitchFamily="2" charset="-122"/>
              </a:rPr>
              <a:t>和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n</a:t>
            </a:r>
            <a:r>
              <a:rPr lang="zh-CN" sz="2400" b="0">
                <a:ea typeface="宋体" panose="02010600030101010101" pitchFamily="2" charset="-122"/>
              </a:rPr>
              <a:t>（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0 &lt; m+n ≤ 20</a:t>
            </a:r>
            <a:r>
              <a:rPr lang="zh-CN" sz="2400" b="0">
                <a:ea typeface="宋体" panose="02010600030101010101" pitchFamily="2" charset="-122"/>
              </a:rPr>
              <a:t>），代表方格矩阵的行数和列数，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m</a:t>
            </a:r>
            <a:r>
              <a:rPr lang="zh-CN" sz="2400" b="0">
                <a:ea typeface="宋体" panose="02010600030101010101" pitchFamily="2" charset="-122"/>
              </a:rPr>
              <a:t>、</a:t>
            </a:r>
            <a:r>
              <a:rPr lang="en-US" sz="2400" b="0">
                <a:latin typeface="Cambria" panose="02040503050406030204" charset="0"/>
                <a:ea typeface="宋体" panose="02010600030101010101" pitchFamily="2" charset="-122"/>
              </a:rPr>
              <a:t>n</a:t>
            </a:r>
            <a:r>
              <a:rPr lang="zh-CN" sz="2400" b="0">
                <a:ea typeface="宋体" panose="02010600030101010101" pitchFamily="2" charset="-122"/>
              </a:rPr>
              <a:t>之间用空格隔开。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输出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输出只有一行，为不同的移动路线的数目。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样例输入</a:t>
            </a:r>
            <a:endParaRPr lang="en-US" sz="2400" b="0">
              <a:latin typeface="Cambria" panose="02040503050406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2 3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样例输出</a:t>
            </a:r>
            <a:endParaRPr lang="en-US" sz="2400" b="0">
              <a:latin typeface="Cambria" panose="02040503050406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400" b="0">
                <a:latin typeface="Cambria" panose="02040503050406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92125" y="347345"/>
            <a:ext cx="3235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[2757]移动路线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0939" y="4891964"/>
            <a:ext cx="1579813" cy="1423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9260" y="5392420"/>
            <a:ext cx="7626350" cy="76581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现在给定整数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C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，求排名为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C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的围栏中，各木板的长度从左到右依次是多少。</a:t>
            </a: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[2506]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装饰围栏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75410" y="3382010"/>
            <a:ext cx="5565775" cy="1721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4200" y="1323340"/>
            <a:ext cx="78339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把这些序列按照字典序排序，如下图所示，就是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N=4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时，所有满足条件的围栏按照木板长度的字典序排序后的结果。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[2506]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装饰围栏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635" y="1342390"/>
            <a:ext cx="7626350" cy="4583430"/>
          </a:xfrm>
          <a:prstGeom prst="rect">
            <a:avLst/>
          </a:prstGeom>
        </p:spPr>
        <p:txBody>
          <a:bodyPr>
            <a:noAutofit/>
          </a:bodyPr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给定两个整数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</a:t>
            </a:r>
            <a:r>
              <a:rPr lang="en-US" altLang="zh-CN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 </a:t>
            </a:r>
            <a:r>
              <a:rPr lang="zh-CN" altLang="en-US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之间的所有数字中</a:t>
            </a:r>
            <a:r>
              <a:rPr lang="en-US" altLang="zh-CN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0∼9 </a:t>
            </a:r>
            <a:r>
              <a:rPr lang="zh-CN" altLang="en-US" sz="2400" b="0" i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的出现次数。</a:t>
            </a:r>
            <a:endParaRPr lang="zh-CN" altLang="en-US" sz="2400" b="0" i="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CN" sz="2400" b="0" i="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a=1024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b=1032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b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之间共有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个数如下：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1024 1025 1026 1027 1028 1029 1030 1031 1032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其中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10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10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7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 </a:t>
            </a:r>
            <a:r>
              <a:rPr lang="zh-CN" altLang="en-US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次等等</a:t>
            </a:r>
            <a:r>
              <a:rPr lang="en-US" altLang="zh-CN" sz="24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</a:t>
            </a:r>
            <a:endParaRPr lang="en-US" altLang="zh-CN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zh-CN" altLang="en-US" sz="24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[3049]</a:t>
            </a:r>
            <a:r>
              <a:rPr lang="en-US" altLang="zh-CN"/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计数问题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[2503]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有趣的数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44195" y="1237615"/>
            <a:ext cx="3534410" cy="511873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8180" y="1184275"/>
            <a:ext cx="2761615" cy="507301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[2503]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有趣的数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28650" y="1123950"/>
            <a:ext cx="3652520" cy="527558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38090" y="1216025"/>
            <a:ext cx="3402965" cy="514032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[2503]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有趣的数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4190" y="1176020"/>
            <a:ext cx="3857625" cy="518033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5882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[2503]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有趣的数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125" y="34734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思考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680" y="1292860"/>
            <a:ext cx="74148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0" dirty="0" smtClean="0">
                <a:ea typeface="宋体" panose="02010600030101010101" pitchFamily="2" charset="-122"/>
              </a:rPr>
              <a:t>1.</a:t>
            </a:r>
            <a:r>
              <a:rPr lang="zh-CN" altLang="en-US" sz="2400" b="0" dirty="0" smtClean="0">
                <a:ea typeface="宋体" panose="02010600030101010101" pitchFamily="2" charset="-122"/>
              </a:rPr>
              <a:t>状态</a:t>
            </a:r>
            <a:r>
              <a:rPr lang="zh-CN" altLang="en-US" sz="2400" b="0" dirty="0">
                <a:ea typeface="宋体" panose="02010600030101010101" pitchFamily="2" charset="-122"/>
              </a:rPr>
              <a:t>如何描述</a:t>
            </a:r>
            <a:r>
              <a:rPr lang="zh-CN" altLang="en-US" sz="2400" b="0" dirty="0" smtClean="0">
                <a:ea typeface="宋体" panose="02010600030101010101" pitchFamily="2" charset="-122"/>
              </a:rPr>
              <a:t>？</a:t>
            </a:r>
            <a:endParaRPr lang="zh-CN" altLang="en-US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b="0" dirty="0" smtClean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状态如何计算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？</a:t>
            </a:r>
            <a:endParaRPr lang="en-US" altLang="zh-CN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目标状态是什么？</a:t>
            </a:r>
            <a:endParaRPr lang="en-US" altLang="zh-CN" sz="2400" dirty="0" smtClean="0"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4. </a:t>
            </a:r>
            <a:r>
              <a:rPr lang="zh-CN" altLang="en-US" sz="2400" dirty="0">
                <a:ea typeface="宋体" panose="02010600030101010101" pitchFamily="2" charset="-122"/>
              </a:rPr>
              <a:t>初始条件时什么？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endParaRPr lang="zh-CN" altLang="en-US" sz="2400" dirty="0">
              <a:ea typeface="宋体" panose="02010600030101010101" pitchFamily="2" charset="-122"/>
            </a:endParaRPr>
          </a:p>
          <a:p>
            <a:pPr indent="0"/>
            <a:endParaRPr lang="zh-CN" altLang="en-US" sz="2400" b="0" dirty="0">
              <a:ea typeface="宋体" panose="02010600030101010101" pitchFamily="2" charset="-122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10" y="1243965"/>
            <a:ext cx="4471670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3252470" y="3164840"/>
            <a:ext cx="2139950" cy="81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f[i][j]</a:t>
            </a:r>
            <a:endParaRPr lang="en-US" altLang="zh-CN" sz="2400"/>
          </a:p>
        </p:txBody>
      </p:sp>
      <p:grpSp>
        <p:nvGrpSpPr>
          <p:cNvPr id="29" name="组合 28"/>
          <p:cNvGrpSpPr/>
          <p:nvPr/>
        </p:nvGrpSpPr>
        <p:grpSpPr>
          <a:xfrm>
            <a:off x="663575" y="3822166"/>
            <a:ext cx="3265805" cy="1599464"/>
            <a:chOff x="1439" y="4592"/>
            <a:chExt cx="5143" cy="3177"/>
          </a:xfrm>
        </p:grpSpPr>
        <p:sp>
          <p:nvSpPr>
            <p:cNvPr id="10" name="椭圆 9"/>
            <p:cNvSpPr/>
            <p:nvPr/>
          </p:nvSpPr>
          <p:spPr>
            <a:xfrm>
              <a:off x="1439" y="608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从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(i-1,j)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走到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(i,j)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cxnSp>
          <p:nvCxnSpPr>
            <p:cNvPr id="14" name="直接箭头连接符 13"/>
            <p:cNvCxnSpPr>
              <a:stCxn id="10" idx="0"/>
              <a:endCxn id="2" idx="3"/>
            </p:cNvCxnSpPr>
            <p:nvPr/>
          </p:nvCxnSpPr>
          <p:spPr>
            <a:xfrm flipV="1">
              <a:off x="4011" y="4592"/>
              <a:ext cx="1808" cy="1496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821555" y="3821781"/>
            <a:ext cx="3265805" cy="1599214"/>
            <a:chOff x="7987" y="4594"/>
            <a:chExt cx="5143" cy="3065"/>
          </a:xfrm>
        </p:grpSpPr>
        <p:cxnSp>
          <p:nvCxnSpPr>
            <p:cNvPr id="17" name="直接箭头连接符 16"/>
            <p:cNvCxnSpPr>
              <a:stCxn id="28" idx="0"/>
              <a:endCxn id="2" idx="5"/>
            </p:cNvCxnSpPr>
            <p:nvPr/>
          </p:nvCxnSpPr>
          <p:spPr>
            <a:xfrm flipH="1" flipV="1">
              <a:off x="8201" y="4594"/>
              <a:ext cx="2358" cy="1384"/>
            </a:xfrm>
            <a:prstGeom prst="straightConnector1">
              <a:avLst/>
            </a:prstGeom>
            <a:ln w="38100"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7987" y="5978"/>
              <a:ext cx="5143" cy="16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从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(i,j-1)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走到</a:t>
              </a:r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(i,j)</a:t>
              </a:r>
              <a:endParaRPr lang="en-US" altLang="zh-CN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41425" y="4083685"/>
            <a:ext cx="1055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</a:rPr>
              <a:t>f[i-1][j]</a:t>
            </a:r>
            <a:endParaRPr lang="en-US" altLang="zh-CN" sz="2400"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75070" y="3886835"/>
            <a:ext cx="1055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highlight>
                  <a:srgbClr val="FFFF00"/>
                </a:highlight>
              </a:rPr>
              <a:t>f[i][j-1]</a:t>
            </a:r>
            <a:endParaRPr lang="en-US" altLang="zh-CN" sz="2400"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0330" y="5617845"/>
            <a:ext cx="3364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</a:rPr>
              <a:t>f[i][j]=</a:t>
            </a:r>
            <a:r>
              <a:rPr lang="en-US" altLang="zh-CN" sz="2800">
                <a:highlight>
                  <a:srgbClr val="FFFF00"/>
                </a:highlight>
                <a:sym typeface="+mn-ea"/>
              </a:rPr>
              <a:t>f[i-1][j]+f[i][j-1]</a:t>
            </a:r>
            <a:endParaRPr lang="en-US" altLang="zh-CN"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1495" y="3201035"/>
            <a:ext cx="30594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ea typeface="宋体" panose="02010600030101010101" pitchFamily="2" charset="-122"/>
                <a:sym typeface="+mn-ea"/>
              </a:rPr>
              <a:t>蚂蚁走到位置</a:t>
            </a:r>
            <a:r>
              <a:rPr lang="en-US" altLang="zh-CN" sz="2000" dirty="0">
                <a:ea typeface="宋体" panose="02010600030101010101" pitchFamily="2" charset="-122"/>
                <a:sym typeface="+mn-ea"/>
              </a:rPr>
              <a:t>(i,j)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的方案数</a:t>
            </a:r>
            <a:endParaRPr lang="zh-CN" altLang="en-US" sz="2000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125" y="34734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思考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680" y="1292860"/>
            <a:ext cx="741489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0" dirty="0" smtClean="0">
                <a:ea typeface="宋体" panose="02010600030101010101" pitchFamily="2" charset="-122"/>
              </a:rPr>
              <a:t>1.</a:t>
            </a:r>
            <a:r>
              <a:rPr lang="zh-CN" altLang="en-US" sz="2400" b="0" dirty="0" smtClean="0">
                <a:ea typeface="宋体" panose="02010600030101010101" pitchFamily="2" charset="-122"/>
              </a:rPr>
              <a:t>状态</a:t>
            </a:r>
            <a:r>
              <a:rPr lang="zh-CN" altLang="en-US" sz="2400" b="0" dirty="0">
                <a:ea typeface="宋体" panose="02010600030101010101" pitchFamily="2" charset="-122"/>
              </a:rPr>
              <a:t>如何描述</a:t>
            </a:r>
            <a:r>
              <a:rPr lang="zh-CN" altLang="en-US" sz="2400" b="0" dirty="0" smtClean="0">
                <a:ea typeface="宋体" panose="02010600030101010101" pitchFamily="2" charset="-122"/>
              </a:rPr>
              <a:t>？</a:t>
            </a:r>
            <a:endParaRPr lang="zh-CN" altLang="en-US" sz="2400" b="0" dirty="0" smtClean="0">
              <a:ea typeface="宋体" panose="02010600030101010101" pitchFamily="2" charset="-122"/>
            </a:endParaRPr>
          </a:p>
          <a:p>
            <a:endParaRPr lang="zh-CN" altLang="en-US" sz="2400" b="0" dirty="0" smtClean="0">
              <a:ea typeface="宋体" panose="02010600030101010101" pitchFamily="2" charset="-122"/>
            </a:endParaRPr>
          </a:p>
          <a:p>
            <a:endParaRPr lang="zh-CN" altLang="en-US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b="0" dirty="0" smtClean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状态如何计算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？</a:t>
            </a:r>
            <a:endParaRPr lang="zh-CN" altLang="en-US" sz="2400" dirty="0" smtClean="0">
              <a:ea typeface="宋体" panose="02010600030101010101" pitchFamily="2" charset="-122"/>
              <a:sym typeface="+mn-ea"/>
            </a:endParaRPr>
          </a:p>
          <a:p>
            <a:endParaRPr lang="zh-CN" altLang="en-US" sz="2400" dirty="0" smtClean="0">
              <a:ea typeface="宋体" panose="02010600030101010101" pitchFamily="2" charset="-122"/>
              <a:sym typeface="+mn-ea"/>
            </a:endParaRPr>
          </a:p>
          <a:p>
            <a:endParaRPr lang="en-US" altLang="zh-CN" sz="2400" b="0" dirty="0" smtClean="0"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目标状态是什么？</a:t>
            </a:r>
            <a:endParaRPr lang="zh-CN" altLang="en-US" sz="2400" dirty="0" smtClean="0"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 smtClean="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ea typeface="宋体" panose="02010600030101010101" pitchFamily="2" charset="-122"/>
                <a:sym typeface="+mn-ea"/>
              </a:rPr>
              <a:t>                   </a:t>
            </a:r>
            <a:r>
              <a:rPr lang="en-US" altLang="zh-CN" sz="2800">
                <a:highlight>
                  <a:srgbClr val="FFFF00"/>
                </a:highlight>
                <a:sym typeface="+mn-ea"/>
              </a:rPr>
              <a:t>f[m][n]</a:t>
            </a:r>
            <a:endParaRPr lang="en-US" altLang="zh-CN" sz="2800">
              <a:highlight>
                <a:srgbClr val="FFFF00"/>
              </a:highlight>
            </a:endParaRPr>
          </a:p>
          <a:p>
            <a:r>
              <a:rPr lang="en-US" altLang="zh-CN" sz="2400" dirty="0" smtClean="0">
                <a:ea typeface="宋体" panose="02010600030101010101" pitchFamily="2" charset="-122"/>
              </a:rPr>
              <a:t>4. </a:t>
            </a:r>
            <a:r>
              <a:rPr lang="zh-CN" altLang="en-US" sz="2400" dirty="0">
                <a:ea typeface="宋体" panose="02010600030101010101" pitchFamily="2" charset="-122"/>
              </a:rPr>
              <a:t>初始条件时什么？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ea typeface="宋体" panose="02010600030101010101" pitchFamily="2" charset="-122"/>
              </a:rPr>
              <a:t>                     </a:t>
            </a:r>
            <a:r>
              <a:rPr lang="en-US" altLang="zh-CN" sz="2800">
                <a:highlight>
                  <a:srgbClr val="FFFF00"/>
                </a:highlight>
              </a:rPr>
              <a:t>f[i][1]=1</a:t>
            </a:r>
            <a:endParaRPr lang="en-US" altLang="zh-CN" sz="2800">
              <a:highlight>
                <a:srgbClr val="FFFF00"/>
              </a:highlight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ea typeface="宋体" panose="02010600030101010101" pitchFamily="2" charset="-122"/>
              </a:rPr>
              <a:t>	        </a:t>
            </a:r>
            <a:r>
              <a:rPr lang="en-US" altLang="zh-CN" sz="2800">
                <a:highlight>
                  <a:srgbClr val="FFFF00"/>
                </a:highlight>
              </a:rPr>
              <a:t>f[1][i]=1</a:t>
            </a:r>
            <a:endParaRPr lang="en-US" altLang="zh-CN" sz="2800">
              <a:highlight>
                <a:srgbClr val="FFFF00"/>
              </a:highlight>
            </a:endParaRPr>
          </a:p>
          <a:p>
            <a:pPr indent="0"/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4050" y="2850515"/>
            <a:ext cx="3364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</a:rPr>
              <a:t>f[i][j]=</a:t>
            </a:r>
            <a:r>
              <a:rPr lang="en-US" altLang="zh-CN" sz="2800">
                <a:highlight>
                  <a:srgbClr val="FFFF00"/>
                </a:highlight>
                <a:sym typeface="+mn-ea"/>
              </a:rPr>
              <a:t>f[i-1][j]+f[i][j-1]</a:t>
            </a:r>
            <a:endParaRPr lang="en-US" altLang="zh-CN"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4050" y="1697990"/>
            <a:ext cx="56343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highlight>
                  <a:srgbClr val="FFFF00"/>
                </a:highlight>
                <a:sym typeface="+mn-ea"/>
              </a:rPr>
              <a:t>f[i][j]表示蚂蚁走到位置(i,j)的方案数</a:t>
            </a:r>
            <a:endParaRPr lang="en-US" altLang="zh-CN" sz="2800"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1276350"/>
            <a:ext cx="6694805" cy="4820920"/>
          </a:xfrm>
          <a:prstGeom prst="rect">
            <a:avLst/>
          </a:prstGeom>
        </p:spPr>
      </p:pic>
      <p:sp>
        <p:nvSpPr>
          <p:cNvPr id="3" name="文本框 4"/>
          <p:cNvSpPr txBox="1"/>
          <p:nvPr/>
        </p:nvSpPr>
        <p:spPr>
          <a:xfrm>
            <a:off x="492125" y="3473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代码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68985"/>
          </a:xfrm>
        </p:spPr>
        <p:txBody>
          <a:bodyPr vert="horz" wrap="square" lIns="91440" tIns="45720" rIns="91440" bIns="45720" anchor="ctr" anchorCtr="0"/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[2954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整数划分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090" y="1134110"/>
            <a:ext cx="821309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一个正整数 n 可以表示成若干个正整数之和，形如：n=n1+n2+…+nk，其中 n1≥n2≥…≥nk,k≥1。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我们将这样的一种表示称为正整数 n 的一种划分。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现在给定一个正整数 n，请你求出 n 共有多少种不同的划分方法。  由于答案可能很大，输出结果请对 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+7 取模。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66090" y="5894070"/>
            <a:ext cx="910590" cy="322580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28345" y="3719830"/>
          <a:ext cx="5803900" cy="130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901950"/>
              </a:tblGrid>
              <a:tr h="749300">
                <a:tc>
                  <a:txBody>
                    <a:bodyPr/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endParaRPr lang="en-US" sz="2400"/>
                    </a:p>
                    <a:p>
                      <a:pPr marL="0" indent="0" algn="l">
                        <a:lnSpc>
                          <a:spcPct val="90000"/>
                        </a:lnSpc>
                        <a:buNone/>
                      </a:pPr>
                      <a:r>
                        <a:rPr lang="en-US" sz="2400"/>
                        <a:t>5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60000"/>
                        </a:lnSpc>
                        <a:spcBef>
                          <a:spcPts val="1000"/>
                        </a:spcBef>
                        <a:buClrTx/>
                        <a:buSzTx/>
                        <a:buNone/>
                      </a:pPr>
                      <a:endParaRPr lang="en-US" altLang="zh-CN" sz="2400"/>
                    </a:p>
                    <a:p>
                      <a:pPr algn="l">
                        <a:lnSpc>
                          <a:spcPct val="60000"/>
                        </a:lnSpc>
                        <a:spcBef>
                          <a:spcPts val="1000"/>
                        </a:spcBef>
                        <a:buClrTx/>
                        <a:buSzTx/>
                        <a:buNone/>
                      </a:pPr>
                      <a:r>
                        <a:rPr lang="en-US" altLang="zh-CN" sz="2400"/>
                        <a:t>500</a:t>
                      </a:r>
                      <a:endParaRPr lang="en-US" altLang="zh-CN" sz="2400"/>
                    </a:p>
                  </a:txBody>
                  <a:tcPr/>
                </a:tc>
              </a:tr>
              <a:tr h="5518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7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168879716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ba83dd8-644c-40a4-8d35-e32a4dfebae2}"/>
  <p:tag name="TABLE_ENDDRAG_ORIGIN_RECT" val="243*116"/>
  <p:tag name="TABLE_ENDDRAG_RECT" val="57*292*243*116"/>
</p:tagLst>
</file>

<file path=ppt/tags/tag2.xml><?xml version="1.0" encoding="utf-8"?>
<p:tagLst xmlns:p="http://schemas.openxmlformats.org/presentationml/2006/main">
  <p:tag name="KSO_WM_UNIT_TABLE_BEAUTIFY" val="smartTable{7ba83dd8-644c-40a4-8d35-e32a4dfebae2}"/>
  <p:tag name="TABLE_ENDDRAG_ORIGIN_RECT" val="456*100"/>
  <p:tag name="TABLE_ENDDRAG_RECT" val="70*324*457*100"/>
</p:tagLst>
</file>

<file path=ppt/tags/tag3.xml><?xml version="1.0" encoding="utf-8"?>
<p:tagLst xmlns:p="http://schemas.openxmlformats.org/presentationml/2006/main">
  <p:tag name="KSO_WM_UNIT_PLACING_PICTURE_USER_VIEWPORT" val="{&quot;height&quot;:9060,&quot;width&quot;:137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5785</Words>
  <Application>WPS 演示</Application>
  <PresentationFormat>自定义</PresentationFormat>
  <Paragraphs>524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</vt:lpstr>
      <vt:lpstr>宋体</vt:lpstr>
      <vt:lpstr>Wingdings</vt:lpstr>
      <vt:lpstr>Times New Roman</vt:lpstr>
      <vt:lpstr>Cambria</vt:lpstr>
      <vt:lpstr>Calibri</vt:lpstr>
      <vt:lpstr>微软雅黑</vt:lpstr>
      <vt:lpstr>Arial Unicode MS</vt:lpstr>
      <vt:lpstr>Cambria Math</vt:lpstr>
      <vt:lpstr>Office 主题</vt:lpstr>
      <vt:lpstr>计数类动态规划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[2954] 整数划分</vt:lpstr>
      <vt:lpstr>思路</vt:lpstr>
      <vt:lpstr>PowerPoint 演示文稿</vt:lpstr>
      <vt:lpstr>思路</vt:lpstr>
      <vt:lpstr>思路：状态描述</vt:lpstr>
      <vt:lpstr>思路：状态转移</vt:lpstr>
      <vt:lpstr>PowerPoint 演示文稿</vt:lpstr>
      <vt:lpstr>PowerPoint 演示文稿</vt:lpstr>
      <vt:lpstr>PowerPoint 演示文稿</vt:lpstr>
      <vt:lpstr>思路：优化状态转移</vt:lpstr>
      <vt:lpstr>思路：初始状态</vt:lpstr>
      <vt:lpstr>PowerPoint 演示文稿</vt:lpstr>
      <vt:lpstr>背包优化：二维变一维</vt:lpstr>
      <vt:lpstr>PowerPoint 演示文稿</vt:lpstr>
      <vt:lpstr>PowerPoint 演示文稿</vt:lpstr>
      <vt:lpstr>PowerPoint 演示文稿</vt:lpstr>
      <vt:lpstr>记忆化搜索</vt:lpstr>
      <vt:lpstr>[2825]  货币系统</vt:lpstr>
      <vt:lpstr>PowerPoint 演示文稿</vt:lpstr>
      <vt:lpstr>思路：状态转移</vt:lpstr>
      <vt:lpstr> 代码：</vt:lpstr>
      <vt:lpstr>[7115] 摆花[DP]</vt:lpstr>
      <vt:lpstr>[7115] 摆花[DP]</vt:lpstr>
      <vt:lpstr>题解</vt:lpstr>
      <vt:lpstr>时间复杂度分析</vt:lpstr>
      <vt:lpstr>PowerPoint 演示文稿</vt:lpstr>
      <vt:lpstr>记忆化搜索</vt:lpstr>
      <vt:lpstr>PowerPoint 演示文稿</vt:lpstr>
      <vt:lpstr>[2502] 吃水果</vt:lpstr>
      <vt:lpstr>PowerPoint 演示文稿</vt:lpstr>
      <vt:lpstr>PowerPoint 演示文稿</vt:lpstr>
      <vt:lpstr>PowerPoint 演示文稿</vt:lpstr>
      <vt:lpstr>PowerPoint 演示文稿</vt:lpstr>
      <vt:lpstr>[2503]有趣的数</vt:lpstr>
      <vt:lpstr>[2503]有趣的数</vt:lpstr>
      <vt:lpstr>分析</vt:lpstr>
      <vt:lpstr>分析</vt:lpstr>
      <vt:lpstr>[2503]有趣的数</vt:lpstr>
      <vt:lpstr>[2503]有趣的数</vt:lpstr>
      <vt:lpstr>PowerPoint 演示文稿</vt:lpstr>
      <vt:lpstr>[2503]有趣的数</vt:lpstr>
      <vt:lpstr>[2503]有趣的数</vt:lpstr>
      <vt:lpstr>[2506]装饰围栏</vt:lpstr>
      <vt:lpstr>[2503]有趣的数</vt:lpstr>
      <vt:lpstr>[2503]有趣的数</vt:lpstr>
      <vt:lpstr>[2503]有趣的数</vt:lpstr>
      <vt:lpstr>[2503]有趣的数</vt:lpstr>
      <vt:lpstr>[2503]有趣的数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218</cp:revision>
  <dcterms:created xsi:type="dcterms:W3CDTF">2019-11-15T07:21:00Z</dcterms:created>
  <dcterms:modified xsi:type="dcterms:W3CDTF">2024-12-21T08:55:56Z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255A24993F624BE9950781DB466EEBAD</vt:lpwstr>
  </property>
</Properties>
</file>