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416" r:id="rId3"/>
    <p:sldId id="2047" r:id="rId5"/>
    <p:sldId id="2130" r:id="rId6"/>
    <p:sldId id="2058" r:id="rId7"/>
    <p:sldId id="2457" r:id="rId8"/>
    <p:sldId id="2048" r:id="rId9"/>
    <p:sldId id="2049" r:id="rId10"/>
    <p:sldId id="2050" r:id="rId11"/>
    <p:sldId id="2051" r:id="rId12"/>
    <p:sldId id="2059" r:id="rId13"/>
    <p:sldId id="2459" r:id="rId14"/>
    <p:sldId id="2460" r:id="rId15"/>
    <p:sldId id="2461" r:id="rId16"/>
    <p:sldId id="2462" r:id="rId17"/>
    <p:sldId id="2463" r:id="rId18"/>
    <p:sldId id="2464" r:id="rId19"/>
    <p:sldId id="2465" r:id="rId20"/>
    <p:sldId id="2466" r:id="rId21"/>
    <p:sldId id="2467" r:id="rId22"/>
    <p:sldId id="2060" r:id="rId23"/>
    <p:sldId id="2061" r:id="rId24"/>
    <p:sldId id="2062" r:id="rId25"/>
    <p:sldId id="2064" r:id="rId26"/>
    <p:sldId id="2065" r:id="rId27"/>
    <p:sldId id="2632" r:id="rId28"/>
    <p:sldId id="2213" r:id="rId29"/>
    <p:sldId id="2067" r:id="rId30"/>
    <p:sldId id="2541" r:id="rId31"/>
    <p:sldId id="2282" r:id="rId32"/>
    <p:sldId id="2587" r:id="rId33"/>
    <p:sldId id="2284" r:id="rId34"/>
    <p:sldId id="2362" r:id="rId35"/>
    <p:sldId id="2363" r:id="rId36"/>
    <p:sldId id="2682" r:id="rId37"/>
    <p:sldId id="2286" r:id="rId38"/>
    <p:sldId id="2586" r:id="rId39"/>
    <p:sldId id="2445" r:id="rId40"/>
    <p:sldId id="2366" r:id="rId41"/>
    <p:sldId id="2367" r:id="rId42"/>
    <p:sldId id="2444" r:id="rId43"/>
    <p:sldId id="2447" r:id="rId44"/>
    <p:sldId id="2448" r:id="rId45"/>
    <p:sldId id="2449" r:id="rId46"/>
    <p:sldId id="2450" r:id="rId47"/>
    <p:sldId id="2451" r:id="rId48"/>
    <p:sldId id="2452" r:id="rId49"/>
    <p:sldId id="2453" r:id="rId50"/>
    <p:sldId id="2454" r:id="rId51"/>
    <p:sldId id="2288" r:id="rId52"/>
    <p:sldId id="2683" r:id="rId53"/>
    <p:sldId id="2684" r:id="rId54"/>
    <p:sldId id="2685" r:id="rId55"/>
    <p:sldId id="2686" r:id="rId56"/>
    <p:sldId id="2086" r:id="rId57"/>
    <p:sldId id="2087" r:id="rId58"/>
    <p:sldId id="2088" r:id="rId59"/>
    <p:sldId id="2089" r:id="rId60"/>
    <p:sldId id="2090" r:id="rId61"/>
    <p:sldId id="2091" r:id="rId62"/>
    <p:sldId id="2092" r:id="rId63"/>
    <p:sldId id="2093" r:id="rId64"/>
    <p:sldId id="2094" r:id="rId65"/>
    <p:sldId id="2095" r:id="rId66"/>
    <p:sldId id="2096" r:id="rId67"/>
    <p:sldId id="2097" r:id="rId68"/>
    <p:sldId id="2098" r:id="rId69"/>
    <p:sldId id="2099" r:id="rId70"/>
    <p:sldId id="2100" r:id="rId71"/>
    <p:sldId id="2101" r:id="rId72"/>
    <p:sldId id="2102" r:id="rId73"/>
    <p:sldId id="2103" r:id="rId74"/>
    <p:sldId id="2104" r:id="rId75"/>
    <p:sldId id="2105" r:id="rId76"/>
    <p:sldId id="2106" r:id="rId77"/>
    <p:sldId id="2107" r:id="rId78"/>
    <p:sldId id="2108" r:id="rId79"/>
    <p:sldId id="2109" r:id="rId80"/>
    <p:sldId id="2110" r:id="rId81"/>
    <p:sldId id="2111" r:id="rId82"/>
  </p:sldIdLst>
  <p:sldSz cx="9145270" cy="6858000"/>
  <p:notesSz cx="6858000" cy="9144000"/>
  <p:custDataLst>
    <p:tags r:id="rId8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66" d="100"/>
          <a:sy n="66" d="100"/>
        </p:scale>
        <p:origin x="-1264" y="-108"/>
      </p:cViewPr>
      <p:guideLst>
        <p:guide orient="horz" pos="2160"/>
        <p:guide pos="27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7" Type="http://schemas.openxmlformats.org/officeDocument/2006/relationships/tags" Target="tags/tag37.xml"/><Relationship Id="rId86" Type="http://schemas.openxmlformats.org/officeDocument/2006/relationships/commentAuthors" Target="commentAuthors.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7" Type="http://schemas.openxmlformats.org/officeDocument/2006/relationships/image" Target="../media/image15.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nchorCtr="0"/>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nchorCtr="0"/>
          <a:p>
            <a:pPr lvl="0"/>
            <a:endParaRPr lang="zh-CN" altLang="en-US"/>
          </a:p>
        </p:txBody>
      </p:sp>
      <p:sp>
        <p:nvSpPr>
          <p:cNvPr id="2457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1825625"/>
            <a:ext cx="788807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7"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365125"/>
            <a:ext cx="5801732"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628737"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Rectangle 4"/>
          <p:cNvSpPr>
            <a:spLocks noGrp="1"/>
          </p:cNvSpPr>
          <p:nvPr>
            <p:ph type="dt" sz="half" idx="12"/>
          </p:nvPr>
        </p:nvSpPr>
        <p:spPr>
          <a:xfrm>
            <a:off x="685895" y="6248400"/>
            <a:ext cx="1905265"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p:cNvSpPr>
          <p:nvPr>
            <p:ph type="ftr" sz="quarter" idx="3"/>
          </p:nvPr>
        </p:nvSpPr>
        <p:spPr>
          <a:xfrm>
            <a:off x="3124634" y="6248400"/>
            <a:ext cx="2896002"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浙江财经大学信智学院 陈琰宏</a:t>
            </a: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p:cNvSpPr>
          <p:nvPr>
            <p:ph type="sldNum" sz="quarter" idx="4"/>
          </p:nvPr>
        </p:nvSpPr>
        <p:spPr>
          <a:xfrm>
            <a:off x="6554110" y="6248400"/>
            <a:ext cx="1905265" cy="457200"/>
          </a:xfrm>
          <a:prstGeom prst="rect">
            <a:avLst/>
          </a:prstGeom>
          <a:noFill/>
          <a:ln w="9525">
            <a:noFill/>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69DFB09-06DA-4D7B-B329-89A7B5D591DD}" type="slidenum">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42975" y="103188"/>
            <a:ext cx="8245032" cy="13144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64" y="1600200"/>
            <a:ext cx="8230743" cy="44561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zh-CN" dirty="0">
                <a:latin typeface="Verdana" panose="020B0604030504040204" pitchFamily="34" charset="0"/>
              </a:rPr>
            </a:fld>
            <a:endParaRPr lang="zh-CN" altLang="zh-CN" dirty="0">
              <a:latin typeface="Verdana" panose="020B0604030504040204" pitchFamily="34" charset="0"/>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Picture 2" descr="C:\Users\Administrator\Desktop\b21c8701a18b87d6e9bbd88e060828381e30fd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6870" y="226060"/>
            <a:ext cx="923290" cy="882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759"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954"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0" y="365126"/>
            <a:ext cx="788807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951" y="1681163"/>
            <a:ext cx="38690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951" y="2505075"/>
            <a:ext cx="3869012"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954" y="1681163"/>
            <a:ext cx="388806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954" y="2505075"/>
            <a:ext cx="388806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9" name="灯片编号占位符 8"/>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5" name="灯片编号占位符 4"/>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8066" y="987426"/>
            <a:ext cx="462995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8066" y="987426"/>
            <a:ext cx="462995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zh-CN" altLang="en-US" dirty="0" smtClean="0"/>
              <a:t>浙江财经大学信智学院 陈琰宏</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4" name="等腰三角形 13"/>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12.wmf"/><Relationship Id="rId7" Type="http://schemas.openxmlformats.org/officeDocument/2006/relationships/oleObject" Target="../embeddings/oleObject5.bin"/><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 Id="rId3" Type="http://schemas.openxmlformats.org/officeDocument/2006/relationships/oleObject" Target="../embeddings/oleObject3.bin"/><Relationship Id="rId2" Type="http://schemas.openxmlformats.org/officeDocument/2006/relationships/image" Target="../media/image9.wmf"/><Relationship Id="rId18" Type="http://schemas.openxmlformats.org/officeDocument/2006/relationships/vmlDrawing" Target="../drawings/vmlDrawing2.vml"/><Relationship Id="rId17" Type="http://schemas.openxmlformats.org/officeDocument/2006/relationships/slideLayout" Target="../slideLayouts/slideLayout2.xml"/><Relationship Id="rId16" Type="http://schemas.openxmlformats.org/officeDocument/2006/relationships/image" Target="../media/image16.wmf"/><Relationship Id="rId15" Type="http://schemas.openxmlformats.org/officeDocument/2006/relationships/oleObject" Target="../embeddings/oleObject9.bin"/><Relationship Id="rId14" Type="http://schemas.openxmlformats.org/officeDocument/2006/relationships/image" Target="../media/image15.wmf"/><Relationship Id="rId13" Type="http://schemas.openxmlformats.org/officeDocument/2006/relationships/oleObject" Target="../embeddings/oleObject8.bin"/><Relationship Id="rId12" Type="http://schemas.openxmlformats.org/officeDocument/2006/relationships/image" Target="../media/image14.wmf"/><Relationship Id="rId11" Type="http://schemas.openxmlformats.org/officeDocument/2006/relationships/oleObject" Target="../embeddings/oleObject7.bin"/><Relationship Id="rId10" Type="http://schemas.openxmlformats.org/officeDocument/2006/relationships/image" Target="../media/image13.wmf"/><Relationship Id="rId1"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 Id="rId3" Type="http://schemas.openxmlformats.org/officeDocument/2006/relationships/oleObject" Target="../embeddings/oleObject11.bin"/><Relationship Id="rId2" Type="http://schemas.openxmlformats.org/officeDocument/2006/relationships/image" Target="../media/image18.wmf"/><Relationship Id="rId1"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26.wmf"/><Relationship Id="rId2" Type="http://schemas.openxmlformats.org/officeDocument/2006/relationships/oleObject" Target="../embeddings/oleObject13.bin"/><Relationship Id="rId1"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14272" y="3736672"/>
            <a:ext cx="6912768" cy="1003279"/>
          </a:xfrm>
        </p:spPr>
        <p:txBody>
          <a:bodyPr>
            <a:noAutofit/>
          </a:bodyPr>
          <a:lstStyle/>
          <a:p>
            <a:pPr algn="ctr"/>
            <a:r>
              <a:rPr lang="zh-CN" altLang="en-US" sz="4400" b="1" dirty="0" smtClean="0">
                <a:latin typeface="+mn-ea"/>
                <a:ea typeface="+mn-ea"/>
                <a:cs typeface="+mn-ea"/>
                <a:sym typeface="+mn-ea"/>
              </a:rPr>
              <a:t>状态压缩动态规划</a:t>
            </a:r>
            <a:br>
              <a:rPr lang="zh-CN" altLang="en-US" sz="4400" b="1" dirty="0" smtClean="0">
                <a:latin typeface="+mn-ea"/>
                <a:ea typeface="+mn-ea"/>
                <a:cs typeface="+mn-ea"/>
              </a:rPr>
            </a:br>
            <a:endParaRPr lang="zh-CN" altLang="en-US" sz="4400" b="1" dirty="0" smtClean="0">
              <a:latin typeface="+mn-ea"/>
              <a:ea typeface="+mn-ea"/>
              <a:cs typeface="+mn-ea"/>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title"/>
          </p:nvPr>
        </p:nvSpPr>
        <p:spPr>
          <a:xfrm>
            <a:off x="443865" y="103505"/>
            <a:ext cx="8244205" cy="895985"/>
          </a:xfrm>
        </p:spPr>
        <p:txBody>
          <a:bodyPr vert="horz" wrap="square" lIns="91440" tIns="45720" rIns="91440" bIns="45720" numCol="1" anchor="b" anchorCtr="0" compatLnSpc="1">
            <a:norm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600" b="1" i="0" u="none" strike="noStrike" cap="none" spc="0" normalizeH="0" baseline="0" dirty="0" smtClean="0">
                <a:solidFill>
                  <a:schemeClr val="accent5">
                    <a:lumMod val="75000"/>
                  </a:schemeClr>
                </a:solidFill>
                <a:latin typeface="+mj-lt"/>
                <a:ea typeface="+mj-ea"/>
                <a:cs typeface="+mj-cs"/>
              </a:rPr>
              <a:t>状态压缩</a:t>
            </a:r>
            <a:r>
              <a:rPr kumimoji="0" lang="zh-CN" altLang="en-US" sz="3600" b="1" i="0" u="none" strike="noStrike" cap="none" spc="0" normalizeH="0" baseline="0" dirty="0" smtClean="0">
                <a:solidFill>
                  <a:schemeClr val="accent5">
                    <a:lumMod val="75000"/>
                  </a:schemeClr>
                </a:solidFill>
                <a:ea typeface="+mj-ea"/>
                <a:cs typeface="+mj-cs"/>
              </a:rPr>
              <a:t>——</a:t>
            </a:r>
            <a:r>
              <a:rPr kumimoji="0" lang="zh-CN" altLang="en-US" sz="3600" b="1" i="0" u="none" strike="noStrike" cap="none" spc="0" normalizeH="0" baseline="0" dirty="0" smtClean="0">
                <a:solidFill>
                  <a:schemeClr val="accent5">
                    <a:lumMod val="75000"/>
                  </a:schemeClr>
                </a:solidFill>
                <a:latin typeface="+mj-lt"/>
                <a:ea typeface="+mj-ea"/>
                <a:cs typeface="+mj-cs"/>
              </a:rPr>
              <a:t>预备知识</a:t>
            </a:r>
            <a:endParaRPr kumimoji="0" lang="zh-CN" altLang="en-US" sz="3600" b="1" i="0" u="none" strike="noStrike" cap="none" spc="0" normalizeH="0" baseline="0" dirty="0" smtClean="0">
              <a:solidFill>
                <a:schemeClr val="accent5">
                  <a:lumMod val="75000"/>
                </a:schemeClr>
              </a:solidFill>
              <a:latin typeface="+mj-lt"/>
              <a:ea typeface="+mj-ea"/>
              <a:cs typeface="+mj-cs"/>
            </a:endParaRPr>
          </a:p>
        </p:txBody>
      </p:sp>
      <p:graphicFrame>
        <p:nvGraphicFramePr>
          <p:cNvPr id="6147" name="Group 3"/>
          <p:cNvGraphicFramePr>
            <a:graphicFrameLocks noGrp="1"/>
          </p:cNvGraphicFramePr>
          <p:nvPr>
            <p:ph idx="1"/>
            <p:custDataLst>
              <p:tags r:id="rId1"/>
            </p:custDataLst>
          </p:nvPr>
        </p:nvGraphicFramePr>
        <p:xfrm>
          <a:off x="767398" y="2451418"/>
          <a:ext cx="8229600" cy="3562350"/>
        </p:xfrm>
        <a:graphic>
          <a:graphicData uri="http://schemas.openxmlformats.org/drawingml/2006/table">
            <a:tbl>
              <a:tblPr/>
              <a:tblGrid>
                <a:gridCol w="1823720"/>
                <a:gridCol w="1824355"/>
                <a:gridCol w="2757805"/>
              </a:tblGrid>
              <a:tr h="42675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名称</a:t>
                      </a:r>
                      <a:endParaRPr kumimoji="0" lang="zh-CN" sz="2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C/C++</a:t>
                      </a: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样式</a:t>
                      </a:r>
                      <a:endParaRPr kumimoji="0" lang="zh-CN" sz="2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简记法则</a:t>
                      </a:r>
                      <a:endParaRPr kumimoji="0" lang="zh-CN" sz="22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3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按位与</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&amp;</a:t>
                      </a:r>
                      <a:endPar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全一则一，否则为零</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3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按位或</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有一则一，否则为零</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92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按位取反</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2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2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是零则一，是一则零</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3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按位异或</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不同则一，相同则零</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3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左移位</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&lt;&lt;</a:t>
                      </a:r>
                      <a:endPar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a&lt;&lt;k</a:t>
                      </a: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等价于</a:t>
                      </a: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a:t>
                      </a:r>
                      <a:r>
                        <a:rPr kumimoji="0" lang="zh-CN" altLang="zh-CN" sz="2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k</a:t>
                      </a:r>
                      <a:endParaRPr kumimoji="0" lang="zh-CN" altLang="zh-CN" sz="2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3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右移位</a:t>
                      </a:r>
                      <a:endPar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&gt;&gt;</a:t>
                      </a:r>
                      <a:endPar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a&gt;&gt;k</a:t>
                      </a:r>
                      <a:r>
                        <a:rPr kumimoji="0" 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等价于</a:t>
                      </a:r>
                      <a:r>
                        <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a/2</a:t>
                      </a:r>
                      <a:r>
                        <a:rPr kumimoji="0" lang="zh-CN" altLang="zh-CN" sz="22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k</a:t>
                      </a:r>
                      <a:endParaRPr kumimoji="0" lang="zh-CN" altLang="zh-CN" sz="2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5" name="Text Box 45"/>
          <p:cNvSpPr txBox="1"/>
          <p:nvPr/>
        </p:nvSpPr>
        <p:spPr>
          <a:xfrm>
            <a:off x="443548" y="1310640"/>
            <a:ext cx="8135937" cy="829945"/>
          </a:xfrm>
          <a:prstGeom prst="rect">
            <a:avLst/>
          </a:prstGeom>
          <a:noFill/>
          <a:ln w="9525">
            <a:noFill/>
          </a:ln>
        </p:spPr>
        <p:txBody>
          <a:bodyPr>
            <a:spAutoFit/>
          </a:bodyPr>
          <a:p>
            <a:r>
              <a:rPr lang="zh-CN" altLang="en-US" sz="2400" dirty="0">
                <a:latin typeface="Verdana" panose="020B0604030504040204" pitchFamily="34" charset="0"/>
              </a:rPr>
              <a:t>位运算</a:t>
            </a:r>
            <a:r>
              <a:rPr lang="zh-CN" altLang="zh-CN" sz="2400" dirty="0">
                <a:latin typeface="Verdana" panose="020B0604030504040204" pitchFamily="34" charset="0"/>
              </a:rPr>
              <a:t>(</a:t>
            </a:r>
            <a:r>
              <a:rPr lang="zh-CN" altLang="zh-CN" sz="2400" i="1" dirty="0">
                <a:latin typeface="Verdana" panose="020B0604030504040204" pitchFamily="34" charset="0"/>
              </a:rPr>
              <a:t>bitwise operation</a:t>
            </a:r>
            <a:r>
              <a:rPr lang="zh-CN" altLang="zh-CN" sz="2400" dirty="0">
                <a:latin typeface="Verdana" panose="020B0604030504040204" pitchFamily="34" charset="0"/>
              </a:rPr>
              <a:t>)</a:t>
            </a:r>
            <a:r>
              <a:rPr lang="zh-CN" altLang="en-US" sz="2400" dirty="0">
                <a:latin typeface="Verdana" panose="020B0604030504040204" pitchFamily="34" charset="0"/>
              </a:rPr>
              <a:t>。其优先级：</a:t>
            </a:r>
            <a:endParaRPr lang="zh-CN" altLang="en-US" sz="2400" dirty="0">
              <a:latin typeface="Verdana" panose="020B0604030504040204" pitchFamily="34" charset="0"/>
            </a:endParaRPr>
          </a:p>
          <a:p>
            <a:r>
              <a:rPr lang="en-US"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zh-CN" sz="2400" b="1" dirty="0">
                <a:latin typeface="Verdana" panose="020B0604030504040204" pitchFamily="34" charset="0"/>
              </a:rPr>
              <a:t>&gt;</a:t>
            </a:r>
            <a:r>
              <a:rPr lang="en-US" altLang="zh-CN" sz="2400" b="1" dirty="0">
                <a:latin typeface="Verdana" panose="020B0604030504040204" pitchFamily="34" charset="0"/>
              </a:rPr>
              <a:t>  </a:t>
            </a:r>
            <a:r>
              <a:rPr lang="zh-CN"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&amp;</a:t>
            </a:r>
            <a:r>
              <a:rPr lang="zh-CN" altLang="zh-CN" sz="2400" b="1" dirty="0">
                <a:latin typeface="Verdana" panose="020B0604030504040204" pitchFamily="34" charset="0"/>
              </a:rPr>
              <a:t>&gt;</a:t>
            </a:r>
            <a:r>
              <a:rPr lang="en-US" altLang="zh-CN" sz="2400" b="1" dirty="0">
                <a:latin typeface="Verdana" panose="020B0604030504040204" pitchFamily="34" charset="0"/>
              </a:rPr>
              <a:t> </a:t>
            </a:r>
            <a:r>
              <a:rPr lang="zh-CN"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zh-CN" sz="2400" b="1" dirty="0">
                <a:latin typeface="Verdana" panose="020B0604030504040204" pitchFamily="34" charset="0"/>
              </a:rPr>
              <a:t>&gt;</a:t>
            </a:r>
            <a:r>
              <a:rPr lang="zh-CN" altLang="zh-CN" sz="2400" b="1" i="1"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zh-CN" sz="2400" b="1" i="1" dirty="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xfrm>
            <a:off x="628650" y="365125"/>
            <a:ext cx="4395470" cy="649605"/>
          </a:xfrm>
        </p:spPr>
        <p:txBody>
          <a:bodyPr anchor="ctr" anchorCtr="0">
            <a:normAutofit fontScale="90000"/>
          </a:bodyPr>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左移</a:t>
            </a:r>
            <a:r>
              <a:rPr lang="en-US" altLang="zh-CN" sz="3600" b="1" dirty="0" smtClean="0">
                <a:solidFill>
                  <a:schemeClr val="accent5">
                    <a:lumMod val="75000"/>
                  </a:schemeClr>
                </a:solidFill>
              </a:rPr>
              <a:t>  &lt;&lt;</a:t>
            </a:r>
            <a:endParaRPr lang="zh-CN" altLang="en-US" sz="3600" b="1" dirty="0" smtClean="0">
              <a:solidFill>
                <a:schemeClr val="accent5">
                  <a:lumMod val="75000"/>
                </a:schemeClr>
              </a:solidFill>
            </a:endParaRPr>
          </a:p>
        </p:txBody>
      </p:sp>
      <p:sp>
        <p:nvSpPr>
          <p:cNvPr id="6147" name="文本占位符 6146"/>
          <p:cNvSpPr>
            <a:spLocks noGrp="1"/>
          </p:cNvSpPr>
          <p:nvPr>
            <p:ph type="body" idx="1"/>
          </p:nvPr>
        </p:nvSpPr>
        <p:spPr>
          <a:xfrm>
            <a:off x="628759" y="1337945"/>
            <a:ext cx="7888070" cy="4351338"/>
          </a:xfrm>
        </p:spPr>
        <p:txBody>
          <a:bodyPr>
            <a:normAutofit/>
          </a:bodyPr>
          <a:p>
            <a:pPr marL="0" indent="0">
              <a:buNone/>
            </a:pPr>
            <a:r>
              <a:rPr lang="zh-CN" altLang="en-US" sz="2400" dirty="0">
                <a:latin typeface="宋体" panose="02010600030101010101" pitchFamily="2" charset="-122"/>
                <a:ea typeface="宋体" panose="02010600030101010101" pitchFamily="2" charset="-122"/>
                <a:cs typeface="宋体" panose="02010600030101010101" pitchFamily="2" charset="-122"/>
              </a:rPr>
              <a:t> 假设有个变量x=1；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那么x=x&lt;&lt;1表示的意思如下：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x:0000000000000001（二进制表示）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x&lt;&lt;1:0000000000000010 (也就是把x的每一位向左移动1位的结果，右边不够的用0添上)</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此时x=x&lt;&lt;1 ==2，其实可以看做乘2</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x&lt;&lt;i 表示的就是左移i位,可以看做乘 i 次</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2</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文本占位符 7170"/>
          <p:cNvSpPr>
            <a:spLocks noGrp="1"/>
          </p:cNvSpPr>
          <p:nvPr>
            <p:ph type="body" idx="1"/>
          </p:nvPr>
        </p:nvSpPr>
        <p:spPr/>
        <p:txBody>
          <a:bodyPr>
            <a:normAutofit/>
          </a:bodyPr>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假设有个变量x=2；</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那么x=x&gt;&gt;1表示的意思如下：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0000000000000010（二进制表示）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x&gt;&gt;1:0000000000000001 (也就是把x的每一位向右移动1位的结果，左边不够的用0添上)</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此时x=x&gt;&gt;1 ==1，其实可以看做除2</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400" dirty="0">
                <a:latin typeface="宋体" panose="02010600030101010101" pitchFamily="2" charset="-122"/>
                <a:ea typeface="宋体" panose="02010600030101010101" pitchFamily="2" charset="-122"/>
                <a:cs typeface="宋体" panose="02010600030101010101" pitchFamily="2" charset="-122"/>
              </a:rPr>
              <a:t>    x&gt;&gt;i 表示的就是右移i位,可以看做除 i 次2</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6146" name="标题 6145"/>
          <p:cNvSpPr>
            <a:spLocks noGrp="1"/>
          </p:cNvSpPr>
          <p:nvPr>
            <p:ph type="title"/>
          </p:nvPr>
        </p:nvSpPr>
        <p:spPr>
          <a:xfrm>
            <a:off x="628650" y="365125"/>
            <a:ext cx="4395470" cy="649605"/>
          </a:xfrm>
        </p:spPr>
        <p:txBody>
          <a:bodyPr anchor="ctr" anchorCtr="0">
            <a:normAutofit fontScale="90000"/>
          </a:bodyPr>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右移</a:t>
            </a:r>
            <a:r>
              <a:rPr lang="en-US" altLang="zh-CN" sz="3600" b="1" dirty="0" smtClean="0">
                <a:solidFill>
                  <a:schemeClr val="accent5">
                    <a:lumMod val="75000"/>
                  </a:schemeClr>
                </a:solidFill>
              </a:rPr>
              <a:t>  &gt;&gt;</a:t>
            </a:r>
            <a:endParaRPr lang="zh-CN" altLang="en-US" sz="3600" b="1" dirty="0" smtClean="0">
              <a:solidFill>
                <a:schemeClr val="accent5">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sym typeface="+mn-ea"/>
              </a:rPr>
              <a:t>或运算</a:t>
            </a:r>
            <a:r>
              <a:rPr lang="en-US" altLang="zh-CN" sz="3600" b="1" dirty="0" smtClean="0">
                <a:solidFill>
                  <a:schemeClr val="accent5">
                    <a:lumMod val="75000"/>
                  </a:schemeClr>
                </a:solidFill>
                <a:sym typeface="+mn-ea"/>
              </a:rPr>
              <a:t> |</a:t>
            </a:r>
            <a:endParaRPr lang="en-US" altLang="zh-CN" sz="3600" b="1" dirty="0" smtClean="0">
              <a:solidFill>
                <a:schemeClr val="accent5">
                  <a:lumMod val="75000"/>
                </a:schemeClr>
              </a:solidFill>
              <a:sym typeface="+mn-ea"/>
            </a:endParaRPr>
          </a:p>
        </p:txBody>
      </p:sp>
      <p:sp>
        <p:nvSpPr>
          <p:cNvPr id="8195" name="文本占位符 8194"/>
          <p:cNvSpPr>
            <a:spLocks noGrp="1"/>
          </p:cNvSpPr>
          <p:nvPr>
            <p:ph type="body" idx="1"/>
          </p:nvPr>
        </p:nvSpPr>
        <p:spPr>
          <a:xfrm>
            <a:off x="628759" y="1317625"/>
            <a:ext cx="7888070" cy="4351338"/>
          </a:xfrm>
        </p:spPr>
        <p:txBody>
          <a:bodyPr>
            <a:normAutofit/>
          </a:bodyPr>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设x=101， y=010(都是二进制表示)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那么x|y表示如下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101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y:  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x|y:111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其实也就是将x和y表示成二进制，然后按位做或运算</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此时x|y==7(10进制表示)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gn="l">
              <a:buClrTx/>
              <a:buSzTx/>
              <a:buNone/>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文本占位符 9218"/>
          <p:cNvSpPr>
            <a:spLocks noGrp="1"/>
          </p:cNvSpPr>
          <p:nvPr>
            <p:ph type="body" idx="1"/>
          </p:nvPr>
        </p:nvSpPr>
        <p:spPr>
          <a:xfrm>
            <a:off x="628759" y="1527175"/>
            <a:ext cx="7888070" cy="4351338"/>
          </a:xfrm>
        </p:spPr>
        <p:txBody>
          <a:bodyPr>
            <a:normAutofit/>
          </a:bodyPr>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设x=101 y=010(都是二进制表示)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那么x&amp;y表示如下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101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y:   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x&amp;y: 000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将x和y表示成二进制，然后按位做与运算</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此时x&amp;y==0(10进制表示)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与</a:t>
            </a:r>
            <a:r>
              <a:rPr lang="zh-CN" altLang="en-US" sz="3600" b="1" dirty="0" smtClean="0">
                <a:solidFill>
                  <a:schemeClr val="accent5">
                    <a:lumMod val="75000"/>
                  </a:schemeClr>
                </a:solidFill>
                <a:sym typeface="+mn-ea"/>
              </a:rPr>
              <a:t>运算</a:t>
            </a:r>
            <a:r>
              <a:rPr lang="en-US" altLang="zh-CN" sz="3600" b="1" dirty="0" smtClean="0">
                <a:solidFill>
                  <a:schemeClr val="accent5">
                    <a:lumMod val="75000"/>
                  </a:schemeClr>
                </a:solidFill>
                <a:sym typeface="+mn-ea"/>
              </a:rPr>
              <a:t> &amp;</a:t>
            </a:r>
            <a:endParaRPr lang="en-US" altLang="zh-CN" sz="3600" b="1" dirty="0" smtClean="0">
              <a:solidFill>
                <a:schemeClr val="accent5">
                  <a:lumMod val="75000"/>
                </a:schemeClr>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文本占位符 10242"/>
          <p:cNvSpPr>
            <a:spLocks noGrp="1"/>
          </p:cNvSpPr>
          <p:nvPr>
            <p:ph type="body" idx="1"/>
          </p:nvPr>
        </p:nvSpPr>
        <p:spPr>
          <a:xfrm>
            <a:off x="628759" y="1437005"/>
            <a:ext cx="7888070" cy="4351338"/>
          </a:xfrm>
        </p:spPr>
        <p:txBody>
          <a:bodyPr>
            <a:normAutofit lnSpcReduction="20000"/>
          </a:bodyPr>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设x=101(都是二进制表示)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x表示如下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101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x: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其实也就是将x表示成二进制，然后按位做取反运算</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a:t>
            </a:r>
            <a:r>
              <a:rPr lang="en-US"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x==2(10进制表示)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dirty="0"/>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非</a:t>
            </a:r>
            <a:r>
              <a:rPr lang="zh-CN" altLang="en-US" sz="3600" b="1" dirty="0" smtClean="0">
                <a:solidFill>
                  <a:schemeClr val="accent5">
                    <a:lumMod val="75000"/>
                  </a:schemeClr>
                </a:solidFill>
                <a:sym typeface="+mn-ea"/>
              </a:rPr>
              <a:t>运算</a:t>
            </a:r>
            <a:r>
              <a:rPr lang="en-US" altLang="zh-CN" sz="3600" b="1" dirty="0" smtClean="0">
                <a:solidFill>
                  <a:schemeClr val="accent5">
                    <a:lumMod val="75000"/>
                  </a:schemeClr>
                </a:solidFill>
                <a:sym typeface="+mn-ea"/>
              </a:rPr>
              <a:t> ~</a:t>
            </a:r>
            <a:endParaRPr lang="en-US" altLang="zh-CN" sz="3600" b="1" dirty="0" smtClean="0">
              <a:solidFill>
                <a:schemeClr val="accent5">
                  <a:lumMod val="75000"/>
                </a:schemeClr>
              </a:solidFill>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文本占位符 11266"/>
          <p:cNvSpPr>
            <a:spLocks noGrp="1"/>
          </p:cNvSpPr>
          <p:nvPr>
            <p:ph type="body" idx="1"/>
          </p:nvPr>
        </p:nvSpPr>
        <p:spPr/>
        <p:txBody>
          <a:bodyPr>
            <a:normAutofit/>
          </a:bodyPr>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设x=1010 y=1100 (都是二进制表示)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那么x^y表示如下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1010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y:     1100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x^y:   0110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其实也就是将x和y表示成二进制，然后按位做异或运算，也就是相同为0，不同为1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此时x^y==6(10进制表示)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dirty="0"/>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与</a:t>
            </a:r>
            <a:r>
              <a:rPr lang="zh-CN" altLang="en-US" sz="3600" b="1" dirty="0" smtClean="0">
                <a:solidFill>
                  <a:schemeClr val="accent5">
                    <a:lumMod val="75000"/>
                  </a:schemeClr>
                </a:solidFill>
                <a:sym typeface="+mn-ea"/>
              </a:rPr>
              <a:t>运算</a:t>
            </a:r>
            <a:r>
              <a:rPr lang="en-US" altLang="zh-CN" sz="3600" b="1" dirty="0" smtClean="0">
                <a:solidFill>
                  <a:schemeClr val="accent5">
                    <a:lumMod val="75000"/>
                  </a:schemeClr>
                </a:solidFill>
                <a:sym typeface="+mn-ea"/>
              </a:rPr>
              <a:t> ^</a:t>
            </a:r>
            <a:endParaRPr lang="en-US" altLang="zh-CN" sz="3600" b="1" dirty="0" smtClean="0">
              <a:solidFill>
                <a:schemeClr val="accent5">
                  <a:lumMod val="75000"/>
                </a:schemeClr>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文本占位符 12290"/>
          <p:cNvSpPr>
            <a:spLocks noGrp="1"/>
          </p:cNvSpPr>
          <p:nvPr>
            <p:ph type="body" idx="1"/>
          </p:nvPr>
        </p:nvSpPr>
        <p:spPr>
          <a:xfrm>
            <a:off x="558909" y="1357630"/>
            <a:ext cx="7888070" cy="4351338"/>
          </a:xfrm>
        </p:spPr>
        <p:txBody>
          <a:bodyPr>
            <a:normAutofit/>
          </a:bodyPr>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假设x=1010(10进制的10)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我们要获取从左边数第2为的值，那么我们可以这样来取</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x&amp;(1&lt;&lt;1)也就是</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1010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1&lt;&lt;1:    0010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x&amp;(1&lt;&lt;1) 0010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这样我们就可以通过判断x&amp;(1&lt;&lt;2)是否等于0来知道这一位是0还是1了</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当然我们可以用x&amp;(3&lt;&lt;2)来取得第3位和第4位</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sym typeface="+mn-ea"/>
              </a:rPr>
              <a:t>获取一个或多个固定位的值</a:t>
            </a:r>
            <a:endParaRPr lang="zh-CN" altLang="en-US" sz="3600" b="1" dirty="0" smtClean="0">
              <a:solidFill>
                <a:schemeClr val="accent5">
                  <a:lumMod val="75000"/>
                </a:schemeClr>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文本占位符 13314"/>
          <p:cNvSpPr>
            <a:spLocks noGrp="1"/>
          </p:cNvSpPr>
          <p:nvPr>
            <p:ph type="body" idx="1"/>
          </p:nvPr>
        </p:nvSpPr>
        <p:spPr>
          <a:xfrm>
            <a:off x="628759" y="1546860"/>
            <a:ext cx="7888070" cy="4351338"/>
          </a:xfrm>
        </p:spPr>
        <p:txBody>
          <a:bodyPr>
            <a:normAutofit lnSpcReduction="20000"/>
          </a:bodyPr>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假设x=1010(10进制的10)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我们要把从左边数第2为的值置零，那么我们可以这样来做</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x&amp;(~(1&lt;&lt;1))也就是</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x:  1010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~(1&lt;&lt;1):</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1101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x&amp;(~(1&lt;&lt;1))： 1000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当然我们可以用x&amp;(~(3&lt;&lt;2))来把第3位和第4位置零</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sym typeface="+mn-ea"/>
              </a:rPr>
              <a:t>把一个或多个固定位的值置零</a:t>
            </a:r>
            <a:endParaRPr lang="zh-CN" altLang="en-US" sz="3600" b="1" dirty="0" smtClean="0">
              <a:solidFill>
                <a:schemeClr val="accent5">
                  <a:lumMod val="75000"/>
                </a:schemeClr>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文本占位符 14338"/>
          <p:cNvSpPr>
            <a:spLocks noGrp="1"/>
          </p:cNvSpPr>
          <p:nvPr>
            <p:ph type="body" idx="1"/>
          </p:nvPr>
        </p:nvSpPr>
        <p:spPr>
          <a:xfrm>
            <a:off x="628759" y="1363345"/>
            <a:ext cx="7888070" cy="4351338"/>
          </a:xfrm>
        </p:spPr>
        <p:txBody>
          <a:bodyPr>
            <a:normAutofit fontScale="90000" lnSpcReduction="20000"/>
          </a:bodyPr>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假设x=1010(10进制的10)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要把从左边数第2为的值取反，可以这样做</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x^(~(1&lt;&lt;1))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也就是如果x=10</a:t>
            </a:r>
            <a:r>
              <a:rPr lang="en-US"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x:         1010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1&lt;&lt;1:         0010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~(1&lt;&lt;1)</a:t>
            </a: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1101</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en-US" altLang="zh-CN" sz="2400" dirty="0">
                <a:latin typeface="宋体" panose="02010600030101010101" pitchFamily="2" charset="-122"/>
                <a:ea typeface="宋体" panose="02010600030101010101" pitchFamily="2" charset="-122"/>
                <a:cs typeface="宋体" panose="02010600030101010101" pitchFamily="2" charset="-122"/>
              </a:rPr>
              <a:t>                   1010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x^(1&lt;&lt;1) :  </a:t>
            </a:r>
            <a:r>
              <a:rPr lang="en-US" altLang="zh-CN" sz="2400" dirty="0">
                <a:latin typeface="宋体" panose="02010600030101010101" pitchFamily="2" charset="-122"/>
                <a:ea typeface="宋体" panose="02010600030101010101" pitchFamily="2" charset="-122"/>
                <a:cs typeface="宋体" panose="02010600030101010101" pitchFamily="2" charset="-122"/>
              </a:rPr>
              <a:t>   0111</a:t>
            </a:r>
            <a:r>
              <a:rPr lang="zh-CN" altLang="en-US" sz="2400" dirty="0">
                <a:latin typeface="宋体" panose="02010600030101010101" pitchFamily="2" charset="-122"/>
                <a:ea typeface="宋体" panose="02010600030101010101" pitchFamily="2" charset="-122"/>
                <a:cs typeface="宋体" panose="02010600030101010101" pitchFamily="2" charset="-122"/>
              </a:rPr>
              <a:t>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当然我们可以用x^(3&lt;&lt;2)来把第3位和第4位取反</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sym typeface="+mn-ea"/>
              </a:rPr>
              <a:t>一个或多个固定位的值取反</a:t>
            </a:r>
            <a:endParaRPr lang="zh-CN" altLang="en-US" sz="3600" b="1" dirty="0" smtClean="0">
              <a:solidFill>
                <a:schemeClr val="accent5">
                  <a:lumMod val="75000"/>
                </a:schemeClr>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custDataLst>
              <p:tags r:id="rId1"/>
            </p:custDataLst>
          </p:nvPr>
        </p:nvSpPr>
        <p:spPr>
          <a:xfrm>
            <a:off x="628650" y="365125"/>
            <a:ext cx="7887970" cy="718820"/>
          </a:xfrm>
          <a:noFill/>
          <a:ln>
            <a:noFill/>
          </a:ln>
        </p:spPr>
        <p:txBody>
          <a:bodyPr wrap="square" lIns="91440" tIns="45720" rIns="91440" bIns="45720" anchor="b" anchorCtr="0"/>
          <a:p>
            <a:r>
              <a:rPr lang="zh-CN" altLang="en-US" sz="3600" b="1" dirty="0" smtClean="0">
                <a:solidFill>
                  <a:schemeClr val="accent5">
                    <a:lumMod val="75000"/>
                  </a:schemeClr>
                </a:solidFill>
              </a:rPr>
              <a:t>状态压缩</a:t>
            </a:r>
            <a:endParaRPr lang="zh-CN" altLang="en-US" sz="3600" b="1" dirty="0" smtClean="0">
              <a:solidFill>
                <a:schemeClr val="accent5">
                  <a:lumMod val="75000"/>
                </a:schemeClr>
              </a:solidFill>
            </a:endParaRPr>
          </a:p>
        </p:txBody>
      </p:sp>
      <p:sp>
        <p:nvSpPr>
          <p:cNvPr id="26627" name="内容占位符 1"/>
          <p:cNvSpPr>
            <a:spLocks noGrp="1"/>
          </p:cNvSpPr>
          <p:nvPr>
            <p:ph idx="1"/>
            <p:custDataLst>
              <p:tags r:id="rId2"/>
            </p:custDataLst>
          </p:nvPr>
        </p:nvSpPr>
        <p:spPr>
          <a:xfrm>
            <a:off x="479425" y="1215390"/>
            <a:ext cx="8125460" cy="1143000"/>
          </a:xfrm>
        </p:spPr>
        <p:txBody>
          <a:bodyPr vert="horz" wrap="square" lIns="91440" tIns="45720" rIns="91440" bIns="45720" numCol="1" anchor="t" anchorCtr="0" compatLnSpc="1">
            <a:noAutofit/>
          </a:bodyPr>
          <a:lstStyle/>
          <a:p>
            <a:pPr marL="0" indent="0" fontAlgn="base">
              <a:lnSpc>
                <a:spcPct val="100000"/>
              </a:lnSpc>
              <a:buNone/>
            </a:pP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状态压缩就是把一个复杂的，难以直接描述的状态或事物，用一个简单的、计算机能够识别的、便于操作的数字，字符或者是结构体来表示的过程。</a:t>
            </a:r>
            <a:endPar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00000"/>
              </a:lnSpc>
              <a:buNone/>
            </a:pP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endPar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3"/>
          <a:stretch>
            <a:fillRect/>
          </a:stretch>
        </p:blipFill>
        <p:spPr>
          <a:xfrm>
            <a:off x="514985" y="3475990"/>
            <a:ext cx="2197100" cy="1898650"/>
          </a:xfrm>
          <a:prstGeom prst="rect">
            <a:avLst/>
          </a:prstGeom>
        </p:spPr>
      </p:pic>
      <p:pic>
        <p:nvPicPr>
          <p:cNvPr id="7" name="图片 6"/>
          <p:cNvPicPr>
            <a:picLocks noChangeAspect="1"/>
          </p:cNvPicPr>
          <p:nvPr/>
        </p:nvPicPr>
        <p:blipFill>
          <a:blip r:embed="rId4"/>
          <a:stretch>
            <a:fillRect/>
          </a:stretch>
        </p:blipFill>
        <p:spPr>
          <a:xfrm>
            <a:off x="6442710" y="3665220"/>
            <a:ext cx="2521585" cy="1964055"/>
          </a:xfrm>
          <a:prstGeom prst="rect">
            <a:avLst/>
          </a:prstGeom>
        </p:spPr>
      </p:pic>
      <p:sp>
        <p:nvSpPr>
          <p:cNvPr id="9" name="文本框 8"/>
          <p:cNvSpPr txBox="1"/>
          <p:nvPr/>
        </p:nvSpPr>
        <p:spPr>
          <a:xfrm>
            <a:off x="412115" y="2644775"/>
            <a:ext cx="8412480" cy="423545"/>
          </a:xfrm>
          <a:prstGeom prst="rect">
            <a:avLst/>
          </a:prstGeom>
          <a:noFill/>
        </p:spPr>
        <p:txBody>
          <a:bodyPr wrap="none" rtlCol="0" anchor="t">
            <a:spAutoFit/>
          </a:bodyPr>
          <a:p>
            <a:pPr marL="0" indent="0" fontAlgn="base">
              <a:lnSpc>
                <a:spcPct val="90000"/>
              </a:lnSpc>
              <a:buNone/>
            </a:pPr>
            <a:r>
              <a:rPr lang="en-US" altLang="zh-CN" sz="2400" dirty="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如桌上有三种水果，苹果，梨子和香蕉，分别有</a:t>
            </a:r>
            <a:r>
              <a:rPr lang="en-US" altLang="zh-CN" sz="2400" dirty="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4,11,3</a:t>
            </a:r>
            <a:r>
              <a:rPr lang="zh-CN" altLang="en-US" sz="2400" dirty="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rPr>
              <a:t>个。</a:t>
            </a:r>
            <a:endParaRPr lang="zh-CN" altLang="en-US" sz="2400" dirty="0">
              <a:solidFill>
                <a:srgbClr val="000000"/>
              </a:solidFill>
              <a:uFillTx/>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 name="图片 9"/>
          <p:cNvPicPr>
            <a:picLocks noChangeAspect="1"/>
          </p:cNvPicPr>
          <p:nvPr/>
        </p:nvPicPr>
        <p:blipFill>
          <a:blip r:embed="rId5"/>
          <a:stretch>
            <a:fillRect/>
          </a:stretch>
        </p:blipFill>
        <p:spPr>
          <a:xfrm>
            <a:off x="2961005" y="3475990"/>
            <a:ext cx="3162300" cy="21209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Rectangle 3"/>
          <p:cNvSpPr/>
          <p:nvPr>
            <p:ph idx="1"/>
          </p:nvPr>
        </p:nvSpPr>
        <p:spPr>
          <a:xfrm>
            <a:off x="499110" y="1257935"/>
            <a:ext cx="7887970" cy="908050"/>
          </a:xfrm>
        </p:spPr>
        <p:txBody>
          <a:bodyPr vert="horz" wrap="square" lIns="91440" tIns="45720" rIns="91440" bIns="45720" anchor="t" anchorCtr="0"/>
          <a:p>
            <a:pPr marL="0" indent="0" eaLnBrk="1" hangingPunct="1">
              <a:lnSpc>
                <a:spcPct val="110000"/>
              </a:lnSpc>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在</a:t>
            </a:r>
            <a:r>
              <a:rPr lang="zh-CN" altLang="zh-CN" sz="2400" i="1" dirty="0">
                <a:latin typeface="宋体" panose="02010600030101010101" pitchFamily="2" charset="-122"/>
                <a:ea typeface="宋体" panose="02010600030101010101" pitchFamily="2" charset="-122"/>
                <a:cs typeface="宋体" panose="02010600030101010101" pitchFamily="2" charset="-122"/>
              </a:rPr>
              <a:t>n*n(n≤</a:t>
            </a:r>
            <a:r>
              <a:rPr lang="en-US" altLang="zh-CN" sz="2400" i="1" dirty="0">
                <a:latin typeface="宋体" panose="02010600030101010101" pitchFamily="2" charset="-122"/>
                <a:ea typeface="宋体" panose="02010600030101010101" pitchFamily="2" charset="-122"/>
                <a:cs typeface="宋体" panose="02010600030101010101" pitchFamily="2" charset="-122"/>
              </a:rPr>
              <a:t>1</a:t>
            </a:r>
            <a:r>
              <a:rPr lang="zh-CN" altLang="zh-CN" sz="2400" i="1" dirty="0">
                <a:latin typeface="宋体" panose="02010600030101010101" pitchFamily="2" charset="-122"/>
                <a:ea typeface="宋体" panose="02010600030101010101" pitchFamily="2" charset="-122"/>
                <a:cs typeface="宋体" panose="02010600030101010101" pitchFamily="2" charset="-122"/>
              </a:rPr>
              <a:t>0)</a:t>
            </a:r>
            <a:r>
              <a:rPr lang="zh-CN" altLang="en-US" sz="2400" dirty="0">
                <a:latin typeface="宋体" panose="02010600030101010101" pitchFamily="2" charset="-122"/>
                <a:ea typeface="宋体" panose="02010600030101010101" pitchFamily="2" charset="-122"/>
                <a:cs typeface="宋体" panose="02010600030101010101" pitchFamily="2" charset="-122"/>
              </a:rPr>
              <a:t>的方格棋盘上放置</a:t>
            </a:r>
            <a:r>
              <a:rPr lang="zh-CN" altLang="zh-CN" sz="2400" i="1" dirty="0">
                <a:latin typeface="宋体" panose="02010600030101010101" pitchFamily="2" charset="-122"/>
                <a:ea typeface="宋体" panose="02010600030101010101" pitchFamily="2" charset="-122"/>
                <a:cs typeface="宋体" panose="02010600030101010101" pitchFamily="2" charset="-122"/>
              </a:rPr>
              <a:t>n</a:t>
            </a:r>
            <a:r>
              <a:rPr lang="zh-CN" altLang="en-US" sz="2400" dirty="0">
                <a:latin typeface="宋体" panose="02010600030101010101" pitchFamily="2" charset="-122"/>
                <a:ea typeface="宋体" panose="02010600030101010101" pitchFamily="2" charset="-122"/>
                <a:cs typeface="宋体" panose="02010600030101010101" pitchFamily="2" charset="-122"/>
              </a:rPr>
              <a:t>个车</a:t>
            </a:r>
            <a:r>
              <a:rPr lang="zh-CN"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可以攻击所在行、列</a:t>
            </a:r>
            <a:r>
              <a:rPr lang="zh-CN"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，求使他们互相不能攻击的方案总数。</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对象 1"/>
          <p:cNvGraphicFramePr/>
          <p:nvPr/>
        </p:nvGraphicFramePr>
        <p:xfrm>
          <a:off x="948055" y="2350770"/>
          <a:ext cx="7145020" cy="3038475"/>
        </p:xfrm>
        <a:graphic>
          <a:graphicData uri="http://schemas.openxmlformats.org/presentationml/2006/ole">
            <mc:AlternateContent xmlns:mc="http://schemas.openxmlformats.org/markup-compatibility/2006">
              <mc:Choice xmlns:v="urn:schemas-microsoft-com:vml" Requires="v">
                <p:oleObj spid="_x0000_s3" name="" r:id="rId1" imgW="4413250" imgH="3892550" progId="Paint.Picture">
                  <p:embed/>
                </p:oleObj>
              </mc:Choice>
              <mc:Fallback>
                <p:oleObj name="" r:id="rId1" imgW="4413250" imgH="3892550" progId="Paint.Picture">
                  <p:embed/>
                  <p:pic>
                    <p:nvPicPr>
                      <p:cNvPr id="0" name="图片 2"/>
                      <p:cNvPicPr/>
                      <p:nvPr/>
                    </p:nvPicPr>
                    <p:blipFill>
                      <a:blip r:embed="rId2"/>
                      <a:stretch>
                        <a:fillRect/>
                      </a:stretch>
                    </p:blipFill>
                    <p:spPr>
                      <a:xfrm>
                        <a:off x="948055" y="2350770"/>
                        <a:ext cx="7145020" cy="3038475"/>
                      </a:xfrm>
                      <a:prstGeom prst="rect">
                        <a:avLst/>
                      </a:prstGeom>
                    </p:spPr>
                  </p:pic>
                </p:oleObj>
              </mc:Fallback>
            </mc:AlternateContent>
          </a:graphicData>
        </a:graphic>
      </p:graphicFrame>
      <p:sp>
        <p:nvSpPr>
          <p:cNvPr id="5" name="文本框 4"/>
          <p:cNvSpPr txBox="1"/>
          <p:nvPr/>
        </p:nvSpPr>
        <p:spPr>
          <a:xfrm>
            <a:off x="557530" y="427990"/>
            <a:ext cx="3674745" cy="645160"/>
          </a:xfrm>
          <a:prstGeom prst="rect">
            <a:avLst/>
          </a:prstGeom>
          <a:noFill/>
        </p:spPr>
        <p:txBody>
          <a:bodyPr wrap="none" rtlCol="0">
            <a:spAutoFit/>
          </a:bodyPr>
          <a:p>
            <a:pPr algn="l"/>
            <a:r>
              <a:rPr lang="en-US" altLang="zh-CN" sz="3600" b="1" dirty="0" smtClean="0">
                <a:solidFill>
                  <a:schemeClr val="accent5">
                    <a:lumMod val="75000"/>
                  </a:schemeClr>
                </a:solidFill>
                <a:latin typeface="+mj-lt"/>
                <a:ea typeface="+mj-ea"/>
                <a:cs typeface="+mj-cs"/>
                <a:sym typeface="+mn-ea"/>
              </a:rPr>
              <a:t>1 </a:t>
            </a:r>
            <a:r>
              <a:rPr lang="zh-CN" altLang="en-US" sz="3600" b="1" dirty="0" smtClean="0">
                <a:solidFill>
                  <a:schemeClr val="accent5">
                    <a:lumMod val="75000"/>
                  </a:schemeClr>
                </a:solidFill>
                <a:latin typeface="+mj-lt"/>
                <a:ea typeface="+mj-ea"/>
                <a:cs typeface="+mj-cs"/>
                <a:sym typeface="+mn-ea"/>
              </a:rPr>
              <a:t>[2993] 棋盘放置</a:t>
            </a:r>
            <a:endParaRPr lang="zh-CN" altLang="en-US" sz="3600" b="1" dirty="0" smtClean="0">
              <a:solidFill>
                <a:schemeClr val="accent5">
                  <a:lumMod val="75000"/>
                </a:schemeClr>
              </a:solidFill>
              <a:latin typeface="+mj-lt"/>
              <a:ea typeface="+mj-ea"/>
              <a:cs typeface="+mj-cs"/>
            </a:endParaRP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Rectangle 3"/>
          <p:cNvSpPr/>
          <p:nvPr>
            <p:ph idx="1"/>
          </p:nvPr>
        </p:nvSpPr>
        <p:spPr>
          <a:xfrm>
            <a:off x="549275" y="1253490"/>
            <a:ext cx="7887970" cy="1435100"/>
          </a:xfrm>
        </p:spPr>
        <p:txBody>
          <a:bodyPr vert="horz" wrap="square" lIns="91440" tIns="45720" rIns="91440" bIns="45720" anchor="t" anchorCtr="0"/>
          <a:p>
            <a:pPr marL="0" indent="0" algn="l" eaLnBrk="1" hangingPunct="1">
              <a:lnSpc>
                <a:spcPct val="110000"/>
              </a:lnSpc>
              <a:buClrTx/>
              <a:buSzTx/>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我们一行一行放置，则第一行有n种选择，第二行n-1，……，最后一行只有1种选择，根据乘法原理，答案就是n!</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eaLnBrk="1" hangingPunct="1">
              <a:lnSpc>
                <a:spcPct val="110000"/>
              </a:lnSpc>
              <a:buClrTx/>
              <a:buSzTx/>
              <a:buNone/>
            </a:pPr>
            <a:endPar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sp>
        <p:nvSpPr>
          <p:cNvPr id="8194" name="Rectangle 2"/>
          <p:cNvSpPr>
            <a:spLocks noGrp="1" noChangeArrowheads="1"/>
          </p:cNvSpPr>
          <p:nvPr>
            <p:ph type="title"/>
          </p:nvPr>
        </p:nvSpPr>
        <p:spPr>
          <a:xfrm>
            <a:off x="439420" y="325120"/>
            <a:ext cx="4902200" cy="779145"/>
          </a:xfrm>
        </p:spPr>
        <p:txBody>
          <a:bodyPr vert="horz" wrap="square" lIns="91440" tIns="45720" rIns="91440" bIns="45720" numCol="1" anchor="b" anchorCtr="0" compatLnSpc="1">
            <a:normAutofit/>
          </a:bodyPr>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600" b="1" i="0" u="none" strike="noStrike" cap="none" spc="0" normalizeH="0" baseline="0" dirty="0" smtClean="0">
                <a:solidFill>
                  <a:schemeClr val="accent5">
                    <a:lumMod val="75000"/>
                  </a:schemeClr>
                </a:solidFill>
                <a:latin typeface="+mj-lt"/>
                <a:ea typeface="+mj-ea"/>
                <a:cs typeface="+mj-cs"/>
              </a:rPr>
              <a:t>数学角度思考</a:t>
            </a:r>
            <a:endParaRPr kumimoji="0" lang="zh-CN" altLang="en-US" sz="3600" b="1" i="0" u="none" strike="noStrike" cap="none" spc="0" normalizeH="0" baseline="0" dirty="0" smtClean="0">
              <a:solidFill>
                <a:schemeClr val="accent5">
                  <a:lumMod val="75000"/>
                </a:schemeClr>
              </a:solidFill>
              <a:latin typeface="+mj-lt"/>
              <a:ea typeface="+mj-ea"/>
              <a:cs typeface="+mj-cs"/>
            </a:endParaRPr>
          </a:p>
        </p:txBody>
      </p:sp>
      <p:sp>
        <p:nvSpPr>
          <p:cNvPr id="2" name="文本框 1"/>
          <p:cNvSpPr txBox="1"/>
          <p:nvPr/>
        </p:nvSpPr>
        <p:spPr>
          <a:xfrm>
            <a:off x="439420" y="3213735"/>
            <a:ext cx="7997825" cy="1308735"/>
          </a:xfrm>
          <a:prstGeom prst="rect">
            <a:avLst/>
          </a:prstGeom>
          <a:noFill/>
        </p:spPr>
        <p:txBody>
          <a:bodyPr wrap="square" rtlCol="0" anchor="t">
            <a:spAutoFit/>
          </a:bodyPr>
          <a:p>
            <a:pPr marL="0" indent="0" algn="l" eaLnBrk="1" hangingPunct="1">
              <a:lnSpc>
                <a:spcPct val="110000"/>
              </a:lnSpc>
              <a:buClrTx/>
              <a:buSzTx/>
              <a:buNone/>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这里既然以它作为状态压缩的引例，当然不会是为了介绍组合数学。我们下面来看另外一种解法：</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gn="l" eaLnBrk="1" hangingPunct="1">
              <a:lnSpc>
                <a:spcPct val="110000"/>
              </a:lnSpc>
              <a:buClrTx/>
              <a:buSzTx/>
              <a:buNone/>
            </a:pP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状态压缩递推(States Compressing Recursion,SCR)</a:t>
            </a:r>
            <a:endPar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Rectangle 3"/>
          <p:cNvSpPr/>
          <p:nvPr>
            <p:ph idx="1"/>
          </p:nvPr>
        </p:nvSpPr>
        <p:spPr>
          <a:xfrm>
            <a:off x="628650" y="1257935"/>
            <a:ext cx="7887970" cy="2888615"/>
          </a:xfrm>
        </p:spPr>
        <p:txBody>
          <a:bodyPr vert="horz" wrap="square" lIns="91440" tIns="45720" rIns="91440" bIns="45720" anchor="t" anchorCtr="0">
            <a:noAutofit/>
          </a:bodyPr>
          <a:p>
            <a:pPr marL="0" indent="0" eaLnBrk="1" hangingPunct="1">
              <a:lnSpc>
                <a:spcPct val="150000"/>
              </a:lnSpc>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取棋子的放置情况作为状态，某一列如果已经放置棋子则为</a:t>
            </a:r>
            <a:r>
              <a:rPr lang="zh-CN"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，否则为</a:t>
            </a:r>
            <a:r>
              <a:rPr lang="zh-CN" altLang="zh-CN" sz="2400" dirty="0">
                <a:latin typeface="宋体" panose="02010600030101010101" pitchFamily="2" charset="-122"/>
                <a:ea typeface="宋体" panose="02010600030101010101" pitchFamily="2" charset="-122"/>
                <a:cs typeface="宋体" panose="02010600030101010101" pitchFamily="2" charset="-122"/>
              </a:rPr>
              <a:t>0</a:t>
            </a:r>
            <a:r>
              <a:rPr lang="zh-CN" altLang="en-US" sz="2400" dirty="0">
                <a:latin typeface="宋体" panose="02010600030101010101" pitchFamily="2" charset="-122"/>
                <a:ea typeface="宋体" panose="02010600030101010101" pitchFamily="2" charset="-122"/>
                <a:cs typeface="宋体" panose="02010600030101010101" pitchFamily="2" charset="-122"/>
              </a:rPr>
              <a:t>。这样，一个状态就可以用一个最多</a:t>
            </a:r>
            <a:r>
              <a:rPr lang="zh-CN" altLang="zh-CN" sz="2400" dirty="0">
                <a:latin typeface="宋体" panose="02010600030101010101" pitchFamily="2" charset="-122"/>
                <a:ea typeface="宋体" panose="02010600030101010101" pitchFamily="2" charset="-122"/>
                <a:cs typeface="宋体" panose="02010600030101010101" pitchFamily="2" charset="-122"/>
              </a:rPr>
              <a:t>20</a:t>
            </a:r>
            <a:r>
              <a:rPr lang="zh-CN" altLang="en-US" sz="2400" dirty="0">
                <a:latin typeface="宋体" panose="02010600030101010101" pitchFamily="2" charset="-122"/>
                <a:ea typeface="宋体" panose="02010600030101010101" pitchFamily="2" charset="-122"/>
                <a:cs typeface="宋体" panose="02010600030101010101" pitchFamily="2" charset="-122"/>
              </a:rPr>
              <a:t>位的二进制数表示。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lnSpc>
                <a:spcPct val="150000"/>
              </a:lnSpc>
              <a:buNone/>
            </a:pP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例如</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zh-CN" sz="2400" i="1" dirty="0">
                <a:latin typeface="宋体" panose="02010600030101010101" pitchFamily="2" charset="-122"/>
                <a:ea typeface="宋体" panose="02010600030101010101" pitchFamily="2" charset="-122"/>
                <a:cs typeface="宋体" panose="02010600030101010101" pitchFamily="2" charset="-122"/>
              </a:rPr>
              <a:t>n</a:t>
            </a:r>
            <a:r>
              <a:rPr lang="en-US" altLang="zh-CN" sz="2400" i="1" dirty="0">
                <a:latin typeface="宋体" panose="02010600030101010101" pitchFamily="2" charset="-122"/>
                <a:ea typeface="宋体" panose="02010600030101010101" pitchFamily="2" charset="-122"/>
                <a:cs typeface="宋体" panose="02010600030101010101" pitchFamily="2" charset="-122"/>
              </a:rPr>
              <a:t> </a:t>
            </a:r>
            <a:r>
              <a:rPr lang="zh-CN" altLang="zh-CN" sz="2400" i="1" dirty="0">
                <a:latin typeface="宋体" panose="02010600030101010101" pitchFamily="2" charset="-122"/>
                <a:ea typeface="宋体" panose="02010600030101010101" pitchFamily="2" charset="-122"/>
                <a:cs typeface="宋体" panose="02010600030101010101" pitchFamily="2" charset="-122"/>
              </a:rPr>
              <a:t>=</a:t>
            </a:r>
            <a:r>
              <a:rPr lang="en-US" altLang="zh-CN" sz="2400" i="1" dirty="0">
                <a:latin typeface="宋体" panose="02010600030101010101" pitchFamily="2" charset="-122"/>
                <a:ea typeface="宋体" panose="02010600030101010101" pitchFamily="2" charset="-122"/>
                <a:cs typeface="宋体" panose="02010600030101010101" pitchFamily="2" charset="-122"/>
              </a:rPr>
              <a:t> </a:t>
            </a:r>
            <a:r>
              <a:rPr lang="zh-CN" altLang="zh-CN" sz="2400" dirty="0">
                <a:latin typeface="宋体" panose="02010600030101010101" pitchFamily="2" charset="-122"/>
                <a:ea typeface="宋体" panose="02010600030101010101" pitchFamily="2" charset="-122"/>
                <a:cs typeface="宋体" panose="02010600030101010101" pitchFamily="2" charset="-122"/>
              </a:rPr>
              <a:t>5,</a:t>
            </a:r>
            <a:r>
              <a:rPr lang="zh-CN" altLang="en-US" sz="2400" dirty="0">
                <a:latin typeface="宋体" panose="02010600030101010101" pitchFamily="2" charset="-122"/>
                <a:ea typeface="宋体" panose="02010600030101010101" pitchFamily="2" charset="-122"/>
                <a:cs typeface="宋体" panose="02010600030101010101" pitchFamily="2" charset="-122"/>
              </a:rPr>
              <a:t>第</a:t>
            </a:r>
            <a:r>
              <a:rPr lang="zh-CN" altLang="zh-CN" sz="2400" dirty="0">
                <a:latin typeface="宋体" panose="02010600030101010101" pitchFamily="2" charset="-122"/>
                <a:ea typeface="宋体" panose="02010600030101010101" pitchFamily="2" charset="-122"/>
                <a:cs typeface="宋体" panose="02010600030101010101" pitchFamily="2" charset="-122"/>
              </a:rPr>
              <a:t>1</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zh-CN" sz="2400" dirty="0">
                <a:latin typeface="宋体" panose="02010600030101010101" pitchFamily="2" charset="-122"/>
                <a:ea typeface="宋体" panose="02010600030101010101" pitchFamily="2" charset="-122"/>
                <a:cs typeface="宋体" panose="02010600030101010101" pitchFamily="2" charset="-122"/>
              </a:rPr>
              <a:t>3</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zh-CN" altLang="zh-CN" sz="2400" dirty="0">
                <a:latin typeface="宋体" panose="02010600030101010101" pitchFamily="2" charset="-122"/>
                <a:ea typeface="宋体" panose="02010600030101010101" pitchFamily="2" charset="-122"/>
                <a:cs typeface="宋体" panose="02010600030101010101" pitchFamily="2" charset="-122"/>
              </a:rPr>
              <a:t>4</a:t>
            </a:r>
            <a:r>
              <a:rPr lang="zh-CN" altLang="en-US" sz="2400" dirty="0">
                <a:latin typeface="宋体" panose="02010600030101010101" pitchFamily="2" charset="-122"/>
                <a:ea typeface="宋体" panose="02010600030101010101" pitchFamily="2" charset="-122"/>
                <a:cs typeface="宋体" panose="02010600030101010101" pitchFamily="2" charset="-122"/>
              </a:rPr>
              <a:t>列已经放置，则这个状态可以表示为</a:t>
            </a:r>
            <a:r>
              <a:rPr lang="zh-CN" altLang="zh-CN" sz="2400" dirty="0">
                <a:latin typeface="宋体" panose="02010600030101010101" pitchFamily="2" charset="-122"/>
                <a:ea typeface="宋体" panose="02010600030101010101" pitchFamily="2" charset="-122"/>
                <a:cs typeface="宋体" panose="02010600030101010101" pitchFamily="2" charset="-122"/>
              </a:rPr>
              <a:t>01101(</a:t>
            </a:r>
            <a:r>
              <a:rPr lang="zh-CN" altLang="en-US" sz="2400" dirty="0">
                <a:latin typeface="宋体" panose="02010600030101010101" pitchFamily="2" charset="-122"/>
                <a:ea typeface="宋体" panose="02010600030101010101" pitchFamily="2" charset="-122"/>
                <a:cs typeface="宋体" panose="02010600030101010101" pitchFamily="2" charset="-122"/>
              </a:rPr>
              <a:t>从右到左</a:t>
            </a:r>
            <a:r>
              <a:rPr lang="zh-CN" altLang="zh-CN" sz="2400" dirty="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。设</a:t>
            </a:r>
            <a:r>
              <a:rPr lang="en-US" altLang="zh-CN" sz="2400" i="1" dirty="0">
                <a:solidFill>
                  <a:srgbClr val="FF0000"/>
                </a:solidFill>
                <a:latin typeface="宋体" panose="02010600030101010101" pitchFamily="2" charset="-122"/>
                <a:ea typeface="宋体" panose="02010600030101010101" pitchFamily="2" charset="-122"/>
                <a:cs typeface="宋体" panose="02010600030101010101" pitchFamily="2" charset="-122"/>
              </a:rPr>
              <a:t>f</a:t>
            </a:r>
            <a:r>
              <a:rPr lang="zh-CN" altLang="zh-CN" sz="2400" i="1" baseline="-25000" dirty="0">
                <a:solidFill>
                  <a:srgbClr val="FF0000"/>
                </a:solidFill>
                <a:latin typeface="宋体" panose="02010600030101010101" pitchFamily="2" charset="-122"/>
                <a:ea typeface="宋体" panose="02010600030101010101" pitchFamily="2" charset="-122"/>
                <a:cs typeface="宋体" panose="02010600030101010101" pitchFamily="2" charset="-122"/>
              </a:rPr>
              <a:t>s</a:t>
            </a:r>
            <a:r>
              <a:rPr lang="en-US" altLang="zh-CN" sz="2400" i="1" baseline="-25000"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为达到状态</a:t>
            </a:r>
            <a:r>
              <a:rPr lang="zh-CN" altLang="zh-CN" sz="2400" i="1" dirty="0">
                <a:solidFill>
                  <a:srgbClr val="FF0000"/>
                </a:solidFill>
                <a:latin typeface="宋体" panose="02010600030101010101" pitchFamily="2" charset="-122"/>
                <a:ea typeface="宋体" panose="02010600030101010101" pitchFamily="2" charset="-122"/>
                <a:cs typeface="宋体" panose="02010600030101010101" pitchFamily="2" charset="-122"/>
              </a:rPr>
              <a:t>s</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rPr>
              <a:t>的方案数</a:t>
            </a:r>
            <a:r>
              <a:rPr lang="zh-CN" altLang="en-US" sz="2400" dirty="0">
                <a:latin typeface="宋体" panose="02010600030101010101" pitchFamily="2" charset="-122"/>
                <a:ea typeface="宋体" panose="02010600030101010101" pitchFamily="2" charset="-122"/>
                <a:cs typeface="宋体" panose="02010600030101010101" pitchFamily="2" charset="-122"/>
              </a:rPr>
              <a:t>，即</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lnSpc>
                <a:spcPct val="150000"/>
              </a:lnSpc>
              <a:buNone/>
            </a:pPr>
            <a:r>
              <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rPr>
              <a:t>f(01101)</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rPr>
              <a:t>表示前</a:t>
            </a:r>
            <a:r>
              <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rPr>
              <a:t>3</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rPr>
              <a:t>行，在</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第</a:t>
            </a:r>
            <a:r>
              <a:rPr lang="zh-CN"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4</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列已经放置了棋子的方案数。</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尝试建立</a:t>
            </a:r>
            <a:r>
              <a:rPr lang="zh-CN" altLang="zh-CN" sz="2400" i="1" dirty="0">
                <a:latin typeface="宋体" panose="02010600030101010101" pitchFamily="2" charset="-122"/>
                <a:ea typeface="宋体" panose="02010600030101010101" pitchFamily="2" charset="-122"/>
                <a:cs typeface="宋体" panose="02010600030101010101" pitchFamily="2" charset="-122"/>
              </a:rPr>
              <a:t>f</a:t>
            </a:r>
            <a:r>
              <a:rPr lang="en-US" altLang="zh-CN" sz="2400" i="1"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的递推关系。</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8194" name="Rectangle 2"/>
          <p:cNvSpPr>
            <a:spLocks noGrp="1" noChangeArrowheads="1"/>
          </p:cNvSpPr>
          <p:nvPr>
            <p:ph type="title"/>
          </p:nvPr>
        </p:nvSpPr>
        <p:spPr>
          <a:xfrm>
            <a:off x="439420" y="325120"/>
            <a:ext cx="4902200" cy="779145"/>
          </a:xfrm>
        </p:spPr>
        <p:txBody>
          <a:bodyPr vert="horz" wrap="square" lIns="91440" tIns="45720" rIns="91440" bIns="45720" numCol="1" anchor="b" anchorCtr="0" compatLnSpc="1">
            <a:normAutofit/>
          </a:bodyPr>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3600" b="1" i="0" u="none" strike="noStrike" cap="none" spc="0" normalizeH="0" baseline="0" dirty="0" smtClean="0">
                <a:solidFill>
                  <a:schemeClr val="accent5">
                    <a:lumMod val="75000"/>
                  </a:schemeClr>
                </a:solidFill>
                <a:latin typeface="+mj-lt"/>
                <a:ea typeface="+mj-ea"/>
                <a:cs typeface="+mj-cs"/>
              </a:rPr>
              <a:t>状态压缩角度思考</a:t>
            </a:r>
            <a:endParaRPr kumimoji="0" lang="zh-CN" altLang="en-US" sz="3600" b="1" i="0" u="none" strike="noStrike" cap="none" spc="0" normalizeH="0" baseline="0" dirty="0" smtClean="0">
              <a:solidFill>
                <a:schemeClr val="accent5">
                  <a:lumMod val="75000"/>
                </a:schemeClr>
              </a:solidFill>
              <a:latin typeface="+mj-lt"/>
              <a:ea typeface="+mj-ea"/>
              <a:cs typeface="+mj-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charRg st="12" end="72"/>
                                            </p:txEl>
                                          </p:spTgt>
                                        </p:tgtEl>
                                        <p:attrNameLst>
                                          <p:attrName>style.visibility</p:attrName>
                                        </p:attrNameLst>
                                      </p:cBhvr>
                                      <p:to>
                                        <p:strVal val="visible"/>
                                      </p:to>
                                    </p:set>
                                    <p:animEffect transition="in" filter="checkerboard(across)">
                                      <p:cBhvr>
                                        <p:cTn id="7" dur="500"/>
                                        <p:tgtEl>
                                          <p:spTgt spid="10243">
                                            <p:txEl>
                                              <p:charRg st="12" end="7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charRg st="72" end="141"/>
                                            </p:txEl>
                                          </p:spTgt>
                                        </p:tgtEl>
                                        <p:attrNameLst>
                                          <p:attrName>style.visibility</p:attrName>
                                        </p:attrNameLst>
                                      </p:cBhvr>
                                      <p:to>
                                        <p:strVal val="visible"/>
                                      </p:to>
                                    </p:set>
                                    <p:animEffect transition="in" filter="checkerboard(across)">
                                      <p:cBhvr>
                                        <p:cTn id="12" dur="500"/>
                                        <p:tgtEl>
                                          <p:spTgt spid="10243">
                                            <p:txEl>
                                              <p:charRg st="72" end="14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charRg st="2" end="2"/>
                                            </p:txEl>
                                          </p:spTgt>
                                        </p:tgtEl>
                                        <p:attrNameLst>
                                          <p:attrName>style.visibility</p:attrName>
                                        </p:attrNameLst>
                                      </p:cBhvr>
                                      <p:to>
                                        <p:strVal val="visible"/>
                                      </p:to>
                                    </p:set>
                                    <p:animEffect transition="in" filter="checkerboard(across)">
                                      <p:cBhvr>
                                        <p:cTn id="17" dur="500"/>
                                        <p:tgtEl>
                                          <p:spTgt spid="10243">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 name="对象 37"/>
          <p:cNvGraphicFramePr/>
          <p:nvPr/>
        </p:nvGraphicFramePr>
        <p:xfrm>
          <a:off x="6527165" y="5882640"/>
          <a:ext cx="841375" cy="454025"/>
        </p:xfrm>
        <a:graphic>
          <a:graphicData uri="http://schemas.openxmlformats.org/presentationml/2006/ole">
            <mc:AlternateContent xmlns:mc="http://schemas.openxmlformats.org/markup-compatibility/2006">
              <mc:Choice xmlns:v="urn:schemas-microsoft-com:vml" Requires="v">
                <p:oleObj spid="_x0000_s39" name="" r:id="rId1" imgW="1466850" imgH="781050" progId="Paint.Picture">
                  <p:embed/>
                </p:oleObj>
              </mc:Choice>
              <mc:Fallback>
                <p:oleObj name="" r:id="rId1" imgW="1466850" imgH="781050" progId="Paint.Picture">
                  <p:embed/>
                  <p:pic>
                    <p:nvPicPr>
                      <p:cNvPr id="0" name="图片 38"/>
                      <p:cNvPicPr/>
                      <p:nvPr/>
                    </p:nvPicPr>
                    <p:blipFill>
                      <a:blip r:embed="rId2"/>
                      <a:stretch>
                        <a:fillRect/>
                      </a:stretch>
                    </p:blipFill>
                    <p:spPr>
                      <a:xfrm>
                        <a:off x="6527165" y="5882640"/>
                        <a:ext cx="841375" cy="454025"/>
                      </a:xfrm>
                      <a:prstGeom prst="rect">
                        <a:avLst/>
                      </a:prstGeom>
                    </p:spPr>
                  </p:pic>
                </p:oleObj>
              </mc:Fallback>
            </mc:AlternateContent>
          </a:graphicData>
        </a:graphic>
      </p:graphicFrame>
      <p:grpSp>
        <p:nvGrpSpPr>
          <p:cNvPr id="22" name="组合 21"/>
          <p:cNvGrpSpPr/>
          <p:nvPr/>
        </p:nvGrpSpPr>
        <p:grpSpPr>
          <a:xfrm>
            <a:off x="5329555" y="1283335"/>
            <a:ext cx="2667635" cy="1080135"/>
            <a:chOff x="7862" y="2185"/>
            <a:chExt cx="4201" cy="1701"/>
          </a:xfrm>
        </p:grpSpPr>
        <p:sp>
          <p:nvSpPr>
            <p:cNvPr id="18" name="文本框 17"/>
            <p:cNvSpPr txBox="1"/>
            <p:nvPr/>
          </p:nvSpPr>
          <p:spPr>
            <a:xfrm>
              <a:off x="7862" y="2185"/>
              <a:ext cx="2208" cy="725"/>
            </a:xfrm>
            <a:prstGeom prst="rect">
              <a:avLst/>
            </a:prstGeom>
            <a:noFill/>
          </p:spPr>
          <p:txBody>
            <a:bodyPr wrap="none" rtlCol="0" anchor="t">
              <a:spAutoFit/>
            </a:bodyPr>
            <a:p>
              <a:r>
                <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f(01101)</a:t>
              </a:r>
              <a:endPar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文本框 18"/>
            <p:cNvSpPr txBox="1"/>
            <p:nvPr/>
          </p:nvSpPr>
          <p:spPr>
            <a:xfrm>
              <a:off x="7862" y="3161"/>
              <a:ext cx="4201" cy="725"/>
            </a:xfrm>
            <a:prstGeom prst="rect">
              <a:avLst/>
            </a:prstGeom>
            <a:noFill/>
          </p:spPr>
          <p:txBody>
            <a:bodyPr wrap="square" rtlCol="0" anchor="t">
              <a:spAutoFit/>
            </a:bodyPr>
            <a:p>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第</a:t>
              </a:r>
              <a:r>
                <a:rPr lang="zh-CN"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4</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列为</a:t>
              </a:r>
              <a:r>
                <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1</a:t>
              </a:r>
              <a:endPar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grpSp>
      <p:grpSp>
        <p:nvGrpSpPr>
          <p:cNvPr id="32" name="组合 31"/>
          <p:cNvGrpSpPr/>
          <p:nvPr/>
        </p:nvGrpSpPr>
        <p:grpSpPr>
          <a:xfrm>
            <a:off x="553720" y="3302000"/>
            <a:ext cx="7542530" cy="2634615"/>
            <a:chOff x="828" y="5440"/>
            <a:chExt cx="11878" cy="4149"/>
          </a:xfrm>
        </p:grpSpPr>
        <p:cxnSp>
          <p:nvCxnSpPr>
            <p:cNvPr id="24" name="直接箭头连接符 23"/>
            <p:cNvCxnSpPr>
              <a:stCxn id="13" idx="0"/>
            </p:cNvCxnSpPr>
            <p:nvPr/>
          </p:nvCxnSpPr>
          <p:spPr>
            <a:xfrm flipV="1">
              <a:off x="6651" y="5440"/>
              <a:ext cx="1" cy="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28" y="5455"/>
              <a:ext cx="11879" cy="4134"/>
              <a:chOff x="700" y="5219"/>
              <a:chExt cx="11879" cy="4134"/>
            </a:xfrm>
          </p:grpSpPr>
          <p:graphicFrame>
            <p:nvGraphicFramePr>
              <p:cNvPr id="11" name="对象 10"/>
              <p:cNvGraphicFramePr/>
              <p:nvPr/>
            </p:nvGraphicFramePr>
            <p:xfrm>
              <a:off x="700" y="6101"/>
              <a:ext cx="3456" cy="3252"/>
            </p:xfrm>
            <a:graphic>
              <a:graphicData uri="http://schemas.openxmlformats.org/presentationml/2006/ole">
                <mc:AlternateContent xmlns:mc="http://schemas.openxmlformats.org/markup-compatibility/2006">
                  <mc:Choice xmlns:v="urn:schemas-microsoft-com:vml" Requires="v">
                    <p:oleObj spid="_x0000_s12" name="" r:id="rId3" imgW="4489450" imgH="4514850" progId="Paint.Picture">
                      <p:embed/>
                    </p:oleObj>
                  </mc:Choice>
                  <mc:Fallback>
                    <p:oleObj name="" r:id="rId3" imgW="4489450" imgH="4514850" progId="Paint.Picture">
                      <p:embed/>
                      <p:pic>
                        <p:nvPicPr>
                          <p:cNvPr id="0" name="图片 11"/>
                          <p:cNvPicPr/>
                          <p:nvPr/>
                        </p:nvPicPr>
                        <p:blipFill>
                          <a:blip r:embed="rId4"/>
                          <a:stretch>
                            <a:fillRect/>
                          </a:stretch>
                        </p:blipFill>
                        <p:spPr>
                          <a:xfrm>
                            <a:off x="700" y="6101"/>
                            <a:ext cx="3456" cy="3252"/>
                          </a:xfrm>
                          <a:prstGeom prst="rect">
                            <a:avLst/>
                          </a:prstGeom>
                        </p:spPr>
                      </p:pic>
                    </p:oleObj>
                  </mc:Fallback>
                </mc:AlternateContent>
              </a:graphicData>
            </a:graphic>
          </p:graphicFrame>
          <p:graphicFrame>
            <p:nvGraphicFramePr>
              <p:cNvPr id="13" name="对象 12"/>
              <p:cNvGraphicFramePr/>
              <p:nvPr/>
            </p:nvGraphicFramePr>
            <p:xfrm>
              <a:off x="4795" y="6016"/>
              <a:ext cx="3455" cy="3253"/>
            </p:xfrm>
            <a:graphic>
              <a:graphicData uri="http://schemas.openxmlformats.org/presentationml/2006/ole">
                <mc:AlternateContent xmlns:mc="http://schemas.openxmlformats.org/markup-compatibility/2006">
                  <mc:Choice xmlns:v="urn:schemas-microsoft-com:vml" Requires="v">
                    <p:oleObj spid="_x0000_s14" name="" r:id="rId5" imgW="4413250" imgH="4502150" progId="Paint.Picture">
                      <p:embed/>
                    </p:oleObj>
                  </mc:Choice>
                  <mc:Fallback>
                    <p:oleObj name="" r:id="rId5" imgW="4413250" imgH="4502150" progId="Paint.Picture">
                      <p:embed/>
                      <p:pic>
                        <p:nvPicPr>
                          <p:cNvPr id="0" name="图片 13"/>
                          <p:cNvPicPr/>
                          <p:nvPr/>
                        </p:nvPicPr>
                        <p:blipFill>
                          <a:blip r:embed="rId6"/>
                          <a:stretch>
                            <a:fillRect/>
                          </a:stretch>
                        </p:blipFill>
                        <p:spPr>
                          <a:xfrm>
                            <a:off x="4795" y="6016"/>
                            <a:ext cx="3455" cy="3253"/>
                          </a:xfrm>
                          <a:prstGeom prst="rect">
                            <a:avLst/>
                          </a:prstGeom>
                        </p:spPr>
                      </p:pic>
                    </p:oleObj>
                  </mc:Fallback>
                </mc:AlternateContent>
              </a:graphicData>
            </a:graphic>
          </p:graphicFrame>
          <p:graphicFrame>
            <p:nvGraphicFramePr>
              <p:cNvPr id="26" name="对象 25"/>
              <p:cNvGraphicFramePr/>
              <p:nvPr/>
            </p:nvGraphicFramePr>
            <p:xfrm>
              <a:off x="9020" y="6101"/>
              <a:ext cx="3559" cy="3083"/>
            </p:xfrm>
            <a:graphic>
              <a:graphicData uri="http://schemas.openxmlformats.org/presentationml/2006/ole">
                <mc:AlternateContent xmlns:mc="http://schemas.openxmlformats.org/markup-compatibility/2006">
                  <mc:Choice xmlns:v="urn:schemas-microsoft-com:vml" Requires="v">
                    <p:oleObj spid="_x0000_s27" name="" r:id="rId7" imgW="4552950" imgH="4451350" progId="Paint.Picture">
                      <p:embed/>
                    </p:oleObj>
                  </mc:Choice>
                  <mc:Fallback>
                    <p:oleObj name="" r:id="rId7" imgW="4552950" imgH="4451350" progId="Paint.Picture">
                      <p:embed/>
                      <p:pic>
                        <p:nvPicPr>
                          <p:cNvPr id="0" name="图片 15"/>
                          <p:cNvPicPr/>
                          <p:nvPr/>
                        </p:nvPicPr>
                        <p:blipFill>
                          <a:blip r:embed="rId8"/>
                          <a:stretch>
                            <a:fillRect/>
                          </a:stretch>
                        </p:blipFill>
                        <p:spPr>
                          <a:xfrm>
                            <a:off x="9020" y="6101"/>
                            <a:ext cx="3559" cy="3083"/>
                          </a:xfrm>
                          <a:prstGeom prst="rect">
                            <a:avLst/>
                          </a:prstGeom>
                        </p:spPr>
                      </p:pic>
                    </p:oleObj>
                  </mc:Fallback>
                </mc:AlternateContent>
              </a:graphicData>
            </a:graphic>
          </p:graphicFrame>
          <p:cxnSp>
            <p:nvCxnSpPr>
              <p:cNvPr id="28" name="直接箭头连接符 27"/>
              <p:cNvCxnSpPr/>
              <p:nvPr/>
            </p:nvCxnSpPr>
            <p:spPr>
              <a:xfrm flipV="1">
                <a:off x="2863" y="5219"/>
                <a:ext cx="1614" cy="8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flipV="1">
                <a:off x="7926" y="5297"/>
                <a:ext cx="2210" cy="8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36" name="对象 35"/>
          <p:cNvGraphicFramePr/>
          <p:nvPr/>
        </p:nvGraphicFramePr>
        <p:xfrm>
          <a:off x="1733550" y="1743075"/>
          <a:ext cx="1014730" cy="620395"/>
        </p:xfrm>
        <a:graphic>
          <a:graphicData uri="http://schemas.openxmlformats.org/presentationml/2006/ole">
            <mc:AlternateContent xmlns:mc="http://schemas.openxmlformats.org/markup-compatibility/2006">
              <mc:Choice xmlns:v="urn:schemas-microsoft-com:vml" Requires="v">
                <p:oleObj spid="_x0000_s37" name="" r:id="rId9" imgW="1441450" imgH="908050" progId="Paint.Picture">
                  <p:embed/>
                </p:oleObj>
              </mc:Choice>
              <mc:Fallback>
                <p:oleObj name="" r:id="rId9" imgW="1441450" imgH="908050" progId="Paint.Picture">
                  <p:embed/>
                  <p:pic>
                    <p:nvPicPr>
                      <p:cNvPr id="0" name="图片 36"/>
                      <p:cNvPicPr/>
                      <p:nvPr/>
                    </p:nvPicPr>
                    <p:blipFill>
                      <a:blip r:embed="rId10"/>
                      <a:stretch>
                        <a:fillRect/>
                      </a:stretch>
                    </p:blipFill>
                    <p:spPr>
                      <a:xfrm>
                        <a:off x="1733550" y="1743075"/>
                        <a:ext cx="1014730" cy="620395"/>
                      </a:xfrm>
                      <a:prstGeom prst="rect">
                        <a:avLst/>
                      </a:prstGeom>
                    </p:spPr>
                  </p:pic>
                </p:oleObj>
              </mc:Fallback>
            </mc:AlternateContent>
          </a:graphicData>
        </a:graphic>
      </p:graphicFrame>
      <p:graphicFrame>
        <p:nvGraphicFramePr>
          <p:cNvPr id="40" name="对象 39"/>
          <p:cNvGraphicFramePr/>
          <p:nvPr/>
        </p:nvGraphicFramePr>
        <p:xfrm>
          <a:off x="1118870" y="5936615"/>
          <a:ext cx="819150" cy="318770"/>
        </p:xfrm>
        <a:graphic>
          <a:graphicData uri="http://schemas.openxmlformats.org/presentationml/2006/ole">
            <mc:AlternateContent xmlns:mc="http://schemas.openxmlformats.org/markup-compatibility/2006">
              <mc:Choice xmlns:v="urn:schemas-microsoft-com:vml" Requires="v">
                <p:oleObj spid="_x0000_s41" name="" r:id="rId11" imgW="1301750" imgH="704850" progId="Paint.Picture">
                  <p:embed/>
                </p:oleObj>
              </mc:Choice>
              <mc:Fallback>
                <p:oleObj name="" r:id="rId11" imgW="1301750" imgH="704850" progId="Paint.Picture">
                  <p:embed/>
                  <p:pic>
                    <p:nvPicPr>
                      <p:cNvPr id="0" name="图片 40"/>
                      <p:cNvPicPr/>
                      <p:nvPr/>
                    </p:nvPicPr>
                    <p:blipFill>
                      <a:blip r:embed="rId12"/>
                      <a:stretch>
                        <a:fillRect/>
                      </a:stretch>
                    </p:blipFill>
                    <p:spPr>
                      <a:xfrm>
                        <a:off x="1118870" y="5936615"/>
                        <a:ext cx="819150" cy="318770"/>
                      </a:xfrm>
                      <a:prstGeom prst="rect">
                        <a:avLst/>
                      </a:prstGeom>
                    </p:spPr>
                  </p:pic>
                </p:oleObj>
              </mc:Fallback>
            </mc:AlternateContent>
          </a:graphicData>
        </a:graphic>
      </p:graphicFrame>
      <p:graphicFrame>
        <p:nvGraphicFramePr>
          <p:cNvPr id="42" name="对象 41"/>
          <p:cNvGraphicFramePr/>
          <p:nvPr/>
        </p:nvGraphicFramePr>
        <p:xfrm>
          <a:off x="3705860" y="5936615"/>
          <a:ext cx="807085" cy="312420"/>
        </p:xfrm>
        <a:graphic>
          <a:graphicData uri="http://schemas.openxmlformats.org/presentationml/2006/ole">
            <mc:AlternateContent xmlns:mc="http://schemas.openxmlformats.org/markup-compatibility/2006">
              <mc:Choice xmlns:v="urn:schemas-microsoft-com:vml" Requires="v">
                <p:oleObj spid="_x0000_s43" name="" r:id="rId13" imgW="1314450" imgH="654050" progId="Paint.Picture">
                  <p:embed/>
                </p:oleObj>
              </mc:Choice>
              <mc:Fallback>
                <p:oleObj name="" r:id="rId13" imgW="1314450" imgH="654050" progId="Paint.Picture">
                  <p:embed/>
                  <p:pic>
                    <p:nvPicPr>
                      <p:cNvPr id="0" name="图片 42"/>
                      <p:cNvPicPr/>
                      <p:nvPr/>
                    </p:nvPicPr>
                    <p:blipFill>
                      <a:blip r:embed="rId14"/>
                      <a:stretch>
                        <a:fillRect/>
                      </a:stretch>
                    </p:blipFill>
                    <p:spPr>
                      <a:xfrm>
                        <a:off x="3705860" y="5936615"/>
                        <a:ext cx="807085" cy="312420"/>
                      </a:xfrm>
                      <a:prstGeom prst="rect">
                        <a:avLst/>
                      </a:prstGeom>
                    </p:spPr>
                  </p:pic>
                </p:oleObj>
              </mc:Fallback>
            </mc:AlternateContent>
          </a:graphicData>
        </a:graphic>
      </p:graphicFrame>
      <p:graphicFrame>
        <p:nvGraphicFramePr>
          <p:cNvPr id="44" name="对象 43"/>
          <p:cNvGraphicFramePr/>
          <p:nvPr/>
        </p:nvGraphicFramePr>
        <p:xfrm>
          <a:off x="2907665" y="1172210"/>
          <a:ext cx="2402840" cy="2082800"/>
        </p:xfrm>
        <a:graphic>
          <a:graphicData uri="http://schemas.openxmlformats.org/presentationml/2006/ole">
            <mc:AlternateContent xmlns:mc="http://schemas.openxmlformats.org/markup-compatibility/2006">
              <mc:Choice xmlns:v="urn:schemas-microsoft-com:vml" Requires="v">
                <p:oleObj spid="_x0000_s45" name="" r:id="rId15" imgW="4438650" imgH="4489450" progId="Paint.Picture">
                  <p:embed/>
                </p:oleObj>
              </mc:Choice>
              <mc:Fallback>
                <p:oleObj name="" r:id="rId15" imgW="4438650" imgH="4489450" progId="Paint.Picture">
                  <p:embed/>
                  <p:pic>
                    <p:nvPicPr>
                      <p:cNvPr id="0" name="图片 44"/>
                      <p:cNvPicPr/>
                      <p:nvPr/>
                    </p:nvPicPr>
                    <p:blipFill>
                      <a:blip r:embed="rId16"/>
                      <a:stretch>
                        <a:fillRect/>
                      </a:stretch>
                    </p:blipFill>
                    <p:spPr>
                      <a:xfrm>
                        <a:off x="2907665" y="1172210"/>
                        <a:ext cx="2402840" cy="2082800"/>
                      </a:xfrm>
                      <a:prstGeom prst="rect">
                        <a:avLst/>
                      </a:prstGeom>
                    </p:spPr>
                  </p:pic>
                </p:oleObj>
              </mc:Fallback>
            </mc:AlternateContent>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7" name="Picture 5"/>
          <p:cNvPicPr>
            <a:picLocks noChangeAspect="1"/>
          </p:cNvPicPr>
          <p:nvPr/>
        </p:nvPicPr>
        <p:blipFill>
          <a:blip r:embed="rId1"/>
          <a:stretch>
            <a:fillRect/>
          </a:stretch>
        </p:blipFill>
        <p:spPr>
          <a:xfrm>
            <a:off x="1669415" y="2250440"/>
            <a:ext cx="5069840" cy="568325"/>
          </a:xfrm>
          <a:prstGeom prst="rect">
            <a:avLst/>
          </a:prstGeom>
          <a:noFill/>
          <a:ln w="9525">
            <a:noFill/>
          </a:ln>
        </p:spPr>
      </p:pic>
      <p:sp>
        <p:nvSpPr>
          <p:cNvPr id="2" name="文本框 1"/>
          <p:cNvSpPr txBox="1"/>
          <p:nvPr/>
        </p:nvSpPr>
        <p:spPr>
          <a:xfrm>
            <a:off x="562610" y="1181100"/>
            <a:ext cx="8303260" cy="1309370"/>
          </a:xfrm>
          <a:prstGeom prst="rect">
            <a:avLst/>
          </a:prstGeom>
          <a:noFill/>
        </p:spPr>
        <p:txBody>
          <a:bodyPr wrap="square" rtlCol="0" anchor="t">
            <a:spAutoFit/>
          </a:bodyPr>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这三种情况互不相交，且只可能有这三种情况，根据加法原理，应该等于这三种情况的和，写成递推式就是：</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endParaRPr lang="zh-CN" altLang="en-US"/>
          </a:p>
        </p:txBody>
      </p:sp>
      <p:sp>
        <p:nvSpPr>
          <p:cNvPr id="4" name="文本框 3"/>
          <p:cNvSpPr txBox="1"/>
          <p:nvPr/>
        </p:nvSpPr>
        <p:spPr>
          <a:xfrm>
            <a:off x="562610" y="3040380"/>
            <a:ext cx="8303260" cy="3524885"/>
          </a:xfrm>
          <a:prstGeom prst="rect">
            <a:avLst/>
          </a:prstGeom>
          <a:noFill/>
        </p:spPr>
        <p:txBody>
          <a:bodyPr wrap="square" rtlCol="0" anchor="t">
            <a:spAutoFit/>
          </a:bodyPr>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这个式子相当于01101分别从右到左把有1的位置变为零，然后相加。</a:t>
            </a:r>
            <a:endParaRPr lang="zh-CN" altLang="en-US" sz="2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推广状态S，那么</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400" dirty="0">
                <a:highlight>
                  <a:srgbClr val="FFFF00"/>
                </a:highlight>
                <a:latin typeface="宋体" panose="02010600030101010101" pitchFamily="2" charset="-122"/>
                <a:ea typeface="宋体" panose="02010600030101010101" pitchFamily="2" charset="-122"/>
                <a:cs typeface="宋体" panose="02010600030101010101" pitchFamily="2" charset="-122"/>
              </a:rPr>
              <a:t>f[S] =Σf[S^(1&lt;&lt;(i-1))]，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其中i是枚举的状态S中每一个1的位置（从低位到高位）。然后依次去掉一个1。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边界条件：f[0] = 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heckerboard(across)">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文本占位符 11266"/>
          <p:cNvSpPr>
            <a:spLocks noGrp="1"/>
          </p:cNvSpPr>
          <p:nvPr>
            <p:ph type="body" idx="1"/>
          </p:nvPr>
        </p:nvSpPr>
        <p:spPr/>
        <p:txBody>
          <a:bodyPr>
            <a:normAutofit/>
          </a:bodyPr>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设x=1010 y=1100 (都是二进制表示)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那么x^y表示如下</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     1010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y:     1100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x^y:   0110</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其实也就是将x和y表示成二进制，然后按位做异或运算，也就是相同为0，不同为1</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90000"/>
              </a:lnSpc>
              <a:buClrTx/>
              <a:buSzTx/>
              <a:buNone/>
            </a:pPr>
            <a:r>
              <a:rPr lang="zh-CN" altLang="en-US" sz="2400" dirty="0">
                <a:latin typeface="宋体" panose="02010600030101010101" pitchFamily="2" charset="-122"/>
                <a:ea typeface="宋体" panose="02010600030101010101" pitchFamily="2" charset="-122"/>
                <a:cs typeface="宋体" panose="02010600030101010101" pitchFamily="2" charset="-122"/>
              </a:rPr>
              <a:t>    此时x^y==6(10进制表示)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dirty="0"/>
          </a:p>
        </p:txBody>
      </p:sp>
      <p:sp>
        <p:nvSpPr>
          <p:cNvPr id="8194" name="标题 8193"/>
          <p:cNvSpPr>
            <a:spLocks noGrp="1"/>
          </p:cNvSpPr>
          <p:nvPr>
            <p:ph type="title"/>
          </p:nvPr>
        </p:nvSpPr>
        <p:spPr>
          <a:xfrm>
            <a:off x="628650" y="365125"/>
            <a:ext cx="7887970" cy="729615"/>
          </a:xfrm>
        </p:spPr>
        <p:txBody>
          <a:bodyPr anchor="ctr" anchorCtr="0"/>
          <a:p>
            <a:r>
              <a:rPr lang="zh-CN" altLang="en-US" sz="3600" b="1" dirty="0" smtClean="0">
                <a:solidFill>
                  <a:schemeClr val="accent5">
                    <a:lumMod val="75000"/>
                  </a:schemeClr>
                </a:solidFill>
              </a:rPr>
              <a:t>位运算</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与</a:t>
            </a:r>
            <a:r>
              <a:rPr lang="zh-CN" altLang="en-US" sz="3600" b="1" dirty="0" smtClean="0">
                <a:solidFill>
                  <a:schemeClr val="accent5">
                    <a:lumMod val="75000"/>
                  </a:schemeClr>
                </a:solidFill>
                <a:sym typeface="+mn-ea"/>
              </a:rPr>
              <a:t>运算</a:t>
            </a:r>
            <a:r>
              <a:rPr lang="en-US" altLang="zh-CN" sz="3600" b="1" dirty="0" smtClean="0">
                <a:solidFill>
                  <a:schemeClr val="accent5">
                    <a:lumMod val="75000"/>
                  </a:schemeClr>
                </a:solidFill>
                <a:sym typeface="+mn-ea"/>
              </a:rPr>
              <a:t> ^</a:t>
            </a:r>
            <a:endParaRPr lang="en-US" altLang="zh-CN" sz="3600" b="1" dirty="0" smtClean="0">
              <a:solidFill>
                <a:schemeClr val="accent5">
                  <a:lumMod val="75000"/>
                </a:schemeClr>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31520" y="1547495"/>
            <a:ext cx="8303260" cy="607695"/>
          </a:xfrm>
          <a:prstGeom prst="rect">
            <a:avLst/>
          </a:prstGeom>
          <a:noFill/>
        </p:spPr>
        <p:txBody>
          <a:bodyPr wrap="square" rtlCol="0" anchor="t">
            <a:spAutoFit/>
          </a:bodyPr>
          <a:p>
            <a:pPr>
              <a:lnSpc>
                <a:spcPct val="12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zh-CN" altLang="en-US" sz="2800" dirty="0">
                <a:highlight>
                  <a:srgbClr val="FFFF00"/>
                </a:highlight>
                <a:latin typeface="宋体" panose="02010600030101010101" pitchFamily="2" charset="-122"/>
                <a:ea typeface="宋体" panose="02010600030101010101" pitchFamily="2" charset="-122"/>
                <a:cs typeface="宋体" panose="02010600030101010101" pitchFamily="2" charset="-122"/>
              </a:rPr>
              <a:t>f[S] =Σf[S</a:t>
            </a:r>
            <a:r>
              <a:rPr lang="zh-CN" altLang="en-US" sz="2800" dirty="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rPr>
              <a:t>^</a:t>
            </a:r>
            <a:r>
              <a:rPr lang="zh-CN" altLang="en-US" sz="2800" dirty="0">
                <a:highlight>
                  <a:srgbClr val="FFFF00"/>
                </a:highlight>
                <a:latin typeface="宋体" panose="02010600030101010101" pitchFamily="2" charset="-122"/>
                <a:ea typeface="宋体" panose="02010600030101010101" pitchFamily="2" charset="-122"/>
                <a:cs typeface="宋体" panose="02010600030101010101" pitchFamily="2" charset="-122"/>
              </a:rPr>
              <a:t>(1&lt;&lt;(i-1))]，</a:t>
            </a:r>
            <a:endParaRPr lang="zh-CN" altLang="en-US" sz="2800" dirty="0">
              <a:highlight>
                <a:srgbClr val="FFFF00"/>
              </a:highlight>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9" name="对象 8"/>
          <p:cNvGraphicFramePr/>
          <p:nvPr/>
        </p:nvGraphicFramePr>
        <p:xfrm>
          <a:off x="417830" y="2774950"/>
          <a:ext cx="2616200" cy="1310005"/>
        </p:xfrm>
        <a:graphic>
          <a:graphicData uri="http://schemas.openxmlformats.org/presentationml/2006/ole">
            <mc:AlternateContent xmlns:mc="http://schemas.openxmlformats.org/markup-compatibility/2006">
              <mc:Choice xmlns:v="urn:schemas-microsoft-com:vml" Requires="v">
                <p:oleObj spid="_x0000_s10" name="" r:id="rId1" imgW="3409950" imgH="1930400" progId="Paint.Picture">
                  <p:embed/>
                </p:oleObj>
              </mc:Choice>
              <mc:Fallback>
                <p:oleObj name="" r:id="rId1" imgW="3409950" imgH="1930400" progId="Paint.Picture">
                  <p:embed/>
                  <p:pic>
                    <p:nvPicPr>
                      <p:cNvPr id="0" name="图片 9"/>
                      <p:cNvPicPr/>
                      <p:nvPr/>
                    </p:nvPicPr>
                    <p:blipFill>
                      <a:blip r:embed="rId2"/>
                      <a:stretch>
                        <a:fillRect/>
                      </a:stretch>
                    </p:blipFill>
                    <p:spPr>
                      <a:xfrm>
                        <a:off x="417830" y="2774950"/>
                        <a:ext cx="2616200" cy="1310005"/>
                      </a:xfrm>
                      <a:prstGeom prst="rect">
                        <a:avLst/>
                      </a:prstGeom>
                    </p:spPr>
                  </p:pic>
                </p:oleObj>
              </mc:Fallback>
            </mc:AlternateContent>
          </a:graphicData>
        </a:graphic>
      </p:graphicFrame>
      <p:graphicFrame>
        <p:nvGraphicFramePr>
          <p:cNvPr id="11" name="对象 10"/>
          <p:cNvGraphicFramePr/>
          <p:nvPr/>
        </p:nvGraphicFramePr>
        <p:xfrm>
          <a:off x="3256280" y="2774315"/>
          <a:ext cx="2412365" cy="1310005"/>
        </p:xfrm>
        <a:graphic>
          <a:graphicData uri="http://schemas.openxmlformats.org/presentationml/2006/ole">
            <mc:AlternateContent xmlns:mc="http://schemas.openxmlformats.org/markup-compatibility/2006">
              <mc:Choice xmlns:v="urn:schemas-microsoft-com:vml" Requires="v">
                <p:oleObj spid="_x0000_s12" name="" r:id="rId3" imgW="2628900" imgH="1828800" progId="Paint.Picture">
                  <p:embed/>
                </p:oleObj>
              </mc:Choice>
              <mc:Fallback>
                <p:oleObj name="" r:id="rId3" imgW="2628900" imgH="1828800" progId="Paint.Picture">
                  <p:embed/>
                  <p:pic>
                    <p:nvPicPr>
                      <p:cNvPr id="0" name="图片 11"/>
                      <p:cNvPicPr/>
                      <p:nvPr/>
                    </p:nvPicPr>
                    <p:blipFill>
                      <a:blip r:embed="rId4"/>
                      <a:stretch>
                        <a:fillRect/>
                      </a:stretch>
                    </p:blipFill>
                    <p:spPr>
                      <a:xfrm>
                        <a:off x="3256280" y="2774315"/>
                        <a:ext cx="2412365" cy="1310005"/>
                      </a:xfrm>
                      <a:prstGeom prst="rect">
                        <a:avLst/>
                      </a:prstGeom>
                    </p:spPr>
                  </p:pic>
                </p:oleObj>
              </mc:Fallback>
            </mc:AlternateContent>
          </a:graphicData>
        </a:graphic>
      </p:graphicFrame>
      <p:graphicFrame>
        <p:nvGraphicFramePr>
          <p:cNvPr id="13" name="对象 12"/>
          <p:cNvGraphicFramePr/>
          <p:nvPr/>
        </p:nvGraphicFramePr>
        <p:xfrm>
          <a:off x="5910580" y="2774950"/>
          <a:ext cx="2386330" cy="1308735"/>
        </p:xfrm>
        <a:graphic>
          <a:graphicData uri="http://schemas.openxmlformats.org/presentationml/2006/ole">
            <mc:AlternateContent xmlns:mc="http://schemas.openxmlformats.org/markup-compatibility/2006">
              <mc:Choice xmlns:v="urn:schemas-microsoft-com:vml" Requires="v">
                <p:oleObj spid="_x0000_s14" name="" r:id="rId5" imgW="2743200" imgH="1778000" progId="Paint.Picture">
                  <p:embed/>
                </p:oleObj>
              </mc:Choice>
              <mc:Fallback>
                <p:oleObj name="" r:id="rId5" imgW="2743200" imgH="1778000" progId="Paint.Picture">
                  <p:embed/>
                  <p:pic>
                    <p:nvPicPr>
                      <p:cNvPr id="0" name="图片 13"/>
                      <p:cNvPicPr/>
                      <p:nvPr/>
                    </p:nvPicPr>
                    <p:blipFill>
                      <a:blip r:embed="rId6"/>
                      <a:stretch>
                        <a:fillRect/>
                      </a:stretch>
                    </p:blipFill>
                    <p:spPr>
                      <a:xfrm>
                        <a:off x="5910580" y="2774950"/>
                        <a:ext cx="2386330" cy="1308735"/>
                      </a:xfrm>
                      <a:prstGeom prst="rect">
                        <a:avLst/>
                      </a:prstGeom>
                    </p:spPr>
                  </p:pic>
                </p:oleObj>
              </mc:Fallback>
            </mc:AlternateContent>
          </a:graphicData>
        </a:graphic>
      </p:graphicFrame>
      <p:sp>
        <p:nvSpPr>
          <p:cNvPr id="2" name="文本框 1"/>
          <p:cNvSpPr txBox="1"/>
          <p:nvPr/>
        </p:nvSpPr>
        <p:spPr>
          <a:xfrm>
            <a:off x="525145" y="4598035"/>
            <a:ext cx="673862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通过异或操作，出去每次都少一个</a:t>
            </a: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的状态</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6245" y="1529080"/>
            <a:ext cx="8272780" cy="3784600"/>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在 n*n(n≤10)的方格棋盘上放置 n 个车(可以攻击所在行、列)，求使它们不能互相攻击的方案总数。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输入</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n</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输出</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使它们不能互相攻击的方案总数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输入样例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5</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输出样例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120</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557530" y="427990"/>
            <a:ext cx="3339465" cy="645160"/>
          </a:xfrm>
          <a:prstGeom prst="rect">
            <a:avLst/>
          </a:prstGeom>
          <a:noFill/>
        </p:spPr>
        <p:txBody>
          <a:bodyPr wrap="none" rtlCol="0">
            <a:spAutoFit/>
          </a:bodyPr>
          <a:p>
            <a:pPr algn="l"/>
            <a:r>
              <a:rPr lang="zh-CN" altLang="en-US" sz="3600" b="1" dirty="0" smtClean="0">
                <a:solidFill>
                  <a:schemeClr val="accent5">
                    <a:lumMod val="75000"/>
                  </a:schemeClr>
                </a:solidFill>
                <a:latin typeface="+mj-lt"/>
                <a:ea typeface="+mj-ea"/>
                <a:cs typeface="+mj-cs"/>
                <a:sym typeface="+mn-ea"/>
              </a:rPr>
              <a:t>[2993] 棋盘放置</a:t>
            </a:r>
            <a:endParaRPr lang="zh-CN" altLang="en-US" sz="3600" b="1" dirty="0" smtClean="0">
              <a:solidFill>
                <a:schemeClr val="accent5">
                  <a:lumMod val="75000"/>
                </a:schemeClr>
              </a:solidFill>
              <a:latin typeface="+mj-lt"/>
              <a:ea typeface="+mj-ea"/>
              <a:cs typeface="+mj-cs"/>
            </a:endParaRP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椭圆 1"/>
          <p:cNvSpPr/>
          <p:nvPr/>
        </p:nvSpPr>
        <p:spPr>
          <a:xfrm>
            <a:off x="3839845" y="1791335"/>
            <a:ext cx="826135" cy="646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111</a:t>
            </a:r>
            <a:endParaRPr lang="en-US" altLang="zh-CN"/>
          </a:p>
        </p:txBody>
      </p:sp>
      <p:grpSp>
        <p:nvGrpSpPr>
          <p:cNvPr id="23" name="组合 22"/>
          <p:cNvGrpSpPr/>
          <p:nvPr/>
        </p:nvGrpSpPr>
        <p:grpSpPr>
          <a:xfrm>
            <a:off x="2752725" y="2343150"/>
            <a:ext cx="3054985" cy="1108075"/>
            <a:chOff x="4335" y="3690"/>
            <a:chExt cx="4811" cy="1745"/>
          </a:xfrm>
        </p:grpSpPr>
        <p:sp>
          <p:nvSpPr>
            <p:cNvPr id="7" name="椭圆 6"/>
            <p:cNvSpPr/>
            <p:nvPr/>
          </p:nvSpPr>
          <p:spPr>
            <a:xfrm>
              <a:off x="4335" y="4213"/>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101</a:t>
              </a:r>
              <a:endParaRPr lang="en-US" altLang="zh-CN"/>
            </a:p>
          </p:txBody>
        </p:sp>
        <p:sp>
          <p:nvSpPr>
            <p:cNvPr id="8" name="椭圆 7"/>
            <p:cNvSpPr/>
            <p:nvPr/>
          </p:nvSpPr>
          <p:spPr>
            <a:xfrm>
              <a:off x="6142" y="4417"/>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110</a:t>
              </a:r>
              <a:endParaRPr lang="en-US" altLang="zh-CN"/>
            </a:p>
          </p:txBody>
        </p:sp>
        <p:sp>
          <p:nvSpPr>
            <p:cNvPr id="9" name="椭圆 8"/>
            <p:cNvSpPr/>
            <p:nvPr/>
          </p:nvSpPr>
          <p:spPr>
            <a:xfrm>
              <a:off x="7846" y="4213"/>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011</a:t>
              </a:r>
              <a:endParaRPr lang="en-US" altLang="zh-CN"/>
            </a:p>
          </p:txBody>
        </p:sp>
        <p:cxnSp>
          <p:nvCxnSpPr>
            <p:cNvPr id="3" name="直接箭头连接符 2"/>
            <p:cNvCxnSpPr>
              <a:stCxn id="7" idx="7"/>
              <a:endCxn id="2" idx="3"/>
            </p:cNvCxnSpPr>
            <p:nvPr/>
          </p:nvCxnSpPr>
          <p:spPr>
            <a:xfrm flipV="1">
              <a:off x="5445" y="3690"/>
              <a:ext cx="793" cy="67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9" idx="0"/>
              <a:endCxn id="2" idx="5"/>
            </p:cNvCxnSpPr>
            <p:nvPr/>
          </p:nvCxnSpPr>
          <p:spPr>
            <a:xfrm flipH="1" flipV="1">
              <a:off x="7157" y="3690"/>
              <a:ext cx="1340" cy="523"/>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0"/>
              <a:endCxn id="2" idx="4"/>
            </p:cNvCxnSpPr>
            <p:nvPr/>
          </p:nvCxnSpPr>
          <p:spPr>
            <a:xfrm flipH="1" flipV="1">
              <a:off x="6698" y="3839"/>
              <a:ext cx="95" cy="578"/>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463040" y="3227070"/>
            <a:ext cx="1703070" cy="1375410"/>
            <a:chOff x="2304" y="5082"/>
            <a:chExt cx="2682" cy="2166"/>
          </a:xfrm>
        </p:grpSpPr>
        <p:sp>
          <p:nvSpPr>
            <p:cNvPr id="13" name="椭圆 12"/>
            <p:cNvSpPr/>
            <p:nvPr/>
          </p:nvSpPr>
          <p:spPr>
            <a:xfrm>
              <a:off x="2304" y="5296"/>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100</a:t>
              </a:r>
              <a:endParaRPr lang="en-US" altLang="zh-CN"/>
            </a:p>
          </p:txBody>
        </p:sp>
        <p:sp>
          <p:nvSpPr>
            <p:cNvPr id="14" name="椭圆 13"/>
            <p:cNvSpPr/>
            <p:nvPr/>
          </p:nvSpPr>
          <p:spPr>
            <a:xfrm>
              <a:off x="3551" y="6230"/>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001</a:t>
              </a:r>
              <a:endParaRPr lang="en-US" altLang="zh-CN"/>
            </a:p>
          </p:txBody>
        </p:sp>
        <p:cxnSp>
          <p:nvCxnSpPr>
            <p:cNvPr id="17" name="直接箭头连接符 16"/>
            <p:cNvCxnSpPr>
              <a:stCxn id="13" idx="6"/>
              <a:endCxn id="7" idx="3"/>
            </p:cNvCxnSpPr>
            <p:nvPr/>
          </p:nvCxnSpPr>
          <p:spPr>
            <a:xfrm flipV="1">
              <a:off x="3605" y="5082"/>
              <a:ext cx="921" cy="723"/>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0"/>
              <a:endCxn id="7" idx="4"/>
            </p:cNvCxnSpPr>
            <p:nvPr/>
          </p:nvCxnSpPr>
          <p:spPr>
            <a:xfrm flipV="1">
              <a:off x="4202" y="5231"/>
              <a:ext cx="784" cy="999"/>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284220" y="3451225"/>
            <a:ext cx="1854835" cy="1355725"/>
            <a:chOff x="5172" y="5435"/>
            <a:chExt cx="2921" cy="2135"/>
          </a:xfrm>
        </p:grpSpPr>
        <p:sp>
          <p:nvSpPr>
            <p:cNvPr id="10" name="椭圆 9"/>
            <p:cNvSpPr/>
            <p:nvPr/>
          </p:nvSpPr>
          <p:spPr>
            <a:xfrm>
              <a:off x="5172" y="6403"/>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100</a:t>
              </a:r>
              <a:endParaRPr lang="en-US" altLang="zh-CN"/>
            </a:p>
          </p:txBody>
        </p:sp>
        <p:sp>
          <p:nvSpPr>
            <p:cNvPr id="11" name="椭圆 10"/>
            <p:cNvSpPr/>
            <p:nvPr/>
          </p:nvSpPr>
          <p:spPr>
            <a:xfrm>
              <a:off x="6793" y="6552"/>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010</a:t>
              </a:r>
              <a:endParaRPr lang="en-US" altLang="zh-CN"/>
            </a:p>
          </p:txBody>
        </p:sp>
        <p:cxnSp>
          <p:nvCxnSpPr>
            <p:cNvPr id="19" name="直接箭头连接符 18"/>
            <p:cNvCxnSpPr>
              <a:stCxn id="10" idx="7"/>
              <a:endCxn id="8" idx="4"/>
            </p:cNvCxnSpPr>
            <p:nvPr/>
          </p:nvCxnSpPr>
          <p:spPr>
            <a:xfrm flipV="1">
              <a:off x="6282" y="5435"/>
              <a:ext cx="511" cy="111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0"/>
              <a:endCxn id="8" idx="4"/>
            </p:cNvCxnSpPr>
            <p:nvPr/>
          </p:nvCxnSpPr>
          <p:spPr>
            <a:xfrm flipH="1" flipV="1">
              <a:off x="6793" y="5435"/>
              <a:ext cx="651" cy="111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556250" y="2998470"/>
            <a:ext cx="1746250" cy="1299845"/>
            <a:chOff x="8750" y="4722"/>
            <a:chExt cx="2750" cy="2047"/>
          </a:xfrm>
        </p:grpSpPr>
        <p:sp>
          <p:nvSpPr>
            <p:cNvPr id="15" name="椭圆 14"/>
            <p:cNvSpPr/>
            <p:nvPr/>
          </p:nvSpPr>
          <p:spPr>
            <a:xfrm>
              <a:off x="10200" y="5033"/>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010</a:t>
              </a:r>
              <a:endParaRPr lang="en-US" altLang="zh-CN"/>
            </a:p>
          </p:txBody>
        </p:sp>
        <p:sp>
          <p:nvSpPr>
            <p:cNvPr id="16" name="椭圆 15"/>
            <p:cNvSpPr/>
            <p:nvPr/>
          </p:nvSpPr>
          <p:spPr>
            <a:xfrm>
              <a:off x="8750" y="5751"/>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001</a:t>
              </a:r>
              <a:endParaRPr lang="en-US" altLang="zh-CN"/>
            </a:p>
          </p:txBody>
        </p:sp>
        <p:cxnSp>
          <p:nvCxnSpPr>
            <p:cNvPr id="21" name="直接箭头连接符 20"/>
            <p:cNvCxnSpPr>
              <a:stCxn id="16" idx="0"/>
            </p:cNvCxnSpPr>
            <p:nvPr/>
          </p:nvCxnSpPr>
          <p:spPr>
            <a:xfrm flipH="1" flipV="1">
              <a:off x="8945" y="5118"/>
              <a:ext cx="456" cy="633"/>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9" idx="6"/>
            </p:cNvCxnSpPr>
            <p:nvPr/>
          </p:nvCxnSpPr>
          <p:spPr>
            <a:xfrm flipH="1" flipV="1">
              <a:off x="9147" y="4722"/>
              <a:ext cx="1158" cy="49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701040" y="3691255"/>
            <a:ext cx="7548880" cy="2072640"/>
            <a:chOff x="1104" y="5902"/>
            <a:chExt cx="11888" cy="3264"/>
          </a:xfrm>
        </p:grpSpPr>
        <p:grpSp>
          <p:nvGrpSpPr>
            <p:cNvPr id="41" name="组合 40"/>
            <p:cNvGrpSpPr/>
            <p:nvPr/>
          </p:nvGrpSpPr>
          <p:grpSpPr>
            <a:xfrm>
              <a:off x="1104" y="6165"/>
              <a:ext cx="11888" cy="3001"/>
              <a:chOff x="1104" y="6165"/>
              <a:chExt cx="11888" cy="3001"/>
            </a:xfrm>
          </p:grpSpPr>
          <p:cxnSp>
            <p:nvCxnSpPr>
              <p:cNvPr id="33" name="直接箭头连接符 32"/>
              <p:cNvCxnSpPr>
                <a:stCxn id="27" idx="0"/>
                <a:endCxn id="13" idx="3"/>
              </p:cNvCxnSpPr>
              <p:nvPr/>
            </p:nvCxnSpPr>
            <p:spPr>
              <a:xfrm flipV="1">
                <a:off x="1755" y="6165"/>
                <a:ext cx="740" cy="47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104" y="6642"/>
                <a:ext cx="11888" cy="2524"/>
                <a:chOff x="1104" y="6642"/>
                <a:chExt cx="11888" cy="2524"/>
              </a:xfrm>
            </p:grpSpPr>
            <p:sp>
              <p:nvSpPr>
                <p:cNvPr id="27" name="椭圆 26"/>
                <p:cNvSpPr/>
                <p:nvPr/>
              </p:nvSpPr>
              <p:spPr>
                <a:xfrm>
                  <a:off x="1104" y="6642"/>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000</a:t>
                  </a:r>
                  <a:endParaRPr lang="en-US" altLang="zh-CN"/>
                </a:p>
              </p:txBody>
            </p:sp>
            <p:sp>
              <p:nvSpPr>
                <p:cNvPr id="28" name="椭圆 27"/>
                <p:cNvSpPr/>
                <p:nvPr/>
              </p:nvSpPr>
              <p:spPr>
                <a:xfrm>
                  <a:off x="2901" y="7762"/>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000</a:t>
                  </a:r>
                  <a:endParaRPr lang="en-US" altLang="zh-CN"/>
                </a:p>
              </p:txBody>
            </p:sp>
            <p:sp>
              <p:nvSpPr>
                <p:cNvPr id="29" name="椭圆 28"/>
                <p:cNvSpPr/>
                <p:nvPr/>
              </p:nvSpPr>
              <p:spPr>
                <a:xfrm>
                  <a:off x="4986" y="8148"/>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000</a:t>
                  </a:r>
                  <a:endParaRPr lang="en-US" altLang="zh-CN"/>
                </a:p>
              </p:txBody>
            </p:sp>
            <p:sp>
              <p:nvSpPr>
                <p:cNvPr id="30" name="椭圆 29"/>
                <p:cNvSpPr/>
                <p:nvPr/>
              </p:nvSpPr>
              <p:spPr>
                <a:xfrm>
                  <a:off x="7196" y="8148"/>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000</a:t>
                  </a:r>
                  <a:endParaRPr lang="en-US" altLang="zh-CN"/>
                </a:p>
              </p:txBody>
            </p:sp>
            <p:sp>
              <p:nvSpPr>
                <p:cNvPr id="31" name="椭圆 30"/>
                <p:cNvSpPr/>
                <p:nvPr/>
              </p:nvSpPr>
              <p:spPr>
                <a:xfrm>
                  <a:off x="9766" y="7762"/>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000</a:t>
                  </a:r>
                  <a:endParaRPr lang="en-US" altLang="zh-CN"/>
                </a:p>
              </p:txBody>
            </p:sp>
            <p:sp>
              <p:nvSpPr>
                <p:cNvPr id="32" name="椭圆 31"/>
                <p:cNvSpPr/>
                <p:nvPr/>
              </p:nvSpPr>
              <p:spPr>
                <a:xfrm>
                  <a:off x="11691" y="6744"/>
                  <a:ext cx="1301" cy="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000</a:t>
                  </a:r>
                  <a:endParaRPr lang="en-US" altLang="zh-CN"/>
                </a:p>
              </p:txBody>
            </p:sp>
            <p:cxnSp>
              <p:nvCxnSpPr>
                <p:cNvPr id="35" name="直接箭头连接符 34"/>
                <p:cNvCxnSpPr>
                  <a:stCxn id="28" idx="0"/>
                  <a:endCxn id="14" idx="4"/>
                </p:cNvCxnSpPr>
                <p:nvPr/>
              </p:nvCxnSpPr>
              <p:spPr>
                <a:xfrm flipV="1">
                  <a:off x="3552" y="7248"/>
                  <a:ext cx="650" cy="51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29" idx="0"/>
                  <a:endCxn id="10" idx="4"/>
                </p:cNvCxnSpPr>
                <p:nvPr/>
              </p:nvCxnSpPr>
              <p:spPr>
                <a:xfrm flipV="1">
                  <a:off x="5637" y="7421"/>
                  <a:ext cx="186" cy="72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7520" y="7659"/>
                  <a:ext cx="282" cy="50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31" idx="0"/>
                  <a:endCxn id="16" idx="5"/>
                </p:cNvCxnSpPr>
                <p:nvPr/>
              </p:nvCxnSpPr>
              <p:spPr>
                <a:xfrm flipH="1" flipV="1">
                  <a:off x="9860" y="6709"/>
                  <a:ext cx="557" cy="1053"/>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9" name="直接箭头连接符 38"/>
            <p:cNvCxnSpPr>
              <a:stCxn id="32" idx="0"/>
              <a:endCxn id="15" idx="5"/>
            </p:cNvCxnSpPr>
            <p:nvPr/>
          </p:nvCxnSpPr>
          <p:spPr>
            <a:xfrm flipH="1" flipV="1">
              <a:off x="11310" y="5902"/>
              <a:ext cx="1032" cy="84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43" name="文本框 42"/>
          <p:cNvSpPr txBox="1"/>
          <p:nvPr/>
        </p:nvSpPr>
        <p:spPr>
          <a:xfrm>
            <a:off x="557530" y="427990"/>
            <a:ext cx="887730" cy="645160"/>
          </a:xfrm>
          <a:prstGeom prst="rect">
            <a:avLst/>
          </a:prstGeom>
          <a:noFill/>
        </p:spPr>
        <p:txBody>
          <a:bodyPr wrap="none" rtlCol="0">
            <a:spAutoFit/>
          </a:bodyPr>
          <a:p>
            <a:pPr algn="l"/>
            <a:r>
              <a:rPr lang="en-US" altLang="zh-CN" sz="3600" b="1" dirty="0" smtClean="0">
                <a:solidFill>
                  <a:schemeClr val="accent5">
                    <a:lumMod val="75000"/>
                  </a:schemeClr>
                </a:solidFill>
                <a:latin typeface="+mj-lt"/>
                <a:ea typeface="+mj-ea"/>
                <a:cs typeface="+mj-cs"/>
                <a:sym typeface="+mn-ea"/>
              </a:rPr>
              <a:t>n=3</a:t>
            </a:r>
            <a:endParaRPr lang="en-US" altLang="zh-CN" sz="3600" b="1" dirty="0" smtClean="0">
              <a:solidFill>
                <a:schemeClr val="accent5">
                  <a:lumMod val="75000"/>
                </a:schemeClr>
              </a:solidFill>
              <a:latin typeface="+mj-lt"/>
              <a:ea typeface="+mj-ea"/>
              <a:cs typeface="+mj-cs"/>
              <a:sym typeface="+mn-ea"/>
            </a:endParaRPr>
          </a:p>
        </p:txBody>
      </p:sp>
      <p:sp>
        <p:nvSpPr>
          <p:cNvPr id="44" name="文本框 43"/>
          <p:cNvSpPr txBox="1"/>
          <p:nvPr/>
        </p:nvSpPr>
        <p:spPr>
          <a:xfrm>
            <a:off x="7164070" y="5454015"/>
            <a:ext cx="1532890" cy="521970"/>
          </a:xfrm>
          <a:prstGeom prst="rect">
            <a:avLst/>
          </a:prstGeom>
          <a:noFill/>
        </p:spPr>
        <p:txBody>
          <a:bodyPr wrap="square" rtlCol="0">
            <a:spAutoFit/>
          </a:bodyPr>
          <a:p>
            <a:r>
              <a:rPr lang="en-US" altLang="zh-CN" sz="2800">
                <a:highlight>
                  <a:srgbClr val="FFFF00"/>
                </a:highlight>
              </a:rPr>
              <a:t>f[0]=0</a:t>
            </a:r>
            <a:endParaRPr lang="en-US" altLang="zh-CN" sz="2800">
              <a:highlight>
                <a:srgbClr val="FFFF00"/>
              </a:highlight>
            </a:endParaRPr>
          </a:p>
        </p:txBody>
      </p:sp>
      <p:sp>
        <p:nvSpPr>
          <p:cNvPr id="45" name="文本框 44"/>
          <p:cNvSpPr txBox="1"/>
          <p:nvPr/>
        </p:nvSpPr>
        <p:spPr>
          <a:xfrm>
            <a:off x="4775200" y="1691640"/>
            <a:ext cx="1254125" cy="521970"/>
          </a:xfrm>
          <a:prstGeom prst="rect">
            <a:avLst/>
          </a:prstGeom>
          <a:noFill/>
        </p:spPr>
        <p:txBody>
          <a:bodyPr wrap="square" rtlCol="0">
            <a:spAutoFit/>
          </a:bodyPr>
          <a:p>
            <a:r>
              <a:rPr lang="en-US" altLang="zh-CN" sz="2800">
                <a:highlight>
                  <a:srgbClr val="FFFF00"/>
                </a:highlight>
              </a:rPr>
              <a:t>f[111]</a:t>
            </a:r>
            <a:endParaRPr lang="en-US" altLang="zh-CN" sz="2800">
              <a:highlight>
                <a:srgbClr val="FFFF00"/>
              </a:highlight>
            </a:endParaRPr>
          </a:p>
        </p:txBody>
      </p:sp>
      <p:pic>
        <p:nvPicPr>
          <p:cNvPr id="48" name="图片 47"/>
          <p:cNvPicPr>
            <a:picLocks noChangeAspect="1"/>
          </p:cNvPicPr>
          <p:nvPr/>
        </p:nvPicPr>
        <p:blipFill>
          <a:blip r:embed="rId1"/>
          <a:stretch>
            <a:fillRect/>
          </a:stretch>
        </p:blipFill>
        <p:spPr>
          <a:xfrm>
            <a:off x="335280" y="2675255"/>
            <a:ext cx="2253615" cy="478155"/>
          </a:xfrm>
          <a:prstGeom prst="rect">
            <a:avLst/>
          </a:prstGeom>
        </p:spPr>
      </p:pic>
      <p:sp>
        <p:nvSpPr>
          <p:cNvPr id="49" name="文本框 48"/>
          <p:cNvSpPr txBox="1"/>
          <p:nvPr/>
        </p:nvSpPr>
        <p:spPr>
          <a:xfrm>
            <a:off x="5880100" y="1751330"/>
            <a:ext cx="2816860" cy="460375"/>
          </a:xfrm>
          <a:prstGeom prst="rect">
            <a:avLst/>
          </a:prstGeom>
          <a:noFill/>
        </p:spPr>
        <p:txBody>
          <a:bodyPr wrap="square" rtlCol="0">
            <a:spAutoFit/>
          </a:bodyPr>
          <a:p>
            <a:r>
              <a:rPr lang="en-US" altLang="zh-CN" sz="2400">
                <a:solidFill>
                  <a:srgbClr val="FF0000"/>
                </a:solidFill>
              </a:rPr>
              <a:t>=f[101]+f[110]+f[011]</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4">
                                            <p:txEl>
                                              <p:pRg st="0" end="0"/>
                                            </p:txEl>
                                          </p:spTgt>
                                        </p:tgtEl>
                                        <p:attrNameLst>
                                          <p:attrName>style.visibility</p:attrName>
                                        </p:attrNameLst>
                                      </p:cBhvr>
                                      <p:to>
                                        <p:strVal val="visible"/>
                                      </p:to>
                                    </p:set>
                                    <p:anim calcmode="lin" valueType="num">
                                      <p:cBhvr additive="base">
                                        <p:cTn id="5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custDataLst>
              <p:tags r:id="rId1"/>
            </p:custDataLst>
          </p:nvPr>
        </p:nvPicPr>
        <p:blipFill>
          <a:blip r:embed="rId2"/>
          <a:stretch>
            <a:fillRect/>
          </a:stretch>
        </p:blipFill>
        <p:spPr>
          <a:xfrm>
            <a:off x="414655" y="1163955"/>
            <a:ext cx="5436235" cy="5100955"/>
          </a:xfrm>
          <a:prstGeom prst="rect">
            <a:avLst/>
          </a:prstGeom>
        </p:spPr>
      </p:pic>
      <p:sp>
        <p:nvSpPr>
          <p:cNvPr id="17" name="文本框 16"/>
          <p:cNvSpPr txBox="1"/>
          <p:nvPr/>
        </p:nvSpPr>
        <p:spPr>
          <a:xfrm>
            <a:off x="557530" y="427990"/>
            <a:ext cx="1554480" cy="645160"/>
          </a:xfrm>
          <a:prstGeom prst="rect">
            <a:avLst/>
          </a:prstGeom>
          <a:noFill/>
        </p:spPr>
        <p:txBody>
          <a:bodyPr wrap="none" rtlCol="0">
            <a:spAutoFit/>
          </a:bodyPr>
          <a:p>
            <a:pPr algn="l"/>
            <a:r>
              <a:rPr lang="zh-CN" altLang="en-US" sz="3600" b="1" dirty="0" smtClean="0">
                <a:solidFill>
                  <a:schemeClr val="accent5">
                    <a:lumMod val="75000"/>
                  </a:schemeClr>
                </a:solidFill>
                <a:latin typeface="+mj-lt"/>
                <a:ea typeface="+mj-ea"/>
                <a:cs typeface="+mj-cs"/>
                <a:sym typeface="+mn-ea"/>
              </a:rPr>
              <a:t>源代码</a:t>
            </a:r>
            <a:endParaRPr lang="zh-CN" altLang="en-US" sz="3600" b="1" dirty="0" smtClean="0">
              <a:solidFill>
                <a:schemeClr val="accent5">
                  <a:lumMod val="75000"/>
                </a:schemeClr>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custDataLst>
              <p:tags r:id="rId1"/>
            </p:custDataLst>
          </p:nvPr>
        </p:nvSpPr>
        <p:spPr>
          <a:xfrm>
            <a:off x="628650" y="365125"/>
            <a:ext cx="7887970" cy="718820"/>
          </a:xfrm>
          <a:noFill/>
          <a:ln>
            <a:noFill/>
          </a:ln>
        </p:spPr>
        <p:txBody>
          <a:bodyPr wrap="square" lIns="91440" tIns="45720" rIns="91440" bIns="45720" anchor="b" anchorCtr="0"/>
          <a:p>
            <a:r>
              <a:rPr lang="zh-CN" altLang="en-US" sz="3600" b="1" dirty="0" smtClean="0">
                <a:solidFill>
                  <a:schemeClr val="accent5">
                    <a:lumMod val="75000"/>
                  </a:schemeClr>
                </a:solidFill>
              </a:rPr>
              <a:t>状态压缩</a:t>
            </a:r>
            <a:endParaRPr lang="zh-CN" altLang="en-US" sz="3600" b="1" dirty="0" smtClean="0">
              <a:solidFill>
                <a:schemeClr val="accent5">
                  <a:lumMod val="75000"/>
                </a:schemeClr>
              </a:solidFill>
            </a:endParaRPr>
          </a:p>
        </p:txBody>
      </p:sp>
      <p:sp>
        <p:nvSpPr>
          <p:cNvPr id="26627" name="内容占位符 1"/>
          <p:cNvSpPr>
            <a:spLocks noGrp="1"/>
          </p:cNvSpPr>
          <p:nvPr>
            <p:ph idx="1"/>
            <p:custDataLst>
              <p:tags r:id="rId2"/>
            </p:custDataLst>
          </p:nvPr>
        </p:nvSpPr>
        <p:spPr>
          <a:xfrm>
            <a:off x="509905" y="3862705"/>
            <a:ext cx="8125460" cy="2197735"/>
          </a:xfrm>
        </p:spPr>
        <p:txBody>
          <a:bodyPr vert="horz" wrap="square" lIns="91440" tIns="45720" rIns="91440" bIns="45720" numCol="1" anchor="t" anchorCtr="0" compatLnSpc="1">
            <a:noAutofit/>
          </a:bodyPr>
          <a:lstStyle/>
          <a:p>
            <a:pPr marL="0" indent="0" fontAlgn="base">
              <a:lnSpc>
                <a:spcPct val="100000"/>
              </a:lnSpc>
              <a:buNone/>
            </a:pP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我们给三种水果一个标号，苹果标记为</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1,</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梨子标记为</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2</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，香蕉标记为</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3</a:t>
            </a:r>
            <a:endPar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00000"/>
              </a:lnSpc>
              <a:buNone/>
            </a:pP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那么我们就可以简单的用一个数组</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a</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来描述现在桌面上的状态，</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a[1]=4,a[2]=11,a[3]=3</a:t>
            </a:r>
            <a:endPar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marL="0" indent="0" fontAlgn="base">
              <a:lnSpc>
                <a:spcPct val="100000"/>
              </a:lnSpc>
              <a:buNone/>
            </a:pP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这个过程就是状态压缩。</a:t>
            </a:r>
            <a:endPar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3"/>
          <a:stretch>
            <a:fillRect/>
          </a:stretch>
        </p:blipFill>
        <p:spPr>
          <a:xfrm>
            <a:off x="325755" y="1275715"/>
            <a:ext cx="2197100" cy="1898650"/>
          </a:xfrm>
          <a:prstGeom prst="rect">
            <a:avLst/>
          </a:prstGeom>
        </p:spPr>
      </p:pic>
      <p:pic>
        <p:nvPicPr>
          <p:cNvPr id="7" name="图片 6"/>
          <p:cNvPicPr>
            <a:picLocks noChangeAspect="1"/>
          </p:cNvPicPr>
          <p:nvPr/>
        </p:nvPicPr>
        <p:blipFill>
          <a:blip r:embed="rId4"/>
          <a:stretch>
            <a:fillRect/>
          </a:stretch>
        </p:blipFill>
        <p:spPr>
          <a:xfrm>
            <a:off x="6253480" y="1464945"/>
            <a:ext cx="2521585" cy="1964055"/>
          </a:xfrm>
          <a:prstGeom prst="rect">
            <a:avLst/>
          </a:prstGeom>
        </p:spPr>
      </p:pic>
      <p:pic>
        <p:nvPicPr>
          <p:cNvPr id="10" name="图片 9"/>
          <p:cNvPicPr>
            <a:picLocks noChangeAspect="1"/>
          </p:cNvPicPr>
          <p:nvPr/>
        </p:nvPicPr>
        <p:blipFill>
          <a:blip r:embed="rId5"/>
          <a:stretch>
            <a:fillRect/>
          </a:stretch>
        </p:blipFill>
        <p:spPr>
          <a:xfrm>
            <a:off x="2771775" y="1275715"/>
            <a:ext cx="3162300" cy="21209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7"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17" name="文本框 16"/>
          <p:cNvSpPr txBox="1"/>
          <p:nvPr/>
        </p:nvSpPr>
        <p:spPr>
          <a:xfrm>
            <a:off x="557530" y="427990"/>
            <a:ext cx="1554480" cy="645160"/>
          </a:xfrm>
          <a:prstGeom prst="rect">
            <a:avLst/>
          </a:prstGeom>
          <a:noFill/>
        </p:spPr>
        <p:txBody>
          <a:bodyPr wrap="none" rtlCol="0">
            <a:spAutoFit/>
          </a:bodyPr>
          <a:p>
            <a:pPr algn="l"/>
            <a:r>
              <a:rPr lang="zh-CN" altLang="en-US" sz="3600" b="1" dirty="0" smtClean="0">
                <a:solidFill>
                  <a:schemeClr val="accent5">
                    <a:lumMod val="75000"/>
                  </a:schemeClr>
                </a:solidFill>
                <a:latin typeface="+mj-lt"/>
                <a:ea typeface="+mj-ea"/>
                <a:cs typeface="+mj-cs"/>
                <a:sym typeface="+mn-ea"/>
              </a:rPr>
              <a:t>源代码</a:t>
            </a:r>
            <a:endParaRPr lang="zh-CN" altLang="en-US" sz="3600" b="1" dirty="0" smtClean="0">
              <a:solidFill>
                <a:schemeClr val="accent5">
                  <a:lumMod val="75000"/>
                </a:schemeClr>
              </a:solidFill>
              <a:latin typeface="+mj-lt"/>
              <a:ea typeface="+mj-ea"/>
              <a:cs typeface="+mj-cs"/>
            </a:endParaRPr>
          </a:p>
        </p:txBody>
      </p:sp>
      <p:pic>
        <p:nvPicPr>
          <p:cNvPr id="2" name="图片 1"/>
          <p:cNvPicPr>
            <a:picLocks noChangeAspect="1"/>
          </p:cNvPicPr>
          <p:nvPr/>
        </p:nvPicPr>
        <p:blipFill>
          <a:blip r:embed="rId1"/>
          <a:stretch>
            <a:fillRect/>
          </a:stretch>
        </p:blipFill>
        <p:spPr>
          <a:xfrm>
            <a:off x="457835" y="1159510"/>
            <a:ext cx="5189855" cy="51187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57530" y="427990"/>
            <a:ext cx="7228840" cy="645160"/>
          </a:xfrm>
          <a:prstGeom prst="rect">
            <a:avLst/>
          </a:prstGeom>
          <a:noFill/>
        </p:spPr>
        <p:txBody>
          <a:bodyPr wrap="square" rtlCol="0">
            <a:spAutoFit/>
          </a:bodyPr>
          <a:p>
            <a:pPr algn="l"/>
            <a:r>
              <a:rPr lang="en-US" altLang="zh-CN" sz="3600" b="1" dirty="0" smtClean="0">
                <a:solidFill>
                  <a:schemeClr val="accent5">
                    <a:lumMod val="75000"/>
                  </a:schemeClr>
                </a:solidFill>
                <a:latin typeface="+mj-lt"/>
                <a:ea typeface="+mj-ea"/>
                <a:cs typeface="+mj-cs"/>
                <a:sym typeface="+mn-ea"/>
              </a:rPr>
              <a:t>2 </a:t>
            </a:r>
            <a:r>
              <a:rPr lang="zh-CN" altLang="en-US" sz="3600" b="1" dirty="0" smtClean="0">
                <a:solidFill>
                  <a:schemeClr val="accent5">
                    <a:lumMod val="75000"/>
                  </a:schemeClr>
                </a:solidFill>
                <a:latin typeface="+mj-lt"/>
                <a:ea typeface="+mj-ea"/>
                <a:cs typeface="+mj-cs"/>
                <a:sym typeface="+mn-ea"/>
              </a:rPr>
              <a:t>[</a:t>
            </a:r>
            <a:r>
              <a:rPr lang="en-US" altLang="zh-CN" sz="3600" b="1" dirty="0" smtClean="0">
                <a:solidFill>
                  <a:schemeClr val="accent5">
                    <a:lumMod val="75000"/>
                  </a:schemeClr>
                </a:solidFill>
                <a:latin typeface="+mj-lt"/>
                <a:ea typeface="+mj-ea"/>
                <a:cs typeface="+mj-cs"/>
                <a:sym typeface="+mn-ea"/>
              </a:rPr>
              <a:t>7286</a:t>
            </a:r>
            <a:r>
              <a:rPr lang="zh-CN" altLang="en-US" sz="3600" b="1" dirty="0" smtClean="0">
                <a:solidFill>
                  <a:schemeClr val="accent5">
                    <a:lumMod val="75000"/>
                  </a:schemeClr>
                </a:solidFill>
                <a:latin typeface="+mj-lt"/>
                <a:ea typeface="+mj-ea"/>
                <a:cs typeface="+mj-cs"/>
                <a:sym typeface="+mn-ea"/>
              </a:rPr>
              <a:t>] 国王放置</a:t>
            </a:r>
            <a:endParaRPr lang="zh-CN" altLang="en-US" sz="3600" b="1" dirty="0" smtClean="0">
              <a:solidFill>
                <a:schemeClr val="accent5">
                  <a:lumMod val="75000"/>
                </a:schemeClr>
              </a:solidFill>
              <a:latin typeface="+mj-lt"/>
              <a:ea typeface="+mj-ea"/>
              <a:cs typeface="+mj-cs"/>
              <a:sym typeface="+mn-ea"/>
            </a:endParaRPr>
          </a:p>
        </p:txBody>
      </p:sp>
      <p:sp>
        <p:nvSpPr>
          <p:cNvPr id="3" name="文本框 2"/>
          <p:cNvSpPr txBox="1"/>
          <p:nvPr/>
        </p:nvSpPr>
        <p:spPr>
          <a:xfrm>
            <a:off x="565785" y="1318895"/>
            <a:ext cx="8014335" cy="4521835"/>
          </a:xfrm>
          <a:prstGeom prst="rect">
            <a:avLst/>
          </a:prstGeom>
          <a:noFill/>
        </p:spPr>
        <p:txBody>
          <a:bodyPr wrap="square" rtlCol="0" anchor="t">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在n*m的棋盘上放置k个国王，要求k个国王互相不攻击，有多少种不同的放置方法。假设国王放置在第(x,y)格，国王的攻击的区域是:(x-1,y-1), (x-1,y),(x-1,y+1),(x,y-1),(x,y+1),(x+1,y-1),(x+1,y),(x+1,y+1)。</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输入包括三个数 n,m,k，(0&lt;n,m&lt;=8,0&lt;k&lt;=n∗m)n,m,k，(0&lt;n,m&lt;=5,0&lt;k&lt;=n∗m) 含义如题面。</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输出不同的放置的方案数，每个结果占一行。</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输入样例 4 4 4</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输出样例 79</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57530" y="427990"/>
            <a:ext cx="3339465" cy="645160"/>
          </a:xfrm>
          <a:prstGeom prst="rect">
            <a:avLst/>
          </a:prstGeom>
          <a:noFill/>
        </p:spPr>
        <p:txBody>
          <a:bodyPr wrap="none" rtlCol="0">
            <a:spAutoFit/>
          </a:bodyPr>
          <a:p>
            <a:pPr algn="l"/>
            <a:r>
              <a:rPr lang="zh-CN" altLang="en-US" sz="3600" b="1" dirty="0" smtClean="0">
                <a:solidFill>
                  <a:schemeClr val="accent5">
                    <a:lumMod val="75000"/>
                  </a:schemeClr>
                </a:solidFill>
                <a:latin typeface="+mj-lt"/>
                <a:ea typeface="+mj-ea"/>
                <a:cs typeface="+mj-cs"/>
                <a:sym typeface="+mn-ea"/>
              </a:rPr>
              <a:t>[</a:t>
            </a:r>
            <a:r>
              <a:rPr lang="en-US" altLang="zh-CN" sz="3600" b="1" dirty="0" smtClean="0">
                <a:solidFill>
                  <a:schemeClr val="accent5">
                    <a:lumMod val="75000"/>
                  </a:schemeClr>
                </a:solidFill>
                <a:latin typeface="+mj-lt"/>
                <a:ea typeface="+mj-ea"/>
                <a:cs typeface="+mj-cs"/>
                <a:sym typeface="+mn-ea"/>
              </a:rPr>
              <a:t>7286</a:t>
            </a:r>
            <a:r>
              <a:rPr lang="zh-CN" altLang="en-US" sz="3600" b="1" dirty="0" smtClean="0">
                <a:solidFill>
                  <a:schemeClr val="accent5">
                    <a:lumMod val="75000"/>
                  </a:schemeClr>
                </a:solidFill>
                <a:latin typeface="+mj-lt"/>
                <a:ea typeface="+mj-ea"/>
                <a:cs typeface="+mj-cs"/>
                <a:sym typeface="+mn-ea"/>
              </a:rPr>
              <a:t>] </a:t>
            </a:r>
            <a:r>
              <a:rPr lang="zh-CN" altLang="en-US" sz="3600" b="1" dirty="0" smtClean="0">
                <a:solidFill>
                  <a:schemeClr val="accent5">
                    <a:lumMod val="75000"/>
                  </a:schemeClr>
                </a:solidFill>
                <a:latin typeface="+mj-lt"/>
                <a:ea typeface="+mj-ea"/>
                <a:cs typeface="+mj-cs"/>
                <a:sym typeface="+mn-ea"/>
              </a:rPr>
              <a:t>国王放置</a:t>
            </a:r>
            <a:endParaRPr lang="zh-CN" altLang="en-US" sz="3600" b="1" dirty="0" smtClean="0">
              <a:solidFill>
                <a:schemeClr val="accent5">
                  <a:lumMod val="75000"/>
                </a:schemeClr>
              </a:solidFill>
              <a:latin typeface="+mj-lt"/>
              <a:ea typeface="+mj-ea"/>
              <a:cs typeface="+mj-cs"/>
            </a:endParaRPr>
          </a:p>
        </p:txBody>
      </p:sp>
      <p:graphicFrame>
        <p:nvGraphicFramePr>
          <p:cNvPr id="5" name="表格 4"/>
          <p:cNvGraphicFramePr/>
          <p:nvPr>
            <p:custDataLst>
              <p:tags r:id="rId1"/>
            </p:custDataLst>
          </p:nvPr>
        </p:nvGraphicFramePr>
        <p:xfrm>
          <a:off x="1687830" y="1623695"/>
          <a:ext cx="3893820" cy="3240000"/>
        </p:xfrm>
        <a:graphic>
          <a:graphicData uri="http://schemas.openxmlformats.org/drawingml/2006/table">
            <a:tbl>
              <a:tblPr firstRow="1" bandRow="1">
                <a:tableStyleId>{5C22544A-7EE6-4342-B048-85BDC9FD1C3A}</a:tableStyleId>
              </a:tblPr>
              <a:tblGrid>
                <a:gridCol w="1080135"/>
                <a:gridCol w="1079865"/>
                <a:gridCol w="1080000"/>
              </a:tblGrid>
              <a:tr h="108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8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8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矩形 6"/>
          <p:cNvSpPr/>
          <p:nvPr/>
        </p:nvSpPr>
        <p:spPr>
          <a:xfrm>
            <a:off x="1717040" y="1671955"/>
            <a:ext cx="1005205" cy="9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3896995" y="1682115"/>
            <a:ext cx="965200" cy="9455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007100" y="1480185"/>
            <a:ext cx="1433195" cy="460375"/>
          </a:xfrm>
          <a:prstGeom prst="rect">
            <a:avLst/>
          </a:prstGeom>
          <a:noFill/>
        </p:spPr>
        <p:txBody>
          <a:bodyPr wrap="square" rtlCol="0">
            <a:spAutoFit/>
          </a:bodyPr>
          <a:p>
            <a:r>
              <a:rPr lang="en-US" altLang="zh-CN" sz="2400"/>
              <a:t>5</a:t>
            </a:r>
            <a:r>
              <a:rPr lang="zh-CN" altLang="en-US" sz="2400"/>
              <a:t>种</a:t>
            </a:r>
            <a:endParaRPr lang="zh-CN" altLang="en-US" sz="2400"/>
          </a:p>
        </p:txBody>
      </p:sp>
      <p:sp>
        <p:nvSpPr>
          <p:cNvPr id="11" name="文本框 10"/>
          <p:cNvSpPr txBox="1"/>
          <p:nvPr/>
        </p:nvSpPr>
        <p:spPr>
          <a:xfrm>
            <a:off x="5995670" y="1940560"/>
            <a:ext cx="866140" cy="460375"/>
          </a:xfrm>
          <a:prstGeom prst="rect">
            <a:avLst/>
          </a:prstGeom>
          <a:noFill/>
        </p:spPr>
        <p:txBody>
          <a:bodyPr wrap="square" rtlCol="0">
            <a:spAutoFit/>
          </a:bodyPr>
          <a:p>
            <a:r>
              <a:rPr lang="en-US" altLang="zh-CN" sz="2400"/>
              <a:t>3</a:t>
            </a:r>
            <a:r>
              <a:rPr lang="zh-CN" altLang="en-US" sz="2400"/>
              <a:t>种</a:t>
            </a:r>
            <a:endParaRPr lang="zh-CN" altLang="en-US" sz="2400"/>
          </a:p>
        </p:txBody>
      </p:sp>
      <p:sp>
        <p:nvSpPr>
          <p:cNvPr id="12" name="文本框 11"/>
          <p:cNvSpPr txBox="1"/>
          <p:nvPr/>
        </p:nvSpPr>
        <p:spPr>
          <a:xfrm>
            <a:off x="5995670" y="2435860"/>
            <a:ext cx="866140" cy="460375"/>
          </a:xfrm>
          <a:prstGeom prst="rect">
            <a:avLst/>
          </a:prstGeom>
          <a:noFill/>
        </p:spPr>
        <p:txBody>
          <a:bodyPr wrap="square" rtlCol="0">
            <a:spAutoFit/>
          </a:bodyPr>
          <a:p>
            <a:r>
              <a:rPr lang="en-US" altLang="zh-CN" sz="2400"/>
              <a:t>4</a:t>
            </a:r>
            <a:r>
              <a:rPr lang="zh-CN" altLang="en-US" sz="2400"/>
              <a:t>种</a:t>
            </a:r>
            <a:endParaRPr lang="zh-CN" altLang="en-US" sz="2400"/>
          </a:p>
        </p:txBody>
      </p:sp>
      <p:sp>
        <p:nvSpPr>
          <p:cNvPr id="13" name="文本框 12"/>
          <p:cNvSpPr txBox="1"/>
          <p:nvPr/>
        </p:nvSpPr>
        <p:spPr>
          <a:xfrm>
            <a:off x="6007100" y="2962910"/>
            <a:ext cx="866140" cy="460375"/>
          </a:xfrm>
          <a:prstGeom prst="rect">
            <a:avLst/>
          </a:prstGeom>
          <a:noFill/>
        </p:spPr>
        <p:txBody>
          <a:bodyPr wrap="square" rtlCol="0">
            <a:spAutoFit/>
          </a:bodyPr>
          <a:p>
            <a:r>
              <a:rPr lang="en-US" altLang="zh-CN" sz="2400"/>
              <a:t>2</a:t>
            </a:r>
            <a:r>
              <a:rPr lang="zh-CN" altLang="en-US" sz="2400"/>
              <a:t>种</a:t>
            </a:r>
            <a:endParaRPr lang="zh-CN" altLang="en-US" sz="2400"/>
          </a:p>
        </p:txBody>
      </p:sp>
      <p:sp>
        <p:nvSpPr>
          <p:cNvPr id="14" name="文本框 13"/>
          <p:cNvSpPr txBox="1"/>
          <p:nvPr/>
        </p:nvSpPr>
        <p:spPr>
          <a:xfrm>
            <a:off x="6005195" y="3489960"/>
            <a:ext cx="866140" cy="460375"/>
          </a:xfrm>
          <a:prstGeom prst="rect">
            <a:avLst/>
          </a:prstGeom>
          <a:noFill/>
        </p:spPr>
        <p:txBody>
          <a:bodyPr wrap="square" rtlCol="0">
            <a:spAutoFit/>
          </a:bodyPr>
          <a:p>
            <a:r>
              <a:rPr lang="en-US" altLang="zh-CN" sz="2400"/>
              <a:t>0</a:t>
            </a:r>
            <a:r>
              <a:rPr lang="zh-CN" altLang="en-US" sz="2400"/>
              <a:t>种</a:t>
            </a:r>
            <a:endParaRPr lang="zh-CN" altLang="en-US" sz="2400"/>
          </a:p>
        </p:txBody>
      </p:sp>
      <p:sp>
        <p:nvSpPr>
          <p:cNvPr id="15" name="文本框 14"/>
          <p:cNvSpPr txBox="1"/>
          <p:nvPr/>
        </p:nvSpPr>
        <p:spPr>
          <a:xfrm>
            <a:off x="6007100" y="3942715"/>
            <a:ext cx="866140" cy="460375"/>
          </a:xfrm>
          <a:prstGeom prst="rect">
            <a:avLst/>
          </a:prstGeom>
          <a:noFill/>
        </p:spPr>
        <p:txBody>
          <a:bodyPr wrap="square" rtlCol="0">
            <a:spAutoFit/>
          </a:bodyPr>
          <a:p>
            <a:r>
              <a:rPr lang="en-US" altLang="zh-CN" sz="2400"/>
              <a:t>1</a:t>
            </a:r>
            <a:r>
              <a:rPr lang="zh-CN" altLang="en-US" sz="2400"/>
              <a:t>种</a:t>
            </a:r>
            <a:endParaRPr lang="zh-CN" altLang="en-US" sz="2400"/>
          </a:p>
        </p:txBody>
      </p:sp>
      <p:sp>
        <p:nvSpPr>
          <p:cNvPr id="16" name="文本框 15"/>
          <p:cNvSpPr txBox="1"/>
          <p:nvPr/>
        </p:nvSpPr>
        <p:spPr>
          <a:xfrm>
            <a:off x="5995670" y="4403090"/>
            <a:ext cx="866140" cy="460375"/>
          </a:xfrm>
          <a:prstGeom prst="rect">
            <a:avLst/>
          </a:prstGeom>
          <a:noFill/>
        </p:spPr>
        <p:txBody>
          <a:bodyPr wrap="square" rtlCol="0">
            <a:spAutoFit/>
          </a:bodyPr>
          <a:p>
            <a:r>
              <a:rPr lang="en-US" altLang="zh-CN" sz="2400"/>
              <a:t>1</a:t>
            </a:r>
            <a:r>
              <a:rPr lang="zh-CN" altLang="en-US" sz="2400"/>
              <a:t>种</a:t>
            </a:r>
            <a:endParaRPr lang="zh-CN" altLang="en-US" sz="2400"/>
          </a:p>
        </p:txBody>
      </p:sp>
      <p:sp>
        <p:nvSpPr>
          <p:cNvPr id="17" name="文本框 16"/>
          <p:cNvSpPr txBox="1"/>
          <p:nvPr/>
        </p:nvSpPr>
        <p:spPr>
          <a:xfrm>
            <a:off x="5727700" y="5149215"/>
            <a:ext cx="1713230" cy="460375"/>
          </a:xfrm>
          <a:prstGeom prst="rect">
            <a:avLst/>
          </a:prstGeom>
          <a:noFill/>
        </p:spPr>
        <p:txBody>
          <a:bodyPr wrap="square" rtlCol="0">
            <a:spAutoFit/>
          </a:bodyPr>
          <a:p>
            <a:r>
              <a:rPr lang="zh-CN" altLang="en-US" sz="2400">
                <a:highlight>
                  <a:srgbClr val="FFFF00"/>
                </a:highlight>
              </a:rPr>
              <a:t>共计</a:t>
            </a:r>
            <a:r>
              <a:rPr lang="en-US" altLang="zh-CN" sz="2400">
                <a:highlight>
                  <a:srgbClr val="FFFF00"/>
                </a:highlight>
              </a:rPr>
              <a:t>16</a:t>
            </a:r>
            <a:r>
              <a:rPr lang="zh-CN" altLang="en-US" sz="2400">
                <a:highlight>
                  <a:srgbClr val="FFFF00"/>
                </a:highlight>
              </a:rPr>
              <a:t>种</a:t>
            </a:r>
            <a:endParaRPr lang="zh-CN" altLang="en-US" sz="240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4" nodeType="clickEffect">
                                  <p:stCondLst>
                                    <p:cond delay="0"/>
                                  </p:stCondLst>
                                  <p:childTnLst>
                                    <p:animMotion origin="layout" path="M -0.00152757 0.163426 L -0.238856 0.317222 " pathEditMode="relative" ptsTypes="">
                                      <p:cBhvr>
                                        <p:cTn id="18" dur="2000" fill="hold"/>
                                        <p:tgtEl>
                                          <p:spTgt spid="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5" nodeType="clickEffect">
                                  <p:stCondLst>
                                    <p:cond delay="0"/>
                                  </p:stCondLst>
                                  <p:childTnLst>
                                    <p:animMotion origin="layout" path="M -0.230107 0.31 L -0.121303 0.31287 " pathEditMode="relative" ptsTypes="">
                                      <p:cBhvr>
                                        <p:cTn id="22" dur="2000" fill="hold"/>
                                        <p:tgtEl>
                                          <p:spTgt spid="9"/>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6" nodeType="clickEffect">
                                  <p:stCondLst>
                                    <p:cond delay="0"/>
                                  </p:stCondLst>
                                  <p:childTnLst>
                                    <p:animMotion origin="layout" path="M -0.124566 0.315741 L 0.00277739 0.308519 " pathEditMode="relative" rAng="0" ptsTypes="">
                                      <p:cBhvr>
                                        <p:cTn id="26" dur="2000" fill="hold"/>
                                        <p:tgtEl>
                                          <p:spTgt spid="9"/>
                                        </p:tgtEl>
                                        <p:attrNameLst>
                                          <p:attrName>ppt_x</p:attrName>
                                          <p:attrName>ppt_y</p:attrName>
                                        </p:attrNameLst>
                                      </p:cBhvr>
                                      <p:rCtr x="59" y="-3"/>
                                    </p:animMotion>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7" nodeType="clickEffect">
                                  <p:stCondLst>
                                    <p:cond delay="0"/>
                                  </p:stCondLst>
                                  <p:childTnLst>
                                    <p:animEffect transition="out" filter="wipe(down)">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8" nodeType="clickEffect">
                                  <p:stCondLst>
                                    <p:cond delay="0"/>
                                  </p:stCondLst>
                                  <p:childTnLst>
                                    <p:animMotion origin="layout" path="M 0 0 L 0.00111096 0.171296 " pathEditMode="relative" ptsTypes="">
                                      <p:cBhvr>
                                        <p:cTn id="35" dur="2000" fill="hold"/>
                                        <p:tgtEl>
                                          <p:spTgt spid="9"/>
                                        </p:tgtEl>
                                        <p:attrNameLst>
                                          <p:attrName>ppt_x</p:attrName>
                                          <p:attrName>ppt_y</p:attrName>
                                        </p:attrNameLst>
                                      </p:cBhvr>
                                    </p:animMotion>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 0 L 0.116026 0.00231481 " pathEditMode="relative" rAng="0" ptsTypes="">
                                      <p:cBhvr>
                                        <p:cTn id="43" dur="2000" fill="hold"/>
                                        <p:tgtEl>
                                          <p:spTgt spid="7"/>
                                        </p:tgtEl>
                                        <p:attrNameLst>
                                          <p:attrName>ppt_x</p:attrName>
                                          <p:attrName>ppt_y</p:attrName>
                                        </p:attrNameLst>
                                      </p:cBhvr>
                                      <p:rCtr x="52" y="1"/>
                                    </p:animMotion>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3" nodeType="clickEffect">
                                  <p:stCondLst>
                                    <p:cond delay="0"/>
                                  </p:stCondLst>
                                  <p:childTnLst>
                                    <p:animMotion origin="layout" path="M 0.112762 0.000833333 L 0.237953 0.00231481 " pathEditMode="relative" ptsTypes="">
                                      <p:cBhvr>
                                        <p:cTn id="52" dur="2000" fill="hold"/>
                                        <p:tgtEl>
                                          <p:spTgt spid="7"/>
                                        </p:tgtEl>
                                        <p:attrNameLst>
                                          <p:attrName>ppt_x</p:attrName>
                                          <p:attrName>ppt_y</p:attrName>
                                        </p:attrNameLst>
                                      </p:cBhvr>
                                    </p:animMotion>
                                  </p:childTnLst>
                                </p:cTn>
                              </p:par>
                            </p:childTnLst>
                          </p:cTn>
                        </p:par>
                        <p:par>
                          <p:cTn id="53" fill="hold">
                            <p:stCondLst>
                              <p:cond delay="2000"/>
                            </p:stCondLst>
                            <p:childTnLst>
                              <p:par>
                                <p:cTn id="54" presetID="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4" nodeType="clickEffect">
                                  <p:stCondLst>
                                    <p:cond delay="0"/>
                                  </p:stCondLst>
                                  <p:childTnLst>
                                    <p:animMotion origin="layout" path="M 0.23469 -0.00212963 L -0.000416609 0.157593 " pathEditMode="relative" rAng="0" ptsTypes="">
                                      <p:cBhvr>
                                        <p:cTn id="61" dur="2000" fill="hold"/>
                                        <p:tgtEl>
                                          <p:spTgt spid="7"/>
                                        </p:tgtEl>
                                        <p:attrNameLst>
                                          <p:attrName>ppt_x</p:attrName>
                                          <p:attrName>ppt_y</p:attrName>
                                        </p:attrNameLst>
                                      </p:cBhvr>
                                      <p:rCtr x="-119" y="84"/>
                                    </p:animMotion>
                                  </p:childTnLst>
                                </p:cTn>
                              </p:par>
                            </p:childTnLst>
                          </p:cTn>
                        </p:par>
                        <p:par>
                          <p:cTn id="62" fill="hold">
                            <p:stCondLst>
                              <p:cond delay="2000"/>
                            </p:stCondLst>
                            <p:childTnLst>
                              <p:par>
                                <p:cTn id="63" presetID="2" presetClass="entr" presetSubtype="4"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5" nodeType="clickEffect">
                                  <p:stCondLst>
                                    <p:cond delay="0"/>
                                  </p:stCondLst>
                                  <p:childTnLst>
                                    <p:animMotion origin="layout" path="M 0.00722122 0.153241 L 0.118178 0.154722 " pathEditMode="relative" ptsTypes="">
                                      <p:cBhvr>
                                        <p:cTn id="70" dur="2000" fill="hold"/>
                                        <p:tgtEl>
                                          <p:spTgt spid="7"/>
                                        </p:tgtEl>
                                        <p:attrNameLst>
                                          <p:attrName>ppt_x</p:attrName>
                                          <p:attrName>ppt_y</p:attrName>
                                        </p:attrNameLst>
                                      </p:cBhvr>
                                    </p:animMotion>
                                  </p:childTnLst>
                                </p:cTn>
                              </p:par>
                            </p:childTnLst>
                          </p:cTn>
                        </p:par>
                        <p:par>
                          <p:cTn id="71" fill="hold">
                            <p:stCondLst>
                              <p:cond delay="2000"/>
                            </p:stCondLst>
                            <p:childTnLst>
                              <p:par>
                                <p:cTn id="72" presetID="2" presetClass="entr" presetSubtype="4"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grpId="6" nodeType="clickEffect">
                                  <p:stCondLst>
                                    <p:cond delay="0"/>
                                  </p:stCondLst>
                                  <p:childTnLst>
                                    <p:animMotion origin="layout" path="M 0.116026 0.153241 L 0.238995 0.153241 " pathEditMode="relative" ptsTypes="">
                                      <p:cBhvr>
                                        <p:cTn id="79" dur="2000" fill="hold"/>
                                        <p:tgtEl>
                                          <p:spTgt spid="7"/>
                                        </p:tgtEl>
                                        <p:attrNameLst>
                                          <p:attrName>ppt_x</p:attrName>
                                          <p:attrName>ppt_y</p:attrName>
                                        </p:attrNameLst>
                                      </p:cBhvr>
                                    </p:animMotion>
                                  </p:childTnLst>
                                </p:cTn>
                              </p:par>
                            </p:childTnLst>
                          </p:cTn>
                        </p:par>
                        <p:par>
                          <p:cTn id="80" fill="hold">
                            <p:stCondLst>
                              <p:cond delay="2000"/>
                            </p:stCondLst>
                            <p:childTnLst>
                              <p:par>
                                <p:cTn id="81" presetID="2" presetClass="entr" presetSubtype="4"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7" nodeType="clickEffect">
                                  <p:stCondLst>
                                    <p:cond delay="0"/>
                                  </p:stCondLst>
                                  <p:childTnLst>
                                    <p:animMotion origin="layout" path="M 0.231426 0.164815 L -0.00263852 0.31287 " pathEditMode="relative" ptsTypes="">
                                      <p:cBhvr>
                                        <p:cTn id="88" dur="2000" fill="hold"/>
                                        <p:tgtEl>
                                          <p:spTgt spid="7"/>
                                        </p:tgtEl>
                                        <p:attrNameLst>
                                          <p:attrName>ppt_x</p:attrName>
                                          <p:attrName>ppt_y</p:attrName>
                                        </p:attrNameLst>
                                      </p:cBhvr>
                                    </p:animMotion>
                                  </p:childTnLst>
                                </p:cTn>
                              </p:par>
                            </p:childTnLst>
                          </p:cTn>
                        </p:par>
                        <p:par>
                          <p:cTn id="89" fill="hold">
                            <p:stCondLst>
                              <p:cond delay="2000"/>
                            </p:stCondLst>
                            <p:childTnLst>
                              <p:par>
                                <p:cTn id="90" presetID="2" presetClass="entr" presetSubtype="4"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additive="base">
                                        <p:cTn id="98" dur="500" fill="hold"/>
                                        <p:tgtEl>
                                          <p:spTgt spid="17"/>
                                        </p:tgtEl>
                                        <p:attrNameLst>
                                          <p:attrName>ppt_x</p:attrName>
                                        </p:attrNameLst>
                                      </p:cBhvr>
                                      <p:tavLst>
                                        <p:tav tm="0">
                                          <p:val>
                                            <p:strVal val="#ppt_x"/>
                                          </p:val>
                                        </p:tav>
                                        <p:tav tm="100000">
                                          <p:val>
                                            <p:strVal val="#ppt_x"/>
                                          </p:val>
                                        </p:tav>
                                      </p:tavLst>
                                    </p:anim>
                                    <p:anim calcmode="lin" valueType="num">
                                      <p:cBhvr additive="base">
                                        <p:cTn id="9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bldLvl="0" animBg="1"/>
      <p:bldP spid="9" grpId="1" animBg="1"/>
      <p:bldP spid="9" grpId="4" bldLvl="0" animBg="1"/>
      <p:bldP spid="9" grpId="5" bldLvl="0" animBg="1"/>
      <p:bldP spid="9" grpId="6" bldLvl="0" animBg="1"/>
      <p:bldP spid="9" grpId="7" bldLvl="0" animBg="1"/>
      <p:bldP spid="9" grpId="8" bldLvl="0" animBg="1"/>
      <p:bldP spid="10" grpId="0"/>
      <p:bldP spid="10" grpId="1"/>
      <p:bldP spid="7" grpId="2" bldLvl="0" animBg="1"/>
      <p:bldP spid="7" grpId="3" bldLvl="0" animBg="1"/>
      <p:bldP spid="7" grpId="4" bldLvl="0" animBg="1"/>
      <p:bldP spid="7" grpId="5" bldLvl="0" animBg="1"/>
      <p:bldP spid="7" grpId="6" bldLvl="0" animBg="1"/>
      <p:bldP spid="7" grpId="7" bldLvl="0" animBg="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57530" y="219075"/>
            <a:ext cx="10972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分析</a:t>
            </a:r>
            <a:endParaRPr lang="zh-CN" sz="3600" b="1" dirty="0" smtClean="0">
              <a:solidFill>
                <a:schemeClr val="accent5">
                  <a:lumMod val="75000"/>
                </a:schemeClr>
              </a:solidFill>
              <a:latin typeface="+mj-lt"/>
              <a:ea typeface="+mj-ea"/>
              <a:cs typeface="+mj-cs"/>
            </a:endParaRPr>
          </a:p>
        </p:txBody>
      </p:sp>
      <mc:AlternateContent xmlns:mc="http://schemas.openxmlformats.org/markup-compatibility/2006">
        <mc:Choice xmlns:a14="http://schemas.microsoft.com/office/drawing/2010/main" Requires="a14">
          <p:sp>
            <p:nvSpPr>
              <p:cNvPr id="3" name="文本框 2"/>
              <p:cNvSpPr txBox="1"/>
              <p:nvPr/>
            </p:nvSpPr>
            <p:spPr>
              <a:xfrm>
                <a:off x="557530" y="1183640"/>
                <a:ext cx="8193405" cy="1913255"/>
              </a:xfrm>
              <a:prstGeom prst="rect">
                <a:avLst/>
              </a:prstGeom>
              <a:noFill/>
            </p:spPr>
            <p:txBody>
              <a:bodyPr wrap="square" rtlCol="0" anchor="t">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这种 棋盘放置类 问题，在没有事先知道一些特定性质 的情况下来做，都会想到爆搜。本题的数据规模，也是向着爆搜去设置的。如果我们直接爆搜，则</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时间复杂度为 </a:t>
                </a:r>
                <a14:m>
                  <m:oMath xmlns:m="http://schemas.openxmlformats.org/officeDocument/2006/math">
                    <m:sSup>
                      <m:sSupPr>
                        <m:ctrlPr>
                          <a:rPr lang="en-US" altLang="zh-CN" sz="2400" i="1">
                            <a:highlight>
                              <a:srgbClr val="FFFF00"/>
                            </a:highlight>
                            <a:latin typeface="Cambria Math" panose="02040503050406030204" charset="0"/>
                            <a:ea typeface="宋体" panose="02010600030101010101" pitchFamily="2" charset="-122"/>
                            <a:cs typeface="Cambria Math" panose="02040503050406030204" charset="0"/>
                          </a:rPr>
                        </m:ctrlPr>
                      </m:sSupPr>
                      <m:e>
                        <m:r>
                          <a:rPr lang="en-US" altLang="zh-CN" sz="2400" i="1">
                            <a:highlight>
                              <a:srgbClr val="FFFF00"/>
                            </a:highlight>
                            <a:latin typeface="Cambria Math" panose="02040503050406030204" charset="0"/>
                            <a:ea typeface="MS Mincho" charset="0"/>
                            <a:cs typeface="Cambria Math" panose="02040503050406030204" charset="0"/>
                          </a:rPr>
                          <m:t>2</m:t>
                        </m:r>
                      </m:e>
                      <m:sup>
                        <m:sSup>
                          <m:sSupPr>
                            <m:ctrlPr>
                              <a:rPr lang="en-US" altLang="zh-CN" sz="2400" i="1">
                                <a:highlight>
                                  <a:srgbClr val="FFFF00"/>
                                </a:highlight>
                                <a:latin typeface="Cambria Math" panose="02040503050406030204" charset="0"/>
                                <a:ea typeface="宋体" panose="02010600030101010101" pitchFamily="2" charset="-122"/>
                                <a:cs typeface="Cambria Math" panose="02040503050406030204" charset="0"/>
                              </a:rPr>
                            </m:ctrlPr>
                          </m:sSupPr>
                          <m:e>
                            <m:r>
                              <a:rPr lang="en-US" altLang="zh-CN" sz="2400" i="1">
                                <a:highlight>
                                  <a:srgbClr val="FFFF00"/>
                                </a:highlight>
                                <a:latin typeface="Cambria Math" panose="02040503050406030204" charset="0"/>
                                <a:ea typeface="宋体" panose="02010600030101010101" pitchFamily="2" charset="-122"/>
                                <a:cs typeface="Cambria Math" panose="02040503050406030204" charset="0"/>
                              </a:rPr>
                              <m:t>𝑛</m:t>
                            </m:r>
                          </m:e>
                          <m:sup>
                            <m:r>
                              <a:rPr lang="en-US" altLang="zh-CN" sz="2400" i="1">
                                <a:highlight>
                                  <a:srgbClr val="FFFF00"/>
                                </a:highlight>
                                <a:latin typeface="Cambria Math" panose="02040503050406030204" charset="0"/>
                                <a:ea typeface="MS Mincho" charset="0"/>
                                <a:cs typeface="Cambria Math" panose="02040503050406030204" charset="0"/>
                              </a:rPr>
                              <m:t>2</m:t>
                            </m:r>
                          </m:sup>
                        </m:sSup>
                      </m:sup>
                    </m:sSup>
                  </m:oMath>
                </a14:m>
                <a:r>
                  <a:rPr lang="zh-CN" altLang="en-US" sz="2400">
                    <a:latin typeface="宋体" panose="02010600030101010101" pitchFamily="2" charset="-122"/>
                    <a:ea typeface="宋体" panose="02010600030101010101" pitchFamily="2" charset="-122"/>
                    <a:cs typeface="宋体" panose="02010600030101010101" pitchFamily="2" charset="-122"/>
                  </a:rPr>
                  <a:t> ，会超时。</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557530" y="1183640"/>
                <a:ext cx="8193405" cy="1913255"/>
              </a:xfrm>
              <a:prstGeom prst="rect">
                <a:avLst/>
              </a:prstGeom>
              <a:blipFill rotWithShape="1">
                <a:blip r:embed="rId1"/>
                <a:stretch>
                  <a:fillRect/>
                </a:stretch>
              </a:blipFill>
            </p:spPr>
            <p:txBody>
              <a:bodyPr/>
              <a:lstStyle/>
              <a:p>
                <a:r>
                  <a:rPr lang="zh-CN" altLang="en-US">
                    <a:noFill/>
                  </a:rPr>
                  <a:t> </a:t>
                </a:r>
              </a:p>
            </p:txBody>
          </p:sp>
        </mc:Fallback>
      </mc:AlternateContent>
      <p:sp>
        <p:nvSpPr>
          <p:cNvPr id="5" name="文本框 4"/>
          <p:cNvSpPr txBox="1"/>
          <p:nvPr/>
        </p:nvSpPr>
        <p:spPr>
          <a:xfrm>
            <a:off x="389890" y="3303270"/>
            <a:ext cx="7984490" cy="497205"/>
          </a:xfrm>
          <a:prstGeom prst="rect">
            <a:avLst/>
          </a:prstGeom>
          <a:noFill/>
        </p:spPr>
        <p:txBody>
          <a:bodyPr wrap="square" rtlCol="0" anchor="t">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2" name="文本框 1"/>
          <p:cNvSpPr txBox="1"/>
          <p:nvPr/>
        </p:nvSpPr>
        <p:spPr>
          <a:xfrm>
            <a:off x="557530" y="219075"/>
            <a:ext cx="10972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分析</a:t>
            </a:r>
            <a:endParaRPr lang="zh-CN" sz="3600" b="1" dirty="0" smtClean="0">
              <a:solidFill>
                <a:schemeClr val="accent5">
                  <a:lumMod val="75000"/>
                </a:schemeClr>
              </a:solidFill>
              <a:latin typeface="+mj-lt"/>
              <a:ea typeface="+mj-ea"/>
              <a:cs typeface="+mj-cs"/>
            </a:endParaRPr>
          </a:p>
        </p:txBody>
      </p:sp>
      <p:sp>
        <p:nvSpPr>
          <p:cNvPr id="5" name="文本框 4"/>
          <p:cNvSpPr txBox="1"/>
          <p:nvPr/>
        </p:nvSpPr>
        <p:spPr>
          <a:xfrm>
            <a:off x="389890" y="1561465"/>
            <a:ext cx="7984490" cy="2932430"/>
          </a:xfrm>
          <a:prstGeom prst="rect">
            <a:avLst/>
          </a:prstGeom>
          <a:noFill/>
        </p:spPr>
        <p:txBody>
          <a:bodyPr wrap="square" rtlCol="0" anchor="t">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考虑一下如何进行动态规划。由于在第 i 层放置国王的行为，受到i</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1 层和 i+1 层以及 i 层的状态影响。那么我们就可以规定从上往下枚举的顺序，这样考虑第 i 层状态时，只需考虑 i</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1 层的状态即可。于是我们可以考虑把</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层数 i 作为动态规划的 阶段 进行 线性DP</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而第 i 阶段需要记录的就是前</a:t>
            </a:r>
            <a:r>
              <a:rPr lang="en-US" altLang="zh-CN" sz="24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层放置了的国王数量 j，以及在第 i 层的 棋盘状态 k。</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57530" y="209550"/>
            <a:ext cx="20116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状态表示</a:t>
            </a:r>
            <a:endParaRPr lang="en-US" altLang="zh-CN" sz="3600" b="1" dirty="0" smtClean="0">
              <a:solidFill>
                <a:schemeClr val="accent5">
                  <a:lumMod val="75000"/>
                </a:schemeClr>
              </a:solidFill>
              <a:latin typeface="+mj-lt"/>
              <a:ea typeface="+mj-ea"/>
              <a:cs typeface="+mj-cs"/>
              <a:sym typeface="+mn-ea"/>
            </a:endParaRPr>
          </a:p>
        </p:txBody>
      </p:sp>
      <p:graphicFrame>
        <p:nvGraphicFramePr>
          <p:cNvPr id="3" name="表格 2"/>
          <p:cNvGraphicFramePr/>
          <p:nvPr/>
        </p:nvGraphicFramePr>
        <p:xfrm>
          <a:off x="1174750" y="1489710"/>
          <a:ext cx="4320000" cy="539750"/>
        </p:xfrm>
        <a:graphic>
          <a:graphicData uri="http://schemas.openxmlformats.org/drawingml/2006/table">
            <a:tbl>
              <a:tblPr firstRow="1" bandRow="1">
                <a:tableStyleId>{5C22544A-7EE6-4342-B048-85BDC9FD1C3A}</a:tableStyleId>
              </a:tblPr>
              <a:tblGrid>
                <a:gridCol w="540000"/>
                <a:gridCol w="540000"/>
                <a:gridCol w="540000"/>
                <a:gridCol w="540000"/>
                <a:gridCol w="540000"/>
                <a:gridCol w="540000"/>
                <a:gridCol w="540000"/>
                <a:gridCol w="540000"/>
              </a:tblGrid>
              <a:tr h="53975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8" name="表格 7"/>
          <p:cNvGraphicFramePr/>
          <p:nvPr/>
        </p:nvGraphicFramePr>
        <p:xfrm>
          <a:off x="1174750" y="2029460"/>
          <a:ext cx="4320000" cy="540000"/>
        </p:xfrm>
        <a:graphic>
          <a:graphicData uri="http://schemas.openxmlformats.org/drawingml/2006/table">
            <a:tbl>
              <a:tblPr firstRow="1" bandRow="1">
                <a:tableStyleId>{5C22544A-7EE6-4342-B048-85BDC9FD1C3A}</a:tableStyleId>
              </a:tblPr>
              <a:tblGrid>
                <a:gridCol w="540000"/>
                <a:gridCol w="540000"/>
                <a:gridCol w="540000"/>
                <a:gridCol w="540000"/>
                <a:gridCol w="540000"/>
                <a:gridCol w="540000"/>
                <a:gridCol w="540000"/>
                <a:gridCol w="540000"/>
              </a:tblGrid>
              <a:tr h="54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r>
            </a:tbl>
          </a:graphicData>
        </a:graphic>
      </p:graphicFrame>
      <p:graphicFrame>
        <p:nvGraphicFramePr>
          <p:cNvPr id="13" name="表格 12"/>
          <p:cNvGraphicFramePr/>
          <p:nvPr/>
        </p:nvGraphicFramePr>
        <p:xfrm>
          <a:off x="1174750" y="2569210"/>
          <a:ext cx="4320000" cy="540385"/>
        </p:xfrm>
        <a:graphic>
          <a:graphicData uri="http://schemas.openxmlformats.org/drawingml/2006/table">
            <a:tbl>
              <a:tblPr firstRow="1" bandRow="1">
                <a:tableStyleId>{5C22544A-7EE6-4342-B048-85BDC9FD1C3A}</a:tableStyleId>
              </a:tblPr>
              <a:tblGrid>
                <a:gridCol w="540000"/>
                <a:gridCol w="540000"/>
                <a:gridCol w="540000"/>
                <a:gridCol w="540000"/>
                <a:gridCol w="540000"/>
                <a:gridCol w="540000"/>
                <a:gridCol w="540000"/>
                <a:gridCol w="540000"/>
              </a:tblGrid>
              <a:tr h="539750">
                <a:tc>
                  <a:txBody>
                    <a:bodyPr/>
                    <a:p>
                      <a:pPr>
                        <a:buNone/>
                      </a:pPr>
                      <a:endParaRPr lang="zh-CN" altLang="en-US">
                        <a:solidFill>
                          <a:schemeClr val="bg1"/>
                        </a:solidFill>
                        <a:highlight>
                          <a:srgbClr val="FF0000"/>
                        </a:highligh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4" name="文本框 13"/>
          <p:cNvSpPr txBox="1"/>
          <p:nvPr/>
        </p:nvSpPr>
        <p:spPr>
          <a:xfrm>
            <a:off x="6059170" y="1512570"/>
            <a:ext cx="2827655" cy="460375"/>
          </a:xfrm>
          <a:prstGeom prst="rect">
            <a:avLst/>
          </a:prstGeom>
          <a:noFill/>
        </p:spPr>
        <p:txBody>
          <a:bodyPr wrap="square" rtlCol="0">
            <a:spAutoFit/>
          </a:bodyPr>
          <a:p>
            <a:r>
              <a:rPr lang="en-US" altLang="zh-CN" sz="2400"/>
              <a:t>01000000</a:t>
            </a:r>
            <a:endParaRPr lang="en-US" altLang="zh-CN" sz="2400"/>
          </a:p>
        </p:txBody>
      </p:sp>
      <p:sp>
        <p:nvSpPr>
          <p:cNvPr id="15" name="文本框 14"/>
          <p:cNvSpPr txBox="1"/>
          <p:nvPr/>
        </p:nvSpPr>
        <p:spPr>
          <a:xfrm>
            <a:off x="6054725" y="2069465"/>
            <a:ext cx="2827655" cy="460375"/>
          </a:xfrm>
          <a:prstGeom prst="rect">
            <a:avLst/>
          </a:prstGeom>
          <a:noFill/>
        </p:spPr>
        <p:txBody>
          <a:bodyPr wrap="square" rtlCol="0">
            <a:spAutoFit/>
          </a:bodyPr>
          <a:p>
            <a:r>
              <a:rPr lang="en-US" altLang="zh-CN" sz="2400"/>
              <a:t>00010001</a:t>
            </a:r>
            <a:endParaRPr lang="en-US" altLang="zh-CN" sz="2400"/>
          </a:p>
        </p:txBody>
      </p:sp>
      <p:sp>
        <p:nvSpPr>
          <p:cNvPr id="16" name="文本框 15"/>
          <p:cNvSpPr txBox="1"/>
          <p:nvPr/>
        </p:nvSpPr>
        <p:spPr>
          <a:xfrm>
            <a:off x="6059170" y="2569210"/>
            <a:ext cx="2827655" cy="460375"/>
          </a:xfrm>
          <a:prstGeom prst="rect">
            <a:avLst/>
          </a:prstGeom>
          <a:noFill/>
        </p:spPr>
        <p:txBody>
          <a:bodyPr wrap="square" rtlCol="0">
            <a:spAutoFit/>
          </a:bodyPr>
          <a:p>
            <a:r>
              <a:rPr lang="en-US" altLang="zh-CN" sz="2400"/>
              <a:t>01000100</a:t>
            </a:r>
            <a:endParaRPr lang="en-US" altLang="zh-CN" sz="2400"/>
          </a:p>
        </p:txBody>
      </p:sp>
      <p:graphicFrame>
        <p:nvGraphicFramePr>
          <p:cNvPr id="17" name="表格 16"/>
          <p:cNvGraphicFramePr/>
          <p:nvPr/>
        </p:nvGraphicFramePr>
        <p:xfrm>
          <a:off x="1174750" y="3108960"/>
          <a:ext cx="4320000" cy="540385"/>
        </p:xfrm>
        <a:graphic>
          <a:graphicData uri="http://schemas.openxmlformats.org/drawingml/2006/table">
            <a:tbl>
              <a:tblPr firstRow="1" bandRow="1">
                <a:tableStyleId>{5C22544A-7EE6-4342-B048-85BDC9FD1C3A}</a:tableStyleId>
              </a:tblPr>
              <a:tblGrid>
                <a:gridCol w="540000"/>
                <a:gridCol w="540000"/>
                <a:gridCol w="540000"/>
                <a:gridCol w="540000"/>
                <a:gridCol w="540000"/>
                <a:gridCol w="540000"/>
                <a:gridCol w="540000"/>
                <a:gridCol w="540000"/>
              </a:tblGrid>
              <a:tr h="539750">
                <a:tc>
                  <a:txBody>
                    <a:bodyPr/>
                    <a:p>
                      <a:pPr>
                        <a:buNone/>
                      </a:pPr>
                      <a:endParaRPr lang="zh-CN" altLang="en-US">
                        <a:solidFill>
                          <a:schemeClr val="bg1"/>
                        </a:solidFill>
                        <a:highlight>
                          <a:srgbClr val="FF0000"/>
                        </a:highligh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sz="2400">
                          <a:solidFill>
                            <a:srgbClr val="FF0000"/>
                          </a:solidFill>
                        </a:rPr>
                        <a:t>？</a:t>
                      </a:r>
                      <a:endParaRPr lang="zh-CN" altLang="en-US" sz="2400">
                        <a:solidFill>
                          <a:srgbClr val="FF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sz="2400"/>
                        <a:t>？</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sz="2400">
                          <a:solidFill>
                            <a:srgbClr val="FF0000"/>
                          </a:solidFill>
                          <a:sym typeface="+mn-ea"/>
                        </a:rPr>
                        <a:t>？</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sz="2400">
                        <a:solidFill>
                          <a:srgbClr val="FF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sz="2400">
                          <a:solidFill>
                            <a:srgbClr val="FF0000"/>
                          </a:solidFill>
                          <a:sym typeface="+mn-ea"/>
                        </a:rPr>
                        <a:t>？</a:t>
                      </a:r>
                      <a:r>
                        <a:rPr lang="zh-CN" altLang="en-US" sz="2400"/>
                        <a:t>？</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r>
                        <a:rPr lang="zh-CN" altLang="en-US" sz="2400"/>
                        <a:t>？</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8" name="文本框 17"/>
          <p:cNvSpPr txBox="1"/>
          <p:nvPr/>
        </p:nvSpPr>
        <p:spPr>
          <a:xfrm>
            <a:off x="6059170" y="3188335"/>
            <a:ext cx="1982470" cy="460375"/>
          </a:xfrm>
          <a:prstGeom prst="rect">
            <a:avLst/>
          </a:prstGeom>
          <a:noFill/>
        </p:spPr>
        <p:txBody>
          <a:bodyPr wrap="square" rtlCol="0">
            <a:spAutoFit/>
          </a:bodyPr>
          <a:p>
            <a:r>
              <a:rPr lang="en-US" altLang="zh-CN" sz="2400">
                <a:highlight>
                  <a:srgbClr val="FF0000"/>
                </a:highlight>
              </a:rPr>
              <a:t>state ?</a:t>
            </a:r>
            <a:endParaRPr lang="en-US" altLang="zh-CN" sz="2400">
              <a:highlight>
                <a:srgbClr val="FF0000"/>
              </a:highlight>
            </a:endParaRPr>
          </a:p>
        </p:txBody>
      </p:sp>
      <p:sp>
        <p:nvSpPr>
          <p:cNvPr id="19" name="文本框 18"/>
          <p:cNvSpPr txBox="1"/>
          <p:nvPr/>
        </p:nvSpPr>
        <p:spPr>
          <a:xfrm>
            <a:off x="524510" y="4033520"/>
            <a:ext cx="8056880" cy="1050290"/>
          </a:xfrm>
          <a:prstGeom prst="rect">
            <a:avLst/>
          </a:prstGeom>
          <a:noFill/>
        </p:spPr>
        <p:txBody>
          <a:bodyPr wrap="square" rtlCol="0">
            <a:spAutoFit/>
          </a:bodyPr>
          <a:p>
            <a:pPr>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en-US" altLang="zh-CN" sz="2400">
                <a:latin typeface="宋体" panose="02010600030101010101" pitchFamily="2" charset="-122"/>
                <a:ea typeface="宋体" panose="02010600030101010101" pitchFamily="2" charset="-122"/>
                <a:cs typeface="宋体" panose="02010600030101010101" pitchFamily="2" charset="-122"/>
              </a:rPr>
              <a:t>   f</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rPr>
              <a:t>[i][j][s] </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表示前</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行共摆了</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j</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个国王</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第</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行的状态为</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s</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的所有方案数</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20" name="文本框 19"/>
          <p:cNvSpPr txBox="1"/>
          <p:nvPr/>
        </p:nvSpPr>
        <p:spPr>
          <a:xfrm>
            <a:off x="311785" y="3148330"/>
            <a:ext cx="477520" cy="460375"/>
          </a:xfrm>
          <a:prstGeom prst="rect">
            <a:avLst/>
          </a:prstGeom>
          <a:noFill/>
        </p:spPr>
        <p:txBody>
          <a:bodyPr wrap="square" rtlCol="0">
            <a:spAutoFit/>
          </a:bodyPr>
          <a:p>
            <a:r>
              <a:rPr lang="en-US" altLang="zh-CN" sz="2400">
                <a:solidFill>
                  <a:srgbClr val="FF0000"/>
                </a:solidFill>
              </a:rPr>
              <a:t>i</a:t>
            </a:r>
            <a:endParaRPr lang="en-US" altLang="zh-CN" sz="2400">
              <a:solidFill>
                <a:srgbClr val="FF0000"/>
              </a:solidFill>
            </a:endParaRPr>
          </a:p>
        </p:txBody>
      </p:sp>
      <p:sp>
        <p:nvSpPr>
          <p:cNvPr id="21" name="文本框 20"/>
          <p:cNvSpPr txBox="1"/>
          <p:nvPr/>
        </p:nvSpPr>
        <p:spPr>
          <a:xfrm>
            <a:off x="1282700" y="5265420"/>
            <a:ext cx="2926080" cy="460375"/>
          </a:xfrm>
          <a:prstGeom prst="rect">
            <a:avLst/>
          </a:prstGeom>
          <a:noFill/>
        </p:spPr>
        <p:txBody>
          <a:bodyPr wrap="non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如</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f</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[3][5][68]</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表示</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custDataLst>
              <p:tags r:id="rId1"/>
            </p:custDataLst>
          </p:nvPr>
        </p:nvSpPr>
        <p:spPr>
          <a:xfrm>
            <a:off x="735330" y="5871210"/>
            <a:ext cx="6970395"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用二进制表示该状态，就是 (0</a:t>
            </a:r>
            <a:r>
              <a:rPr lang="en-US" altLang="zh-CN" sz="2400">
                <a:latin typeface="宋体" panose="02010600030101010101" pitchFamily="2" charset="-122"/>
                <a:ea typeface="宋体" panose="02010600030101010101" pitchFamily="2" charset="-122"/>
                <a:cs typeface="宋体" panose="02010600030101010101" pitchFamily="2" charset="-122"/>
              </a:rPr>
              <a:t>1</a:t>
            </a:r>
            <a:r>
              <a:rPr lang="zh-CN" altLang="en-US" sz="2400">
                <a:latin typeface="宋体" panose="02010600030101010101" pitchFamily="2" charset="-122"/>
                <a:ea typeface="宋体" panose="02010600030101010101" pitchFamily="2" charset="-122"/>
                <a:cs typeface="宋体" panose="02010600030101010101" pitchFamily="2" charset="-122"/>
              </a:rPr>
              <a:t>0001</a:t>
            </a:r>
            <a:r>
              <a:rPr lang="en-US" altLang="zh-CN" sz="2400">
                <a:latin typeface="宋体" panose="02010600030101010101" pitchFamily="2" charset="-122"/>
                <a:ea typeface="宋体" panose="02010600030101010101" pitchFamily="2" charset="-122"/>
                <a:cs typeface="宋体" panose="02010600030101010101" pitchFamily="2" charset="-122"/>
              </a:rPr>
              <a:t>0</a:t>
            </a:r>
            <a:r>
              <a:rPr lang="zh-CN" altLang="en-US" sz="2400">
                <a:latin typeface="宋体" panose="02010600030101010101" pitchFamily="2" charset="-122"/>
                <a:ea typeface="宋体" panose="02010600030101010101" pitchFamily="2" charset="-122"/>
                <a:cs typeface="宋体" panose="02010600030101010101" pitchFamily="2" charset="-122"/>
              </a:rPr>
              <a:t>0)</a:t>
            </a:r>
            <a:r>
              <a:rPr lang="en-US" altLang="zh-CN" sz="2400" baseline="-25000">
                <a:latin typeface="宋体" panose="02010600030101010101" pitchFamily="2" charset="-122"/>
                <a:ea typeface="宋体" panose="02010600030101010101" pitchFamily="2" charset="-122"/>
                <a:cs typeface="宋体" panose="02010600030101010101" pitchFamily="2" charset="-122"/>
              </a:rPr>
              <a:t>2</a:t>
            </a:r>
            <a:r>
              <a:rPr lang="en-US" altLang="zh-CN" sz="2400">
                <a:latin typeface="宋体" panose="02010600030101010101" pitchFamily="2" charset="-122"/>
                <a:ea typeface="宋体" panose="02010600030101010101" pitchFamily="2" charset="-122"/>
                <a:cs typeface="宋体" panose="02010600030101010101" pitchFamily="2" charset="-122"/>
              </a:rPr>
              <a:t>= (68)</a:t>
            </a:r>
            <a:r>
              <a:rPr lang="en-US" altLang="zh-CN" sz="2400" baseline="-25000">
                <a:latin typeface="宋体" panose="02010600030101010101" pitchFamily="2" charset="-122"/>
                <a:ea typeface="宋体" panose="02010600030101010101" pitchFamily="2" charset="-122"/>
                <a:cs typeface="宋体" panose="02010600030101010101" pitchFamily="2" charset="-122"/>
              </a:rPr>
              <a:t>10</a:t>
            </a:r>
            <a:endParaRPr lang="en-US" altLang="zh-CN" sz="2400" baseline="-25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8" grpId="0"/>
      <p:bldP spid="18" grpId="1"/>
      <p:bldP spid="19" grpId="0"/>
      <p:bldP spid="19" grpId="1"/>
      <p:bldP spid="20" grpId="0"/>
      <p:bldP spid="20" grpId="1"/>
      <p:bldP spid="21" grpId="0"/>
      <p:bldP spid="21" grpId="1"/>
      <p:bldP spid="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57530" y="209550"/>
            <a:ext cx="20116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状态表示</a:t>
            </a:r>
            <a:endParaRPr lang="en-US" altLang="zh-CN" sz="3600" b="1" dirty="0" smtClean="0">
              <a:solidFill>
                <a:schemeClr val="accent5">
                  <a:lumMod val="75000"/>
                </a:schemeClr>
              </a:solidFill>
              <a:latin typeface="+mj-lt"/>
              <a:ea typeface="+mj-ea"/>
              <a:cs typeface="+mj-cs"/>
              <a:sym typeface="+mn-ea"/>
            </a:endParaRPr>
          </a:p>
        </p:txBody>
      </p:sp>
      <p:graphicFrame>
        <p:nvGraphicFramePr>
          <p:cNvPr id="10" name="表格 9"/>
          <p:cNvGraphicFramePr/>
          <p:nvPr>
            <p:custDataLst>
              <p:tags r:id="rId1"/>
            </p:custDataLst>
          </p:nvPr>
        </p:nvGraphicFramePr>
        <p:xfrm>
          <a:off x="2139315" y="3330575"/>
          <a:ext cx="5400040" cy="1619750"/>
        </p:xfrm>
        <a:graphic>
          <a:graphicData uri="http://schemas.openxmlformats.org/drawingml/2006/table">
            <a:tbl>
              <a:tblPr firstRow="1" bandRow="1">
                <a:tableStyleId>{5C22544A-7EE6-4342-B048-85BDC9FD1C3A}</a:tableStyleId>
              </a:tblPr>
              <a:tblGrid>
                <a:gridCol w="540000"/>
                <a:gridCol w="540385"/>
                <a:gridCol w="539615"/>
                <a:gridCol w="540000"/>
                <a:gridCol w="540000"/>
                <a:gridCol w="540000"/>
                <a:gridCol w="540000"/>
                <a:gridCol w="540000"/>
              </a:tblGrid>
              <a:tr h="53975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54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r>
              <a:tr h="54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1" name="文本框 10"/>
          <p:cNvSpPr txBox="1"/>
          <p:nvPr/>
        </p:nvSpPr>
        <p:spPr>
          <a:xfrm>
            <a:off x="2139315" y="5002530"/>
            <a:ext cx="4459605" cy="460375"/>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sym typeface="+mn-ea"/>
              </a:rPr>
              <a:t> 1  2   3  4   5   6  7  8</a:t>
            </a:r>
            <a:endParaRPr lang="en-US" altLang="zh-CN" sz="2400">
              <a:latin typeface="宋体" panose="02010600030101010101" pitchFamily="2" charset="-122"/>
              <a:ea typeface="宋体" panose="02010600030101010101" pitchFamily="2" charset="-122"/>
            </a:endParaRPr>
          </a:p>
        </p:txBody>
      </p:sp>
      <p:sp>
        <p:nvSpPr>
          <p:cNvPr id="19" name="文本框 18"/>
          <p:cNvSpPr txBox="1"/>
          <p:nvPr/>
        </p:nvSpPr>
        <p:spPr>
          <a:xfrm>
            <a:off x="459740" y="1240790"/>
            <a:ext cx="8056880" cy="2009775"/>
          </a:xfrm>
          <a:prstGeom prst="rect">
            <a:avLst/>
          </a:prstGeom>
          <a:noFill/>
        </p:spPr>
        <p:txBody>
          <a:bodyPr wrap="square" rtlCol="0">
            <a:spAutoFit/>
          </a:bodyPr>
          <a:p>
            <a:pPr>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设</a:t>
            </a:r>
            <a:r>
              <a:rPr lang="en-US" altLang="zh-CN" sz="2400">
                <a:latin typeface="宋体" panose="02010600030101010101" pitchFamily="2" charset="-122"/>
                <a:ea typeface="宋体" panose="02010600030101010101" pitchFamily="2" charset="-122"/>
                <a:cs typeface="宋体" panose="02010600030101010101" pitchFamily="2" charset="-122"/>
              </a:rPr>
              <a:t>f</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rPr>
              <a:t>[i][j][s] </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表示前</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行共摆了</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j</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个国王</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第</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行的状态为</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s</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的所有方案数</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en-US" altLang="zh-CN" sz="2400">
                <a:latin typeface="宋体" panose="02010600030101010101" pitchFamily="2" charset="-122"/>
                <a:ea typeface="宋体" panose="02010600030101010101" pitchFamily="2" charset="-122"/>
                <a:cs typeface="宋体" panose="02010600030101010101" pitchFamily="2" charset="-122"/>
              </a:rPr>
              <a:t>    f[3][5][34]</a:t>
            </a:r>
            <a:r>
              <a:rPr lang="zh-CN" altLang="en-US" sz="2400">
                <a:latin typeface="宋体" panose="02010600030101010101" pitchFamily="2" charset="-122"/>
                <a:ea typeface="宋体" panose="02010600030101010101" pitchFamily="2" charset="-122"/>
                <a:cs typeface="宋体" panose="02010600030101010101" pitchFamily="2" charset="-122"/>
              </a:rPr>
              <a:t>表示前</a:t>
            </a:r>
            <a:r>
              <a:rPr lang="en-US" altLang="zh-CN"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行共放了</a:t>
            </a:r>
            <a:r>
              <a:rPr lang="en-US" altLang="zh-CN" sz="2400">
                <a:latin typeface="宋体" panose="02010600030101010101" pitchFamily="2" charset="-122"/>
                <a:ea typeface="宋体" panose="02010600030101010101" pitchFamily="2" charset="-122"/>
                <a:cs typeface="宋体" panose="02010600030101010101" pitchFamily="2" charset="-122"/>
              </a:rPr>
              <a:t>5</a:t>
            </a:r>
            <a:r>
              <a:rPr lang="zh-CN" altLang="en-US" sz="2400">
                <a:latin typeface="宋体" panose="02010600030101010101" pitchFamily="2" charset="-122"/>
                <a:ea typeface="宋体" panose="02010600030101010101" pitchFamily="2" charset="-122"/>
                <a:cs typeface="宋体" panose="02010600030101010101" pitchFamily="2" charset="-122"/>
              </a:rPr>
              <a:t>个国王，第三的状态为（</a:t>
            </a:r>
            <a:r>
              <a:rPr lang="zh-CN" altLang="en-US" sz="2400">
                <a:sym typeface="+mn-ea"/>
              </a:rPr>
              <a:t>00100010</a:t>
            </a:r>
            <a:r>
              <a:rPr lang="zh-CN" altLang="en-US" sz="2400">
                <a:latin typeface="宋体" panose="02010600030101010101" pitchFamily="2" charset="-122"/>
                <a:ea typeface="宋体" panose="02010600030101010101" pitchFamily="2" charset="-122"/>
                <a:cs typeface="宋体" panose="02010600030101010101" pitchFamily="2" charset="-122"/>
              </a:rPr>
              <a:t>）如下图所示为：</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1" grpId="0"/>
      <p:bldP spid="1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645795" y="431800"/>
            <a:ext cx="20116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状态转移</a:t>
            </a:r>
            <a:endParaRPr lang="en-US" altLang="zh-CN" sz="3600" b="1" dirty="0" smtClean="0">
              <a:solidFill>
                <a:schemeClr val="accent5">
                  <a:lumMod val="75000"/>
                </a:schemeClr>
              </a:solidFill>
              <a:latin typeface="+mj-lt"/>
              <a:ea typeface="+mj-ea"/>
              <a:cs typeface="+mj-cs"/>
              <a:sym typeface="+mn-ea"/>
            </a:endParaRPr>
          </a:p>
        </p:txBody>
      </p:sp>
      <p:graphicFrame>
        <p:nvGraphicFramePr>
          <p:cNvPr id="10" name="表格 9"/>
          <p:cNvGraphicFramePr/>
          <p:nvPr>
            <p:custDataLst>
              <p:tags r:id="rId1"/>
            </p:custDataLst>
          </p:nvPr>
        </p:nvGraphicFramePr>
        <p:xfrm>
          <a:off x="2657475" y="2137410"/>
          <a:ext cx="4319905" cy="1101430"/>
        </p:xfrm>
        <a:graphic>
          <a:graphicData uri="http://schemas.openxmlformats.org/drawingml/2006/table">
            <a:tbl>
              <a:tblPr firstRow="1" bandRow="1">
                <a:tableStyleId>{5C22544A-7EE6-4342-B048-85BDC9FD1C3A}</a:tableStyleId>
              </a:tblPr>
              <a:tblGrid>
                <a:gridCol w="360000"/>
                <a:gridCol w="360000"/>
                <a:gridCol w="360000"/>
                <a:gridCol w="360000"/>
                <a:gridCol w="360000"/>
                <a:gridCol w="360045"/>
                <a:gridCol w="359955"/>
                <a:gridCol w="360000"/>
              </a:tblGrid>
              <a:tr h="3672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672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r>
              <a:tr h="36703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2" name="表格 1"/>
          <p:cNvGraphicFramePr/>
          <p:nvPr>
            <p:custDataLst>
              <p:tags r:id="rId2"/>
            </p:custDataLst>
          </p:nvPr>
        </p:nvGraphicFramePr>
        <p:xfrm>
          <a:off x="978535" y="3898265"/>
          <a:ext cx="1640840" cy="685800"/>
        </p:xfrm>
        <a:graphic>
          <a:graphicData uri="http://schemas.openxmlformats.org/drawingml/2006/table">
            <a:tbl>
              <a:tblPr firstRow="1" bandRow="1">
                <a:tableStyleId>{5C22544A-7EE6-4342-B048-85BDC9FD1C3A}</a:tableStyleId>
              </a:tblPr>
              <a:tblGrid>
                <a:gridCol w="201930"/>
                <a:gridCol w="208280"/>
                <a:gridCol w="205105"/>
                <a:gridCol w="201930"/>
                <a:gridCol w="205105"/>
                <a:gridCol w="205105"/>
                <a:gridCol w="208280"/>
                <a:gridCol w="205105"/>
              </a:tblGrid>
              <a:tr h="217805">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12400">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r>
            </a:tbl>
          </a:graphicData>
        </a:graphic>
      </p:graphicFrame>
      <p:graphicFrame>
        <p:nvGraphicFramePr>
          <p:cNvPr id="5" name="表格 4"/>
          <p:cNvGraphicFramePr/>
          <p:nvPr>
            <p:custDataLst>
              <p:tags r:id="rId3"/>
            </p:custDataLst>
          </p:nvPr>
        </p:nvGraphicFramePr>
        <p:xfrm>
          <a:off x="2919095" y="3898265"/>
          <a:ext cx="1640840" cy="685800"/>
        </p:xfrm>
        <a:graphic>
          <a:graphicData uri="http://schemas.openxmlformats.org/drawingml/2006/table">
            <a:tbl>
              <a:tblPr firstRow="1" bandRow="1">
                <a:tableStyleId>{5C22544A-7EE6-4342-B048-85BDC9FD1C3A}</a:tableStyleId>
              </a:tblPr>
              <a:tblGrid>
                <a:gridCol w="201930"/>
                <a:gridCol w="208280"/>
                <a:gridCol w="205105"/>
                <a:gridCol w="201930"/>
                <a:gridCol w="208280"/>
                <a:gridCol w="205105"/>
                <a:gridCol w="205105"/>
                <a:gridCol w="205105"/>
              </a:tblGrid>
              <a:tr h="217805">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12400">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8" name="表格 7"/>
          <p:cNvGraphicFramePr/>
          <p:nvPr>
            <p:custDataLst>
              <p:tags r:id="rId4"/>
            </p:custDataLst>
          </p:nvPr>
        </p:nvGraphicFramePr>
        <p:xfrm>
          <a:off x="5648325" y="3898265"/>
          <a:ext cx="1640840" cy="685800"/>
        </p:xfrm>
        <a:graphic>
          <a:graphicData uri="http://schemas.openxmlformats.org/drawingml/2006/table">
            <a:tbl>
              <a:tblPr firstRow="1" bandRow="1">
                <a:tableStyleId>{5C22544A-7EE6-4342-B048-85BDC9FD1C3A}</a:tableStyleId>
              </a:tblPr>
              <a:tblGrid>
                <a:gridCol w="201930"/>
                <a:gridCol w="208280"/>
                <a:gridCol w="201930"/>
                <a:gridCol w="208280"/>
                <a:gridCol w="205105"/>
                <a:gridCol w="205105"/>
                <a:gridCol w="205105"/>
                <a:gridCol w="205105"/>
              </a:tblGrid>
              <a:tr h="217805">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3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12090">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lnSpc>
                          <a:spcPct val="120000"/>
                        </a:lnSpc>
                        <a:spcBef>
                          <a:spcPts val="0"/>
                        </a:spcBef>
                        <a:spcAft>
                          <a:spcPts val="0"/>
                        </a:spcAft>
                        <a:buNone/>
                      </a:pPr>
                      <a:endParaRPr lang="zh-CN" altLang="en-US" sz="100" spc="60">
                        <a:latin typeface="微软雅黑" panose="020B0503020204020204" charset="-122"/>
                        <a:ea typeface="微软雅黑" panose="020B0503020204020204" charset="-122"/>
                      </a:endParaRPr>
                    </a:p>
                  </a:txBody>
                  <a:tcPr marL="12700" marR="12700" marT="12700" marB="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2" name="文本框 11"/>
          <p:cNvSpPr txBox="1"/>
          <p:nvPr/>
        </p:nvSpPr>
        <p:spPr>
          <a:xfrm>
            <a:off x="4773930" y="4096385"/>
            <a:ext cx="1143000" cy="368300"/>
          </a:xfrm>
          <a:prstGeom prst="rect">
            <a:avLst/>
          </a:prstGeom>
          <a:noFill/>
        </p:spPr>
        <p:txBody>
          <a:bodyPr wrap="square" rtlCol="0">
            <a:spAutoFit/>
          </a:bodyPr>
          <a:p>
            <a:r>
              <a:rPr lang="en-US" altLang="zh-CN"/>
              <a:t>... ...  ...</a:t>
            </a:r>
            <a:endParaRPr lang="en-US" altLang="zh-CN"/>
          </a:p>
        </p:txBody>
      </p:sp>
      <p:sp>
        <p:nvSpPr>
          <p:cNvPr id="13" name="文本框 12"/>
          <p:cNvSpPr txBox="1"/>
          <p:nvPr/>
        </p:nvSpPr>
        <p:spPr>
          <a:xfrm>
            <a:off x="645795" y="1247140"/>
            <a:ext cx="8013065" cy="829945"/>
          </a:xfrm>
          <a:prstGeom prst="rect">
            <a:avLst/>
          </a:prstGeom>
          <a:noFill/>
        </p:spPr>
        <p:txBody>
          <a:bodyPr wrap="square" rtlCol="0" anchor="t">
            <a:spAutoFit/>
          </a:bodyPr>
          <a:p>
            <a:pPr algn="l"/>
            <a:r>
              <a:rPr lang="zh-CN" altLang="en-US" sz="2400">
                <a:latin typeface="宋体" panose="02010600030101010101" pitchFamily="2" charset="-122"/>
                <a:ea typeface="宋体" panose="02010600030101010101" pitchFamily="2" charset="-122"/>
                <a:cs typeface="宋体" panose="02010600030101010101" pitchFamily="2" charset="-122"/>
                <a:sym typeface="+mn-ea"/>
              </a:rPr>
              <a:t>因为第</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行的状态已经确定，所以第</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行的国王数和国王的位置已经确定</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99720" y="5696585"/>
            <a:ext cx="8013065" cy="645160"/>
          </a:xfrm>
          <a:prstGeom prst="rect">
            <a:avLst/>
          </a:prstGeom>
          <a:noFill/>
        </p:spPr>
        <p:txBody>
          <a:bodyPr wrap="square" rtlCol="0" anchor="t">
            <a:spAutoFit/>
          </a:bodyPr>
          <a:p>
            <a:pPr algn="l"/>
            <a:r>
              <a:rPr lang="en-US" altLang="zh-CN">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f[i-1][j-count[s][b] </a:t>
            </a:r>
            <a:r>
              <a:rPr lang="zh-CN" altLang="en-US">
                <a:latin typeface="宋体" panose="02010600030101010101" pitchFamily="2" charset="-122"/>
                <a:ea typeface="宋体" panose="02010600030101010101" pitchFamily="2" charset="-122"/>
                <a:cs typeface="宋体" panose="02010600030101010101" pitchFamily="2" charset="-122"/>
                <a:sym typeface="+mn-ea"/>
              </a:rPr>
              <a:t>已经摆完了前</a:t>
            </a:r>
            <a:r>
              <a:rPr lang="en-US" altLang="zh-CN">
                <a:latin typeface="宋体" panose="02010600030101010101" pitchFamily="2" charset="-122"/>
                <a:ea typeface="宋体" panose="02010600030101010101" pitchFamily="2" charset="-122"/>
                <a:cs typeface="宋体" panose="02010600030101010101" pitchFamily="2" charset="-122"/>
                <a:sym typeface="+mn-ea"/>
              </a:rPr>
              <a:t>i-1</a:t>
            </a:r>
            <a:r>
              <a:rPr lang="zh-CN" altLang="en-US">
                <a:latin typeface="宋体" panose="02010600030101010101" pitchFamily="2" charset="-122"/>
                <a:ea typeface="宋体" panose="02010600030101010101" pitchFamily="2" charset="-122"/>
                <a:cs typeface="宋体" panose="02010600030101010101" pitchFamily="2" charset="-122"/>
                <a:sym typeface="+mn-ea"/>
              </a:rPr>
              <a:t>排，并且第</a:t>
            </a:r>
            <a:r>
              <a:rPr lang="en-US" altLang="zh-CN">
                <a:latin typeface="宋体" panose="02010600030101010101" pitchFamily="2" charset="-122"/>
                <a:ea typeface="宋体" panose="02010600030101010101" pitchFamily="2" charset="-122"/>
                <a:cs typeface="宋体" panose="02010600030101010101" pitchFamily="2" charset="-122"/>
                <a:sym typeface="+mn-ea"/>
              </a:rPr>
              <a:t>i-1</a:t>
            </a:r>
            <a:r>
              <a:rPr lang="zh-CN" altLang="en-US">
                <a:latin typeface="宋体" panose="02010600030101010101" pitchFamily="2" charset="-122"/>
                <a:ea typeface="宋体" panose="02010600030101010101" pitchFamily="2" charset="-122"/>
                <a:cs typeface="宋体" panose="02010600030101010101" pitchFamily="2" charset="-122"/>
                <a:sym typeface="+mn-ea"/>
              </a:rPr>
              <a:t>排的状态是</a:t>
            </a:r>
            <a:r>
              <a:rPr lang="en-US" altLang="zh-CN">
                <a:latin typeface="宋体" panose="02010600030101010101" pitchFamily="2" charset="-122"/>
                <a:ea typeface="宋体" panose="02010600030101010101" pitchFamily="2" charset="-122"/>
                <a:cs typeface="宋体" panose="02010600030101010101" pitchFamily="2" charset="-122"/>
                <a:sym typeface="+mn-ea"/>
              </a:rPr>
              <a:t>b,</a:t>
            </a:r>
            <a:r>
              <a:rPr lang="zh-CN" altLang="en-US">
                <a:latin typeface="宋体" panose="02010600030101010101" pitchFamily="2" charset="-122"/>
                <a:ea typeface="宋体" panose="02010600030101010101" pitchFamily="2" charset="-122"/>
                <a:cs typeface="宋体" panose="02010600030101010101" pitchFamily="2" charset="-122"/>
                <a:sym typeface="+mn-ea"/>
              </a:rPr>
              <a:t>共摆了了</a:t>
            </a:r>
            <a:r>
              <a:rPr lang="en-US" altLang="zh-CN">
                <a:latin typeface="宋体" panose="02010600030101010101" pitchFamily="2" charset="-122"/>
                <a:ea typeface="宋体" panose="02010600030101010101" pitchFamily="2" charset="-122"/>
                <a:cs typeface="宋体" panose="02010600030101010101" pitchFamily="2" charset="-122"/>
                <a:sym typeface="+mn-ea"/>
              </a:rPr>
              <a:t>j-count(s)</a:t>
            </a:r>
            <a:r>
              <a:rPr lang="zh-CN" altLang="en-US">
                <a:latin typeface="宋体" panose="02010600030101010101" pitchFamily="2" charset="-122"/>
                <a:ea typeface="宋体" panose="02010600030101010101" pitchFamily="2" charset="-122"/>
                <a:cs typeface="宋体" panose="02010600030101010101" pitchFamily="2" charset="-122"/>
                <a:sym typeface="+mn-ea"/>
              </a:rPr>
              <a:t>个国王的所有方案。</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cxnSp>
        <p:nvCxnSpPr>
          <p:cNvPr id="17" name="直接箭头连接符 16"/>
          <p:cNvCxnSpPr/>
          <p:nvPr/>
        </p:nvCxnSpPr>
        <p:spPr>
          <a:xfrm flipV="1">
            <a:off x="2433955" y="3246755"/>
            <a:ext cx="923290" cy="60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3731260" y="3227705"/>
            <a:ext cx="635" cy="654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8" idx="0"/>
          </p:cNvCxnSpPr>
          <p:nvPr/>
        </p:nvCxnSpPr>
        <p:spPr>
          <a:xfrm flipH="1" flipV="1">
            <a:off x="4819650" y="3256280"/>
            <a:ext cx="1649095" cy="6419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413510" y="4987290"/>
            <a:ext cx="5368290" cy="460375"/>
          </a:xfrm>
          <a:prstGeom prst="rect">
            <a:avLst/>
          </a:prstGeom>
          <a:noFill/>
        </p:spPr>
        <p:txBody>
          <a:bodyPr wrap="square" rtlCol="0">
            <a:spAutoFit/>
          </a:bodyPr>
          <a:p>
            <a:r>
              <a:rPr lang="en-US" altLang="zh-CN" sz="2400">
                <a:solidFill>
                  <a:srgbClr val="FF0000"/>
                </a:solidFill>
                <a:latin typeface="宋体" panose="02010600030101010101" pitchFamily="2" charset="-122"/>
                <a:ea typeface="宋体" panose="02010600030101010101" pitchFamily="2" charset="-122"/>
              </a:rPr>
              <a:t>f[i][j][s]=∑f[i-1][j-count(s)][b]</a:t>
            </a:r>
            <a:endParaRPr lang="en-US" altLang="zh-CN" sz="2400">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5748655" y="2496185"/>
            <a:ext cx="1440180" cy="368300"/>
          </a:xfrm>
          <a:prstGeom prst="rect">
            <a:avLst/>
          </a:prstGeom>
          <a:noFill/>
        </p:spPr>
        <p:txBody>
          <a:bodyPr wrap="non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f[3][5][68]</a:t>
            </a:r>
            <a:endParaRPr lang="zh-CN" altLang="en-US"/>
          </a:p>
        </p:txBody>
      </p:sp>
      <p:grpSp>
        <p:nvGrpSpPr>
          <p:cNvPr id="14" name="组合 13"/>
          <p:cNvGrpSpPr/>
          <p:nvPr/>
        </p:nvGrpSpPr>
        <p:grpSpPr>
          <a:xfrm>
            <a:off x="993775" y="4344035"/>
            <a:ext cx="5980430" cy="403860"/>
            <a:chOff x="1565" y="6841"/>
            <a:chExt cx="9418" cy="636"/>
          </a:xfrm>
        </p:grpSpPr>
        <p:sp>
          <p:nvSpPr>
            <p:cNvPr id="6" name="文本框 5"/>
            <p:cNvSpPr txBox="1"/>
            <p:nvPr/>
          </p:nvSpPr>
          <p:spPr>
            <a:xfrm>
              <a:off x="1565" y="6841"/>
              <a:ext cx="2088" cy="580"/>
            </a:xfrm>
            <a:prstGeom prst="rect">
              <a:avLst/>
            </a:prstGeom>
            <a:noFill/>
          </p:spPr>
          <p:txBody>
            <a:bodyPr wrap="non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f[2][3][1]</a:t>
              </a:r>
              <a:endParaRPr lang="zh-CN" altLang="en-US"/>
            </a:p>
          </p:txBody>
        </p:sp>
        <p:sp>
          <p:nvSpPr>
            <p:cNvPr id="9" name="文本框 8"/>
            <p:cNvSpPr txBox="1"/>
            <p:nvPr/>
          </p:nvSpPr>
          <p:spPr>
            <a:xfrm>
              <a:off x="4597" y="6897"/>
              <a:ext cx="2088" cy="580"/>
            </a:xfrm>
            <a:prstGeom prst="rect">
              <a:avLst/>
            </a:prstGeom>
            <a:noFill/>
          </p:spPr>
          <p:txBody>
            <a:bodyPr wrap="non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f[2][3][2]</a:t>
              </a:r>
              <a:endParaRPr lang="zh-CN" altLang="en-US"/>
            </a:p>
          </p:txBody>
        </p:sp>
        <p:sp>
          <p:nvSpPr>
            <p:cNvPr id="11" name="文本框 10"/>
            <p:cNvSpPr txBox="1"/>
            <p:nvPr/>
          </p:nvSpPr>
          <p:spPr>
            <a:xfrm>
              <a:off x="8895" y="6882"/>
              <a:ext cx="2088" cy="580"/>
            </a:xfrm>
            <a:prstGeom prst="rect">
              <a:avLst/>
            </a:prstGeom>
            <a:noFill/>
          </p:spPr>
          <p:txBody>
            <a:bodyPr wrap="non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f[2][3][4]</a:t>
              </a: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16" grpId="0"/>
      <p:bldP spid="1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64515" y="363220"/>
            <a:ext cx="20116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状态转移</a:t>
            </a:r>
            <a:endParaRPr lang="en-US" altLang="zh-CN" sz="3600" b="1" dirty="0" smtClean="0">
              <a:solidFill>
                <a:schemeClr val="accent5">
                  <a:lumMod val="75000"/>
                </a:schemeClr>
              </a:solidFill>
              <a:latin typeface="+mj-lt"/>
              <a:ea typeface="+mj-ea"/>
              <a:cs typeface="+mj-cs"/>
              <a:sym typeface="+mn-ea"/>
            </a:endParaRPr>
          </a:p>
        </p:txBody>
      </p:sp>
      <p:graphicFrame>
        <p:nvGraphicFramePr>
          <p:cNvPr id="10" name="表格 9"/>
          <p:cNvGraphicFramePr/>
          <p:nvPr>
            <p:custDataLst>
              <p:tags r:id="rId1"/>
            </p:custDataLst>
          </p:nvPr>
        </p:nvGraphicFramePr>
        <p:xfrm>
          <a:off x="1731010" y="1748155"/>
          <a:ext cx="4319905" cy="1080135"/>
        </p:xfrm>
        <a:graphic>
          <a:graphicData uri="http://schemas.openxmlformats.org/drawingml/2006/table">
            <a:tbl>
              <a:tblPr firstRow="1" bandRow="1">
                <a:tableStyleId>{5C22544A-7EE6-4342-B048-85BDC9FD1C3A}</a:tableStyleId>
              </a:tblPr>
              <a:tblGrid>
                <a:gridCol w="540000"/>
                <a:gridCol w="540000"/>
                <a:gridCol w="540000"/>
                <a:gridCol w="540385"/>
                <a:gridCol w="539750"/>
                <a:gridCol w="539865"/>
                <a:gridCol w="540000"/>
                <a:gridCol w="539750"/>
              </a:tblGrid>
              <a:tr h="54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4000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1" name="文本框 10"/>
          <p:cNvSpPr txBox="1"/>
          <p:nvPr/>
        </p:nvSpPr>
        <p:spPr>
          <a:xfrm>
            <a:off x="1820545" y="1210310"/>
            <a:ext cx="4459605" cy="460375"/>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rPr>
              <a:t>8  7   6   5   4  3   2  1     </a:t>
            </a:r>
            <a:endParaRPr lang="en-US" altLang="zh-CN" sz="2400">
              <a:latin typeface="宋体" panose="02010600030101010101" pitchFamily="2" charset="-122"/>
              <a:ea typeface="宋体" panose="02010600030101010101" pitchFamily="2" charset="-122"/>
            </a:endParaRPr>
          </a:p>
        </p:txBody>
      </p:sp>
      <p:sp>
        <p:nvSpPr>
          <p:cNvPr id="2" name="文本框 1"/>
          <p:cNvSpPr txBox="1"/>
          <p:nvPr/>
        </p:nvSpPr>
        <p:spPr>
          <a:xfrm>
            <a:off x="564515" y="1830705"/>
            <a:ext cx="955675" cy="368300"/>
          </a:xfrm>
          <a:prstGeom prst="rect">
            <a:avLst/>
          </a:prstGeom>
          <a:noFill/>
        </p:spPr>
        <p:txBody>
          <a:bodyPr wrap="square" rtlCol="0">
            <a:spAutoFit/>
          </a:bodyPr>
          <a:p>
            <a:r>
              <a:rPr lang="zh-CN" altLang="en-US"/>
              <a:t>第</a:t>
            </a:r>
            <a:r>
              <a:rPr lang="en-US" altLang="zh-CN"/>
              <a:t>i-1</a:t>
            </a:r>
            <a:r>
              <a:rPr lang="zh-CN" altLang="en-US"/>
              <a:t>行</a:t>
            </a:r>
            <a:endParaRPr lang="zh-CN" altLang="en-US"/>
          </a:p>
        </p:txBody>
      </p:sp>
      <p:sp>
        <p:nvSpPr>
          <p:cNvPr id="3" name="文本框 2"/>
          <p:cNvSpPr txBox="1"/>
          <p:nvPr/>
        </p:nvSpPr>
        <p:spPr>
          <a:xfrm>
            <a:off x="564515" y="2375535"/>
            <a:ext cx="955675" cy="368300"/>
          </a:xfrm>
          <a:prstGeom prst="rect">
            <a:avLst/>
          </a:prstGeom>
          <a:noFill/>
        </p:spPr>
        <p:txBody>
          <a:bodyPr wrap="square" rtlCol="0">
            <a:spAutoFit/>
          </a:bodyPr>
          <a:p>
            <a:r>
              <a:rPr lang="zh-CN" altLang="en-US"/>
              <a:t>第</a:t>
            </a:r>
            <a:r>
              <a:rPr lang="en-US" altLang="zh-CN"/>
              <a:t> i  </a:t>
            </a:r>
            <a:r>
              <a:rPr lang="zh-CN" altLang="en-US"/>
              <a:t>行</a:t>
            </a:r>
            <a:endParaRPr lang="zh-CN" altLang="en-US"/>
          </a:p>
        </p:txBody>
      </p:sp>
      <p:sp>
        <p:nvSpPr>
          <p:cNvPr id="5" name="文本框 4"/>
          <p:cNvSpPr txBox="1"/>
          <p:nvPr/>
        </p:nvSpPr>
        <p:spPr>
          <a:xfrm>
            <a:off x="740410" y="3175000"/>
            <a:ext cx="7665085" cy="2306320"/>
          </a:xfrm>
          <a:prstGeom prst="rect">
            <a:avLst/>
          </a:prstGeom>
          <a:noFill/>
        </p:spPr>
        <p:txBody>
          <a:bodyPr wrap="square" rtlCol="0" anchor="t">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第</a:t>
            </a:r>
            <a:r>
              <a:rPr lang="en-US" altLang="zh-CN" sz="24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层的状态</a:t>
            </a:r>
            <a:r>
              <a:rPr lang="en-US" altLang="zh-CN" sz="2400">
                <a:latin typeface="宋体" panose="02010600030101010101" pitchFamily="2" charset="-122"/>
                <a:ea typeface="宋体" panose="02010600030101010101" pitchFamily="2" charset="-122"/>
                <a:cs typeface="宋体" panose="02010600030101010101" pitchFamily="2" charset="-122"/>
              </a:rPr>
              <a:t>b</a:t>
            </a:r>
            <a:r>
              <a:rPr lang="zh-CN" altLang="en-US" sz="2400">
                <a:latin typeface="宋体" panose="02010600030101010101" pitchFamily="2" charset="-122"/>
                <a:ea typeface="宋体" panose="02010600030101010101" pitchFamily="2" charset="-122"/>
                <a:cs typeface="宋体" panose="02010600030101010101" pitchFamily="2" charset="-122"/>
              </a:rPr>
              <a:t>可选择状态空间为</a:t>
            </a:r>
            <a:r>
              <a:rPr lang="en-US" altLang="zh-CN" sz="2400">
                <a:latin typeface="宋体" panose="02010600030101010101" pitchFamily="2" charset="-122"/>
                <a:ea typeface="宋体" panose="02010600030101010101" pitchFamily="2" charset="-122"/>
                <a:cs typeface="宋体" panose="02010600030101010101" pitchFamily="2" charset="-122"/>
              </a:rPr>
              <a:t>2</a:t>
            </a:r>
            <a:r>
              <a:rPr lang="en-US" altLang="zh-CN" sz="2400" baseline="30000">
                <a:latin typeface="宋体" panose="02010600030101010101" pitchFamily="2" charset="-122"/>
                <a:ea typeface="宋体" panose="02010600030101010101" pitchFamily="2" charset="-122"/>
                <a:cs typeface="宋体" panose="02010600030101010101" pitchFamily="2" charset="-122"/>
              </a:rPr>
              <a:t>8</a:t>
            </a:r>
            <a:r>
              <a:rPr lang="zh-CN" altLang="en-US" sz="2400">
                <a:latin typeface="宋体" panose="02010600030101010101" pitchFamily="2" charset="-122"/>
                <a:ea typeface="宋体" panose="02010600030101010101" pitchFamily="2" charset="-122"/>
                <a:cs typeface="宋体" panose="02010600030101010101" pitchFamily="2" charset="-122"/>
              </a:rPr>
              <a:t>种状态，但这些状态与第</a:t>
            </a:r>
            <a:r>
              <a:rPr lang="en-US" altLang="zh-CN" sz="2400">
                <a:latin typeface="宋体" panose="02010600030101010101" pitchFamily="2" charset="-122"/>
                <a:ea typeface="宋体" panose="02010600030101010101" pitchFamily="2" charset="-122"/>
                <a:cs typeface="宋体" panose="02010600030101010101" pitchFamily="2" charset="-122"/>
              </a:rPr>
              <a:t>i</a:t>
            </a:r>
            <a:r>
              <a:rPr lang="zh-CN" altLang="en-US" sz="2400">
                <a:latin typeface="宋体" panose="02010600030101010101" pitchFamily="2" charset="-122"/>
                <a:ea typeface="宋体" panose="02010600030101010101" pitchFamily="2" charset="-122"/>
                <a:cs typeface="宋体" panose="02010600030101010101" pitchFamily="2" charset="-122"/>
              </a:rPr>
              <a:t>层不能相互攻击到，同时第</a:t>
            </a:r>
            <a:r>
              <a:rPr lang="en-US" altLang="zh-CN" sz="24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层自身也要符合要求，即要满足：</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1. </a:t>
            </a:r>
            <a:r>
              <a:rPr lang="zh-CN" altLang="en-US" sz="2400">
                <a:latin typeface="宋体" panose="02010600030101010101" pitchFamily="2" charset="-122"/>
                <a:ea typeface="宋体" panose="02010600030101010101" pitchFamily="2" charset="-122"/>
                <a:cs typeface="宋体" panose="02010600030101010101" pitchFamily="2" charset="-122"/>
              </a:rPr>
              <a:t>第</a:t>
            </a:r>
            <a:r>
              <a:rPr lang="en-US" altLang="zh-CN" sz="24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层内不能有相邻的两个</a:t>
            </a:r>
            <a:r>
              <a:rPr lang="en-US" altLang="zh-CN" sz="2400">
                <a:latin typeface="宋体" panose="02010600030101010101" pitchFamily="2" charset="-122"/>
                <a:ea typeface="宋体" panose="02010600030101010101" pitchFamily="2" charset="-122"/>
                <a:cs typeface="宋体" panose="02010600030101010101" pitchFamily="2" charset="-122"/>
              </a:rPr>
              <a:t>1</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2. </a:t>
            </a:r>
            <a:r>
              <a:rPr lang="zh-CN" altLang="en-US" sz="2400">
                <a:latin typeface="宋体" panose="02010600030101010101" pitchFamily="2" charset="-122"/>
                <a:ea typeface="宋体" panose="02010600030101010101" pitchFamily="2" charset="-122"/>
                <a:cs typeface="宋体" panose="02010600030101010101" pitchFamily="2" charset="-122"/>
              </a:rPr>
              <a:t>第</a:t>
            </a:r>
            <a:r>
              <a:rPr lang="en-US" altLang="zh-CN" sz="24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层不能与第</a:t>
            </a:r>
            <a:r>
              <a:rPr lang="en-US" altLang="zh-CN" sz="2400">
                <a:latin typeface="宋体" panose="02010600030101010101" pitchFamily="2" charset="-122"/>
                <a:ea typeface="宋体" panose="02010600030101010101" pitchFamily="2" charset="-122"/>
                <a:cs typeface="宋体" panose="02010600030101010101" pitchFamily="2" charset="-122"/>
              </a:rPr>
              <a:t>i</a:t>
            </a:r>
            <a:r>
              <a:rPr lang="zh-CN" altLang="en-US" sz="2400">
                <a:latin typeface="宋体" panose="02010600030101010101" pitchFamily="2" charset="-122"/>
                <a:ea typeface="宋体" panose="02010600030101010101" pitchFamily="2" charset="-122"/>
                <a:cs typeface="宋体" panose="02010600030101010101" pitchFamily="2" charset="-122"/>
              </a:rPr>
              <a:t>层相互攻击到</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6459220" y="2375535"/>
            <a:ext cx="163258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sym typeface="+mn-ea"/>
              </a:rPr>
              <a:t>00100010</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57530" y="209550"/>
            <a:ext cx="20116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状态转移</a:t>
            </a:r>
            <a:endParaRPr lang="en-US" altLang="zh-CN" sz="3600" b="1" dirty="0" smtClean="0">
              <a:solidFill>
                <a:schemeClr val="accent5">
                  <a:lumMod val="75000"/>
                </a:schemeClr>
              </a:solidFill>
              <a:latin typeface="+mj-lt"/>
              <a:ea typeface="+mj-ea"/>
              <a:cs typeface="+mj-cs"/>
              <a:sym typeface="+mn-ea"/>
            </a:endParaRPr>
          </a:p>
        </p:txBody>
      </p:sp>
      <p:graphicFrame>
        <p:nvGraphicFramePr>
          <p:cNvPr id="10" name="表格 9"/>
          <p:cNvGraphicFramePr/>
          <p:nvPr>
            <p:custDataLst>
              <p:tags r:id="rId1"/>
            </p:custDataLst>
          </p:nvPr>
        </p:nvGraphicFramePr>
        <p:xfrm>
          <a:off x="2656840" y="1668145"/>
          <a:ext cx="4319905" cy="1080135"/>
        </p:xfrm>
        <a:graphic>
          <a:graphicData uri="http://schemas.openxmlformats.org/drawingml/2006/table">
            <a:tbl>
              <a:tblPr firstRow="1" bandRow="1">
                <a:tableStyleId>{5C22544A-7EE6-4342-B048-85BDC9FD1C3A}</a:tableStyleId>
              </a:tblPr>
              <a:tblGrid>
                <a:gridCol w="540000"/>
                <a:gridCol w="540000"/>
                <a:gridCol w="540000"/>
                <a:gridCol w="540385"/>
                <a:gridCol w="539750"/>
                <a:gridCol w="539865"/>
                <a:gridCol w="540000"/>
                <a:gridCol w="539750"/>
              </a:tblGrid>
              <a:tr h="53975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11" name="文本框 10"/>
          <p:cNvSpPr txBox="1"/>
          <p:nvPr/>
        </p:nvSpPr>
        <p:spPr>
          <a:xfrm>
            <a:off x="2746375" y="1130300"/>
            <a:ext cx="4459605" cy="460375"/>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rPr>
              <a:t>8  7   6   5   4  3   2  1     </a:t>
            </a:r>
            <a:endParaRPr lang="en-US" altLang="zh-CN" sz="2400">
              <a:latin typeface="宋体" panose="02010600030101010101" pitchFamily="2" charset="-122"/>
              <a:ea typeface="宋体" panose="02010600030101010101" pitchFamily="2" charset="-122"/>
            </a:endParaRPr>
          </a:p>
        </p:txBody>
      </p:sp>
      <p:sp>
        <p:nvSpPr>
          <p:cNvPr id="2" name="文本框 1"/>
          <p:cNvSpPr txBox="1"/>
          <p:nvPr/>
        </p:nvSpPr>
        <p:spPr>
          <a:xfrm>
            <a:off x="340360" y="2433320"/>
            <a:ext cx="2228850" cy="368300"/>
          </a:xfrm>
          <a:prstGeom prst="rect">
            <a:avLst/>
          </a:prstGeom>
          <a:noFill/>
        </p:spPr>
        <p:txBody>
          <a:bodyPr wrap="square" rtlCol="0">
            <a:spAutoFit/>
          </a:bodyPr>
          <a:p>
            <a:r>
              <a:rPr lang="zh-CN" altLang="en-US"/>
              <a:t>符合要求的第</a:t>
            </a:r>
            <a:r>
              <a:rPr lang="en-US" altLang="zh-CN"/>
              <a:t>i-1</a:t>
            </a:r>
            <a:r>
              <a:rPr lang="zh-CN" altLang="en-US"/>
              <a:t>行</a:t>
            </a:r>
            <a:endParaRPr lang="zh-CN" altLang="en-US"/>
          </a:p>
        </p:txBody>
      </p:sp>
      <p:sp>
        <p:nvSpPr>
          <p:cNvPr id="3" name="文本框 2"/>
          <p:cNvSpPr txBox="1"/>
          <p:nvPr/>
        </p:nvSpPr>
        <p:spPr>
          <a:xfrm>
            <a:off x="1483360" y="1753870"/>
            <a:ext cx="955675" cy="368300"/>
          </a:xfrm>
          <a:prstGeom prst="rect">
            <a:avLst/>
          </a:prstGeom>
          <a:noFill/>
        </p:spPr>
        <p:txBody>
          <a:bodyPr wrap="square" rtlCol="0">
            <a:spAutoFit/>
          </a:bodyPr>
          <a:p>
            <a:r>
              <a:rPr lang="zh-CN" altLang="en-US"/>
              <a:t>第</a:t>
            </a:r>
            <a:r>
              <a:rPr lang="en-US" altLang="zh-CN"/>
              <a:t> i  </a:t>
            </a:r>
            <a:r>
              <a:rPr lang="zh-CN" altLang="en-US"/>
              <a:t>行</a:t>
            </a:r>
            <a:endParaRPr lang="zh-CN" altLang="en-US"/>
          </a:p>
        </p:txBody>
      </p:sp>
      <p:sp>
        <p:nvSpPr>
          <p:cNvPr id="8" name="文本框 7"/>
          <p:cNvSpPr txBox="1"/>
          <p:nvPr/>
        </p:nvSpPr>
        <p:spPr>
          <a:xfrm>
            <a:off x="7305040" y="1750695"/>
            <a:ext cx="1632585" cy="36830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sym typeface="+mn-ea"/>
              </a:rPr>
              <a:t>00100010</a:t>
            </a:r>
            <a:endParaRPr lang="en-US"/>
          </a:p>
        </p:txBody>
      </p:sp>
      <p:graphicFrame>
        <p:nvGraphicFramePr>
          <p:cNvPr id="6" name="表格 5"/>
          <p:cNvGraphicFramePr/>
          <p:nvPr>
            <p:custDataLst>
              <p:tags r:id="rId2"/>
            </p:custDataLst>
          </p:nvPr>
        </p:nvGraphicFramePr>
        <p:xfrm>
          <a:off x="2656840" y="2332355"/>
          <a:ext cx="4319905" cy="1080135"/>
        </p:xfrm>
        <a:graphic>
          <a:graphicData uri="http://schemas.openxmlformats.org/drawingml/2006/table">
            <a:tbl>
              <a:tblPr firstRow="1" bandRow="1">
                <a:tableStyleId>{5C22544A-7EE6-4342-B048-85BDC9FD1C3A}</a:tableStyleId>
              </a:tblPr>
              <a:tblGrid>
                <a:gridCol w="540000"/>
                <a:gridCol w="540000"/>
                <a:gridCol w="540000"/>
                <a:gridCol w="540385"/>
                <a:gridCol w="539750"/>
                <a:gridCol w="539750"/>
                <a:gridCol w="540115"/>
                <a:gridCol w="539750"/>
              </a:tblGrid>
              <a:tr h="53975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graphicFrame>
        <p:nvGraphicFramePr>
          <p:cNvPr id="9" name="表格 8"/>
          <p:cNvGraphicFramePr/>
          <p:nvPr>
            <p:custDataLst>
              <p:tags r:id="rId3"/>
            </p:custDataLst>
          </p:nvPr>
        </p:nvGraphicFramePr>
        <p:xfrm>
          <a:off x="2656840" y="2332355"/>
          <a:ext cx="4319905" cy="1080135"/>
        </p:xfrm>
        <a:graphic>
          <a:graphicData uri="http://schemas.openxmlformats.org/drawingml/2006/table">
            <a:tbl>
              <a:tblPr firstRow="1" bandRow="1">
                <a:tableStyleId>{5C22544A-7EE6-4342-B048-85BDC9FD1C3A}</a:tableStyleId>
              </a:tblPr>
              <a:tblGrid>
                <a:gridCol w="539750"/>
                <a:gridCol w="540250"/>
                <a:gridCol w="540000"/>
                <a:gridCol w="540385"/>
                <a:gridCol w="539750"/>
                <a:gridCol w="539865"/>
                <a:gridCol w="540000"/>
                <a:gridCol w="539750"/>
              </a:tblGrid>
              <a:tr h="53975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graphicFrame>
        <p:nvGraphicFramePr>
          <p:cNvPr id="12" name="表格 11"/>
          <p:cNvGraphicFramePr/>
          <p:nvPr>
            <p:custDataLst>
              <p:tags r:id="rId4"/>
            </p:custDataLst>
          </p:nvPr>
        </p:nvGraphicFramePr>
        <p:xfrm>
          <a:off x="2656840" y="2342515"/>
          <a:ext cx="4319905" cy="549275"/>
        </p:xfrm>
        <a:graphic>
          <a:graphicData uri="http://schemas.openxmlformats.org/drawingml/2006/table">
            <a:tbl>
              <a:tblPr firstRow="1" bandRow="1">
                <a:tableStyleId>{5C22544A-7EE6-4342-B048-85BDC9FD1C3A}</a:tableStyleId>
              </a:tblPr>
              <a:tblGrid>
                <a:gridCol w="540000"/>
                <a:gridCol w="540000"/>
                <a:gridCol w="540000"/>
                <a:gridCol w="540385"/>
                <a:gridCol w="539750"/>
                <a:gridCol w="539750"/>
                <a:gridCol w="540115"/>
                <a:gridCol w="539750"/>
              </a:tblGrid>
              <a:tr h="549275">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sp>
        <p:nvSpPr>
          <p:cNvPr id="5" name="文本框 4"/>
          <p:cNvSpPr txBox="1"/>
          <p:nvPr/>
        </p:nvSpPr>
        <p:spPr>
          <a:xfrm>
            <a:off x="557530" y="3018790"/>
            <a:ext cx="8323580" cy="1308735"/>
          </a:xfrm>
          <a:prstGeom prst="rect">
            <a:avLst/>
          </a:prstGeom>
          <a:noFill/>
        </p:spPr>
        <p:txBody>
          <a:bodyPr wrap="square" rtlCol="0" anchor="t">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a</a:t>
            </a:r>
            <a:r>
              <a:rPr lang="zh-CN" altLang="en-US" sz="2400">
                <a:latin typeface="宋体" panose="02010600030101010101" pitchFamily="2" charset="-122"/>
                <a:ea typeface="宋体" panose="02010600030101010101" pitchFamily="2" charset="-122"/>
                <a:cs typeface="宋体" panose="02010600030101010101" pitchFamily="2" charset="-122"/>
              </a:rPr>
              <a:t>表示第</a:t>
            </a:r>
            <a:r>
              <a:rPr lang="en-US" altLang="zh-CN" sz="2400">
                <a:latin typeface="宋体" panose="02010600030101010101" pitchFamily="2" charset="-122"/>
                <a:ea typeface="宋体" panose="02010600030101010101" pitchFamily="2" charset="-122"/>
                <a:cs typeface="宋体" panose="02010600030101010101" pitchFamily="2" charset="-122"/>
              </a:rPr>
              <a:t>i-1</a:t>
            </a:r>
            <a:r>
              <a:rPr lang="zh-CN" altLang="en-US" sz="2400">
                <a:latin typeface="宋体" panose="02010600030101010101" pitchFamily="2" charset="-122"/>
                <a:ea typeface="宋体" panose="02010600030101010101" pitchFamily="2" charset="-122"/>
                <a:cs typeface="宋体" panose="02010600030101010101" pitchFamily="2" charset="-122"/>
              </a:rPr>
              <a:t>行状态，</a:t>
            </a:r>
            <a:r>
              <a:rPr lang="en-US" altLang="zh-CN" sz="2400">
                <a:latin typeface="宋体" panose="02010600030101010101" pitchFamily="2" charset="-122"/>
                <a:ea typeface="宋体" panose="02010600030101010101" pitchFamily="2" charset="-122"/>
                <a:cs typeface="宋体" panose="02010600030101010101" pitchFamily="2" charset="-122"/>
              </a:rPr>
              <a:t>b</a:t>
            </a:r>
            <a:r>
              <a:rPr lang="zh-CN" altLang="en-US" sz="2400">
                <a:latin typeface="宋体" panose="02010600030101010101" pitchFamily="2" charset="-122"/>
                <a:ea typeface="宋体" panose="02010600030101010101" pitchFamily="2" charset="-122"/>
                <a:cs typeface="宋体" panose="02010600030101010101" pitchFamily="2" charset="-122"/>
              </a:rPr>
              <a:t>表示第</a:t>
            </a:r>
            <a:r>
              <a:rPr lang="en-US" altLang="zh-CN" sz="2400">
                <a:latin typeface="宋体" panose="02010600030101010101" pitchFamily="2" charset="-122"/>
                <a:ea typeface="宋体" panose="02010600030101010101" pitchFamily="2" charset="-122"/>
                <a:cs typeface="宋体" panose="02010600030101010101" pitchFamily="2" charset="-122"/>
              </a:rPr>
              <a:t>i</a:t>
            </a:r>
            <a:r>
              <a:rPr lang="zh-CN" altLang="en-US" sz="2400">
                <a:latin typeface="宋体" panose="02010600030101010101" pitchFamily="2" charset="-122"/>
                <a:ea typeface="宋体" panose="02010600030101010101" pitchFamily="2" charset="-122"/>
                <a:cs typeface="宋体" panose="02010600030101010101" pitchFamily="2" charset="-122"/>
              </a:rPr>
              <a:t>行状态，则</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(a&amp;b)==0  </a:t>
            </a:r>
            <a:r>
              <a:rPr lang="zh-CN" altLang="en-US" sz="2400">
                <a:latin typeface="宋体" panose="02010600030101010101" pitchFamily="2" charset="-122"/>
                <a:ea typeface="宋体" panose="02010600030101010101" pitchFamily="2" charset="-122"/>
                <a:cs typeface="宋体" panose="02010600030101010101" pitchFamily="2" charset="-122"/>
              </a:rPr>
              <a:t>表示上下行国王不再同一列</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(a|b)     </a:t>
            </a:r>
            <a:r>
              <a:rPr lang="zh-CN" altLang="en-US" sz="2400">
                <a:latin typeface="宋体" panose="02010600030101010101" pitchFamily="2" charset="-122"/>
                <a:ea typeface="宋体" panose="02010600030101010101" pitchFamily="2" charset="-122"/>
                <a:cs typeface="宋体" panose="02010600030101010101" pitchFamily="2" charset="-122"/>
              </a:rPr>
              <a:t>表示上下两行哪些位置相邻的国王</a:t>
            </a:r>
            <a:r>
              <a:rPr lang="en-US" altLang="zh-CN" sz="2000">
                <a:latin typeface="宋体" panose="02010600030101010101" pitchFamily="2" charset="-122"/>
                <a:ea typeface="宋体" panose="02010600030101010101" pitchFamily="2" charset="-122"/>
                <a:cs typeface="宋体" panose="02010600030101010101" pitchFamily="2" charset="-122"/>
              </a:rPr>
              <a:t>(a|b</a:t>
            </a:r>
            <a:r>
              <a:rPr lang="zh-CN" altLang="en-US" sz="2000">
                <a:latin typeface="宋体" panose="02010600030101010101" pitchFamily="2" charset="-122"/>
                <a:ea typeface="宋体" panose="02010600030101010101" pitchFamily="2" charset="-122"/>
                <a:cs typeface="宋体" panose="02010600030101010101" pitchFamily="2" charset="-122"/>
              </a:rPr>
              <a:t>不能相邻的</a:t>
            </a:r>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5" name="表格 14"/>
          <p:cNvGraphicFramePr/>
          <p:nvPr/>
        </p:nvGraphicFramePr>
        <p:xfrm>
          <a:off x="1024890" y="485838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graphicFrame>
        <p:nvGraphicFramePr>
          <p:cNvPr id="16" name="表格 15"/>
          <p:cNvGraphicFramePr/>
          <p:nvPr/>
        </p:nvGraphicFramePr>
        <p:xfrm>
          <a:off x="1024890" y="522414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18" name="表格 17"/>
          <p:cNvGraphicFramePr/>
          <p:nvPr/>
        </p:nvGraphicFramePr>
        <p:xfrm>
          <a:off x="1024890" y="577913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9" name="文本框 18"/>
          <p:cNvSpPr txBox="1"/>
          <p:nvPr/>
        </p:nvSpPr>
        <p:spPr>
          <a:xfrm>
            <a:off x="417195" y="4857115"/>
            <a:ext cx="487680" cy="368300"/>
          </a:xfrm>
          <a:prstGeom prst="rect">
            <a:avLst/>
          </a:prstGeom>
          <a:noFill/>
        </p:spPr>
        <p:txBody>
          <a:bodyPr wrap="square" rtlCol="0">
            <a:spAutoFit/>
          </a:bodyPr>
          <a:p>
            <a:r>
              <a:rPr lang="en-US" altLang="zh-CN"/>
              <a:t>a</a:t>
            </a:r>
            <a:endParaRPr lang="en-US" altLang="zh-CN"/>
          </a:p>
        </p:txBody>
      </p:sp>
      <p:sp>
        <p:nvSpPr>
          <p:cNvPr id="20" name="文本框 19"/>
          <p:cNvSpPr txBox="1"/>
          <p:nvPr/>
        </p:nvSpPr>
        <p:spPr>
          <a:xfrm>
            <a:off x="410845" y="5221605"/>
            <a:ext cx="487680" cy="368300"/>
          </a:xfrm>
          <a:prstGeom prst="rect">
            <a:avLst/>
          </a:prstGeom>
          <a:noFill/>
        </p:spPr>
        <p:txBody>
          <a:bodyPr wrap="square" rtlCol="0">
            <a:spAutoFit/>
          </a:bodyPr>
          <a:p>
            <a:r>
              <a:rPr lang="en-US" altLang="zh-CN"/>
              <a:t>b</a:t>
            </a:r>
            <a:endParaRPr lang="en-US" altLang="zh-CN"/>
          </a:p>
        </p:txBody>
      </p:sp>
      <p:sp>
        <p:nvSpPr>
          <p:cNvPr id="21" name="文本框 20"/>
          <p:cNvSpPr txBox="1"/>
          <p:nvPr/>
        </p:nvSpPr>
        <p:spPr>
          <a:xfrm>
            <a:off x="248920" y="5779135"/>
            <a:ext cx="655955" cy="368300"/>
          </a:xfrm>
          <a:prstGeom prst="rect">
            <a:avLst/>
          </a:prstGeom>
          <a:noFill/>
        </p:spPr>
        <p:txBody>
          <a:bodyPr wrap="square" rtlCol="0">
            <a:spAutoFit/>
          </a:bodyPr>
          <a:p>
            <a:r>
              <a:rPr lang="en-US" altLang="zh-CN"/>
              <a:t>a&amp;b</a:t>
            </a:r>
            <a:endParaRPr lang="en-US" altLang="zh-CN"/>
          </a:p>
        </p:txBody>
      </p:sp>
      <p:graphicFrame>
        <p:nvGraphicFramePr>
          <p:cNvPr id="22" name="表格 21"/>
          <p:cNvGraphicFramePr/>
          <p:nvPr/>
        </p:nvGraphicFramePr>
        <p:xfrm>
          <a:off x="4934585" y="485584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graphicFrame>
        <p:nvGraphicFramePr>
          <p:cNvPr id="23" name="表格 22"/>
          <p:cNvGraphicFramePr/>
          <p:nvPr/>
        </p:nvGraphicFramePr>
        <p:xfrm>
          <a:off x="4934585" y="522160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24" name="表格 23"/>
          <p:cNvGraphicFramePr/>
          <p:nvPr/>
        </p:nvGraphicFramePr>
        <p:xfrm>
          <a:off x="4934585" y="577659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sp>
        <p:nvSpPr>
          <p:cNvPr id="25" name="文本框 24"/>
          <p:cNvSpPr txBox="1"/>
          <p:nvPr/>
        </p:nvSpPr>
        <p:spPr>
          <a:xfrm>
            <a:off x="4326890" y="4854575"/>
            <a:ext cx="487680" cy="368300"/>
          </a:xfrm>
          <a:prstGeom prst="rect">
            <a:avLst/>
          </a:prstGeom>
          <a:noFill/>
        </p:spPr>
        <p:txBody>
          <a:bodyPr wrap="square" rtlCol="0">
            <a:spAutoFit/>
          </a:bodyPr>
          <a:p>
            <a:r>
              <a:rPr lang="en-US" altLang="zh-CN"/>
              <a:t>a</a:t>
            </a:r>
            <a:endParaRPr lang="en-US" altLang="zh-CN"/>
          </a:p>
        </p:txBody>
      </p:sp>
      <p:sp>
        <p:nvSpPr>
          <p:cNvPr id="26" name="文本框 25"/>
          <p:cNvSpPr txBox="1"/>
          <p:nvPr/>
        </p:nvSpPr>
        <p:spPr>
          <a:xfrm>
            <a:off x="4320540" y="5219065"/>
            <a:ext cx="487680" cy="368300"/>
          </a:xfrm>
          <a:prstGeom prst="rect">
            <a:avLst/>
          </a:prstGeom>
          <a:noFill/>
        </p:spPr>
        <p:txBody>
          <a:bodyPr wrap="square" rtlCol="0">
            <a:spAutoFit/>
          </a:bodyPr>
          <a:p>
            <a:r>
              <a:rPr lang="en-US" altLang="zh-CN"/>
              <a:t>b</a:t>
            </a:r>
            <a:endParaRPr lang="en-US" altLang="zh-CN"/>
          </a:p>
        </p:txBody>
      </p:sp>
      <p:sp>
        <p:nvSpPr>
          <p:cNvPr id="27" name="文本框 26"/>
          <p:cNvSpPr txBox="1"/>
          <p:nvPr/>
        </p:nvSpPr>
        <p:spPr>
          <a:xfrm>
            <a:off x="4158615" y="5776595"/>
            <a:ext cx="655955" cy="368300"/>
          </a:xfrm>
          <a:prstGeom prst="rect">
            <a:avLst/>
          </a:prstGeom>
          <a:noFill/>
        </p:spPr>
        <p:txBody>
          <a:bodyPr wrap="square" rtlCol="0">
            <a:spAutoFit/>
          </a:bodyPr>
          <a:p>
            <a:r>
              <a:rPr lang="en-US" altLang="zh-CN"/>
              <a:t>a|b</a:t>
            </a:r>
            <a:endParaRPr lang="en-US" altLang="zh-CN"/>
          </a:p>
        </p:txBody>
      </p:sp>
      <p:graphicFrame>
        <p:nvGraphicFramePr>
          <p:cNvPr id="28" name="表格 27"/>
          <p:cNvGraphicFramePr/>
          <p:nvPr/>
        </p:nvGraphicFramePr>
        <p:xfrm>
          <a:off x="1024890" y="486219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graphicFrame>
        <p:nvGraphicFramePr>
          <p:cNvPr id="29" name="表格 28"/>
          <p:cNvGraphicFramePr/>
          <p:nvPr/>
        </p:nvGraphicFramePr>
        <p:xfrm>
          <a:off x="1024890" y="522795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30" name="表格 29"/>
          <p:cNvGraphicFramePr/>
          <p:nvPr/>
        </p:nvGraphicFramePr>
        <p:xfrm>
          <a:off x="1024890" y="578294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1" name="文本框 30"/>
          <p:cNvSpPr txBox="1"/>
          <p:nvPr/>
        </p:nvSpPr>
        <p:spPr>
          <a:xfrm>
            <a:off x="417195" y="4860925"/>
            <a:ext cx="487680" cy="368300"/>
          </a:xfrm>
          <a:prstGeom prst="rect">
            <a:avLst/>
          </a:prstGeom>
          <a:noFill/>
        </p:spPr>
        <p:txBody>
          <a:bodyPr wrap="square" rtlCol="0">
            <a:spAutoFit/>
          </a:bodyPr>
          <a:p>
            <a:r>
              <a:rPr lang="en-US" altLang="zh-CN"/>
              <a:t>a</a:t>
            </a:r>
            <a:endParaRPr lang="en-US" altLang="zh-CN"/>
          </a:p>
        </p:txBody>
      </p:sp>
      <p:sp>
        <p:nvSpPr>
          <p:cNvPr id="32" name="文本框 31"/>
          <p:cNvSpPr txBox="1"/>
          <p:nvPr/>
        </p:nvSpPr>
        <p:spPr>
          <a:xfrm>
            <a:off x="410845" y="5225415"/>
            <a:ext cx="487680" cy="368300"/>
          </a:xfrm>
          <a:prstGeom prst="rect">
            <a:avLst/>
          </a:prstGeom>
          <a:noFill/>
        </p:spPr>
        <p:txBody>
          <a:bodyPr wrap="square" rtlCol="0">
            <a:spAutoFit/>
          </a:bodyPr>
          <a:p>
            <a:r>
              <a:rPr lang="en-US" altLang="zh-CN"/>
              <a:t>b</a:t>
            </a:r>
            <a:endParaRPr lang="en-US" altLang="zh-CN"/>
          </a:p>
        </p:txBody>
      </p:sp>
      <p:sp>
        <p:nvSpPr>
          <p:cNvPr id="33" name="文本框 32"/>
          <p:cNvSpPr txBox="1"/>
          <p:nvPr/>
        </p:nvSpPr>
        <p:spPr>
          <a:xfrm>
            <a:off x="248920" y="5782945"/>
            <a:ext cx="655955" cy="368300"/>
          </a:xfrm>
          <a:prstGeom prst="rect">
            <a:avLst/>
          </a:prstGeom>
          <a:noFill/>
        </p:spPr>
        <p:txBody>
          <a:bodyPr wrap="square" rtlCol="0">
            <a:spAutoFit/>
          </a:bodyPr>
          <a:p>
            <a:r>
              <a:rPr lang="en-US" altLang="zh-CN"/>
              <a:t>a&amp;b</a:t>
            </a:r>
            <a:endParaRPr lang="en-US" altLang="zh-CN"/>
          </a:p>
        </p:txBody>
      </p:sp>
      <p:graphicFrame>
        <p:nvGraphicFramePr>
          <p:cNvPr id="35" name="表格 34"/>
          <p:cNvGraphicFramePr/>
          <p:nvPr/>
        </p:nvGraphicFramePr>
        <p:xfrm>
          <a:off x="4934585" y="522541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36" name="表格 35"/>
          <p:cNvGraphicFramePr/>
          <p:nvPr/>
        </p:nvGraphicFramePr>
        <p:xfrm>
          <a:off x="4934585" y="5780405"/>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sp>
        <p:nvSpPr>
          <p:cNvPr id="37" name="文本框 36"/>
          <p:cNvSpPr txBox="1"/>
          <p:nvPr/>
        </p:nvSpPr>
        <p:spPr>
          <a:xfrm>
            <a:off x="4326890" y="4858385"/>
            <a:ext cx="487680" cy="368300"/>
          </a:xfrm>
          <a:prstGeom prst="rect">
            <a:avLst/>
          </a:prstGeom>
          <a:noFill/>
        </p:spPr>
        <p:txBody>
          <a:bodyPr wrap="square" rtlCol="0">
            <a:spAutoFit/>
          </a:bodyPr>
          <a:p>
            <a:r>
              <a:rPr lang="en-US" altLang="zh-CN"/>
              <a:t>a</a:t>
            </a:r>
            <a:endParaRPr lang="en-US" altLang="zh-CN"/>
          </a:p>
        </p:txBody>
      </p:sp>
      <p:sp>
        <p:nvSpPr>
          <p:cNvPr id="38" name="文本框 37"/>
          <p:cNvSpPr txBox="1"/>
          <p:nvPr/>
        </p:nvSpPr>
        <p:spPr>
          <a:xfrm>
            <a:off x="4320540" y="5222875"/>
            <a:ext cx="487680" cy="368300"/>
          </a:xfrm>
          <a:prstGeom prst="rect">
            <a:avLst/>
          </a:prstGeom>
          <a:noFill/>
        </p:spPr>
        <p:txBody>
          <a:bodyPr wrap="square" rtlCol="0">
            <a:spAutoFit/>
          </a:bodyPr>
          <a:p>
            <a:r>
              <a:rPr lang="en-US" altLang="zh-CN"/>
              <a:t>b</a:t>
            </a:r>
            <a:endParaRPr lang="en-US" altLang="zh-CN"/>
          </a:p>
        </p:txBody>
      </p:sp>
      <p:sp>
        <p:nvSpPr>
          <p:cNvPr id="39" name="文本框 38"/>
          <p:cNvSpPr txBox="1"/>
          <p:nvPr/>
        </p:nvSpPr>
        <p:spPr>
          <a:xfrm>
            <a:off x="4158615" y="5780405"/>
            <a:ext cx="655955" cy="368300"/>
          </a:xfrm>
          <a:prstGeom prst="rect">
            <a:avLst/>
          </a:prstGeom>
          <a:noFill/>
        </p:spPr>
        <p:txBody>
          <a:bodyPr wrap="square" rtlCol="0">
            <a:spAutoFit/>
          </a:bodyPr>
          <a:p>
            <a:r>
              <a:rPr lang="en-US" altLang="zh-CN"/>
              <a:t>a|b</a:t>
            </a:r>
            <a:endParaRPr lang="en-US" altLang="zh-CN"/>
          </a:p>
        </p:txBody>
      </p:sp>
      <p:graphicFrame>
        <p:nvGraphicFramePr>
          <p:cNvPr id="40" name="表格 39"/>
          <p:cNvGraphicFramePr/>
          <p:nvPr/>
        </p:nvGraphicFramePr>
        <p:xfrm>
          <a:off x="1038860" y="524129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41" name="表格 40"/>
          <p:cNvGraphicFramePr/>
          <p:nvPr/>
        </p:nvGraphicFramePr>
        <p:xfrm>
          <a:off x="1038860" y="579628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2" name="文本框 41"/>
          <p:cNvSpPr txBox="1"/>
          <p:nvPr/>
        </p:nvSpPr>
        <p:spPr>
          <a:xfrm>
            <a:off x="431165" y="4874260"/>
            <a:ext cx="487680" cy="368300"/>
          </a:xfrm>
          <a:prstGeom prst="rect">
            <a:avLst/>
          </a:prstGeom>
          <a:noFill/>
        </p:spPr>
        <p:txBody>
          <a:bodyPr wrap="square" rtlCol="0">
            <a:spAutoFit/>
          </a:bodyPr>
          <a:p>
            <a:r>
              <a:rPr lang="en-US" altLang="zh-CN"/>
              <a:t>a</a:t>
            </a:r>
            <a:endParaRPr lang="en-US" altLang="zh-CN"/>
          </a:p>
        </p:txBody>
      </p:sp>
      <p:sp>
        <p:nvSpPr>
          <p:cNvPr id="43" name="文本框 42"/>
          <p:cNvSpPr txBox="1"/>
          <p:nvPr/>
        </p:nvSpPr>
        <p:spPr>
          <a:xfrm>
            <a:off x="424815" y="5238750"/>
            <a:ext cx="487680" cy="368300"/>
          </a:xfrm>
          <a:prstGeom prst="rect">
            <a:avLst/>
          </a:prstGeom>
          <a:noFill/>
        </p:spPr>
        <p:txBody>
          <a:bodyPr wrap="square" rtlCol="0">
            <a:spAutoFit/>
          </a:bodyPr>
          <a:p>
            <a:r>
              <a:rPr lang="en-US" altLang="zh-CN"/>
              <a:t>b</a:t>
            </a:r>
            <a:endParaRPr lang="en-US" altLang="zh-CN"/>
          </a:p>
        </p:txBody>
      </p:sp>
      <p:sp>
        <p:nvSpPr>
          <p:cNvPr id="44" name="文本框 43"/>
          <p:cNvSpPr txBox="1"/>
          <p:nvPr/>
        </p:nvSpPr>
        <p:spPr>
          <a:xfrm>
            <a:off x="262890" y="5796280"/>
            <a:ext cx="655955" cy="368300"/>
          </a:xfrm>
          <a:prstGeom prst="rect">
            <a:avLst/>
          </a:prstGeom>
          <a:noFill/>
        </p:spPr>
        <p:txBody>
          <a:bodyPr wrap="square" rtlCol="0">
            <a:spAutoFit/>
          </a:bodyPr>
          <a:p>
            <a:r>
              <a:rPr lang="en-US" altLang="zh-CN"/>
              <a:t>a&amp;b</a:t>
            </a:r>
            <a:endParaRPr lang="en-US" altLang="zh-CN"/>
          </a:p>
        </p:txBody>
      </p:sp>
      <p:graphicFrame>
        <p:nvGraphicFramePr>
          <p:cNvPr id="45" name="表格 44"/>
          <p:cNvGraphicFramePr/>
          <p:nvPr/>
        </p:nvGraphicFramePr>
        <p:xfrm>
          <a:off x="4948555" y="487299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graphicFrame>
        <p:nvGraphicFramePr>
          <p:cNvPr id="46" name="表格 45"/>
          <p:cNvGraphicFramePr/>
          <p:nvPr/>
        </p:nvGraphicFramePr>
        <p:xfrm>
          <a:off x="4948555" y="523875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47" name="表格 46"/>
          <p:cNvGraphicFramePr/>
          <p:nvPr/>
        </p:nvGraphicFramePr>
        <p:xfrm>
          <a:off x="4948555" y="579374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sp>
        <p:nvSpPr>
          <p:cNvPr id="48" name="文本框 47"/>
          <p:cNvSpPr txBox="1"/>
          <p:nvPr/>
        </p:nvSpPr>
        <p:spPr>
          <a:xfrm>
            <a:off x="4340860" y="4871720"/>
            <a:ext cx="487680" cy="368300"/>
          </a:xfrm>
          <a:prstGeom prst="rect">
            <a:avLst/>
          </a:prstGeom>
          <a:noFill/>
        </p:spPr>
        <p:txBody>
          <a:bodyPr wrap="square" rtlCol="0">
            <a:spAutoFit/>
          </a:bodyPr>
          <a:p>
            <a:r>
              <a:rPr lang="en-US" altLang="zh-CN"/>
              <a:t>a</a:t>
            </a:r>
            <a:endParaRPr lang="en-US" altLang="zh-CN"/>
          </a:p>
        </p:txBody>
      </p:sp>
      <p:sp>
        <p:nvSpPr>
          <p:cNvPr id="49" name="文本框 48"/>
          <p:cNvSpPr txBox="1"/>
          <p:nvPr/>
        </p:nvSpPr>
        <p:spPr>
          <a:xfrm>
            <a:off x="4334510" y="5236210"/>
            <a:ext cx="487680" cy="368300"/>
          </a:xfrm>
          <a:prstGeom prst="rect">
            <a:avLst/>
          </a:prstGeom>
          <a:noFill/>
        </p:spPr>
        <p:txBody>
          <a:bodyPr wrap="square" rtlCol="0">
            <a:spAutoFit/>
          </a:bodyPr>
          <a:p>
            <a:r>
              <a:rPr lang="en-US" altLang="zh-CN"/>
              <a:t>b</a:t>
            </a:r>
            <a:endParaRPr lang="en-US" altLang="zh-CN"/>
          </a:p>
        </p:txBody>
      </p:sp>
      <p:sp>
        <p:nvSpPr>
          <p:cNvPr id="50" name="文本框 49"/>
          <p:cNvSpPr txBox="1"/>
          <p:nvPr/>
        </p:nvSpPr>
        <p:spPr>
          <a:xfrm>
            <a:off x="4172585" y="5793740"/>
            <a:ext cx="655955" cy="368300"/>
          </a:xfrm>
          <a:prstGeom prst="rect">
            <a:avLst/>
          </a:prstGeom>
          <a:noFill/>
        </p:spPr>
        <p:txBody>
          <a:bodyPr wrap="square" rtlCol="0">
            <a:spAutoFit/>
          </a:bodyPr>
          <a:p>
            <a:r>
              <a:rPr lang="en-US" altLang="zh-CN"/>
              <a:t>a|b</a:t>
            </a:r>
            <a:endParaRPr lang="en-US" altLang="zh-CN"/>
          </a:p>
        </p:txBody>
      </p:sp>
      <p:graphicFrame>
        <p:nvGraphicFramePr>
          <p:cNvPr id="51" name="表格 50"/>
          <p:cNvGraphicFramePr/>
          <p:nvPr/>
        </p:nvGraphicFramePr>
        <p:xfrm>
          <a:off x="1038860" y="487045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r>
            </a:tbl>
          </a:graphicData>
        </a:graphic>
      </p:graphicFrame>
      <p:graphicFrame>
        <p:nvGraphicFramePr>
          <p:cNvPr id="52" name="表格 51"/>
          <p:cNvGraphicFramePr/>
          <p:nvPr/>
        </p:nvGraphicFramePr>
        <p:xfrm>
          <a:off x="1038860" y="524510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graphicFrame>
        <p:nvGraphicFramePr>
          <p:cNvPr id="53" name="表格 52"/>
          <p:cNvGraphicFramePr/>
          <p:nvPr/>
        </p:nvGraphicFramePr>
        <p:xfrm>
          <a:off x="1038860" y="580009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54" name="文本框 53"/>
          <p:cNvSpPr txBox="1"/>
          <p:nvPr/>
        </p:nvSpPr>
        <p:spPr>
          <a:xfrm>
            <a:off x="431165" y="4878070"/>
            <a:ext cx="487680" cy="368300"/>
          </a:xfrm>
          <a:prstGeom prst="rect">
            <a:avLst/>
          </a:prstGeom>
          <a:noFill/>
        </p:spPr>
        <p:txBody>
          <a:bodyPr wrap="square" rtlCol="0">
            <a:spAutoFit/>
          </a:bodyPr>
          <a:p>
            <a:r>
              <a:rPr lang="en-US" altLang="zh-CN"/>
              <a:t>a</a:t>
            </a:r>
            <a:endParaRPr lang="en-US" altLang="zh-CN"/>
          </a:p>
        </p:txBody>
      </p:sp>
      <p:sp>
        <p:nvSpPr>
          <p:cNvPr id="55" name="文本框 54"/>
          <p:cNvSpPr txBox="1"/>
          <p:nvPr/>
        </p:nvSpPr>
        <p:spPr>
          <a:xfrm>
            <a:off x="424815" y="5242560"/>
            <a:ext cx="487680" cy="368300"/>
          </a:xfrm>
          <a:prstGeom prst="rect">
            <a:avLst/>
          </a:prstGeom>
          <a:noFill/>
        </p:spPr>
        <p:txBody>
          <a:bodyPr wrap="square" rtlCol="0">
            <a:spAutoFit/>
          </a:bodyPr>
          <a:p>
            <a:r>
              <a:rPr lang="en-US" altLang="zh-CN"/>
              <a:t>b</a:t>
            </a:r>
            <a:endParaRPr lang="en-US" altLang="zh-CN"/>
          </a:p>
        </p:txBody>
      </p:sp>
      <p:sp>
        <p:nvSpPr>
          <p:cNvPr id="56" name="文本框 55"/>
          <p:cNvSpPr txBox="1"/>
          <p:nvPr/>
        </p:nvSpPr>
        <p:spPr>
          <a:xfrm>
            <a:off x="262890" y="5800090"/>
            <a:ext cx="655955" cy="368300"/>
          </a:xfrm>
          <a:prstGeom prst="rect">
            <a:avLst/>
          </a:prstGeom>
          <a:noFill/>
        </p:spPr>
        <p:txBody>
          <a:bodyPr wrap="square" rtlCol="0">
            <a:spAutoFit/>
          </a:bodyPr>
          <a:p>
            <a:r>
              <a:rPr lang="en-US" altLang="zh-CN"/>
              <a:t>a&amp;b</a:t>
            </a:r>
            <a:endParaRPr lang="en-US" altLang="zh-CN"/>
          </a:p>
        </p:txBody>
      </p:sp>
      <p:graphicFrame>
        <p:nvGraphicFramePr>
          <p:cNvPr id="57" name="表格 56"/>
          <p:cNvGraphicFramePr/>
          <p:nvPr/>
        </p:nvGraphicFramePr>
        <p:xfrm>
          <a:off x="4948555" y="5242560"/>
          <a:ext cx="1844040" cy="365760"/>
        </p:xfrm>
        <a:graphic>
          <a:graphicData uri="http://schemas.openxmlformats.org/drawingml/2006/table">
            <a:tbl>
              <a:tblPr firstRow="1" bandRow="1">
                <a:tableStyleId>{5C22544A-7EE6-4342-B048-85BDC9FD1C3A}</a:tableStyleId>
              </a:tblPr>
              <a:tblGrid>
                <a:gridCol w="461010"/>
                <a:gridCol w="461010"/>
                <a:gridCol w="461010"/>
                <a:gridCol w="461010"/>
              </a:tblGrid>
              <a:tr h="365760">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58" name="文本框 57"/>
          <p:cNvSpPr txBox="1"/>
          <p:nvPr/>
        </p:nvSpPr>
        <p:spPr>
          <a:xfrm>
            <a:off x="4340860" y="4875530"/>
            <a:ext cx="487680" cy="368300"/>
          </a:xfrm>
          <a:prstGeom prst="rect">
            <a:avLst/>
          </a:prstGeom>
          <a:noFill/>
        </p:spPr>
        <p:txBody>
          <a:bodyPr wrap="square" rtlCol="0">
            <a:spAutoFit/>
          </a:bodyPr>
          <a:p>
            <a:r>
              <a:rPr lang="en-US" altLang="zh-CN"/>
              <a:t>a</a:t>
            </a:r>
            <a:endParaRPr lang="en-US" altLang="zh-CN"/>
          </a:p>
        </p:txBody>
      </p:sp>
      <p:sp>
        <p:nvSpPr>
          <p:cNvPr id="59" name="文本框 58"/>
          <p:cNvSpPr txBox="1"/>
          <p:nvPr/>
        </p:nvSpPr>
        <p:spPr>
          <a:xfrm>
            <a:off x="4334510" y="5240020"/>
            <a:ext cx="487680" cy="368300"/>
          </a:xfrm>
          <a:prstGeom prst="rect">
            <a:avLst/>
          </a:prstGeom>
          <a:noFill/>
        </p:spPr>
        <p:txBody>
          <a:bodyPr wrap="square" rtlCol="0">
            <a:spAutoFit/>
          </a:bodyPr>
          <a:p>
            <a:r>
              <a:rPr lang="en-US" altLang="zh-CN"/>
              <a:t>b</a:t>
            </a:r>
            <a:endParaRPr lang="en-US" altLang="zh-CN"/>
          </a:p>
        </p:txBody>
      </p:sp>
      <p:sp>
        <p:nvSpPr>
          <p:cNvPr id="60" name="文本框 59"/>
          <p:cNvSpPr txBox="1"/>
          <p:nvPr/>
        </p:nvSpPr>
        <p:spPr>
          <a:xfrm>
            <a:off x="4172585" y="5797550"/>
            <a:ext cx="655955" cy="368300"/>
          </a:xfrm>
          <a:prstGeom prst="rect">
            <a:avLst/>
          </a:prstGeom>
          <a:noFill/>
        </p:spPr>
        <p:txBody>
          <a:bodyPr wrap="square" rtlCol="0">
            <a:spAutoFit/>
          </a:bodyPr>
          <a:p>
            <a:r>
              <a:rPr lang="en-US" altLang="zh-CN"/>
              <a:t>a|b</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fill="hold"/>
                                        <p:tgtEl>
                                          <p:spTgt spid="32"/>
                                        </p:tgtEl>
                                        <p:attrNameLst>
                                          <p:attrName>ppt_x</p:attrName>
                                        </p:attrNameLst>
                                      </p:cBhvr>
                                      <p:tavLst>
                                        <p:tav tm="0">
                                          <p:val>
                                            <p:strVal val="#ppt_x"/>
                                          </p:val>
                                        </p:tav>
                                        <p:tav tm="100000">
                                          <p:val>
                                            <p:strVal val="#ppt_x"/>
                                          </p:val>
                                        </p:tav>
                                      </p:tavLst>
                                    </p:anim>
                                    <p:anim calcmode="lin" valueType="num">
                                      <p:cBhvr additive="base">
                                        <p:cTn id="108" dur="500" fill="hold"/>
                                        <p:tgtEl>
                                          <p:spTgt spid="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additive="base">
                                        <p:cTn id="119" dur="500" fill="hold"/>
                                        <p:tgtEl>
                                          <p:spTgt spid="36"/>
                                        </p:tgtEl>
                                        <p:attrNameLst>
                                          <p:attrName>ppt_x</p:attrName>
                                        </p:attrNameLst>
                                      </p:cBhvr>
                                      <p:tavLst>
                                        <p:tav tm="0">
                                          <p:val>
                                            <p:strVal val="#ppt_x"/>
                                          </p:val>
                                        </p:tav>
                                        <p:tav tm="100000">
                                          <p:val>
                                            <p:strVal val="#ppt_x"/>
                                          </p:val>
                                        </p:tav>
                                      </p:tavLst>
                                    </p:anim>
                                    <p:anim calcmode="lin" valueType="num">
                                      <p:cBhvr additive="base">
                                        <p:cTn id="120" dur="500" fill="hold"/>
                                        <p:tgtEl>
                                          <p:spTgt spid="3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ppt_x"/>
                                          </p:val>
                                        </p:tav>
                                        <p:tav tm="100000">
                                          <p:val>
                                            <p:strVal val="#ppt_x"/>
                                          </p:val>
                                        </p:tav>
                                      </p:tavLst>
                                    </p:anim>
                                    <p:anim calcmode="lin" valueType="num">
                                      <p:cBhvr additive="base">
                                        <p:cTn id="124" dur="500" fill="hold"/>
                                        <p:tgtEl>
                                          <p:spTgt spid="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ppt_x"/>
                                          </p:val>
                                        </p:tav>
                                        <p:tav tm="100000">
                                          <p:val>
                                            <p:strVal val="#ppt_x"/>
                                          </p:val>
                                        </p:tav>
                                      </p:tavLst>
                                    </p:anim>
                                    <p:anim calcmode="lin" valueType="num">
                                      <p:cBhvr additive="base">
                                        <p:cTn id="128" dur="500" fill="hold"/>
                                        <p:tgtEl>
                                          <p:spTgt spid="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ppt_x"/>
                                          </p:val>
                                        </p:tav>
                                        <p:tav tm="100000">
                                          <p:val>
                                            <p:strVal val="#ppt_x"/>
                                          </p:val>
                                        </p:tav>
                                      </p:tavLst>
                                    </p:anim>
                                    <p:anim calcmode="lin" valueType="num">
                                      <p:cBhvr additive="base">
                                        <p:cTn id="1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nodeType="clickEffect">
                                  <p:stCondLst>
                                    <p:cond delay="0"/>
                                  </p:stCondLst>
                                  <p:childTnLst>
                                    <p:anim calcmode="lin" valueType="num">
                                      <p:cBhvr additive="base">
                                        <p:cTn id="136" dur="500"/>
                                        <p:tgtEl>
                                          <p:spTgt spid="15"/>
                                        </p:tgtEl>
                                        <p:attrNameLst>
                                          <p:attrName>ppt_x</p:attrName>
                                        </p:attrNameLst>
                                      </p:cBhvr>
                                      <p:tavLst>
                                        <p:tav tm="0">
                                          <p:val>
                                            <p:strVal val="ppt_x"/>
                                          </p:val>
                                        </p:tav>
                                        <p:tav tm="100000">
                                          <p:val>
                                            <p:strVal val="ppt_x"/>
                                          </p:val>
                                        </p:tav>
                                      </p:tavLst>
                                    </p:anim>
                                    <p:anim calcmode="lin" valueType="num">
                                      <p:cBhvr additive="base">
                                        <p:cTn id="137" dur="500"/>
                                        <p:tgtEl>
                                          <p:spTgt spid="15"/>
                                        </p:tgtEl>
                                        <p:attrNameLst>
                                          <p:attrName>ppt_y</p:attrName>
                                        </p:attrNameLst>
                                      </p:cBhvr>
                                      <p:tavLst>
                                        <p:tav tm="0">
                                          <p:val>
                                            <p:strVal val="ppt_y"/>
                                          </p:val>
                                        </p:tav>
                                        <p:tav tm="100000">
                                          <p:val>
                                            <p:strVal val="1+ppt_h/2"/>
                                          </p:val>
                                        </p:tav>
                                      </p:tavLst>
                                    </p:anim>
                                    <p:set>
                                      <p:cBhvr>
                                        <p:cTn id="138" dur="1" fill="hold">
                                          <p:stCondLst>
                                            <p:cond delay="499"/>
                                          </p:stCondLst>
                                        </p:cTn>
                                        <p:tgtEl>
                                          <p:spTgt spid="15"/>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16"/>
                                        </p:tgtEl>
                                        <p:attrNameLst>
                                          <p:attrName>ppt_x</p:attrName>
                                        </p:attrNameLst>
                                      </p:cBhvr>
                                      <p:tavLst>
                                        <p:tav tm="0">
                                          <p:val>
                                            <p:strVal val="ppt_x"/>
                                          </p:val>
                                        </p:tav>
                                        <p:tav tm="100000">
                                          <p:val>
                                            <p:strVal val="ppt_x"/>
                                          </p:val>
                                        </p:tav>
                                      </p:tavLst>
                                    </p:anim>
                                    <p:anim calcmode="lin" valueType="num">
                                      <p:cBhvr additive="base">
                                        <p:cTn id="141" dur="500"/>
                                        <p:tgtEl>
                                          <p:spTgt spid="16"/>
                                        </p:tgtEl>
                                        <p:attrNameLst>
                                          <p:attrName>ppt_y</p:attrName>
                                        </p:attrNameLst>
                                      </p:cBhvr>
                                      <p:tavLst>
                                        <p:tav tm="0">
                                          <p:val>
                                            <p:strVal val="ppt_y"/>
                                          </p:val>
                                        </p:tav>
                                        <p:tav tm="100000">
                                          <p:val>
                                            <p:strVal val="1+ppt_h/2"/>
                                          </p:val>
                                        </p:tav>
                                      </p:tavLst>
                                    </p:anim>
                                    <p:set>
                                      <p:cBhvr>
                                        <p:cTn id="142" dur="1" fill="hold">
                                          <p:stCondLst>
                                            <p:cond delay="499"/>
                                          </p:stCondLst>
                                        </p:cTn>
                                        <p:tgtEl>
                                          <p:spTgt spid="16"/>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18"/>
                                        </p:tgtEl>
                                        <p:attrNameLst>
                                          <p:attrName>ppt_x</p:attrName>
                                        </p:attrNameLst>
                                      </p:cBhvr>
                                      <p:tavLst>
                                        <p:tav tm="0">
                                          <p:val>
                                            <p:strVal val="ppt_x"/>
                                          </p:val>
                                        </p:tav>
                                        <p:tav tm="100000">
                                          <p:val>
                                            <p:strVal val="ppt_x"/>
                                          </p:val>
                                        </p:tav>
                                      </p:tavLst>
                                    </p:anim>
                                    <p:anim calcmode="lin" valueType="num">
                                      <p:cBhvr additive="base">
                                        <p:cTn id="145" dur="500"/>
                                        <p:tgtEl>
                                          <p:spTgt spid="18"/>
                                        </p:tgtEl>
                                        <p:attrNameLst>
                                          <p:attrName>ppt_y</p:attrName>
                                        </p:attrNameLst>
                                      </p:cBhvr>
                                      <p:tavLst>
                                        <p:tav tm="0">
                                          <p:val>
                                            <p:strVal val="ppt_y"/>
                                          </p:val>
                                        </p:tav>
                                        <p:tav tm="100000">
                                          <p:val>
                                            <p:strVal val="1+ppt_h/2"/>
                                          </p:val>
                                        </p:tav>
                                      </p:tavLst>
                                    </p:anim>
                                    <p:set>
                                      <p:cBhvr>
                                        <p:cTn id="146" dur="1" fill="hold">
                                          <p:stCondLst>
                                            <p:cond delay="499"/>
                                          </p:stCondLst>
                                        </p:cTn>
                                        <p:tgtEl>
                                          <p:spTgt spid="18"/>
                                        </p:tgtEl>
                                        <p:attrNameLst>
                                          <p:attrName>style.visibility</p:attrName>
                                        </p:attrNameLst>
                                      </p:cBhvr>
                                      <p:to>
                                        <p:strVal val="hidden"/>
                                      </p:to>
                                    </p:set>
                                  </p:childTnLst>
                                </p:cTn>
                              </p:par>
                              <p:par>
                                <p:cTn id="147" presetID="2" presetClass="exit" presetSubtype="4" fill="hold" grpId="2" nodeType="withEffect">
                                  <p:stCondLst>
                                    <p:cond delay="0"/>
                                  </p:stCondLst>
                                  <p:childTnLst>
                                    <p:anim calcmode="lin" valueType="num">
                                      <p:cBhvr additive="base">
                                        <p:cTn id="148" dur="500"/>
                                        <p:tgtEl>
                                          <p:spTgt spid="19"/>
                                        </p:tgtEl>
                                        <p:attrNameLst>
                                          <p:attrName>ppt_x</p:attrName>
                                        </p:attrNameLst>
                                      </p:cBhvr>
                                      <p:tavLst>
                                        <p:tav tm="0">
                                          <p:val>
                                            <p:strVal val="ppt_x"/>
                                          </p:val>
                                        </p:tav>
                                        <p:tav tm="100000">
                                          <p:val>
                                            <p:strVal val="ppt_x"/>
                                          </p:val>
                                        </p:tav>
                                      </p:tavLst>
                                    </p:anim>
                                    <p:anim calcmode="lin" valueType="num">
                                      <p:cBhvr additive="base">
                                        <p:cTn id="149" dur="500"/>
                                        <p:tgtEl>
                                          <p:spTgt spid="19"/>
                                        </p:tgtEl>
                                        <p:attrNameLst>
                                          <p:attrName>ppt_y</p:attrName>
                                        </p:attrNameLst>
                                      </p:cBhvr>
                                      <p:tavLst>
                                        <p:tav tm="0">
                                          <p:val>
                                            <p:strVal val="ppt_y"/>
                                          </p:val>
                                        </p:tav>
                                        <p:tav tm="100000">
                                          <p:val>
                                            <p:strVal val="1+ppt_h/2"/>
                                          </p:val>
                                        </p:tav>
                                      </p:tavLst>
                                    </p:anim>
                                    <p:set>
                                      <p:cBhvr>
                                        <p:cTn id="150" dur="1" fill="hold">
                                          <p:stCondLst>
                                            <p:cond delay="499"/>
                                          </p:stCondLst>
                                        </p:cTn>
                                        <p:tgtEl>
                                          <p:spTgt spid="19"/>
                                        </p:tgtEl>
                                        <p:attrNameLst>
                                          <p:attrName>style.visibility</p:attrName>
                                        </p:attrNameLst>
                                      </p:cBhvr>
                                      <p:to>
                                        <p:strVal val="hidden"/>
                                      </p:to>
                                    </p:set>
                                  </p:childTnLst>
                                </p:cTn>
                              </p:par>
                              <p:par>
                                <p:cTn id="151" presetID="2" presetClass="exit" presetSubtype="4" fill="hold" grpId="2" nodeType="withEffect">
                                  <p:stCondLst>
                                    <p:cond delay="0"/>
                                  </p:stCondLst>
                                  <p:childTnLst>
                                    <p:anim calcmode="lin" valueType="num">
                                      <p:cBhvr additive="base">
                                        <p:cTn id="152" dur="500"/>
                                        <p:tgtEl>
                                          <p:spTgt spid="20"/>
                                        </p:tgtEl>
                                        <p:attrNameLst>
                                          <p:attrName>ppt_x</p:attrName>
                                        </p:attrNameLst>
                                      </p:cBhvr>
                                      <p:tavLst>
                                        <p:tav tm="0">
                                          <p:val>
                                            <p:strVal val="ppt_x"/>
                                          </p:val>
                                        </p:tav>
                                        <p:tav tm="100000">
                                          <p:val>
                                            <p:strVal val="ppt_x"/>
                                          </p:val>
                                        </p:tav>
                                      </p:tavLst>
                                    </p:anim>
                                    <p:anim calcmode="lin" valueType="num">
                                      <p:cBhvr additive="base">
                                        <p:cTn id="153" dur="500"/>
                                        <p:tgtEl>
                                          <p:spTgt spid="20"/>
                                        </p:tgtEl>
                                        <p:attrNameLst>
                                          <p:attrName>ppt_y</p:attrName>
                                        </p:attrNameLst>
                                      </p:cBhvr>
                                      <p:tavLst>
                                        <p:tav tm="0">
                                          <p:val>
                                            <p:strVal val="ppt_y"/>
                                          </p:val>
                                        </p:tav>
                                        <p:tav tm="100000">
                                          <p:val>
                                            <p:strVal val="1+ppt_h/2"/>
                                          </p:val>
                                        </p:tav>
                                      </p:tavLst>
                                    </p:anim>
                                    <p:set>
                                      <p:cBhvr>
                                        <p:cTn id="154" dur="1" fill="hold">
                                          <p:stCondLst>
                                            <p:cond delay="499"/>
                                          </p:stCondLst>
                                        </p:cTn>
                                        <p:tgtEl>
                                          <p:spTgt spid="20"/>
                                        </p:tgtEl>
                                        <p:attrNameLst>
                                          <p:attrName>style.visibility</p:attrName>
                                        </p:attrNameLst>
                                      </p:cBhvr>
                                      <p:to>
                                        <p:strVal val="hidden"/>
                                      </p:to>
                                    </p:set>
                                  </p:childTnLst>
                                </p:cTn>
                              </p:par>
                              <p:par>
                                <p:cTn id="155" presetID="2" presetClass="exit" presetSubtype="4" fill="hold" grpId="2" nodeType="withEffect">
                                  <p:stCondLst>
                                    <p:cond delay="0"/>
                                  </p:stCondLst>
                                  <p:childTnLst>
                                    <p:anim calcmode="lin" valueType="num">
                                      <p:cBhvr additive="base">
                                        <p:cTn id="156" dur="500"/>
                                        <p:tgtEl>
                                          <p:spTgt spid="21"/>
                                        </p:tgtEl>
                                        <p:attrNameLst>
                                          <p:attrName>ppt_x</p:attrName>
                                        </p:attrNameLst>
                                      </p:cBhvr>
                                      <p:tavLst>
                                        <p:tav tm="0">
                                          <p:val>
                                            <p:strVal val="ppt_x"/>
                                          </p:val>
                                        </p:tav>
                                        <p:tav tm="100000">
                                          <p:val>
                                            <p:strVal val="ppt_x"/>
                                          </p:val>
                                        </p:tav>
                                      </p:tavLst>
                                    </p:anim>
                                    <p:anim calcmode="lin" valueType="num">
                                      <p:cBhvr additive="base">
                                        <p:cTn id="157" dur="500"/>
                                        <p:tgtEl>
                                          <p:spTgt spid="21"/>
                                        </p:tgtEl>
                                        <p:attrNameLst>
                                          <p:attrName>ppt_y</p:attrName>
                                        </p:attrNameLst>
                                      </p:cBhvr>
                                      <p:tavLst>
                                        <p:tav tm="0">
                                          <p:val>
                                            <p:strVal val="ppt_y"/>
                                          </p:val>
                                        </p:tav>
                                        <p:tav tm="100000">
                                          <p:val>
                                            <p:strVal val="1+ppt_h/2"/>
                                          </p:val>
                                        </p:tav>
                                      </p:tavLst>
                                    </p:anim>
                                    <p:set>
                                      <p:cBhvr>
                                        <p:cTn id="158" dur="1" fill="hold">
                                          <p:stCondLst>
                                            <p:cond delay="499"/>
                                          </p:stCondLst>
                                        </p:cTn>
                                        <p:tgtEl>
                                          <p:spTgt spid="21"/>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22"/>
                                        </p:tgtEl>
                                        <p:attrNameLst>
                                          <p:attrName>ppt_x</p:attrName>
                                        </p:attrNameLst>
                                      </p:cBhvr>
                                      <p:tavLst>
                                        <p:tav tm="0">
                                          <p:val>
                                            <p:strVal val="ppt_x"/>
                                          </p:val>
                                        </p:tav>
                                        <p:tav tm="100000">
                                          <p:val>
                                            <p:strVal val="ppt_x"/>
                                          </p:val>
                                        </p:tav>
                                      </p:tavLst>
                                    </p:anim>
                                    <p:anim calcmode="lin" valueType="num">
                                      <p:cBhvr additive="base">
                                        <p:cTn id="161" dur="500"/>
                                        <p:tgtEl>
                                          <p:spTgt spid="22"/>
                                        </p:tgtEl>
                                        <p:attrNameLst>
                                          <p:attrName>ppt_y</p:attrName>
                                        </p:attrNameLst>
                                      </p:cBhvr>
                                      <p:tavLst>
                                        <p:tav tm="0">
                                          <p:val>
                                            <p:strVal val="ppt_y"/>
                                          </p:val>
                                        </p:tav>
                                        <p:tav tm="100000">
                                          <p:val>
                                            <p:strVal val="1+ppt_h/2"/>
                                          </p:val>
                                        </p:tav>
                                      </p:tavLst>
                                    </p:anim>
                                    <p:set>
                                      <p:cBhvr>
                                        <p:cTn id="162" dur="1" fill="hold">
                                          <p:stCondLst>
                                            <p:cond delay="499"/>
                                          </p:stCondLst>
                                        </p:cTn>
                                        <p:tgtEl>
                                          <p:spTgt spid="22"/>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23"/>
                                        </p:tgtEl>
                                        <p:attrNameLst>
                                          <p:attrName>ppt_x</p:attrName>
                                        </p:attrNameLst>
                                      </p:cBhvr>
                                      <p:tavLst>
                                        <p:tav tm="0">
                                          <p:val>
                                            <p:strVal val="ppt_x"/>
                                          </p:val>
                                        </p:tav>
                                        <p:tav tm="100000">
                                          <p:val>
                                            <p:strVal val="ppt_x"/>
                                          </p:val>
                                        </p:tav>
                                      </p:tavLst>
                                    </p:anim>
                                    <p:anim calcmode="lin" valueType="num">
                                      <p:cBhvr additive="base">
                                        <p:cTn id="165" dur="500"/>
                                        <p:tgtEl>
                                          <p:spTgt spid="23"/>
                                        </p:tgtEl>
                                        <p:attrNameLst>
                                          <p:attrName>ppt_y</p:attrName>
                                        </p:attrNameLst>
                                      </p:cBhvr>
                                      <p:tavLst>
                                        <p:tav tm="0">
                                          <p:val>
                                            <p:strVal val="ppt_y"/>
                                          </p:val>
                                        </p:tav>
                                        <p:tav tm="100000">
                                          <p:val>
                                            <p:strVal val="1+ppt_h/2"/>
                                          </p:val>
                                        </p:tav>
                                      </p:tavLst>
                                    </p:anim>
                                    <p:set>
                                      <p:cBhvr>
                                        <p:cTn id="166" dur="1" fill="hold">
                                          <p:stCondLst>
                                            <p:cond delay="499"/>
                                          </p:stCondLst>
                                        </p:cTn>
                                        <p:tgtEl>
                                          <p:spTgt spid="23"/>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24"/>
                                        </p:tgtEl>
                                        <p:attrNameLst>
                                          <p:attrName>ppt_x</p:attrName>
                                        </p:attrNameLst>
                                      </p:cBhvr>
                                      <p:tavLst>
                                        <p:tav tm="0">
                                          <p:val>
                                            <p:strVal val="ppt_x"/>
                                          </p:val>
                                        </p:tav>
                                        <p:tav tm="100000">
                                          <p:val>
                                            <p:strVal val="ppt_x"/>
                                          </p:val>
                                        </p:tav>
                                      </p:tavLst>
                                    </p:anim>
                                    <p:anim calcmode="lin" valueType="num">
                                      <p:cBhvr additive="base">
                                        <p:cTn id="169" dur="500"/>
                                        <p:tgtEl>
                                          <p:spTgt spid="24"/>
                                        </p:tgtEl>
                                        <p:attrNameLst>
                                          <p:attrName>ppt_y</p:attrName>
                                        </p:attrNameLst>
                                      </p:cBhvr>
                                      <p:tavLst>
                                        <p:tav tm="0">
                                          <p:val>
                                            <p:strVal val="ppt_y"/>
                                          </p:val>
                                        </p:tav>
                                        <p:tav tm="100000">
                                          <p:val>
                                            <p:strVal val="1+ppt_h/2"/>
                                          </p:val>
                                        </p:tav>
                                      </p:tavLst>
                                    </p:anim>
                                    <p:set>
                                      <p:cBhvr>
                                        <p:cTn id="170" dur="1" fill="hold">
                                          <p:stCondLst>
                                            <p:cond delay="499"/>
                                          </p:stCondLst>
                                        </p:cTn>
                                        <p:tgtEl>
                                          <p:spTgt spid="24"/>
                                        </p:tgtEl>
                                        <p:attrNameLst>
                                          <p:attrName>style.visibility</p:attrName>
                                        </p:attrNameLst>
                                      </p:cBhvr>
                                      <p:to>
                                        <p:strVal val="hidden"/>
                                      </p:to>
                                    </p:set>
                                  </p:childTnLst>
                                </p:cTn>
                              </p:par>
                              <p:par>
                                <p:cTn id="171" presetID="2" presetClass="exit" presetSubtype="4" fill="hold" grpId="2" nodeType="withEffect">
                                  <p:stCondLst>
                                    <p:cond delay="0"/>
                                  </p:stCondLst>
                                  <p:childTnLst>
                                    <p:anim calcmode="lin" valueType="num">
                                      <p:cBhvr additive="base">
                                        <p:cTn id="172" dur="500"/>
                                        <p:tgtEl>
                                          <p:spTgt spid="25"/>
                                        </p:tgtEl>
                                        <p:attrNameLst>
                                          <p:attrName>ppt_x</p:attrName>
                                        </p:attrNameLst>
                                      </p:cBhvr>
                                      <p:tavLst>
                                        <p:tav tm="0">
                                          <p:val>
                                            <p:strVal val="ppt_x"/>
                                          </p:val>
                                        </p:tav>
                                        <p:tav tm="100000">
                                          <p:val>
                                            <p:strVal val="ppt_x"/>
                                          </p:val>
                                        </p:tav>
                                      </p:tavLst>
                                    </p:anim>
                                    <p:anim calcmode="lin" valueType="num">
                                      <p:cBhvr additive="base">
                                        <p:cTn id="173" dur="500"/>
                                        <p:tgtEl>
                                          <p:spTgt spid="25"/>
                                        </p:tgtEl>
                                        <p:attrNameLst>
                                          <p:attrName>ppt_y</p:attrName>
                                        </p:attrNameLst>
                                      </p:cBhvr>
                                      <p:tavLst>
                                        <p:tav tm="0">
                                          <p:val>
                                            <p:strVal val="ppt_y"/>
                                          </p:val>
                                        </p:tav>
                                        <p:tav tm="100000">
                                          <p:val>
                                            <p:strVal val="1+ppt_h/2"/>
                                          </p:val>
                                        </p:tav>
                                      </p:tavLst>
                                    </p:anim>
                                    <p:set>
                                      <p:cBhvr>
                                        <p:cTn id="174" dur="1" fill="hold">
                                          <p:stCondLst>
                                            <p:cond delay="499"/>
                                          </p:stCondLst>
                                        </p:cTn>
                                        <p:tgtEl>
                                          <p:spTgt spid="25"/>
                                        </p:tgtEl>
                                        <p:attrNameLst>
                                          <p:attrName>style.visibility</p:attrName>
                                        </p:attrNameLst>
                                      </p:cBhvr>
                                      <p:to>
                                        <p:strVal val="hidden"/>
                                      </p:to>
                                    </p:set>
                                  </p:childTnLst>
                                </p:cTn>
                              </p:par>
                              <p:par>
                                <p:cTn id="175" presetID="2" presetClass="exit" presetSubtype="4" fill="hold" grpId="2" nodeType="withEffect">
                                  <p:stCondLst>
                                    <p:cond delay="0"/>
                                  </p:stCondLst>
                                  <p:childTnLst>
                                    <p:anim calcmode="lin" valueType="num">
                                      <p:cBhvr additive="base">
                                        <p:cTn id="176" dur="500"/>
                                        <p:tgtEl>
                                          <p:spTgt spid="26"/>
                                        </p:tgtEl>
                                        <p:attrNameLst>
                                          <p:attrName>ppt_x</p:attrName>
                                        </p:attrNameLst>
                                      </p:cBhvr>
                                      <p:tavLst>
                                        <p:tav tm="0">
                                          <p:val>
                                            <p:strVal val="ppt_x"/>
                                          </p:val>
                                        </p:tav>
                                        <p:tav tm="100000">
                                          <p:val>
                                            <p:strVal val="ppt_x"/>
                                          </p:val>
                                        </p:tav>
                                      </p:tavLst>
                                    </p:anim>
                                    <p:anim calcmode="lin" valueType="num">
                                      <p:cBhvr additive="base">
                                        <p:cTn id="177" dur="500"/>
                                        <p:tgtEl>
                                          <p:spTgt spid="26"/>
                                        </p:tgtEl>
                                        <p:attrNameLst>
                                          <p:attrName>ppt_y</p:attrName>
                                        </p:attrNameLst>
                                      </p:cBhvr>
                                      <p:tavLst>
                                        <p:tav tm="0">
                                          <p:val>
                                            <p:strVal val="ppt_y"/>
                                          </p:val>
                                        </p:tav>
                                        <p:tav tm="100000">
                                          <p:val>
                                            <p:strVal val="1+ppt_h/2"/>
                                          </p:val>
                                        </p:tav>
                                      </p:tavLst>
                                    </p:anim>
                                    <p:set>
                                      <p:cBhvr>
                                        <p:cTn id="178" dur="1" fill="hold">
                                          <p:stCondLst>
                                            <p:cond delay="499"/>
                                          </p:stCondLst>
                                        </p:cTn>
                                        <p:tgtEl>
                                          <p:spTgt spid="26"/>
                                        </p:tgtEl>
                                        <p:attrNameLst>
                                          <p:attrName>style.visibility</p:attrName>
                                        </p:attrNameLst>
                                      </p:cBhvr>
                                      <p:to>
                                        <p:strVal val="hidden"/>
                                      </p:to>
                                    </p:set>
                                  </p:childTnLst>
                                </p:cTn>
                              </p:par>
                              <p:par>
                                <p:cTn id="179" presetID="2" presetClass="exit" presetSubtype="4" fill="hold" grpId="2" nodeType="withEffect">
                                  <p:stCondLst>
                                    <p:cond delay="0"/>
                                  </p:stCondLst>
                                  <p:childTnLst>
                                    <p:anim calcmode="lin" valueType="num">
                                      <p:cBhvr additive="base">
                                        <p:cTn id="180" dur="500"/>
                                        <p:tgtEl>
                                          <p:spTgt spid="27"/>
                                        </p:tgtEl>
                                        <p:attrNameLst>
                                          <p:attrName>ppt_x</p:attrName>
                                        </p:attrNameLst>
                                      </p:cBhvr>
                                      <p:tavLst>
                                        <p:tav tm="0">
                                          <p:val>
                                            <p:strVal val="ppt_x"/>
                                          </p:val>
                                        </p:tav>
                                        <p:tav tm="100000">
                                          <p:val>
                                            <p:strVal val="ppt_x"/>
                                          </p:val>
                                        </p:tav>
                                      </p:tavLst>
                                    </p:anim>
                                    <p:anim calcmode="lin" valueType="num">
                                      <p:cBhvr additive="base">
                                        <p:cTn id="181" dur="500"/>
                                        <p:tgtEl>
                                          <p:spTgt spid="27"/>
                                        </p:tgtEl>
                                        <p:attrNameLst>
                                          <p:attrName>ppt_y</p:attrName>
                                        </p:attrNameLst>
                                      </p:cBhvr>
                                      <p:tavLst>
                                        <p:tav tm="0">
                                          <p:val>
                                            <p:strVal val="ppt_y"/>
                                          </p:val>
                                        </p:tav>
                                        <p:tav tm="100000">
                                          <p:val>
                                            <p:strVal val="1+ppt_h/2"/>
                                          </p:val>
                                        </p:tav>
                                      </p:tavLst>
                                    </p:anim>
                                    <p:set>
                                      <p:cBhvr>
                                        <p:cTn id="182" dur="1" fill="hold">
                                          <p:stCondLst>
                                            <p:cond delay="499"/>
                                          </p:stCondLst>
                                        </p:cTn>
                                        <p:tgtEl>
                                          <p:spTgt spid="27"/>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28"/>
                                        </p:tgtEl>
                                        <p:attrNameLst>
                                          <p:attrName>ppt_x</p:attrName>
                                        </p:attrNameLst>
                                      </p:cBhvr>
                                      <p:tavLst>
                                        <p:tav tm="0">
                                          <p:val>
                                            <p:strVal val="ppt_x"/>
                                          </p:val>
                                        </p:tav>
                                        <p:tav tm="100000">
                                          <p:val>
                                            <p:strVal val="ppt_x"/>
                                          </p:val>
                                        </p:tav>
                                      </p:tavLst>
                                    </p:anim>
                                    <p:anim calcmode="lin" valueType="num">
                                      <p:cBhvr additive="base">
                                        <p:cTn id="185" dur="500"/>
                                        <p:tgtEl>
                                          <p:spTgt spid="28"/>
                                        </p:tgtEl>
                                        <p:attrNameLst>
                                          <p:attrName>ppt_y</p:attrName>
                                        </p:attrNameLst>
                                      </p:cBhvr>
                                      <p:tavLst>
                                        <p:tav tm="0">
                                          <p:val>
                                            <p:strVal val="ppt_y"/>
                                          </p:val>
                                        </p:tav>
                                        <p:tav tm="100000">
                                          <p:val>
                                            <p:strVal val="1+ppt_h/2"/>
                                          </p:val>
                                        </p:tav>
                                      </p:tavLst>
                                    </p:anim>
                                    <p:set>
                                      <p:cBhvr>
                                        <p:cTn id="186" dur="1" fill="hold">
                                          <p:stCondLst>
                                            <p:cond delay="499"/>
                                          </p:stCondLst>
                                        </p:cTn>
                                        <p:tgtEl>
                                          <p:spTgt spid="28"/>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29"/>
                                        </p:tgtEl>
                                        <p:attrNameLst>
                                          <p:attrName>ppt_x</p:attrName>
                                        </p:attrNameLst>
                                      </p:cBhvr>
                                      <p:tavLst>
                                        <p:tav tm="0">
                                          <p:val>
                                            <p:strVal val="ppt_x"/>
                                          </p:val>
                                        </p:tav>
                                        <p:tav tm="100000">
                                          <p:val>
                                            <p:strVal val="ppt_x"/>
                                          </p:val>
                                        </p:tav>
                                      </p:tavLst>
                                    </p:anim>
                                    <p:anim calcmode="lin" valueType="num">
                                      <p:cBhvr additive="base">
                                        <p:cTn id="189" dur="500"/>
                                        <p:tgtEl>
                                          <p:spTgt spid="29"/>
                                        </p:tgtEl>
                                        <p:attrNameLst>
                                          <p:attrName>ppt_y</p:attrName>
                                        </p:attrNameLst>
                                      </p:cBhvr>
                                      <p:tavLst>
                                        <p:tav tm="0">
                                          <p:val>
                                            <p:strVal val="ppt_y"/>
                                          </p:val>
                                        </p:tav>
                                        <p:tav tm="100000">
                                          <p:val>
                                            <p:strVal val="1+ppt_h/2"/>
                                          </p:val>
                                        </p:tav>
                                      </p:tavLst>
                                    </p:anim>
                                    <p:set>
                                      <p:cBhvr>
                                        <p:cTn id="190" dur="1" fill="hold">
                                          <p:stCondLst>
                                            <p:cond delay="499"/>
                                          </p:stCondLst>
                                        </p:cTn>
                                        <p:tgtEl>
                                          <p:spTgt spid="29"/>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30"/>
                                        </p:tgtEl>
                                        <p:attrNameLst>
                                          <p:attrName>ppt_x</p:attrName>
                                        </p:attrNameLst>
                                      </p:cBhvr>
                                      <p:tavLst>
                                        <p:tav tm="0">
                                          <p:val>
                                            <p:strVal val="ppt_x"/>
                                          </p:val>
                                        </p:tav>
                                        <p:tav tm="100000">
                                          <p:val>
                                            <p:strVal val="ppt_x"/>
                                          </p:val>
                                        </p:tav>
                                      </p:tavLst>
                                    </p:anim>
                                    <p:anim calcmode="lin" valueType="num">
                                      <p:cBhvr additive="base">
                                        <p:cTn id="193" dur="500"/>
                                        <p:tgtEl>
                                          <p:spTgt spid="30"/>
                                        </p:tgtEl>
                                        <p:attrNameLst>
                                          <p:attrName>ppt_y</p:attrName>
                                        </p:attrNameLst>
                                      </p:cBhvr>
                                      <p:tavLst>
                                        <p:tav tm="0">
                                          <p:val>
                                            <p:strVal val="ppt_y"/>
                                          </p:val>
                                        </p:tav>
                                        <p:tav tm="100000">
                                          <p:val>
                                            <p:strVal val="1+ppt_h/2"/>
                                          </p:val>
                                        </p:tav>
                                      </p:tavLst>
                                    </p:anim>
                                    <p:set>
                                      <p:cBhvr>
                                        <p:cTn id="194" dur="1" fill="hold">
                                          <p:stCondLst>
                                            <p:cond delay="499"/>
                                          </p:stCondLst>
                                        </p:cTn>
                                        <p:tgtEl>
                                          <p:spTgt spid="30"/>
                                        </p:tgtEl>
                                        <p:attrNameLst>
                                          <p:attrName>style.visibility</p:attrName>
                                        </p:attrNameLst>
                                      </p:cBhvr>
                                      <p:to>
                                        <p:strVal val="hidden"/>
                                      </p:to>
                                    </p:set>
                                  </p:childTnLst>
                                </p:cTn>
                              </p:par>
                              <p:par>
                                <p:cTn id="195" presetID="2" presetClass="exit" presetSubtype="4" fill="hold" grpId="2" nodeType="withEffect">
                                  <p:stCondLst>
                                    <p:cond delay="0"/>
                                  </p:stCondLst>
                                  <p:childTnLst>
                                    <p:anim calcmode="lin" valueType="num">
                                      <p:cBhvr additive="base">
                                        <p:cTn id="196" dur="500"/>
                                        <p:tgtEl>
                                          <p:spTgt spid="31"/>
                                        </p:tgtEl>
                                        <p:attrNameLst>
                                          <p:attrName>ppt_x</p:attrName>
                                        </p:attrNameLst>
                                      </p:cBhvr>
                                      <p:tavLst>
                                        <p:tav tm="0">
                                          <p:val>
                                            <p:strVal val="ppt_x"/>
                                          </p:val>
                                        </p:tav>
                                        <p:tav tm="100000">
                                          <p:val>
                                            <p:strVal val="ppt_x"/>
                                          </p:val>
                                        </p:tav>
                                      </p:tavLst>
                                    </p:anim>
                                    <p:anim calcmode="lin" valueType="num">
                                      <p:cBhvr additive="base">
                                        <p:cTn id="197" dur="500"/>
                                        <p:tgtEl>
                                          <p:spTgt spid="31"/>
                                        </p:tgtEl>
                                        <p:attrNameLst>
                                          <p:attrName>ppt_y</p:attrName>
                                        </p:attrNameLst>
                                      </p:cBhvr>
                                      <p:tavLst>
                                        <p:tav tm="0">
                                          <p:val>
                                            <p:strVal val="ppt_y"/>
                                          </p:val>
                                        </p:tav>
                                        <p:tav tm="100000">
                                          <p:val>
                                            <p:strVal val="1+ppt_h/2"/>
                                          </p:val>
                                        </p:tav>
                                      </p:tavLst>
                                    </p:anim>
                                    <p:set>
                                      <p:cBhvr>
                                        <p:cTn id="198" dur="1" fill="hold">
                                          <p:stCondLst>
                                            <p:cond delay="499"/>
                                          </p:stCondLst>
                                        </p:cTn>
                                        <p:tgtEl>
                                          <p:spTgt spid="31"/>
                                        </p:tgtEl>
                                        <p:attrNameLst>
                                          <p:attrName>style.visibility</p:attrName>
                                        </p:attrNameLst>
                                      </p:cBhvr>
                                      <p:to>
                                        <p:strVal val="hidden"/>
                                      </p:to>
                                    </p:set>
                                  </p:childTnLst>
                                </p:cTn>
                              </p:par>
                              <p:par>
                                <p:cTn id="199" presetID="2" presetClass="exit" presetSubtype="4" fill="hold" grpId="2" nodeType="withEffect">
                                  <p:stCondLst>
                                    <p:cond delay="0"/>
                                  </p:stCondLst>
                                  <p:childTnLst>
                                    <p:anim calcmode="lin" valueType="num">
                                      <p:cBhvr additive="base">
                                        <p:cTn id="200" dur="500"/>
                                        <p:tgtEl>
                                          <p:spTgt spid="32"/>
                                        </p:tgtEl>
                                        <p:attrNameLst>
                                          <p:attrName>ppt_x</p:attrName>
                                        </p:attrNameLst>
                                      </p:cBhvr>
                                      <p:tavLst>
                                        <p:tav tm="0">
                                          <p:val>
                                            <p:strVal val="ppt_x"/>
                                          </p:val>
                                        </p:tav>
                                        <p:tav tm="100000">
                                          <p:val>
                                            <p:strVal val="ppt_x"/>
                                          </p:val>
                                        </p:tav>
                                      </p:tavLst>
                                    </p:anim>
                                    <p:anim calcmode="lin" valueType="num">
                                      <p:cBhvr additive="base">
                                        <p:cTn id="201" dur="500"/>
                                        <p:tgtEl>
                                          <p:spTgt spid="32"/>
                                        </p:tgtEl>
                                        <p:attrNameLst>
                                          <p:attrName>ppt_y</p:attrName>
                                        </p:attrNameLst>
                                      </p:cBhvr>
                                      <p:tavLst>
                                        <p:tav tm="0">
                                          <p:val>
                                            <p:strVal val="ppt_y"/>
                                          </p:val>
                                        </p:tav>
                                        <p:tav tm="100000">
                                          <p:val>
                                            <p:strVal val="1+ppt_h/2"/>
                                          </p:val>
                                        </p:tav>
                                      </p:tavLst>
                                    </p:anim>
                                    <p:set>
                                      <p:cBhvr>
                                        <p:cTn id="202" dur="1" fill="hold">
                                          <p:stCondLst>
                                            <p:cond delay="499"/>
                                          </p:stCondLst>
                                        </p:cTn>
                                        <p:tgtEl>
                                          <p:spTgt spid="32"/>
                                        </p:tgtEl>
                                        <p:attrNameLst>
                                          <p:attrName>style.visibility</p:attrName>
                                        </p:attrNameLst>
                                      </p:cBhvr>
                                      <p:to>
                                        <p:strVal val="hidden"/>
                                      </p:to>
                                    </p:set>
                                  </p:childTnLst>
                                </p:cTn>
                              </p:par>
                              <p:par>
                                <p:cTn id="203" presetID="2" presetClass="exit" presetSubtype="4" fill="hold" grpId="2" nodeType="withEffect">
                                  <p:stCondLst>
                                    <p:cond delay="0"/>
                                  </p:stCondLst>
                                  <p:childTnLst>
                                    <p:anim calcmode="lin" valueType="num">
                                      <p:cBhvr additive="base">
                                        <p:cTn id="204" dur="500"/>
                                        <p:tgtEl>
                                          <p:spTgt spid="33"/>
                                        </p:tgtEl>
                                        <p:attrNameLst>
                                          <p:attrName>ppt_x</p:attrName>
                                        </p:attrNameLst>
                                      </p:cBhvr>
                                      <p:tavLst>
                                        <p:tav tm="0">
                                          <p:val>
                                            <p:strVal val="ppt_x"/>
                                          </p:val>
                                        </p:tav>
                                        <p:tav tm="100000">
                                          <p:val>
                                            <p:strVal val="ppt_x"/>
                                          </p:val>
                                        </p:tav>
                                      </p:tavLst>
                                    </p:anim>
                                    <p:anim calcmode="lin" valueType="num">
                                      <p:cBhvr additive="base">
                                        <p:cTn id="205" dur="500"/>
                                        <p:tgtEl>
                                          <p:spTgt spid="33"/>
                                        </p:tgtEl>
                                        <p:attrNameLst>
                                          <p:attrName>ppt_y</p:attrName>
                                        </p:attrNameLst>
                                      </p:cBhvr>
                                      <p:tavLst>
                                        <p:tav tm="0">
                                          <p:val>
                                            <p:strVal val="ppt_y"/>
                                          </p:val>
                                        </p:tav>
                                        <p:tav tm="100000">
                                          <p:val>
                                            <p:strVal val="1+ppt_h/2"/>
                                          </p:val>
                                        </p:tav>
                                      </p:tavLst>
                                    </p:anim>
                                    <p:set>
                                      <p:cBhvr>
                                        <p:cTn id="206" dur="1" fill="hold">
                                          <p:stCondLst>
                                            <p:cond delay="499"/>
                                          </p:stCondLst>
                                        </p:cTn>
                                        <p:tgtEl>
                                          <p:spTgt spid="33"/>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35"/>
                                        </p:tgtEl>
                                        <p:attrNameLst>
                                          <p:attrName>ppt_x</p:attrName>
                                        </p:attrNameLst>
                                      </p:cBhvr>
                                      <p:tavLst>
                                        <p:tav tm="0">
                                          <p:val>
                                            <p:strVal val="ppt_x"/>
                                          </p:val>
                                        </p:tav>
                                        <p:tav tm="100000">
                                          <p:val>
                                            <p:strVal val="ppt_x"/>
                                          </p:val>
                                        </p:tav>
                                      </p:tavLst>
                                    </p:anim>
                                    <p:anim calcmode="lin" valueType="num">
                                      <p:cBhvr additive="base">
                                        <p:cTn id="209" dur="500"/>
                                        <p:tgtEl>
                                          <p:spTgt spid="35"/>
                                        </p:tgtEl>
                                        <p:attrNameLst>
                                          <p:attrName>ppt_y</p:attrName>
                                        </p:attrNameLst>
                                      </p:cBhvr>
                                      <p:tavLst>
                                        <p:tav tm="0">
                                          <p:val>
                                            <p:strVal val="ppt_y"/>
                                          </p:val>
                                        </p:tav>
                                        <p:tav tm="100000">
                                          <p:val>
                                            <p:strVal val="1+ppt_h/2"/>
                                          </p:val>
                                        </p:tav>
                                      </p:tavLst>
                                    </p:anim>
                                    <p:set>
                                      <p:cBhvr>
                                        <p:cTn id="210" dur="1" fill="hold">
                                          <p:stCondLst>
                                            <p:cond delay="499"/>
                                          </p:stCondLst>
                                        </p:cTn>
                                        <p:tgtEl>
                                          <p:spTgt spid="35"/>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36"/>
                                        </p:tgtEl>
                                        <p:attrNameLst>
                                          <p:attrName>ppt_x</p:attrName>
                                        </p:attrNameLst>
                                      </p:cBhvr>
                                      <p:tavLst>
                                        <p:tav tm="0">
                                          <p:val>
                                            <p:strVal val="ppt_x"/>
                                          </p:val>
                                        </p:tav>
                                        <p:tav tm="100000">
                                          <p:val>
                                            <p:strVal val="ppt_x"/>
                                          </p:val>
                                        </p:tav>
                                      </p:tavLst>
                                    </p:anim>
                                    <p:anim calcmode="lin" valueType="num">
                                      <p:cBhvr additive="base">
                                        <p:cTn id="213" dur="500"/>
                                        <p:tgtEl>
                                          <p:spTgt spid="36"/>
                                        </p:tgtEl>
                                        <p:attrNameLst>
                                          <p:attrName>ppt_y</p:attrName>
                                        </p:attrNameLst>
                                      </p:cBhvr>
                                      <p:tavLst>
                                        <p:tav tm="0">
                                          <p:val>
                                            <p:strVal val="ppt_y"/>
                                          </p:val>
                                        </p:tav>
                                        <p:tav tm="100000">
                                          <p:val>
                                            <p:strVal val="1+ppt_h/2"/>
                                          </p:val>
                                        </p:tav>
                                      </p:tavLst>
                                    </p:anim>
                                    <p:set>
                                      <p:cBhvr>
                                        <p:cTn id="214" dur="1" fill="hold">
                                          <p:stCondLst>
                                            <p:cond delay="499"/>
                                          </p:stCondLst>
                                        </p:cTn>
                                        <p:tgtEl>
                                          <p:spTgt spid="36"/>
                                        </p:tgtEl>
                                        <p:attrNameLst>
                                          <p:attrName>style.visibility</p:attrName>
                                        </p:attrNameLst>
                                      </p:cBhvr>
                                      <p:to>
                                        <p:strVal val="hidden"/>
                                      </p:to>
                                    </p:set>
                                  </p:childTnLst>
                                </p:cTn>
                              </p:par>
                              <p:par>
                                <p:cTn id="215" presetID="2" presetClass="exit" presetSubtype="4" fill="hold" grpId="2" nodeType="withEffect">
                                  <p:stCondLst>
                                    <p:cond delay="0"/>
                                  </p:stCondLst>
                                  <p:childTnLst>
                                    <p:anim calcmode="lin" valueType="num">
                                      <p:cBhvr additive="base">
                                        <p:cTn id="216" dur="500"/>
                                        <p:tgtEl>
                                          <p:spTgt spid="37"/>
                                        </p:tgtEl>
                                        <p:attrNameLst>
                                          <p:attrName>ppt_x</p:attrName>
                                        </p:attrNameLst>
                                      </p:cBhvr>
                                      <p:tavLst>
                                        <p:tav tm="0">
                                          <p:val>
                                            <p:strVal val="ppt_x"/>
                                          </p:val>
                                        </p:tav>
                                        <p:tav tm="100000">
                                          <p:val>
                                            <p:strVal val="ppt_x"/>
                                          </p:val>
                                        </p:tav>
                                      </p:tavLst>
                                    </p:anim>
                                    <p:anim calcmode="lin" valueType="num">
                                      <p:cBhvr additive="base">
                                        <p:cTn id="217" dur="500"/>
                                        <p:tgtEl>
                                          <p:spTgt spid="37"/>
                                        </p:tgtEl>
                                        <p:attrNameLst>
                                          <p:attrName>ppt_y</p:attrName>
                                        </p:attrNameLst>
                                      </p:cBhvr>
                                      <p:tavLst>
                                        <p:tav tm="0">
                                          <p:val>
                                            <p:strVal val="ppt_y"/>
                                          </p:val>
                                        </p:tav>
                                        <p:tav tm="100000">
                                          <p:val>
                                            <p:strVal val="1+ppt_h/2"/>
                                          </p:val>
                                        </p:tav>
                                      </p:tavLst>
                                    </p:anim>
                                    <p:set>
                                      <p:cBhvr>
                                        <p:cTn id="218" dur="1" fill="hold">
                                          <p:stCondLst>
                                            <p:cond delay="499"/>
                                          </p:stCondLst>
                                        </p:cTn>
                                        <p:tgtEl>
                                          <p:spTgt spid="37"/>
                                        </p:tgtEl>
                                        <p:attrNameLst>
                                          <p:attrName>style.visibility</p:attrName>
                                        </p:attrNameLst>
                                      </p:cBhvr>
                                      <p:to>
                                        <p:strVal val="hidden"/>
                                      </p:to>
                                    </p:set>
                                  </p:childTnLst>
                                </p:cTn>
                              </p:par>
                              <p:par>
                                <p:cTn id="219" presetID="2" presetClass="exit" presetSubtype="4" fill="hold" grpId="2" nodeType="withEffect">
                                  <p:stCondLst>
                                    <p:cond delay="0"/>
                                  </p:stCondLst>
                                  <p:childTnLst>
                                    <p:anim calcmode="lin" valueType="num">
                                      <p:cBhvr additive="base">
                                        <p:cTn id="220" dur="500"/>
                                        <p:tgtEl>
                                          <p:spTgt spid="38"/>
                                        </p:tgtEl>
                                        <p:attrNameLst>
                                          <p:attrName>ppt_x</p:attrName>
                                        </p:attrNameLst>
                                      </p:cBhvr>
                                      <p:tavLst>
                                        <p:tav tm="0">
                                          <p:val>
                                            <p:strVal val="ppt_x"/>
                                          </p:val>
                                        </p:tav>
                                        <p:tav tm="100000">
                                          <p:val>
                                            <p:strVal val="ppt_x"/>
                                          </p:val>
                                        </p:tav>
                                      </p:tavLst>
                                    </p:anim>
                                    <p:anim calcmode="lin" valueType="num">
                                      <p:cBhvr additive="base">
                                        <p:cTn id="221" dur="500"/>
                                        <p:tgtEl>
                                          <p:spTgt spid="38"/>
                                        </p:tgtEl>
                                        <p:attrNameLst>
                                          <p:attrName>ppt_y</p:attrName>
                                        </p:attrNameLst>
                                      </p:cBhvr>
                                      <p:tavLst>
                                        <p:tav tm="0">
                                          <p:val>
                                            <p:strVal val="ppt_y"/>
                                          </p:val>
                                        </p:tav>
                                        <p:tav tm="100000">
                                          <p:val>
                                            <p:strVal val="1+ppt_h/2"/>
                                          </p:val>
                                        </p:tav>
                                      </p:tavLst>
                                    </p:anim>
                                    <p:set>
                                      <p:cBhvr>
                                        <p:cTn id="222" dur="1" fill="hold">
                                          <p:stCondLst>
                                            <p:cond delay="499"/>
                                          </p:stCondLst>
                                        </p:cTn>
                                        <p:tgtEl>
                                          <p:spTgt spid="38"/>
                                        </p:tgtEl>
                                        <p:attrNameLst>
                                          <p:attrName>style.visibility</p:attrName>
                                        </p:attrNameLst>
                                      </p:cBhvr>
                                      <p:to>
                                        <p:strVal val="hidden"/>
                                      </p:to>
                                    </p:set>
                                  </p:childTnLst>
                                </p:cTn>
                              </p:par>
                              <p:par>
                                <p:cTn id="223" presetID="2" presetClass="exit" presetSubtype="4" fill="hold" grpId="2" nodeType="withEffect">
                                  <p:stCondLst>
                                    <p:cond delay="0"/>
                                  </p:stCondLst>
                                  <p:childTnLst>
                                    <p:anim calcmode="lin" valueType="num">
                                      <p:cBhvr additive="base">
                                        <p:cTn id="224" dur="500"/>
                                        <p:tgtEl>
                                          <p:spTgt spid="39"/>
                                        </p:tgtEl>
                                        <p:attrNameLst>
                                          <p:attrName>ppt_x</p:attrName>
                                        </p:attrNameLst>
                                      </p:cBhvr>
                                      <p:tavLst>
                                        <p:tav tm="0">
                                          <p:val>
                                            <p:strVal val="ppt_x"/>
                                          </p:val>
                                        </p:tav>
                                        <p:tav tm="100000">
                                          <p:val>
                                            <p:strVal val="ppt_x"/>
                                          </p:val>
                                        </p:tav>
                                      </p:tavLst>
                                    </p:anim>
                                    <p:anim calcmode="lin" valueType="num">
                                      <p:cBhvr additive="base">
                                        <p:cTn id="225" dur="500"/>
                                        <p:tgtEl>
                                          <p:spTgt spid="39"/>
                                        </p:tgtEl>
                                        <p:attrNameLst>
                                          <p:attrName>ppt_y</p:attrName>
                                        </p:attrNameLst>
                                      </p:cBhvr>
                                      <p:tavLst>
                                        <p:tav tm="0">
                                          <p:val>
                                            <p:strVal val="ppt_y"/>
                                          </p:val>
                                        </p:tav>
                                        <p:tav tm="100000">
                                          <p:val>
                                            <p:strVal val="1+ppt_h/2"/>
                                          </p:val>
                                        </p:tav>
                                      </p:tavLst>
                                    </p:anim>
                                    <p:set>
                                      <p:cBhvr>
                                        <p:cTn id="226" dur="1" fill="hold">
                                          <p:stCondLst>
                                            <p:cond delay="499"/>
                                          </p:stCondLst>
                                        </p:cTn>
                                        <p:tgtEl>
                                          <p:spTgt spid="3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nodeType="clickEffect">
                                  <p:stCondLst>
                                    <p:cond delay="0"/>
                                  </p:stCondLst>
                                  <p:childTnLst>
                                    <p:set>
                                      <p:cBhvr>
                                        <p:cTn id="230" dur="1" fill="hold">
                                          <p:stCondLst>
                                            <p:cond delay="0"/>
                                          </p:stCondLst>
                                        </p:cTn>
                                        <p:tgtEl>
                                          <p:spTgt spid="40"/>
                                        </p:tgtEl>
                                        <p:attrNameLst>
                                          <p:attrName>style.visibility</p:attrName>
                                        </p:attrNameLst>
                                      </p:cBhvr>
                                      <p:to>
                                        <p:strVal val="visible"/>
                                      </p:to>
                                    </p:set>
                                    <p:anim calcmode="lin" valueType="num">
                                      <p:cBhvr additive="base">
                                        <p:cTn id="231" dur="500" fill="hold"/>
                                        <p:tgtEl>
                                          <p:spTgt spid="40"/>
                                        </p:tgtEl>
                                        <p:attrNameLst>
                                          <p:attrName>ppt_x</p:attrName>
                                        </p:attrNameLst>
                                      </p:cBhvr>
                                      <p:tavLst>
                                        <p:tav tm="0">
                                          <p:val>
                                            <p:strVal val="#ppt_x"/>
                                          </p:val>
                                        </p:tav>
                                        <p:tav tm="100000">
                                          <p:val>
                                            <p:strVal val="#ppt_x"/>
                                          </p:val>
                                        </p:tav>
                                      </p:tavLst>
                                    </p:anim>
                                    <p:anim calcmode="lin" valueType="num">
                                      <p:cBhvr additive="base">
                                        <p:cTn id="232" dur="500" fill="hold"/>
                                        <p:tgtEl>
                                          <p:spTgt spid="40"/>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41"/>
                                        </p:tgtEl>
                                        <p:attrNameLst>
                                          <p:attrName>style.visibility</p:attrName>
                                        </p:attrNameLst>
                                      </p:cBhvr>
                                      <p:to>
                                        <p:strVal val="visible"/>
                                      </p:to>
                                    </p:set>
                                    <p:anim calcmode="lin" valueType="num">
                                      <p:cBhvr additive="base">
                                        <p:cTn id="235" dur="500" fill="hold"/>
                                        <p:tgtEl>
                                          <p:spTgt spid="41"/>
                                        </p:tgtEl>
                                        <p:attrNameLst>
                                          <p:attrName>ppt_x</p:attrName>
                                        </p:attrNameLst>
                                      </p:cBhvr>
                                      <p:tavLst>
                                        <p:tav tm="0">
                                          <p:val>
                                            <p:strVal val="#ppt_x"/>
                                          </p:val>
                                        </p:tav>
                                        <p:tav tm="100000">
                                          <p:val>
                                            <p:strVal val="#ppt_x"/>
                                          </p:val>
                                        </p:tav>
                                      </p:tavLst>
                                    </p:anim>
                                    <p:anim calcmode="lin" valueType="num">
                                      <p:cBhvr additive="base">
                                        <p:cTn id="236" dur="500" fill="hold"/>
                                        <p:tgtEl>
                                          <p:spTgt spid="41"/>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42"/>
                                        </p:tgtEl>
                                        <p:attrNameLst>
                                          <p:attrName>style.visibility</p:attrName>
                                        </p:attrNameLst>
                                      </p:cBhvr>
                                      <p:to>
                                        <p:strVal val="visible"/>
                                      </p:to>
                                    </p:set>
                                    <p:anim calcmode="lin" valueType="num">
                                      <p:cBhvr additive="base">
                                        <p:cTn id="239" dur="500" fill="hold"/>
                                        <p:tgtEl>
                                          <p:spTgt spid="42"/>
                                        </p:tgtEl>
                                        <p:attrNameLst>
                                          <p:attrName>ppt_x</p:attrName>
                                        </p:attrNameLst>
                                      </p:cBhvr>
                                      <p:tavLst>
                                        <p:tav tm="0">
                                          <p:val>
                                            <p:strVal val="#ppt_x"/>
                                          </p:val>
                                        </p:tav>
                                        <p:tav tm="100000">
                                          <p:val>
                                            <p:strVal val="#ppt_x"/>
                                          </p:val>
                                        </p:tav>
                                      </p:tavLst>
                                    </p:anim>
                                    <p:anim calcmode="lin" valueType="num">
                                      <p:cBhvr additive="base">
                                        <p:cTn id="240" dur="500" fill="hold"/>
                                        <p:tgtEl>
                                          <p:spTgt spid="4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43"/>
                                        </p:tgtEl>
                                        <p:attrNameLst>
                                          <p:attrName>style.visibility</p:attrName>
                                        </p:attrNameLst>
                                      </p:cBhvr>
                                      <p:to>
                                        <p:strVal val="visible"/>
                                      </p:to>
                                    </p:set>
                                    <p:anim calcmode="lin" valueType="num">
                                      <p:cBhvr additive="base">
                                        <p:cTn id="243" dur="500" fill="hold"/>
                                        <p:tgtEl>
                                          <p:spTgt spid="43"/>
                                        </p:tgtEl>
                                        <p:attrNameLst>
                                          <p:attrName>ppt_x</p:attrName>
                                        </p:attrNameLst>
                                      </p:cBhvr>
                                      <p:tavLst>
                                        <p:tav tm="0">
                                          <p:val>
                                            <p:strVal val="#ppt_x"/>
                                          </p:val>
                                        </p:tav>
                                        <p:tav tm="100000">
                                          <p:val>
                                            <p:strVal val="#ppt_x"/>
                                          </p:val>
                                        </p:tav>
                                      </p:tavLst>
                                    </p:anim>
                                    <p:anim calcmode="lin" valueType="num">
                                      <p:cBhvr additive="base">
                                        <p:cTn id="244" dur="500" fill="hold"/>
                                        <p:tgtEl>
                                          <p:spTgt spid="4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44"/>
                                        </p:tgtEl>
                                        <p:attrNameLst>
                                          <p:attrName>style.visibility</p:attrName>
                                        </p:attrNameLst>
                                      </p:cBhvr>
                                      <p:to>
                                        <p:strVal val="visible"/>
                                      </p:to>
                                    </p:set>
                                    <p:anim calcmode="lin" valueType="num">
                                      <p:cBhvr additive="base">
                                        <p:cTn id="247" dur="500" fill="hold"/>
                                        <p:tgtEl>
                                          <p:spTgt spid="44"/>
                                        </p:tgtEl>
                                        <p:attrNameLst>
                                          <p:attrName>ppt_x</p:attrName>
                                        </p:attrNameLst>
                                      </p:cBhvr>
                                      <p:tavLst>
                                        <p:tav tm="0">
                                          <p:val>
                                            <p:strVal val="#ppt_x"/>
                                          </p:val>
                                        </p:tav>
                                        <p:tav tm="100000">
                                          <p:val>
                                            <p:strVal val="#ppt_x"/>
                                          </p:val>
                                        </p:tav>
                                      </p:tavLst>
                                    </p:anim>
                                    <p:anim calcmode="lin" valueType="num">
                                      <p:cBhvr additive="base">
                                        <p:cTn id="248" dur="500" fill="hold"/>
                                        <p:tgtEl>
                                          <p:spTgt spid="44"/>
                                        </p:tgtEl>
                                        <p:attrNameLst>
                                          <p:attrName>ppt_y</p:attrName>
                                        </p:attrNameLst>
                                      </p:cBhvr>
                                      <p:tavLst>
                                        <p:tav tm="0">
                                          <p:val>
                                            <p:strVal val="1+#ppt_h/2"/>
                                          </p:val>
                                        </p:tav>
                                        <p:tav tm="100000">
                                          <p:val>
                                            <p:strVal val="#ppt_y"/>
                                          </p:val>
                                        </p:tav>
                                      </p:tavLst>
                                    </p:anim>
                                  </p:childTnLst>
                                </p:cTn>
                              </p:par>
                              <p:par>
                                <p:cTn id="249" presetID="2" presetClass="entr" presetSubtype="4" fill="hold" nodeType="withEffect">
                                  <p:stCondLst>
                                    <p:cond delay="0"/>
                                  </p:stCondLst>
                                  <p:childTnLst>
                                    <p:set>
                                      <p:cBhvr>
                                        <p:cTn id="250" dur="1" fill="hold">
                                          <p:stCondLst>
                                            <p:cond delay="0"/>
                                          </p:stCondLst>
                                        </p:cTn>
                                        <p:tgtEl>
                                          <p:spTgt spid="45"/>
                                        </p:tgtEl>
                                        <p:attrNameLst>
                                          <p:attrName>style.visibility</p:attrName>
                                        </p:attrNameLst>
                                      </p:cBhvr>
                                      <p:to>
                                        <p:strVal val="visible"/>
                                      </p:to>
                                    </p:set>
                                    <p:anim calcmode="lin" valueType="num">
                                      <p:cBhvr additive="base">
                                        <p:cTn id="251" dur="500" fill="hold"/>
                                        <p:tgtEl>
                                          <p:spTgt spid="45"/>
                                        </p:tgtEl>
                                        <p:attrNameLst>
                                          <p:attrName>ppt_x</p:attrName>
                                        </p:attrNameLst>
                                      </p:cBhvr>
                                      <p:tavLst>
                                        <p:tav tm="0">
                                          <p:val>
                                            <p:strVal val="#ppt_x"/>
                                          </p:val>
                                        </p:tav>
                                        <p:tav tm="100000">
                                          <p:val>
                                            <p:strVal val="#ppt_x"/>
                                          </p:val>
                                        </p:tav>
                                      </p:tavLst>
                                    </p:anim>
                                    <p:anim calcmode="lin" valueType="num">
                                      <p:cBhvr additive="base">
                                        <p:cTn id="252" dur="500" fill="hold"/>
                                        <p:tgtEl>
                                          <p:spTgt spid="45"/>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46"/>
                                        </p:tgtEl>
                                        <p:attrNameLst>
                                          <p:attrName>style.visibility</p:attrName>
                                        </p:attrNameLst>
                                      </p:cBhvr>
                                      <p:to>
                                        <p:strVal val="visible"/>
                                      </p:to>
                                    </p:set>
                                    <p:anim calcmode="lin" valueType="num">
                                      <p:cBhvr additive="base">
                                        <p:cTn id="255" dur="500" fill="hold"/>
                                        <p:tgtEl>
                                          <p:spTgt spid="46"/>
                                        </p:tgtEl>
                                        <p:attrNameLst>
                                          <p:attrName>ppt_x</p:attrName>
                                        </p:attrNameLst>
                                      </p:cBhvr>
                                      <p:tavLst>
                                        <p:tav tm="0">
                                          <p:val>
                                            <p:strVal val="#ppt_x"/>
                                          </p:val>
                                        </p:tav>
                                        <p:tav tm="100000">
                                          <p:val>
                                            <p:strVal val="#ppt_x"/>
                                          </p:val>
                                        </p:tav>
                                      </p:tavLst>
                                    </p:anim>
                                    <p:anim calcmode="lin" valueType="num">
                                      <p:cBhvr additive="base">
                                        <p:cTn id="256" dur="500" fill="hold"/>
                                        <p:tgtEl>
                                          <p:spTgt spid="46"/>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47"/>
                                        </p:tgtEl>
                                        <p:attrNameLst>
                                          <p:attrName>style.visibility</p:attrName>
                                        </p:attrNameLst>
                                      </p:cBhvr>
                                      <p:to>
                                        <p:strVal val="visible"/>
                                      </p:to>
                                    </p:set>
                                    <p:anim calcmode="lin" valueType="num">
                                      <p:cBhvr additive="base">
                                        <p:cTn id="259" dur="500" fill="hold"/>
                                        <p:tgtEl>
                                          <p:spTgt spid="47"/>
                                        </p:tgtEl>
                                        <p:attrNameLst>
                                          <p:attrName>ppt_x</p:attrName>
                                        </p:attrNameLst>
                                      </p:cBhvr>
                                      <p:tavLst>
                                        <p:tav tm="0">
                                          <p:val>
                                            <p:strVal val="#ppt_x"/>
                                          </p:val>
                                        </p:tav>
                                        <p:tav tm="100000">
                                          <p:val>
                                            <p:strVal val="#ppt_x"/>
                                          </p:val>
                                        </p:tav>
                                      </p:tavLst>
                                    </p:anim>
                                    <p:anim calcmode="lin" valueType="num">
                                      <p:cBhvr additive="base">
                                        <p:cTn id="260" dur="500" fill="hold"/>
                                        <p:tgtEl>
                                          <p:spTgt spid="4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48"/>
                                        </p:tgtEl>
                                        <p:attrNameLst>
                                          <p:attrName>style.visibility</p:attrName>
                                        </p:attrNameLst>
                                      </p:cBhvr>
                                      <p:to>
                                        <p:strVal val="visible"/>
                                      </p:to>
                                    </p:set>
                                    <p:anim calcmode="lin" valueType="num">
                                      <p:cBhvr additive="base">
                                        <p:cTn id="263" dur="500" fill="hold"/>
                                        <p:tgtEl>
                                          <p:spTgt spid="48"/>
                                        </p:tgtEl>
                                        <p:attrNameLst>
                                          <p:attrName>ppt_x</p:attrName>
                                        </p:attrNameLst>
                                      </p:cBhvr>
                                      <p:tavLst>
                                        <p:tav tm="0">
                                          <p:val>
                                            <p:strVal val="#ppt_x"/>
                                          </p:val>
                                        </p:tav>
                                        <p:tav tm="100000">
                                          <p:val>
                                            <p:strVal val="#ppt_x"/>
                                          </p:val>
                                        </p:tav>
                                      </p:tavLst>
                                    </p:anim>
                                    <p:anim calcmode="lin" valueType="num">
                                      <p:cBhvr additive="base">
                                        <p:cTn id="264" dur="500" fill="hold"/>
                                        <p:tgtEl>
                                          <p:spTgt spid="4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49"/>
                                        </p:tgtEl>
                                        <p:attrNameLst>
                                          <p:attrName>style.visibility</p:attrName>
                                        </p:attrNameLst>
                                      </p:cBhvr>
                                      <p:to>
                                        <p:strVal val="visible"/>
                                      </p:to>
                                    </p:set>
                                    <p:anim calcmode="lin" valueType="num">
                                      <p:cBhvr additive="base">
                                        <p:cTn id="267" dur="500" fill="hold"/>
                                        <p:tgtEl>
                                          <p:spTgt spid="49"/>
                                        </p:tgtEl>
                                        <p:attrNameLst>
                                          <p:attrName>ppt_x</p:attrName>
                                        </p:attrNameLst>
                                      </p:cBhvr>
                                      <p:tavLst>
                                        <p:tav tm="0">
                                          <p:val>
                                            <p:strVal val="#ppt_x"/>
                                          </p:val>
                                        </p:tav>
                                        <p:tav tm="100000">
                                          <p:val>
                                            <p:strVal val="#ppt_x"/>
                                          </p:val>
                                        </p:tav>
                                      </p:tavLst>
                                    </p:anim>
                                    <p:anim calcmode="lin" valueType="num">
                                      <p:cBhvr additive="base">
                                        <p:cTn id="268" dur="500" fill="hold"/>
                                        <p:tgtEl>
                                          <p:spTgt spid="4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50"/>
                                        </p:tgtEl>
                                        <p:attrNameLst>
                                          <p:attrName>style.visibility</p:attrName>
                                        </p:attrNameLst>
                                      </p:cBhvr>
                                      <p:to>
                                        <p:strVal val="visible"/>
                                      </p:to>
                                    </p:set>
                                    <p:anim calcmode="lin" valueType="num">
                                      <p:cBhvr additive="base">
                                        <p:cTn id="271" dur="500" fill="hold"/>
                                        <p:tgtEl>
                                          <p:spTgt spid="50"/>
                                        </p:tgtEl>
                                        <p:attrNameLst>
                                          <p:attrName>ppt_x</p:attrName>
                                        </p:attrNameLst>
                                      </p:cBhvr>
                                      <p:tavLst>
                                        <p:tav tm="0">
                                          <p:val>
                                            <p:strVal val="#ppt_x"/>
                                          </p:val>
                                        </p:tav>
                                        <p:tav tm="100000">
                                          <p:val>
                                            <p:strVal val="#ppt_x"/>
                                          </p:val>
                                        </p:tav>
                                      </p:tavLst>
                                    </p:anim>
                                    <p:anim calcmode="lin" valueType="num">
                                      <p:cBhvr additive="base">
                                        <p:cTn id="272" dur="500" fill="hold"/>
                                        <p:tgtEl>
                                          <p:spTgt spid="50"/>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51"/>
                                        </p:tgtEl>
                                        <p:attrNameLst>
                                          <p:attrName>style.visibility</p:attrName>
                                        </p:attrNameLst>
                                      </p:cBhvr>
                                      <p:to>
                                        <p:strVal val="visible"/>
                                      </p:to>
                                    </p:set>
                                    <p:anim calcmode="lin" valueType="num">
                                      <p:cBhvr additive="base">
                                        <p:cTn id="275" dur="500" fill="hold"/>
                                        <p:tgtEl>
                                          <p:spTgt spid="51"/>
                                        </p:tgtEl>
                                        <p:attrNameLst>
                                          <p:attrName>ppt_x</p:attrName>
                                        </p:attrNameLst>
                                      </p:cBhvr>
                                      <p:tavLst>
                                        <p:tav tm="0">
                                          <p:val>
                                            <p:strVal val="#ppt_x"/>
                                          </p:val>
                                        </p:tav>
                                        <p:tav tm="100000">
                                          <p:val>
                                            <p:strVal val="#ppt_x"/>
                                          </p:val>
                                        </p:tav>
                                      </p:tavLst>
                                    </p:anim>
                                    <p:anim calcmode="lin" valueType="num">
                                      <p:cBhvr additive="base">
                                        <p:cTn id="276" dur="500" fill="hold"/>
                                        <p:tgtEl>
                                          <p:spTgt spid="51"/>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52"/>
                                        </p:tgtEl>
                                        <p:attrNameLst>
                                          <p:attrName>style.visibility</p:attrName>
                                        </p:attrNameLst>
                                      </p:cBhvr>
                                      <p:to>
                                        <p:strVal val="visible"/>
                                      </p:to>
                                    </p:set>
                                    <p:anim calcmode="lin" valueType="num">
                                      <p:cBhvr additive="base">
                                        <p:cTn id="279" dur="500" fill="hold"/>
                                        <p:tgtEl>
                                          <p:spTgt spid="52"/>
                                        </p:tgtEl>
                                        <p:attrNameLst>
                                          <p:attrName>ppt_x</p:attrName>
                                        </p:attrNameLst>
                                      </p:cBhvr>
                                      <p:tavLst>
                                        <p:tav tm="0">
                                          <p:val>
                                            <p:strVal val="#ppt_x"/>
                                          </p:val>
                                        </p:tav>
                                        <p:tav tm="100000">
                                          <p:val>
                                            <p:strVal val="#ppt_x"/>
                                          </p:val>
                                        </p:tav>
                                      </p:tavLst>
                                    </p:anim>
                                    <p:anim calcmode="lin" valueType="num">
                                      <p:cBhvr additive="base">
                                        <p:cTn id="280" dur="500" fill="hold"/>
                                        <p:tgtEl>
                                          <p:spTgt spid="52"/>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53"/>
                                        </p:tgtEl>
                                        <p:attrNameLst>
                                          <p:attrName>style.visibility</p:attrName>
                                        </p:attrNameLst>
                                      </p:cBhvr>
                                      <p:to>
                                        <p:strVal val="visible"/>
                                      </p:to>
                                    </p:set>
                                    <p:anim calcmode="lin" valueType="num">
                                      <p:cBhvr additive="base">
                                        <p:cTn id="283" dur="500" fill="hold"/>
                                        <p:tgtEl>
                                          <p:spTgt spid="53"/>
                                        </p:tgtEl>
                                        <p:attrNameLst>
                                          <p:attrName>ppt_x</p:attrName>
                                        </p:attrNameLst>
                                      </p:cBhvr>
                                      <p:tavLst>
                                        <p:tav tm="0">
                                          <p:val>
                                            <p:strVal val="#ppt_x"/>
                                          </p:val>
                                        </p:tav>
                                        <p:tav tm="100000">
                                          <p:val>
                                            <p:strVal val="#ppt_x"/>
                                          </p:val>
                                        </p:tav>
                                      </p:tavLst>
                                    </p:anim>
                                    <p:anim calcmode="lin" valueType="num">
                                      <p:cBhvr additive="base">
                                        <p:cTn id="284" dur="500" fill="hold"/>
                                        <p:tgtEl>
                                          <p:spTgt spid="5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54"/>
                                        </p:tgtEl>
                                        <p:attrNameLst>
                                          <p:attrName>style.visibility</p:attrName>
                                        </p:attrNameLst>
                                      </p:cBhvr>
                                      <p:to>
                                        <p:strVal val="visible"/>
                                      </p:to>
                                    </p:set>
                                    <p:anim calcmode="lin" valueType="num">
                                      <p:cBhvr additive="base">
                                        <p:cTn id="287" dur="500" fill="hold"/>
                                        <p:tgtEl>
                                          <p:spTgt spid="54"/>
                                        </p:tgtEl>
                                        <p:attrNameLst>
                                          <p:attrName>ppt_x</p:attrName>
                                        </p:attrNameLst>
                                      </p:cBhvr>
                                      <p:tavLst>
                                        <p:tav tm="0">
                                          <p:val>
                                            <p:strVal val="#ppt_x"/>
                                          </p:val>
                                        </p:tav>
                                        <p:tav tm="100000">
                                          <p:val>
                                            <p:strVal val="#ppt_x"/>
                                          </p:val>
                                        </p:tav>
                                      </p:tavLst>
                                    </p:anim>
                                    <p:anim calcmode="lin" valueType="num">
                                      <p:cBhvr additive="base">
                                        <p:cTn id="288" dur="500" fill="hold"/>
                                        <p:tgtEl>
                                          <p:spTgt spid="5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55"/>
                                        </p:tgtEl>
                                        <p:attrNameLst>
                                          <p:attrName>style.visibility</p:attrName>
                                        </p:attrNameLst>
                                      </p:cBhvr>
                                      <p:to>
                                        <p:strVal val="visible"/>
                                      </p:to>
                                    </p:set>
                                    <p:anim calcmode="lin" valueType="num">
                                      <p:cBhvr additive="base">
                                        <p:cTn id="291" dur="500" fill="hold"/>
                                        <p:tgtEl>
                                          <p:spTgt spid="55"/>
                                        </p:tgtEl>
                                        <p:attrNameLst>
                                          <p:attrName>ppt_x</p:attrName>
                                        </p:attrNameLst>
                                      </p:cBhvr>
                                      <p:tavLst>
                                        <p:tav tm="0">
                                          <p:val>
                                            <p:strVal val="#ppt_x"/>
                                          </p:val>
                                        </p:tav>
                                        <p:tav tm="100000">
                                          <p:val>
                                            <p:strVal val="#ppt_x"/>
                                          </p:val>
                                        </p:tav>
                                      </p:tavLst>
                                    </p:anim>
                                    <p:anim calcmode="lin" valueType="num">
                                      <p:cBhvr additive="base">
                                        <p:cTn id="292" dur="500" fill="hold"/>
                                        <p:tgtEl>
                                          <p:spTgt spid="5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56"/>
                                        </p:tgtEl>
                                        <p:attrNameLst>
                                          <p:attrName>style.visibility</p:attrName>
                                        </p:attrNameLst>
                                      </p:cBhvr>
                                      <p:to>
                                        <p:strVal val="visible"/>
                                      </p:to>
                                    </p:set>
                                    <p:anim calcmode="lin" valueType="num">
                                      <p:cBhvr additive="base">
                                        <p:cTn id="295" dur="500" fill="hold"/>
                                        <p:tgtEl>
                                          <p:spTgt spid="56"/>
                                        </p:tgtEl>
                                        <p:attrNameLst>
                                          <p:attrName>ppt_x</p:attrName>
                                        </p:attrNameLst>
                                      </p:cBhvr>
                                      <p:tavLst>
                                        <p:tav tm="0">
                                          <p:val>
                                            <p:strVal val="#ppt_x"/>
                                          </p:val>
                                        </p:tav>
                                        <p:tav tm="100000">
                                          <p:val>
                                            <p:strVal val="#ppt_x"/>
                                          </p:val>
                                        </p:tav>
                                      </p:tavLst>
                                    </p:anim>
                                    <p:anim calcmode="lin" valueType="num">
                                      <p:cBhvr additive="base">
                                        <p:cTn id="296" dur="500" fill="hold"/>
                                        <p:tgtEl>
                                          <p:spTgt spid="56"/>
                                        </p:tgtEl>
                                        <p:attrNameLst>
                                          <p:attrName>ppt_y</p:attrName>
                                        </p:attrNameLst>
                                      </p:cBhvr>
                                      <p:tavLst>
                                        <p:tav tm="0">
                                          <p:val>
                                            <p:strVal val="1+#ppt_h/2"/>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57"/>
                                        </p:tgtEl>
                                        <p:attrNameLst>
                                          <p:attrName>style.visibility</p:attrName>
                                        </p:attrNameLst>
                                      </p:cBhvr>
                                      <p:to>
                                        <p:strVal val="visible"/>
                                      </p:to>
                                    </p:set>
                                    <p:anim calcmode="lin" valueType="num">
                                      <p:cBhvr additive="base">
                                        <p:cTn id="299" dur="500" fill="hold"/>
                                        <p:tgtEl>
                                          <p:spTgt spid="57"/>
                                        </p:tgtEl>
                                        <p:attrNameLst>
                                          <p:attrName>ppt_x</p:attrName>
                                        </p:attrNameLst>
                                      </p:cBhvr>
                                      <p:tavLst>
                                        <p:tav tm="0">
                                          <p:val>
                                            <p:strVal val="#ppt_x"/>
                                          </p:val>
                                        </p:tav>
                                        <p:tav tm="100000">
                                          <p:val>
                                            <p:strVal val="#ppt_x"/>
                                          </p:val>
                                        </p:tav>
                                      </p:tavLst>
                                    </p:anim>
                                    <p:anim calcmode="lin" valueType="num">
                                      <p:cBhvr additive="base">
                                        <p:cTn id="300" dur="500" fill="hold"/>
                                        <p:tgtEl>
                                          <p:spTgt spid="5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58"/>
                                        </p:tgtEl>
                                        <p:attrNameLst>
                                          <p:attrName>style.visibility</p:attrName>
                                        </p:attrNameLst>
                                      </p:cBhvr>
                                      <p:to>
                                        <p:strVal val="visible"/>
                                      </p:to>
                                    </p:set>
                                    <p:anim calcmode="lin" valueType="num">
                                      <p:cBhvr additive="base">
                                        <p:cTn id="303" dur="500" fill="hold"/>
                                        <p:tgtEl>
                                          <p:spTgt spid="58"/>
                                        </p:tgtEl>
                                        <p:attrNameLst>
                                          <p:attrName>ppt_x</p:attrName>
                                        </p:attrNameLst>
                                      </p:cBhvr>
                                      <p:tavLst>
                                        <p:tav tm="0">
                                          <p:val>
                                            <p:strVal val="#ppt_x"/>
                                          </p:val>
                                        </p:tav>
                                        <p:tav tm="100000">
                                          <p:val>
                                            <p:strVal val="#ppt_x"/>
                                          </p:val>
                                        </p:tav>
                                      </p:tavLst>
                                    </p:anim>
                                    <p:anim calcmode="lin" valueType="num">
                                      <p:cBhvr additive="base">
                                        <p:cTn id="304" dur="500" fill="hold"/>
                                        <p:tgtEl>
                                          <p:spTgt spid="5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59"/>
                                        </p:tgtEl>
                                        <p:attrNameLst>
                                          <p:attrName>style.visibility</p:attrName>
                                        </p:attrNameLst>
                                      </p:cBhvr>
                                      <p:to>
                                        <p:strVal val="visible"/>
                                      </p:to>
                                    </p:set>
                                    <p:anim calcmode="lin" valueType="num">
                                      <p:cBhvr additive="base">
                                        <p:cTn id="307" dur="500" fill="hold"/>
                                        <p:tgtEl>
                                          <p:spTgt spid="59"/>
                                        </p:tgtEl>
                                        <p:attrNameLst>
                                          <p:attrName>ppt_x</p:attrName>
                                        </p:attrNameLst>
                                      </p:cBhvr>
                                      <p:tavLst>
                                        <p:tav tm="0">
                                          <p:val>
                                            <p:strVal val="#ppt_x"/>
                                          </p:val>
                                        </p:tav>
                                        <p:tav tm="100000">
                                          <p:val>
                                            <p:strVal val="#ppt_x"/>
                                          </p:val>
                                        </p:tav>
                                      </p:tavLst>
                                    </p:anim>
                                    <p:anim calcmode="lin" valueType="num">
                                      <p:cBhvr additive="base">
                                        <p:cTn id="308" dur="500" fill="hold"/>
                                        <p:tgtEl>
                                          <p:spTgt spid="5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60"/>
                                        </p:tgtEl>
                                        <p:attrNameLst>
                                          <p:attrName>style.visibility</p:attrName>
                                        </p:attrNameLst>
                                      </p:cBhvr>
                                      <p:to>
                                        <p:strVal val="visible"/>
                                      </p:to>
                                    </p:set>
                                    <p:anim calcmode="lin" valueType="num">
                                      <p:cBhvr additive="base">
                                        <p:cTn id="311" dur="500" fill="hold"/>
                                        <p:tgtEl>
                                          <p:spTgt spid="60"/>
                                        </p:tgtEl>
                                        <p:attrNameLst>
                                          <p:attrName>ppt_x</p:attrName>
                                        </p:attrNameLst>
                                      </p:cBhvr>
                                      <p:tavLst>
                                        <p:tav tm="0">
                                          <p:val>
                                            <p:strVal val="#ppt_x"/>
                                          </p:val>
                                        </p:tav>
                                        <p:tav tm="100000">
                                          <p:val>
                                            <p:strVal val="#ppt_x"/>
                                          </p:val>
                                        </p:tav>
                                      </p:tavLst>
                                    </p:anim>
                                    <p:anim calcmode="lin" valueType="num">
                                      <p:cBhvr additive="base">
                                        <p:cTn id="3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9" grpId="0"/>
      <p:bldP spid="20" grpId="0"/>
      <p:bldP spid="21" grpId="0"/>
      <p:bldP spid="25" grpId="0"/>
      <p:bldP spid="26" grpId="0"/>
      <p:bldP spid="27" grpId="0"/>
      <p:bldP spid="31" grpId="0"/>
      <p:bldP spid="32" grpId="0"/>
      <p:bldP spid="33" grpId="0"/>
      <p:bldP spid="37" grpId="0"/>
      <p:bldP spid="38" grpId="0"/>
      <p:bldP spid="39" grpId="0"/>
      <p:bldP spid="19" grpId="1"/>
      <p:bldP spid="20" grpId="1"/>
      <p:bldP spid="21" grpId="1"/>
      <p:bldP spid="25" grpId="1"/>
      <p:bldP spid="26" grpId="1"/>
      <p:bldP spid="27" grpId="1"/>
      <p:bldP spid="31" grpId="1"/>
      <p:bldP spid="32" grpId="1"/>
      <p:bldP spid="33" grpId="1"/>
      <p:bldP spid="37" grpId="1"/>
      <p:bldP spid="38" grpId="1"/>
      <p:bldP spid="39" grpId="1"/>
      <p:bldP spid="19" grpId="2"/>
      <p:bldP spid="20" grpId="2"/>
      <p:bldP spid="21" grpId="2"/>
      <p:bldP spid="25" grpId="2"/>
      <p:bldP spid="26" grpId="2"/>
      <p:bldP spid="27" grpId="2"/>
      <p:bldP spid="31" grpId="2"/>
      <p:bldP spid="32" grpId="2"/>
      <p:bldP spid="33" grpId="2"/>
      <p:bldP spid="37" grpId="2"/>
      <p:bldP spid="38" grpId="2"/>
      <p:bldP spid="39" grpId="2"/>
      <p:bldP spid="42" grpId="0"/>
      <p:bldP spid="43" grpId="0"/>
      <p:bldP spid="44" grpId="0"/>
      <p:bldP spid="48" grpId="0"/>
      <p:bldP spid="49" grpId="0"/>
      <p:bldP spid="50" grpId="0"/>
      <p:bldP spid="54" grpId="0"/>
      <p:bldP spid="55" grpId="0"/>
      <p:bldP spid="56" grpId="0"/>
      <p:bldP spid="58" grpId="0"/>
      <p:bldP spid="59" grpId="0"/>
      <p:bldP spid="60" grpId="0"/>
      <p:bldP spid="42" grpId="1"/>
      <p:bldP spid="43" grpId="1"/>
      <p:bldP spid="44" grpId="1"/>
      <p:bldP spid="48" grpId="1"/>
      <p:bldP spid="49" grpId="1"/>
      <p:bldP spid="50" grpId="1"/>
      <p:bldP spid="54" grpId="1"/>
      <p:bldP spid="55" grpId="1"/>
      <p:bldP spid="56" grpId="1"/>
      <p:bldP spid="58" grpId="1"/>
      <p:bldP spid="59" grpId="1"/>
      <p:bldP spid="6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custDataLst>
              <p:tags r:id="rId1"/>
            </p:custDataLst>
          </p:nvPr>
        </p:nvSpPr>
        <p:spPr>
          <a:xfrm>
            <a:off x="628650" y="365125"/>
            <a:ext cx="7887970" cy="718820"/>
          </a:xfrm>
          <a:noFill/>
          <a:ln>
            <a:noFill/>
          </a:ln>
        </p:spPr>
        <p:txBody>
          <a:bodyPr wrap="square" lIns="91440" tIns="45720" rIns="91440" bIns="45720" anchor="b" anchorCtr="0"/>
          <a:p>
            <a:r>
              <a:rPr lang="zh-CN" altLang="en-US" sz="3600" b="1" dirty="0" smtClean="0">
                <a:solidFill>
                  <a:schemeClr val="accent5">
                    <a:lumMod val="75000"/>
                  </a:schemeClr>
                </a:solidFill>
              </a:rPr>
              <a:t>状态压缩</a:t>
            </a:r>
            <a:endParaRPr lang="zh-CN" altLang="en-US" sz="3600" b="1" dirty="0" smtClean="0">
              <a:solidFill>
                <a:schemeClr val="accent5">
                  <a:lumMod val="75000"/>
                </a:schemeClr>
              </a:solidFill>
            </a:endParaRPr>
          </a:p>
        </p:txBody>
      </p:sp>
      <p:sp>
        <p:nvSpPr>
          <p:cNvPr id="26627" name="内容占位符 1"/>
          <p:cNvSpPr>
            <a:spLocks noGrp="1"/>
          </p:cNvSpPr>
          <p:nvPr>
            <p:ph idx="1"/>
            <p:custDataLst>
              <p:tags r:id="rId2"/>
            </p:custDataLst>
          </p:nvPr>
        </p:nvSpPr>
        <p:spPr>
          <a:xfrm>
            <a:off x="4003675" y="1275080"/>
            <a:ext cx="4968240" cy="4924425"/>
          </a:xfrm>
        </p:spPr>
        <p:txBody>
          <a:bodyPr vert="horz" wrap="square" lIns="91440" tIns="45720" rIns="91440" bIns="45720" numCol="1" anchor="t" anchorCtr="0" compatLnSpc="1">
            <a:noAutofit/>
          </a:bodyPr>
          <a:lstStyle/>
          <a:p>
            <a:pPr marL="0" indent="0" fontAlgn="base">
              <a:buNone/>
            </a:pP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天花板上有三盏灯，都是开着的。我们先给三个灯标上</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1,2,3,</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然后再来用数字</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1</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表示灯是开着的，</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0</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表示关着的。那么</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a[1]=a[2]=a[3]=1</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就是现在三盏灯的状态。</a:t>
            </a:r>
            <a:endPar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marL="0" indent="0" fontAlgn="base">
              <a:buNone/>
            </a:pP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我们可以用一个字符串来示来表示灯的状态</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,000</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即三盏灯都是关着的，</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111</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即三盏灯都是开着的。</a:t>
            </a:r>
            <a:endPar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marL="0" indent="0" fontAlgn="base">
              <a:buNone/>
            </a:pP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   </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而每盏灯只有两种状态，意味着一个位置上要么是</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0</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要么是</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1</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，那我们可以用一个二进制数字来代表这个状态，这样，三盏灯对应的全部状态可以用</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0</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到</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7</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这</a:t>
            </a:r>
            <a:r>
              <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8</a:t>
            </a:r>
            <a:r>
              <a:rPr lang="zh-CN" altLang="en-US"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rPr>
              <a:t>个数字来表示。</a:t>
            </a:r>
            <a:endPar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a:p>
            <a:pPr marL="0" indent="0" fontAlgn="base">
              <a:buNone/>
            </a:pPr>
            <a:endParaRPr lang="en-US" altLang="zh-CN" sz="2400" strike="noStrike" noProof="1" dirty="0">
              <a:solidFill>
                <a:srgbClr val="000000"/>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a:off x="419735" y="1239520"/>
            <a:ext cx="3448050" cy="3422650"/>
          </a:xfrm>
          <a:prstGeom prst="rect">
            <a:avLst/>
          </a:prstGeom>
        </p:spPr>
      </p:pic>
    </p:spTree>
    <p:custDataLst>
      <p:tags r:id="rId4"/>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7" name="文本框 6"/>
          <p:cNvSpPr txBox="1"/>
          <p:nvPr/>
        </p:nvSpPr>
        <p:spPr>
          <a:xfrm>
            <a:off x="557530" y="209550"/>
            <a:ext cx="2468880" cy="645160"/>
          </a:xfrm>
          <a:prstGeom prst="rect">
            <a:avLst/>
          </a:prstGeom>
          <a:noFill/>
        </p:spPr>
        <p:txBody>
          <a:bodyPr wrap="none" rtlCol="0">
            <a:spAutoFit/>
          </a:bodyPr>
          <a:p>
            <a:pPr algn="l"/>
            <a:r>
              <a:rPr lang="zh-CN" altLang="en-US" sz="3600" b="1" dirty="0" smtClean="0">
                <a:solidFill>
                  <a:schemeClr val="accent5">
                    <a:lumMod val="75000"/>
                  </a:schemeClr>
                </a:solidFill>
                <a:latin typeface="+mj-lt"/>
                <a:ea typeface="+mj-ea"/>
                <a:cs typeface="+mj-cs"/>
                <a:sym typeface="+mn-ea"/>
              </a:rPr>
              <a:t>复杂度分析</a:t>
            </a:r>
            <a:endParaRPr lang="zh-CN" altLang="en-US" sz="3600" b="1" dirty="0" smtClean="0">
              <a:solidFill>
                <a:schemeClr val="accent5">
                  <a:lumMod val="75000"/>
                </a:schemeClr>
              </a:solidFill>
              <a:latin typeface="+mj-lt"/>
              <a:ea typeface="+mj-ea"/>
              <a:cs typeface="+mj-cs"/>
              <a:sym typeface="+mn-ea"/>
            </a:endParaRPr>
          </a:p>
        </p:txBody>
      </p:sp>
      <p:sp>
        <p:nvSpPr>
          <p:cNvPr id="18" name="文本框 17"/>
          <p:cNvSpPr txBox="1"/>
          <p:nvPr/>
        </p:nvSpPr>
        <p:spPr>
          <a:xfrm>
            <a:off x="717550" y="1351280"/>
            <a:ext cx="6533515" cy="460375"/>
          </a:xfrm>
          <a:prstGeom prst="rect">
            <a:avLst/>
          </a:prstGeom>
          <a:noFill/>
        </p:spPr>
        <p:txBody>
          <a:bodyPr wrap="square" rtlCol="0">
            <a:spAutoFit/>
          </a:bodyPr>
          <a:p>
            <a:r>
              <a:rPr lang="zh-CN" sz="2400">
                <a:latin typeface="宋体" panose="02010600030101010101" pitchFamily="2" charset="-122"/>
                <a:ea typeface="宋体" panose="02010600030101010101" pitchFamily="2" charset="-122"/>
                <a:cs typeface="宋体" panose="02010600030101010101" pitchFamily="2" charset="-122"/>
              </a:rPr>
              <a:t>状态数量</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每一个状态转移需要的计算量</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9" name="文本框 18"/>
          <p:cNvSpPr txBox="1"/>
          <p:nvPr/>
        </p:nvSpPr>
        <p:spPr>
          <a:xfrm>
            <a:off x="807085" y="2054860"/>
            <a:ext cx="6533515" cy="304609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行数</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sz="2400">
                <a:latin typeface="宋体" panose="02010600030101010101" pitchFamily="2" charset="-122"/>
                <a:ea typeface="宋体" panose="02010600030101010101" pitchFamily="2" charset="-122"/>
                <a:cs typeface="宋体" panose="02010600030101010101" pitchFamily="2" charset="-122"/>
              </a:rPr>
              <a:t>i&lt;=10</a:t>
            </a:r>
            <a:endParaRPr 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国王数量</a:t>
            </a:r>
            <a:r>
              <a:rPr lang="en-US" altLang="zh-CN" sz="2400">
                <a:latin typeface="宋体" panose="02010600030101010101" pitchFamily="2" charset="-122"/>
                <a:ea typeface="宋体" panose="02010600030101010101" pitchFamily="2" charset="-122"/>
                <a:cs typeface="宋体" panose="02010600030101010101" pitchFamily="2" charset="-122"/>
              </a:rPr>
              <a:t> j&lt;=100</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状态数</a:t>
            </a:r>
            <a:r>
              <a:rPr lang="en-US" altLang="zh-CN" sz="2400">
                <a:latin typeface="宋体" panose="02010600030101010101" pitchFamily="2" charset="-122"/>
                <a:ea typeface="宋体" panose="02010600030101010101" pitchFamily="2" charset="-122"/>
                <a:cs typeface="宋体" panose="02010600030101010101" pitchFamily="2" charset="-122"/>
              </a:rPr>
              <a:t>&lt;=2</a:t>
            </a:r>
            <a:r>
              <a:rPr lang="en-US" altLang="zh-CN" sz="2400" baseline="30000">
                <a:latin typeface="宋体" panose="02010600030101010101" pitchFamily="2" charset="-122"/>
                <a:ea typeface="宋体" panose="02010600030101010101" pitchFamily="2" charset="-122"/>
                <a:cs typeface="宋体" panose="02010600030101010101" pitchFamily="2" charset="-122"/>
              </a:rPr>
              <a:t>10</a:t>
            </a:r>
            <a:r>
              <a:rPr lang="en-US" altLang="zh-CN" sz="2400">
                <a:latin typeface="宋体" panose="02010600030101010101" pitchFamily="2" charset="-122"/>
                <a:ea typeface="宋体" panose="02010600030101010101" pitchFamily="2" charset="-122"/>
                <a:cs typeface="宋体" panose="02010600030101010101" pitchFamily="2" charset="-122"/>
              </a:rPr>
              <a:t>=1000</a:t>
            </a:r>
            <a:r>
              <a:rPr lang="zh-CN" altLang="en-US" sz="2400">
                <a:latin typeface="宋体" panose="02010600030101010101" pitchFamily="2" charset="-122"/>
                <a:ea typeface="宋体" panose="02010600030101010101" pitchFamily="2" charset="-122"/>
                <a:cs typeface="宋体" panose="02010600030101010101" pitchFamily="2" charset="-122"/>
              </a:rPr>
              <a:t>（实际符合要求的状态不多）</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状态转移的计算量：</a:t>
            </a:r>
            <a:r>
              <a:rPr lang="en-US" altLang="zh-CN" sz="2400">
                <a:latin typeface="宋体" panose="02010600030101010101" pitchFamily="2" charset="-122"/>
                <a:ea typeface="宋体" panose="02010600030101010101" pitchFamily="2" charset="-122"/>
                <a:cs typeface="宋体" panose="02010600030101010101" pitchFamily="2" charset="-122"/>
              </a:rPr>
              <a:t>1000</a:t>
            </a:r>
            <a:endParaRPr lang="en-US" altLang="zh-CN" sz="2400">
              <a:latin typeface="宋体" panose="02010600030101010101" pitchFamily="2" charset="-122"/>
              <a:ea typeface="宋体" panose="02010600030101010101" pitchFamily="2" charset="-122"/>
              <a:cs typeface="宋体" panose="02010600030101010101" pitchFamily="2" charset="-122"/>
            </a:endParaRPr>
          </a:p>
          <a:p>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solidFill>
                  <a:srgbClr val="FF0000"/>
                </a:solidFill>
                <a:latin typeface="宋体" panose="02010600030101010101" pitchFamily="2" charset="-122"/>
                <a:ea typeface="宋体" panose="02010600030101010101" pitchFamily="2" charset="-122"/>
                <a:sym typeface="+mn-ea"/>
              </a:rPr>
              <a:t>f[i][j][s]</a:t>
            </a:r>
            <a:endParaRPr lang="en-US" altLang="zh-CN" sz="2400">
              <a:latin typeface="宋体" panose="02010600030101010101" pitchFamily="2" charset="-122"/>
              <a:ea typeface="宋体" panose="02010600030101010101" pitchFamily="2" charset="-122"/>
              <a:cs typeface="宋体" panose="02010600030101010101" pitchFamily="2" charset="-122"/>
            </a:endParaRPr>
          </a:p>
          <a:p>
            <a:endParaRPr lang="en-US" sz="2400">
              <a:latin typeface="宋体" panose="02010600030101010101" pitchFamily="2" charset="-122"/>
              <a:ea typeface="宋体" panose="02010600030101010101" pitchFamily="2" charset="-122"/>
              <a:cs typeface="宋体" panose="02010600030101010101" pitchFamily="2" charset="-122"/>
            </a:endParaRPr>
          </a:p>
          <a:p>
            <a:endParaRPr 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369570" y="1250315"/>
            <a:ext cx="8766175" cy="3230880"/>
          </a:xfrm>
          <a:prstGeom prst="rect">
            <a:avLst/>
          </a:prstGeom>
        </p:spPr>
      </p:pic>
      <p:graphicFrame>
        <p:nvGraphicFramePr>
          <p:cNvPr id="6" name="对象 5"/>
          <p:cNvGraphicFramePr/>
          <p:nvPr/>
        </p:nvGraphicFramePr>
        <p:xfrm>
          <a:off x="1165860" y="4942205"/>
          <a:ext cx="3787775" cy="635635"/>
        </p:xfrm>
        <a:graphic>
          <a:graphicData uri="http://schemas.openxmlformats.org/presentationml/2006/ole">
            <mc:AlternateContent xmlns:mc="http://schemas.openxmlformats.org/markup-compatibility/2006">
              <mc:Choice xmlns:v="urn:schemas-microsoft-com:vml" Requires="v">
                <p:oleObj spid="_x0000_s7" name="" r:id="rId2" imgW="3784600" imgH="635000" progId="Paint.Picture">
                  <p:embed/>
                </p:oleObj>
              </mc:Choice>
              <mc:Fallback>
                <p:oleObj name="" r:id="rId2" imgW="3784600" imgH="635000" progId="Paint.Picture">
                  <p:embed/>
                  <p:pic>
                    <p:nvPicPr>
                      <p:cNvPr id="0" name="图片 6"/>
                      <p:cNvPicPr/>
                      <p:nvPr/>
                    </p:nvPicPr>
                    <p:blipFill>
                      <a:blip r:embed="rId3"/>
                      <a:stretch>
                        <a:fillRect/>
                      </a:stretch>
                    </p:blipFill>
                    <p:spPr>
                      <a:xfrm>
                        <a:off x="1165860" y="4942205"/>
                        <a:ext cx="3787775" cy="635635"/>
                      </a:xfrm>
                      <a:prstGeom prst="rect">
                        <a:avLst/>
                      </a:prstGeom>
                    </p:spPr>
                  </p:pic>
                </p:oleObj>
              </mc:Fallback>
            </mc:AlternateContent>
          </a:graphicData>
        </a:graphic>
      </p:graphicFrame>
      <p:sp>
        <p:nvSpPr>
          <p:cNvPr id="8" name="文本框 7"/>
          <p:cNvSpPr txBox="1"/>
          <p:nvPr/>
        </p:nvSpPr>
        <p:spPr>
          <a:xfrm>
            <a:off x="557530" y="209550"/>
            <a:ext cx="1786255"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源代码</a:t>
            </a:r>
            <a:r>
              <a:rPr lang="en-US" altLang="zh-CN" sz="3600" b="1" dirty="0" smtClean="0">
                <a:solidFill>
                  <a:schemeClr val="accent5">
                    <a:lumMod val="75000"/>
                  </a:schemeClr>
                </a:solidFill>
                <a:latin typeface="+mj-lt"/>
                <a:ea typeface="+mj-ea"/>
                <a:cs typeface="+mj-cs"/>
                <a:sym typeface="+mn-ea"/>
              </a:rPr>
              <a:t>1</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366395" y="1258570"/>
            <a:ext cx="8004175" cy="4558030"/>
          </a:xfrm>
          <a:prstGeom prst="rect">
            <a:avLst/>
          </a:prstGeom>
        </p:spPr>
      </p:pic>
      <p:sp>
        <p:nvSpPr>
          <p:cNvPr id="8" name="文本框 7"/>
          <p:cNvSpPr txBox="1"/>
          <p:nvPr/>
        </p:nvSpPr>
        <p:spPr>
          <a:xfrm>
            <a:off x="557530" y="209550"/>
            <a:ext cx="1786255"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源代码</a:t>
            </a:r>
            <a:r>
              <a:rPr lang="en-US" altLang="zh-CN" sz="3600" b="1" dirty="0" smtClean="0">
                <a:solidFill>
                  <a:schemeClr val="accent5">
                    <a:lumMod val="75000"/>
                  </a:schemeClr>
                </a:solidFill>
                <a:latin typeface="+mj-lt"/>
                <a:ea typeface="+mj-ea"/>
                <a:cs typeface="+mj-cs"/>
                <a:sym typeface="+mn-ea"/>
              </a:rPr>
              <a:t>2</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452120" y="1218565"/>
            <a:ext cx="7170420" cy="5048885"/>
          </a:xfrm>
          <a:prstGeom prst="rect">
            <a:avLst/>
          </a:prstGeom>
        </p:spPr>
      </p:pic>
      <p:sp>
        <p:nvSpPr>
          <p:cNvPr id="8" name="文本框 7"/>
          <p:cNvSpPr txBox="1"/>
          <p:nvPr/>
        </p:nvSpPr>
        <p:spPr>
          <a:xfrm>
            <a:off x="557530" y="209550"/>
            <a:ext cx="1786255"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源代码</a:t>
            </a:r>
            <a:r>
              <a:rPr lang="en-US" altLang="zh-CN" sz="3600" b="1" dirty="0" smtClean="0">
                <a:solidFill>
                  <a:schemeClr val="accent5">
                    <a:lumMod val="75000"/>
                  </a:schemeClr>
                </a:solidFill>
                <a:latin typeface="+mj-lt"/>
                <a:ea typeface="+mj-ea"/>
                <a:cs typeface="+mj-cs"/>
                <a:sym typeface="+mn-ea"/>
              </a:rPr>
              <a:t>3</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411480" y="1320165"/>
            <a:ext cx="8477250" cy="3133090"/>
          </a:xfrm>
          <a:prstGeom prst="rect">
            <a:avLst/>
          </a:prstGeom>
        </p:spPr>
      </p:pic>
      <p:sp>
        <p:nvSpPr>
          <p:cNvPr id="8" name="文本框 7"/>
          <p:cNvSpPr txBox="1"/>
          <p:nvPr/>
        </p:nvSpPr>
        <p:spPr>
          <a:xfrm>
            <a:off x="557530" y="209550"/>
            <a:ext cx="1786255"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源代码</a:t>
            </a:r>
            <a:r>
              <a:rPr lang="en-US" altLang="zh-CN" sz="3600" b="1" dirty="0" smtClean="0">
                <a:solidFill>
                  <a:schemeClr val="accent5">
                    <a:lumMod val="75000"/>
                  </a:schemeClr>
                </a:solidFill>
                <a:latin typeface="+mj-lt"/>
                <a:ea typeface="+mj-ea"/>
                <a:cs typeface="+mj-cs"/>
                <a:sym typeface="+mn-ea"/>
              </a:rPr>
              <a:t>4</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335280" y="1315085"/>
            <a:ext cx="8514080" cy="3690620"/>
          </a:xfrm>
          <a:prstGeom prst="rect">
            <a:avLst/>
          </a:prstGeom>
        </p:spPr>
      </p:pic>
      <p:sp>
        <p:nvSpPr>
          <p:cNvPr id="8" name="文本框 7"/>
          <p:cNvSpPr txBox="1"/>
          <p:nvPr/>
        </p:nvSpPr>
        <p:spPr>
          <a:xfrm>
            <a:off x="557530" y="209550"/>
            <a:ext cx="1786255"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源代码</a:t>
            </a:r>
            <a:r>
              <a:rPr lang="en-US" altLang="zh-CN" sz="3600" b="1" dirty="0" smtClean="0">
                <a:solidFill>
                  <a:schemeClr val="accent5">
                    <a:lumMod val="75000"/>
                  </a:schemeClr>
                </a:solidFill>
                <a:latin typeface="+mj-lt"/>
                <a:ea typeface="+mj-ea"/>
                <a:cs typeface="+mj-cs"/>
                <a:sym typeface="+mn-ea"/>
              </a:rPr>
              <a:t>5</a:t>
            </a:r>
            <a:endParaRPr lang="en-US" alt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445135" y="1214755"/>
            <a:ext cx="7726045" cy="5054600"/>
          </a:xfrm>
          <a:prstGeom prst="rect">
            <a:avLst/>
          </a:prstGeom>
        </p:spPr>
      </p:pic>
      <p:sp>
        <p:nvSpPr>
          <p:cNvPr id="8" name="文本框 7"/>
          <p:cNvSpPr txBox="1"/>
          <p:nvPr/>
        </p:nvSpPr>
        <p:spPr>
          <a:xfrm>
            <a:off x="557530" y="209550"/>
            <a:ext cx="2011680" cy="645160"/>
          </a:xfrm>
          <a:prstGeom prst="rect">
            <a:avLst/>
          </a:prstGeom>
          <a:noFill/>
        </p:spPr>
        <p:txBody>
          <a:bodyPr wrap="none" rtlCol="0">
            <a:spAutoFit/>
          </a:bodyPr>
          <a:p>
            <a:pPr algn="l"/>
            <a:r>
              <a:rPr lang="zh-CN" sz="3600" b="1" dirty="0" smtClean="0">
                <a:solidFill>
                  <a:schemeClr val="accent5">
                    <a:lumMod val="75000"/>
                  </a:schemeClr>
                </a:solidFill>
                <a:latin typeface="+mj-lt"/>
                <a:ea typeface="+mj-ea"/>
                <a:cs typeface="+mj-cs"/>
                <a:sym typeface="+mn-ea"/>
              </a:rPr>
              <a:t>数组写法</a:t>
            </a:r>
            <a:endParaRPr lang="zh-CN" sz="3600" b="1" dirty="0" smtClean="0">
              <a:solidFill>
                <a:schemeClr val="accent5">
                  <a:lumMod val="75000"/>
                </a:schemeClr>
              </a:solidFill>
              <a:latin typeface="+mj-lt"/>
              <a:ea typeface="+mj-ea"/>
              <a:cs typeface="+mj-cs"/>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346710" y="1202690"/>
            <a:ext cx="8126095" cy="500951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434975" y="1249045"/>
            <a:ext cx="8404225" cy="383349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3" name="文本框 2"/>
          <p:cNvSpPr txBox="1"/>
          <p:nvPr/>
        </p:nvSpPr>
        <p:spPr>
          <a:xfrm>
            <a:off x="436245" y="358140"/>
            <a:ext cx="5357495" cy="645160"/>
          </a:xfrm>
          <a:prstGeom prst="rect">
            <a:avLst/>
          </a:prstGeom>
          <a:noFill/>
        </p:spPr>
        <p:txBody>
          <a:bodyPr wrap="square" rtlCol="0" anchor="t">
            <a:spAutoFit/>
          </a:bodyPr>
          <a:p>
            <a:r>
              <a:rPr lang="en-US" altLang="zh-CN" sz="3600" b="1" dirty="0" smtClean="0">
                <a:solidFill>
                  <a:schemeClr val="accent5">
                    <a:lumMod val="75000"/>
                  </a:schemeClr>
                </a:solidFill>
                <a:latin typeface="+mj-lt"/>
                <a:ea typeface="+mj-ea"/>
                <a:cs typeface="+mj-cs"/>
              </a:rPr>
              <a:t>3 [</a:t>
            </a:r>
            <a:r>
              <a:rPr lang="zh-CN" altLang="en-US" sz="3600" b="1" dirty="0" smtClean="0">
                <a:solidFill>
                  <a:schemeClr val="accent5">
                    <a:lumMod val="75000"/>
                  </a:schemeClr>
                </a:solidFill>
                <a:latin typeface="+mj-lt"/>
                <a:ea typeface="+mj-ea"/>
                <a:cs typeface="+mj-cs"/>
              </a:rPr>
              <a:t>7284</a:t>
            </a:r>
            <a:r>
              <a:rPr lang="en-US" altLang="zh-CN" sz="3600" b="1" dirty="0" smtClean="0">
                <a:solidFill>
                  <a:schemeClr val="accent5">
                    <a:lumMod val="75000"/>
                  </a:schemeClr>
                </a:solidFill>
                <a:latin typeface="+mj-lt"/>
                <a:ea typeface="+mj-ea"/>
                <a:cs typeface="+mj-cs"/>
              </a:rPr>
              <a:t>]</a:t>
            </a:r>
            <a:r>
              <a:rPr lang="zh-CN" altLang="en-US" sz="3600" b="1" dirty="0" smtClean="0">
                <a:solidFill>
                  <a:schemeClr val="accent5">
                    <a:lumMod val="75000"/>
                  </a:schemeClr>
                </a:solidFill>
                <a:latin typeface="+mj-lt"/>
                <a:ea typeface="+mj-ea"/>
                <a:cs typeface="+mj-cs"/>
              </a:rPr>
              <a:t> 蒙德里安的梦想</a:t>
            </a:r>
            <a:endParaRPr lang="zh-CN" altLang="en-US" sz="3600" b="1" dirty="0" smtClean="0">
              <a:solidFill>
                <a:schemeClr val="accent5">
                  <a:lumMod val="75000"/>
                </a:schemeClr>
              </a:solidFill>
              <a:latin typeface="+mj-lt"/>
              <a:ea typeface="+mj-ea"/>
              <a:cs typeface="+mj-cs"/>
            </a:endParaRPr>
          </a:p>
        </p:txBody>
      </p:sp>
      <p:sp>
        <p:nvSpPr>
          <p:cNvPr id="5" name="文本框 4"/>
          <p:cNvSpPr txBox="1"/>
          <p:nvPr/>
        </p:nvSpPr>
        <p:spPr>
          <a:xfrm>
            <a:off x="555625" y="1231900"/>
            <a:ext cx="7775575" cy="4961890"/>
          </a:xfrm>
          <a:prstGeom prst="rect">
            <a:avLst/>
          </a:prstGeom>
          <a:noFill/>
        </p:spPr>
        <p:txBody>
          <a:bodyPr wrap="square" rtlCol="0" anchor="t">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求把N*M的棋盘分割成若干个1*2的的长方形，有多少种方案。例如当N=2，M=4时，共有5种方案。当N=2，M=3时，共有3种方案。</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输入包含多组测试用例。每组测试用例占一行，包含两个整数N和M。当输入用例N=0，M=0时，表示输入终止，且该用例无需处理。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输出每个测试用例输出一个结果，每个结果占一行。</a:t>
            </a: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数据范围1≤N,M≤11</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1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00" name="图片 99"/>
          <p:cNvPicPr/>
          <p:nvPr/>
        </p:nvPicPr>
        <p:blipFill>
          <a:blip r:embed="rId1"/>
          <a:stretch>
            <a:fillRect/>
          </a:stretch>
        </p:blipFill>
        <p:spPr>
          <a:xfrm>
            <a:off x="943610" y="2696210"/>
            <a:ext cx="7257415" cy="73279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80695" y="1146175"/>
            <a:ext cx="7717790" cy="4733925"/>
          </a:xfrm>
        </p:spPr>
        <p:txBody>
          <a:bodyPr vert="horz" wrap="square" lIns="91440" tIns="45720" rIns="91440" bIns="45720" numCol="1" anchor="t" anchorCtr="0" compatLnSpc="1">
            <a:noAutofit/>
          </a:bodyPr>
          <a:lstStyle/>
          <a:p>
            <a:pPr marL="0" marR="0" lvl="0" indent="0" algn="l" defTabSz="914400" rtl="0" eaLnBrk="1" fontAlgn="base" latinLnBrk="0" hangingPunct="1">
              <a:lnSpc>
                <a:spcPct val="120000"/>
              </a:lnSpc>
              <a:spcBef>
                <a:spcPct val="20000"/>
              </a:spcBef>
              <a:spcAft>
                <a:spcPct val="0"/>
              </a:spcAft>
              <a:buClr>
                <a:schemeClr val="hlink"/>
              </a:buClr>
              <a:buSzPct val="80000"/>
              <a:buNone/>
              <a:defRPr/>
            </a:pPr>
            <a:r>
              <a:rPr kumimoji="0"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从状态压缩的特点来看，这个算法适用的题目符合以下的条件： </a:t>
            </a:r>
            <a:endParaRPr kumimoji="0"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20000"/>
              </a:lnSpc>
              <a:spcBef>
                <a:spcPct val="20000"/>
              </a:spcBef>
              <a:spcAft>
                <a:spcPct val="0"/>
              </a:spcAft>
              <a:buClr>
                <a:schemeClr val="hlink"/>
              </a:buClr>
              <a:buSzPct val="80000"/>
              <a:buNone/>
              <a:defRPr/>
            </a:pPr>
            <a:r>
              <a:rPr kumimoji="0"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1.解法需要保存一定的状态数据（表示一种状态的一个数据值），每个状态数据通常情况下是可以通过2进制来表示。这就要求状态数据的每个单元只有两种状态，比如说棋盘上的格子，放棋子或者不放，或者是硬币的正反两面。这样用0或者1来表示状态数据的每个单元，而整个状态数据就是一个一串0和1组成的二进制数。 </a:t>
            </a:r>
            <a:endParaRPr kumimoji="0"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20000"/>
              </a:lnSpc>
              <a:spcBef>
                <a:spcPct val="20000"/>
              </a:spcBef>
              <a:spcAft>
                <a:spcPct val="0"/>
              </a:spcAft>
              <a:buClr>
                <a:schemeClr val="hlink"/>
              </a:buClr>
              <a:buSzPct val="80000"/>
              <a:buNone/>
              <a:defRPr/>
            </a:pPr>
            <a:r>
              <a:rPr kumimoji="0"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rPr>
              <a:t>2.解法需要将状态数据实现为一个基本数据类型，比如int，long等等，即所谓的状态压缩。状态压缩的目的一方面是缩小了数据存储的空间，另一方面是在状态对比和状态整体处理时能够提高效率。这样就要求状态数据中的单元个数不能太大，比如用int来表示一个状态的时候，状态的单元个数不能超过32（32位的机器）。</a:t>
            </a:r>
            <a:endParaRPr kumimoji="0" lang="zh-CN" altLang="en-US" sz="2000" b="0" i="0" u="none" strike="noStrike" kern="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6385" name="标题 1"/>
          <p:cNvSpPr>
            <a:spLocks noGrp="1"/>
          </p:cNvSpPr>
          <p:nvPr>
            <p:ph type="title"/>
            <p:custDataLst>
              <p:tags r:id="rId1"/>
            </p:custDataLst>
          </p:nvPr>
        </p:nvSpPr>
        <p:spPr>
          <a:xfrm>
            <a:off x="628650" y="365125"/>
            <a:ext cx="7887970" cy="718820"/>
          </a:xfrm>
          <a:noFill/>
          <a:ln>
            <a:noFill/>
          </a:ln>
        </p:spPr>
        <p:txBody>
          <a:bodyPr wrap="square" lIns="91440" tIns="45720" rIns="91440" bIns="45720" anchor="b" anchorCtr="0"/>
          <a:p>
            <a:r>
              <a:rPr lang="zh-CN" altLang="en-US" sz="3600" b="1" dirty="0" smtClean="0">
                <a:solidFill>
                  <a:schemeClr val="accent5">
                    <a:lumMod val="75000"/>
                  </a:schemeClr>
                </a:solidFill>
              </a:rPr>
              <a:t>状态压缩的使用特点</a:t>
            </a:r>
            <a:endParaRPr lang="en-US" altLang="zh-CN" sz="3600" b="1" dirty="0" smtClean="0">
              <a:solidFill>
                <a:schemeClr val="accent5">
                  <a:lumMod val="7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374650" y="1560830"/>
            <a:ext cx="7657465" cy="2527935"/>
          </a:xfrm>
          <a:prstGeom prst="rect">
            <a:avLst/>
          </a:prstGeom>
          <a:noFill/>
        </p:spPr>
        <p:txBody>
          <a:bodyPr wrap="square" rtlCol="0" anchor="t">
            <a:noAutofit/>
          </a:bodyPr>
          <a:p>
            <a:r>
              <a:rPr lang="zh-CN" altLang="en-US"/>
              <a:t>核心：</a:t>
            </a:r>
            <a:endParaRPr lang="zh-CN" altLang="en-US"/>
          </a:p>
          <a:p>
            <a:r>
              <a:rPr lang="zh-CN" altLang="en-US"/>
              <a:t>先放横着的，再放竖着的。</a:t>
            </a:r>
            <a:endParaRPr lang="zh-CN" altLang="en-US"/>
          </a:p>
          <a:p>
            <a:r>
              <a:rPr lang="zh-CN" altLang="en-US"/>
              <a:t>总方案数，等于只放横着的小方块的合法方案数。</a:t>
            </a:r>
            <a:endParaRPr lang="zh-CN" altLang="en-US"/>
          </a:p>
          <a:p>
            <a:r>
              <a:rPr lang="zh-CN" altLang="en-US"/>
              <a:t>如何判断，当前方案是否合法?所有剩余位置，能否填充满竖着的小方块。可以按列来看，每一列内部所有连续的空着的小方块，需要是偶数个。</a:t>
            </a:r>
            <a:endParaRPr lang="zh-CN" altLang="en-US"/>
          </a:p>
        </p:txBody>
      </p:sp>
      <p:sp>
        <p:nvSpPr>
          <p:cNvPr id="7" name="文本框 6"/>
          <p:cNvSpPr txBox="1"/>
          <p:nvPr>
            <p:custDataLst>
              <p:tags r:id="rId1"/>
            </p:custDataLst>
          </p:nvPr>
        </p:nvSpPr>
        <p:spPr>
          <a:xfrm>
            <a:off x="436245" y="358140"/>
            <a:ext cx="5357495" cy="645160"/>
          </a:xfrm>
          <a:prstGeom prst="rect">
            <a:avLst/>
          </a:prstGeom>
          <a:noFill/>
        </p:spPr>
        <p:txBody>
          <a:bodyPr wrap="square" rtlCol="0" anchor="t">
            <a:spAutoFit/>
          </a:bodyPr>
          <a:p>
            <a:r>
              <a:rPr lang="zh-CN" sz="3600" b="1" dirty="0" smtClean="0">
                <a:solidFill>
                  <a:schemeClr val="accent5">
                    <a:lumMod val="75000"/>
                  </a:schemeClr>
                </a:solidFill>
                <a:latin typeface="+mj-lt"/>
                <a:ea typeface="+mj-ea"/>
                <a:cs typeface="+mj-cs"/>
              </a:rPr>
              <a:t>分析</a:t>
            </a:r>
            <a:endParaRPr lang="zh-CN" sz="3600" b="1" dirty="0" smtClean="0">
              <a:solidFill>
                <a:schemeClr val="accent5">
                  <a:lumMod val="75000"/>
                </a:schemeClr>
              </a:solidFill>
              <a:latin typeface="+mj-lt"/>
              <a:ea typeface="+mj-ea"/>
              <a:cs typeface="+mj-cs"/>
            </a:endParaRPr>
          </a:p>
        </p:txBody>
      </p:sp>
      <p:sp>
        <p:nvSpPr>
          <p:cNvPr id="9" name="文本框 8"/>
          <p:cNvSpPr txBox="1"/>
          <p:nvPr/>
        </p:nvSpPr>
        <p:spPr>
          <a:xfrm>
            <a:off x="851535" y="3587750"/>
            <a:ext cx="6534150" cy="645160"/>
          </a:xfrm>
          <a:prstGeom prst="rect">
            <a:avLst/>
          </a:prstGeom>
          <a:noFill/>
        </p:spPr>
        <p:txBody>
          <a:bodyPr wrap="square" rtlCol="0" anchor="t">
            <a:spAutoFit/>
          </a:bodyPr>
          <a:p>
            <a:r>
              <a:rPr lang="zh-CN" altLang="en-US"/>
              <a:t>状态表示：f[i,j]表示已经将前i-1列摆好，且从第i-1列，伸出到第i列的的状态为</a:t>
            </a:r>
            <a:r>
              <a:rPr lang="en-US" altLang="zh-CN"/>
              <a:t>j</a:t>
            </a:r>
            <a:r>
              <a:rPr lang="zh-CN" altLang="en-US"/>
              <a:t>所有方案。</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传统集合动态规划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819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例题一：</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给定</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个点的有向带权图，求一条经过每个点一次的回路，并要求权和最小。</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范围</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n&lt;=15</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传统集合动态规划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921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显然对于某一个中间状态，影响它的最后结果的仅仅是当前所在点以及之前已经经过的点。而之前的路径行走情况与之后的解无关。</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状态</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F[i,opt]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表示当前所在点，</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opt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是用</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进制记录每个点是否已经经过。</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传统集合动态规划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024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例题二：炮兵阵地 （</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NOI2001</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在</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N*M</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网格地图上部署炮兵部队。每个炮兵可以控制横纵</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格范围。任意一对炮兵互相不能处于控制范围。</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地图上有些点不能部署部队。</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 &lt;= 100</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 &lt;= 10</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grpSp>
        <p:nvGrpSpPr>
          <p:cNvPr id="11268" name="Group 13"/>
          <p:cNvGrpSpPr/>
          <p:nvPr/>
        </p:nvGrpSpPr>
        <p:grpSpPr>
          <a:xfrm>
            <a:off x="6158548" y="3716338"/>
            <a:ext cx="2159000" cy="2160587"/>
            <a:chOff x="3833" y="2296"/>
            <a:chExt cx="1360" cy="1361"/>
          </a:xfrm>
        </p:grpSpPr>
        <p:sp>
          <p:nvSpPr>
            <p:cNvPr id="11269" name="Rectangle 4"/>
            <p:cNvSpPr/>
            <p:nvPr/>
          </p:nvSpPr>
          <p:spPr>
            <a:xfrm>
              <a:off x="4377" y="2840"/>
              <a:ext cx="272" cy="272"/>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0" name="Rectangle 5"/>
            <p:cNvSpPr/>
            <p:nvPr/>
          </p:nvSpPr>
          <p:spPr>
            <a:xfrm>
              <a:off x="4649" y="2840"/>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1" name="Rectangle 6"/>
            <p:cNvSpPr/>
            <p:nvPr/>
          </p:nvSpPr>
          <p:spPr>
            <a:xfrm>
              <a:off x="4921" y="2840"/>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2" name="Rectangle 7"/>
            <p:cNvSpPr/>
            <p:nvPr/>
          </p:nvSpPr>
          <p:spPr>
            <a:xfrm>
              <a:off x="4105" y="2840"/>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3" name="Rectangle 8"/>
            <p:cNvSpPr/>
            <p:nvPr/>
          </p:nvSpPr>
          <p:spPr>
            <a:xfrm>
              <a:off x="3833" y="2840"/>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4" name="Rectangle 9"/>
            <p:cNvSpPr/>
            <p:nvPr/>
          </p:nvSpPr>
          <p:spPr>
            <a:xfrm>
              <a:off x="4377" y="2568"/>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5" name="Rectangle 10"/>
            <p:cNvSpPr/>
            <p:nvPr/>
          </p:nvSpPr>
          <p:spPr>
            <a:xfrm>
              <a:off x="4377" y="2296"/>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6" name="Rectangle 11"/>
            <p:cNvSpPr/>
            <p:nvPr/>
          </p:nvSpPr>
          <p:spPr>
            <a:xfrm>
              <a:off x="4377" y="3113"/>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1277" name="Rectangle 12"/>
            <p:cNvSpPr/>
            <p:nvPr/>
          </p:nvSpPr>
          <p:spPr>
            <a:xfrm>
              <a:off x="4377" y="3385"/>
              <a:ext cx="272" cy="27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传统集合动态规划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686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例题三：</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K-</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排列问题</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考虑一个</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的排列</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a[1],a[2],a[3]</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，若</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max(abs(a[i]-i))=K</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，那么这个排列就称为</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K-</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排列。</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求</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个数的</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K-</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排列的个数。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范围：</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n&lt;=100, K&lt;=5</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传统集合动态规划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331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例题四：生成树计数（</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NOI2007</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环状图，任意两个点距离不超过</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k</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则连边，求生成树个数。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K&lt;=5</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实现</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433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插头法</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转移的复杂度降低</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时间复杂度降低</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4340" name="Rectangle 4"/>
          <p:cNvSpPr/>
          <p:nvPr/>
        </p:nvSpPr>
        <p:spPr>
          <a:xfrm>
            <a:off x="1259523" y="2636838"/>
            <a:ext cx="433387"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1" name="Rectangle 5"/>
          <p:cNvSpPr/>
          <p:nvPr/>
        </p:nvSpPr>
        <p:spPr>
          <a:xfrm>
            <a:off x="169291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2" name="Rectangle 6"/>
          <p:cNvSpPr/>
          <p:nvPr/>
        </p:nvSpPr>
        <p:spPr>
          <a:xfrm>
            <a:off x="212471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3" name="Rectangle 7"/>
          <p:cNvSpPr/>
          <p:nvPr/>
        </p:nvSpPr>
        <p:spPr>
          <a:xfrm>
            <a:off x="255651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4" name="Rectangle 8"/>
          <p:cNvSpPr/>
          <p:nvPr/>
        </p:nvSpPr>
        <p:spPr>
          <a:xfrm>
            <a:off x="298831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5" name="Rectangle 9"/>
          <p:cNvSpPr/>
          <p:nvPr/>
        </p:nvSpPr>
        <p:spPr>
          <a:xfrm>
            <a:off x="1259523" y="3068638"/>
            <a:ext cx="433387"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6" name="Rectangle 10"/>
          <p:cNvSpPr/>
          <p:nvPr/>
        </p:nvSpPr>
        <p:spPr>
          <a:xfrm>
            <a:off x="1692910" y="30686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7" name="Rectangle 11"/>
          <p:cNvSpPr/>
          <p:nvPr/>
        </p:nvSpPr>
        <p:spPr>
          <a:xfrm>
            <a:off x="2124710" y="30686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8" name="Rectangle 12"/>
          <p:cNvSpPr/>
          <p:nvPr/>
        </p:nvSpPr>
        <p:spPr>
          <a:xfrm>
            <a:off x="2556510" y="30686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49" name="Rectangle 13"/>
          <p:cNvSpPr/>
          <p:nvPr/>
        </p:nvSpPr>
        <p:spPr>
          <a:xfrm>
            <a:off x="2988310" y="30686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0" name="Rectangle 14"/>
          <p:cNvSpPr/>
          <p:nvPr/>
        </p:nvSpPr>
        <p:spPr>
          <a:xfrm>
            <a:off x="1259523" y="3500438"/>
            <a:ext cx="433387"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1" name="Rectangle 15"/>
          <p:cNvSpPr/>
          <p:nvPr/>
        </p:nvSpPr>
        <p:spPr>
          <a:xfrm>
            <a:off x="1692910" y="35004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2" name="Rectangle 16"/>
          <p:cNvSpPr/>
          <p:nvPr/>
        </p:nvSpPr>
        <p:spPr>
          <a:xfrm>
            <a:off x="2124710" y="3500438"/>
            <a:ext cx="433388" cy="433387"/>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3" name="Rectangle 24"/>
          <p:cNvSpPr/>
          <p:nvPr/>
        </p:nvSpPr>
        <p:spPr>
          <a:xfrm>
            <a:off x="4859973" y="2636838"/>
            <a:ext cx="433387"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4" name="Rectangle 25"/>
          <p:cNvSpPr/>
          <p:nvPr/>
        </p:nvSpPr>
        <p:spPr>
          <a:xfrm>
            <a:off x="529336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5" name="Rectangle 26"/>
          <p:cNvSpPr/>
          <p:nvPr/>
        </p:nvSpPr>
        <p:spPr>
          <a:xfrm>
            <a:off x="572516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6" name="Rectangle 27"/>
          <p:cNvSpPr/>
          <p:nvPr/>
        </p:nvSpPr>
        <p:spPr>
          <a:xfrm>
            <a:off x="615696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7" name="Rectangle 28"/>
          <p:cNvSpPr/>
          <p:nvPr/>
        </p:nvSpPr>
        <p:spPr>
          <a:xfrm>
            <a:off x="6588760" y="26368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8" name="Rectangle 29"/>
          <p:cNvSpPr/>
          <p:nvPr/>
        </p:nvSpPr>
        <p:spPr>
          <a:xfrm>
            <a:off x="4859973" y="3068638"/>
            <a:ext cx="433387"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59" name="Rectangle 30"/>
          <p:cNvSpPr/>
          <p:nvPr/>
        </p:nvSpPr>
        <p:spPr>
          <a:xfrm>
            <a:off x="5293360" y="30686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0" name="Rectangle 32"/>
          <p:cNvSpPr/>
          <p:nvPr/>
        </p:nvSpPr>
        <p:spPr>
          <a:xfrm>
            <a:off x="6156960" y="30686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1" name="Rectangle 33"/>
          <p:cNvSpPr/>
          <p:nvPr/>
        </p:nvSpPr>
        <p:spPr>
          <a:xfrm>
            <a:off x="6588760" y="30686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2" name="Rectangle 34"/>
          <p:cNvSpPr/>
          <p:nvPr/>
        </p:nvSpPr>
        <p:spPr>
          <a:xfrm>
            <a:off x="4859973" y="3500438"/>
            <a:ext cx="433387"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3" name="Rectangle 35"/>
          <p:cNvSpPr/>
          <p:nvPr/>
        </p:nvSpPr>
        <p:spPr>
          <a:xfrm>
            <a:off x="5293360" y="35004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4" name="Rectangle 36"/>
          <p:cNvSpPr/>
          <p:nvPr/>
        </p:nvSpPr>
        <p:spPr>
          <a:xfrm>
            <a:off x="6156960" y="3500438"/>
            <a:ext cx="433388" cy="433387"/>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5" name="Rectangle 37"/>
          <p:cNvSpPr/>
          <p:nvPr/>
        </p:nvSpPr>
        <p:spPr>
          <a:xfrm>
            <a:off x="5725160" y="3500438"/>
            <a:ext cx="433388" cy="433387"/>
          </a:xfrm>
          <a:prstGeom prst="rect">
            <a:avLst/>
          </a:prstGeom>
          <a:solidFill>
            <a:srgbClr val="00CC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6" name="Rectangle 38"/>
          <p:cNvSpPr/>
          <p:nvPr/>
        </p:nvSpPr>
        <p:spPr>
          <a:xfrm>
            <a:off x="5725160" y="3068638"/>
            <a:ext cx="433388" cy="433387"/>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
        <p:nvSpPr>
          <p:cNvPr id="14367" name="AutoShape 39"/>
          <p:cNvSpPr/>
          <p:nvPr/>
        </p:nvSpPr>
        <p:spPr>
          <a:xfrm>
            <a:off x="3780473" y="3068638"/>
            <a:ext cx="719137" cy="431800"/>
          </a:xfrm>
          <a:prstGeom prst="rightArrow">
            <a:avLst>
              <a:gd name="adj1" fmla="val 36027"/>
              <a:gd name="adj2" fmla="val 41543"/>
            </a:avLst>
          </a:prstGeom>
          <a:solidFill>
            <a:srgbClr val="FFFF00"/>
          </a:solidFill>
          <a:ln w="9525" cap="flat" cmpd="sng">
            <a:solidFill>
              <a:schemeClr val="tx1"/>
            </a:solidFill>
            <a:prstDash val="solid"/>
            <a:miter/>
            <a:headEnd type="none" w="med" len="med"/>
            <a:tailEnd type="none" w="med" len="med"/>
          </a:ln>
        </p:spPr>
        <p:txBody>
          <a:bodyPr wrap="none" anchor="ctr" anchorCtr="0"/>
          <a:p>
            <a:endParaRPr lang="zh-CN" altLang="en-US" dirty="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374571" y="339725"/>
            <a:ext cx="7643019" cy="698400"/>
          </a:xfrm>
          <a:prstGeom prst="rect">
            <a:avLst/>
          </a:prstGeom>
        </p:spPr>
        <p:txBody>
          <a:bodyPr vert="horz" lIns="91440" tIns="45720" rIns="91440" bIns="45720" rtlCol="0" anchor="b">
            <a:normAutofit/>
          </a:bodyPr>
          <a:lstStyle>
            <a:lvl1pPr>
              <a:lnSpc>
                <a:spcPct val="90000"/>
              </a:lnSpc>
              <a:spcAft>
                <a:spcPts val="0"/>
              </a:spcAft>
              <a:defRPr sz="3000" b="1">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atin typeface="+mj-lt"/>
                <a:ea typeface="+mj-ea"/>
                <a:cs typeface="+mj-cs"/>
              </a:defRPr>
            </a:lvl1pPr>
            <a:lvl2pPr>
              <a:lnSpc>
                <a:spcPct val="90000"/>
              </a:lnSpc>
              <a:defRPr sz="3000" b="1">
                <a:ea typeface="黑体" panose="02010609060101010101" pitchFamily="49" charset="-122"/>
              </a:defRPr>
            </a:lvl2pPr>
            <a:lvl3pPr>
              <a:lnSpc>
                <a:spcPct val="90000"/>
              </a:lnSpc>
              <a:defRPr sz="3000" b="1">
                <a:ea typeface="黑体" panose="02010609060101010101" pitchFamily="49" charset="-122"/>
              </a:defRPr>
            </a:lvl3pPr>
            <a:lvl4pPr>
              <a:lnSpc>
                <a:spcPct val="90000"/>
              </a:lnSpc>
              <a:defRPr sz="3000" b="1">
                <a:ea typeface="黑体" panose="02010609060101010101" pitchFamily="49" charset="-122"/>
              </a:defRPr>
            </a:lvl4pPr>
            <a:lvl5pPr>
              <a:lnSpc>
                <a:spcPct val="90000"/>
              </a:lnSpc>
              <a:defRPr sz="3000" b="1">
                <a:ea typeface="黑体" panose="02010609060101010101" pitchFamily="49" charset="-122"/>
              </a:defRPr>
            </a:lvl5pPr>
            <a:lvl6pPr marL="457200" fontAlgn="base">
              <a:lnSpc>
                <a:spcPct val="90000"/>
              </a:lnSpc>
              <a:spcBef>
                <a:spcPct val="0"/>
              </a:spcBef>
              <a:spcAft>
                <a:spcPct val="0"/>
              </a:spcAft>
              <a:defRPr sz="3000" b="1">
                <a:ea typeface="黑体" panose="02010609060101010101" pitchFamily="49" charset="-122"/>
              </a:defRPr>
            </a:lvl6pPr>
            <a:lvl7pPr marL="914400" fontAlgn="base">
              <a:lnSpc>
                <a:spcPct val="90000"/>
              </a:lnSpc>
              <a:spcBef>
                <a:spcPct val="0"/>
              </a:spcBef>
              <a:spcAft>
                <a:spcPct val="0"/>
              </a:spcAft>
              <a:defRPr sz="3000" b="1">
                <a:ea typeface="黑体" panose="02010609060101010101" pitchFamily="49" charset="-122"/>
              </a:defRPr>
            </a:lvl7pPr>
            <a:lvl8pPr marL="1371600" fontAlgn="base">
              <a:lnSpc>
                <a:spcPct val="90000"/>
              </a:lnSpc>
              <a:spcBef>
                <a:spcPct val="0"/>
              </a:spcBef>
              <a:spcAft>
                <a:spcPct val="0"/>
              </a:spcAft>
              <a:defRPr sz="3000" b="1">
                <a:ea typeface="黑体" panose="02010609060101010101" pitchFamily="49" charset="-122"/>
              </a:defRPr>
            </a:lvl8pPr>
            <a:lvl9pPr marL="1828800" fontAlgn="base">
              <a:lnSpc>
                <a:spcPct val="90000"/>
              </a:lnSpc>
              <a:spcBef>
                <a:spcPct val="0"/>
              </a:spcBef>
              <a:spcAft>
                <a:spcPct val="0"/>
              </a:spcAft>
              <a:defRPr sz="3000" b="1">
                <a:ea typeface="黑体" panose="02010609060101010101" pitchFamily="49" charset="-122"/>
              </a:defRPr>
            </a:lvl9pPr>
          </a:lstStyle>
          <a:p>
            <a:pPr fontAlgn="base"/>
            <a:r>
              <a:rPr lang="zh-CN" altLang="en-US" sz="3600" strike="noStrike" noProof="1" dirty="0" smtClean="0">
                <a:solidFill>
                  <a:schemeClr val="accent5">
                    <a:lumMod val="75000"/>
                  </a:schemeClr>
                </a:solidFill>
                <a:latin typeface="+mj-lt"/>
                <a:ea typeface="+mj-ea"/>
                <a:cs typeface="+mj-cs"/>
              </a:rPr>
              <a:t>从数学的角度考虑</a:t>
            </a:r>
            <a:endParaRPr lang="zh-CN" altLang="en-US" sz="3600" strike="noStrike" noProof="1" dirty="0" smtClean="0">
              <a:solidFill>
                <a:schemeClr val="accent5">
                  <a:lumMod val="75000"/>
                </a:schemeClr>
              </a:solidFill>
            </a:endParaRPr>
          </a:p>
        </p:txBody>
      </p:sp>
      <p:sp>
        <p:nvSpPr>
          <p:cNvPr id="18434" name="Freeform 6"/>
          <p:cNvSpPr/>
          <p:nvPr>
            <p:custDataLst>
              <p:tags r:id="rId2"/>
            </p:custDataLst>
          </p:nvPr>
        </p:nvSpPr>
        <p:spPr>
          <a:xfrm>
            <a:off x="1316673" y="1266825"/>
            <a:ext cx="1847850" cy="1830388"/>
          </a:xfrm>
          <a:custGeom>
            <a:avLst/>
            <a:gdLst>
              <a:gd name="txL" fmla="*/ 0 w 1588"/>
              <a:gd name="txT" fmla="*/ 0 h 1596"/>
              <a:gd name="txR" fmla="*/ 1588 w 1588"/>
              <a:gd name="txB" fmla="*/ 1596 h 1596"/>
              <a:gd name="G0" fmla="val 0"/>
            </a:gdLst>
            <a:ahLst/>
            <a:cxnLst>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0"/>
              </a:cxn>
              <a:cxn ang="0">
                <a:pos x="G0" y="0"/>
              </a:cxn>
              <a:cxn ang="0">
                <a:pos x="G0" y="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0" y="G0"/>
              </a:cxn>
              <a:cxn ang="0">
                <a:pos x="0" y="G0"/>
              </a:cxn>
              <a:cxn ang="0">
                <a:pos x="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 ang="0">
                <a:pos x="G0" y="G0"/>
              </a:cxn>
            </a:cxnLst>
            <a:rect l="txL" t="txT" r="txR" b="txB"/>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chemeClr val="accent1"/>
          </a:solidFill>
          <a:ln w="9525">
            <a:noFill/>
          </a:ln>
        </p:spPr>
        <p:txBody>
          <a:bodyPr lIns="0" tIns="720000" rIns="0" bIns="0" anchor="ctr" anchorCtr="0"/>
          <a:p>
            <a:pPr algn="ctr"/>
            <a:r>
              <a:rPr lang="zh-CN" altLang="en-US" sz="2000" dirty="0">
                <a:solidFill>
                  <a:srgbClr val="FFFFFF"/>
                </a:solidFill>
                <a:latin typeface="Arial" panose="020B0604020202020204" pitchFamily="34" charset="0"/>
                <a:ea typeface="黑体" panose="02010609060101010101" pitchFamily="49" charset="-122"/>
              </a:rPr>
              <a:t>集合</a:t>
            </a:r>
            <a:r>
              <a:rPr lang="en-US" altLang="zh-CN" sz="2000" dirty="0">
                <a:solidFill>
                  <a:srgbClr val="FFFFFF"/>
                </a:solidFill>
                <a:latin typeface="Arial" panose="020B0604020202020204" pitchFamily="34" charset="0"/>
                <a:ea typeface="黑体" panose="02010609060101010101" pitchFamily="49" charset="-122"/>
              </a:rPr>
              <a:t>A</a:t>
            </a:r>
            <a:endParaRPr lang="en-US" altLang="zh-CN" sz="2000" dirty="0">
              <a:solidFill>
                <a:srgbClr val="FFFFFF"/>
              </a:solidFill>
              <a:latin typeface="Arial" panose="020B0604020202020204" pitchFamily="34" charset="0"/>
              <a:ea typeface="黑体" panose="02010609060101010101" pitchFamily="49" charset="-122"/>
            </a:endParaRPr>
          </a:p>
        </p:txBody>
      </p:sp>
      <p:sp>
        <p:nvSpPr>
          <p:cNvPr id="18435" name="矩形 23"/>
          <p:cNvSpPr/>
          <p:nvPr>
            <p:custDataLst>
              <p:tags r:id="rId3"/>
            </p:custDataLst>
          </p:nvPr>
        </p:nvSpPr>
        <p:spPr>
          <a:xfrm>
            <a:off x="1245235" y="3254375"/>
            <a:ext cx="2093913" cy="1265238"/>
          </a:xfrm>
          <a:prstGeom prst="rect">
            <a:avLst/>
          </a:prstGeom>
          <a:noFill/>
          <a:ln w="9525">
            <a:noFill/>
          </a:ln>
        </p:spPr>
        <p:txBody>
          <a:bodyPr lIns="0" tIns="0" rIns="0" bIns="0" anchor="t" anchorCtr="0"/>
          <a:p>
            <a:pPr algn="ctr">
              <a:lnSpc>
                <a:spcPct val="130000"/>
              </a:lnSpc>
              <a:buSzPct val="60000"/>
            </a:pPr>
            <a:r>
              <a:rPr lang="zh-CN" altLang="en-US" sz="2000" dirty="0">
                <a:latin typeface="Arial" panose="020B0604020202020204" pitchFamily="34" charset="0"/>
                <a:ea typeface="黑体" panose="02010609060101010101" pitchFamily="49" charset="-122"/>
              </a:rPr>
              <a:t>难以操作的状态</a:t>
            </a:r>
            <a:endParaRPr lang="zh-CN" altLang="en-US" sz="2000" dirty="0">
              <a:latin typeface="Arial" panose="020B0604020202020204" pitchFamily="34" charset="0"/>
              <a:ea typeface="黑体" panose="02010609060101010101" pitchFamily="49" charset="-122"/>
            </a:endParaRPr>
          </a:p>
        </p:txBody>
      </p:sp>
      <p:sp>
        <p:nvSpPr>
          <p:cNvPr id="12" name="Freeform 6"/>
          <p:cNvSpPr/>
          <p:nvPr>
            <p:custDataLst>
              <p:tags r:id="rId4"/>
            </p:custDataLst>
          </p:nvPr>
        </p:nvSpPr>
        <p:spPr bwMode="auto">
          <a:xfrm>
            <a:off x="6068060" y="1266825"/>
            <a:ext cx="1849438" cy="1830388"/>
          </a:xfrm>
          <a:custGeom>
            <a:avLst/>
            <a:gdLst>
              <a:gd name="T0" fmla="*/ 2147483646 w 1588"/>
              <a:gd name="T1" fmla="*/ 2147483646 h 1596"/>
              <a:gd name="T2" fmla="*/ 2147483646 w 1588"/>
              <a:gd name="T3" fmla="*/ 2147483646 h 1596"/>
              <a:gd name="T4" fmla="*/ 2147483646 w 1588"/>
              <a:gd name="T5" fmla="*/ 2147483646 h 1596"/>
              <a:gd name="T6" fmla="*/ 2147483646 w 1588"/>
              <a:gd name="T7" fmla="*/ 2147483646 h 1596"/>
              <a:gd name="T8" fmla="*/ 2147483646 w 1588"/>
              <a:gd name="T9" fmla="*/ 2147483646 h 1596"/>
              <a:gd name="T10" fmla="*/ 2147483646 w 1588"/>
              <a:gd name="T11" fmla="*/ 2147483646 h 1596"/>
              <a:gd name="T12" fmla="*/ 2147483646 w 1588"/>
              <a:gd name="T13" fmla="*/ 2147483646 h 1596"/>
              <a:gd name="T14" fmla="*/ 2147483646 w 1588"/>
              <a:gd name="T15" fmla="*/ 2147483646 h 1596"/>
              <a:gd name="T16" fmla="*/ 2147483646 w 1588"/>
              <a:gd name="T17" fmla="*/ 2147483646 h 1596"/>
              <a:gd name="T18" fmla="*/ 2147483646 w 1588"/>
              <a:gd name="T19" fmla="*/ 2147483646 h 1596"/>
              <a:gd name="T20" fmla="*/ 2147483646 w 1588"/>
              <a:gd name="T21" fmla="*/ 2147483646 h 1596"/>
              <a:gd name="T22" fmla="*/ 2147483646 w 1588"/>
              <a:gd name="T23" fmla="*/ 2147483646 h 1596"/>
              <a:gd name="T24" fmla="*/ 2147483646 w 1588"/>
              <a:gd name="T25" fmla="*/ 2147483646 h 1596"/>
              <a:gd name="T26" fmla="*/ 2147483646 w 1588"/>
              <a:gd name="T27" fmla="*/ 2147483646 h 1596"/>
              <a:gd name="T28" fmla="*/ 2147483646 w 1588"/>
              <a:gd name="T29" fmla="*/ 2147483646 h 1596"/>
              <a:gd name="T30" fmla="*/ 2147483646 w 1588"/>
              <a:gd name="T31" fmla="*/ 2147483646 h 1596"/>
              <a:gd name="T32" fmla="*/ 2147483646 w 1588"/>
              <a:gd name="T33" fmla="*/ 2147483646 h 1596"/>
              <a:gd name="T34" fmla="*/ 2147483646 w 1588"/>
              <a:gd name="T35" fmla="*/ 2147483646 h 1596"/>
              <a:gd name="T36" fmla="*/ 2147483646 w 1588"/>
              <a:gd name="T37" fmla="*/ 2147483646 h 1596"/>
              <a:gd name="T38" fmla="*/ 2147483646 w 1588"/>
              <a:gd name="T39" fmla="*/ 2147483646 h 1596"/>
              <a:gd name="T40" fmla="*/ 2147483646 w 1588"/>
              <a:gd name="T41" fmla="*/ 2147483646 h 1596"/>
              <a:gd name="T42" fmla="*/ 2147483646 w 1588"/>
              <a:gd name="T43" fmla="*/ 2147483646 h 1596"/>
              <a:gd name="T44" fmla="*/ 2147483646 w 1588"/>
              <a:gd name="T45" fmla="*/ 2147483646 h 1596"/>
              <a:gd name="T46" fmla="*/ 2147483646 w 1588"/>
              <a:gd name="T47" fmla="*/ 2147483646 h 1596"/>
              <a:gd name="T48" fmla="*/ 2147483646 w 1588"/>
              <a:gd name="T49" fmla="*/ 2147483646 h 1596"/>
              <a:gd name="T50" fmla="*/ 2147483646 w 1588"/>
              <a:gd name="T51" fmla="*/ 2147483646 h 1596"/>
              <a:gd name="T52" fmla="*/ 2147483646 w 1588"/>
              <a:gd name="T53" fmla="*/ 2147483646 h 1596"/>
              <a:gd name="T54" fmla="*/ 2147483646 w 1588"/>
              <a:gd name="T55" fmla="*/ 0 h 1596"/>
              <a:gd name="T56" fmla="*/ 2147483646 w 1588"/>
              <a:gd name="T57" fmla="*/ 0 h 1596"/>
              <a:gd name="T58" fmla="*/ 2147483646 w 1588"/>
              <a:gd name="T59" fmla="*/ 0 h 1596"/>
              <a:gd name="T60" fmla="*/ 2147483646 w 1588"/>
              <a:gd name="T61" fmla="*/ 2147483646 h 1596"/>
              <a:gd name="T62" fmla="*/ 2147483646 w 1588"/>
              <a:gd name="T63" fmla="*/ 2147483646 h 1596"/>
              <a:gd name="T64" fmla="*/ 2147483646 w 1588"/>
              <a:gd name="T65" fmla="*/ 2147483646 h 1596"/>
              <a:gd name="T66" fmla="*/ 2147483646 w 1588"/>
              <a:gd name="T67" fmla="*/ 2147483646 h 1596"/>
              <a:gd name="T68" fmla="*/ 2147483646 w 1588"/>
              <a:gd name="T69" fmla="*/ 2147483646 h 1596"/>
              <a:gd name="T70" fmla="*/ 2147483646 w 1588"/>
              <a:gd name="T71" fmla="*/ 2147483646 h 1596"/>
              <a:gd name="T72" fmla="*/ 2147483646 w 1588"/>
              <a:gd name="T73" fmla="*/ 2147483646 h 1596"/>
              <a:gd name="T74" fmla="*/ 2147483646 w 1588"/>
              <a:gd name="T75" fmla="*/ 2147483646 h 1596"/>
              <a:gd name="T76" fmla="*/ 2147483646 w 1588"/>
              <a:gd name="T77" fmla="*/ 2147483646 h 1596"/>
              <a:gd name="T78" fmla="*/ 2147483646 w 1588"/>
              <a:gd name="T79" fmla="*/ 2147483646 h 1596"/>
              <a:gd name="T80" fmla="*/ 2147483646 w 1588"/>
              <a:gd name="T81" fmla="*/ 2147483646 h 1596"/>
              <a:gd name="T82" fmla="*/ 0 w 1588"/>
              <a:gd name="T83" fmla="*/ 2147483646 h 1596"/>
              <a:gd name="T84" fmla="*/ 0 w 1588"/>
              <a:gd name="T85" fmla="*/ 2147483646 h 1596"/>
              <a:gd name="T86" fmla="*/ 0 w 1588"/>
              <a:gd name="T87" fmla="*/ 2147483646 h 1596"/>
              <a:gd name="T88" fmla="*/ 2147483646 w 1588"/>
              <a:gd name="T89" fmla="*/ 2147483646 h 1596"/>
              <a:gd name="T90" fmla="*/ 2147483646 w 1588"/>
              <a:gd name="T91" fmla="*/ 2147483646 h 1596"/>
              <a:gd name="T92" fmla="*/ 2147483646 w 1588"/>
              <a:gd name="T93" fmla="*/ 2147483646 h 1596"/>
              <a:gd name="T94" fmla="*/ 2147483646 w 1588"/>
              <a:gd name="T95" fmla="*/ 2147483646 h 1596"/>
              <a:gd name="T96" fmla="*/ 2147483646 w 1588"/>
              <a:gd name="T97" fmla="*/ 2147483646 h 1596"/>
              <a:gd name="T98" fmla="*/ 2147483646 w 1588"/>
              <a:gd name="T99" fmla="*/ 2147483646 h 1596"/>
              <a:gd name="T100" fmla="*/ 2147483646 w 1588"/>
              <a:gd name="T101" fmla="*/ 2147483646 h 1596"/>
              <a:gd name="T102" fmla="*/ 2147483646 w 1588"/>
              <a:gd name="T103" fmla="*/ 2147483646 h 1596"/>
              <a:gd name="T104" fmla="*/ 2147483646 w 1588"/>
              <a:gd name="T105" fmla="*/ 2147483646 h 1596"/>
              <a:gd name="T106" fmla="*/ 2147483646 w 1588"/>
              <a:gd name="T107" fmla="*/ 2147483646 h 1596"/>
              <a:gd name="T108" fmla="*/ 2147483646 w 1588"/>
              <a:gd name="T109" fmla="*/ 2147483646 h 1596"/>
              <a:gd name="T110" fmla="*/ 2147483646 w 1588"/>
              <a:gd name="T111" fmla="*/ 214748364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chemeClr val="accent3"/>
          </a:solidFill>
          <a:ln>
            <a:noFill/>
          </a:ln>
        </p:spPr>
        <p:txBody>
          <a:bodyPr lIns="0" tIns="720000" rIns="0" bIns="0" anchor="ctr">
            <a:normAutofit/>
          </a:bodyPr>
          <a:lstStyle/>
          <a:p>
            <a:pPr algn="ctr" fontAlgn="base">
              <a:defRPr/>
            </a:pPr>
            <a:r>
              <a:rPr lang="zh-CN" altLang="en-US" sz="2000" strike="noStrike" noProof="1" dirty="0">
                <a:solidFill>
                  <a:srgbClr val="FFFFFF"/>
                </a:solidFill>
                <a:latin typeface="+mj-lt"/>
                <a:ea typeface="+mj-ea"/>
                <a:cs typeface="+mj-cs"/>
              </a:rPr>
              <a:t>集合</a:t>
            </a:r>
            <a:r>
              <a:rPr lang="en-US" altLang="zh-CN" sz="2000" strike="noStrike" noProof="1" dirty="0">
                <a:solidFill>
                  <a:srgbClr val="FFFFFF"/>
                </a:solidFill>
                <a:latin typeface="+mj-lt"/>
                <a:ea typeface="+mj-ea"/>
                <a:cs typeface="+mj-cs"/>
              </a:rPr>
              <a:t>B</a:t>
            </a:r>
            <a:endParaRPr lang="en-US" altLang="zh-CN" sz="2000" strike="noStrike" noProof="1" dirty="0">
              <a:solidFill>
                <a:srgbClr val="FFFFFF"/>
              </a:solidFill>
              <a:latin typeface="+mj-lt"/>
              <a:ea typeface="+mj-ea"/>
              <a:cs typeface="+mj-cs"/>
            </a:endParaRPr>
          </a:p>
        </p:txBody>
      </p:sp>
      <p:sp>
        <p:nvSpPr>
          <p:cNvPr id="18437" name="矩形 23"/>
          <p:cNvSpPr/>
          <p:nvPr>
            <p:custDataLst>
              <p:tags r:id="rId5"/>
            </p:custDataLst>
          </p:nvPr>
        </p:nvSpPr>
        <p:spPr>
          <a:xfrm>
            <a:off x="5923598" y="3325813"/>
            <a:ext cx="2093912" cy="1265237"/>
          </a:xfrm>
          <a:prstGeom prst="rect">
            <a:avLst/>
          </a:prstGeom>
          <a:noFill/>
          <a:ln w="9525">
            <a:noFill/>
          </a:ln>
        </p:spPr>
        <p:txBody>
          <a:bodyPr lIns="0" tIns="0" rIns="0" bIns="0" anchor="t" anchorCtr="0"/>
          <a:p>
            <a:pPr algn="ctr">
              <a:lnSpc>
                <a:spcPct val="130000"/>
              </a:lnSpc>
              <a:buSzPct val="60000"/>
            </a:pPr>
            <a:r>
              <a:rPr lang="zh-CN" altLang="en-US" sz="2000" dirty="0">
                <a:latin typeface="Arial" panose="020B0604020202020204" pitchFamily="34" charset="0"/>
                <a:ea typeface="黑体" panose="02010609060101010101" pitchFamily="49" charset="-122"/>
              </a:rPr>
              <a:t>方便操作的状态</a:t>
            </a:r>
            <a:endParaRPr lang="zh-CN" altLang="en-US" sz="2000" dirty="0">
              <a:latin typeface="Arial" panose="020B0604020202020204" pitchFamily="34" charset="0"/>
              <a:ea typeface="黑体" panose="02010609060101010101" pitchFamily="49" charset="-122"/>
            </a:endParaRPr>
          </a:p>
        </p:txBody>
      </p:sp>
      <p:sp>
        <p:nvSpPr>
          <p:cNvPr id="3" name="左右箭头 2"/>
          <p:cNvSpPr/>
          <p:nvPr/>
        </p:nvSpPr>
        <p:spPr>
          <a:xfrm>
            <a:off x="3420110" y="1989138"/>
            <a:ext cx="2376488" cy="4318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8439" name="文本框 3"/>
          <p:cNvSpPr txBox="1"/>
          <p:nvPr/>
        </p:nvSpPr>
        <p:spPr>
          <a:xfrm>
            <a:off x="628015" y="3898265"/>
            <a:ext cx="7888605" cy="2489200"/>
          </a:xfrm>
          <a:prstGeom prst="rect">
            <a:avLst/>
          </a:prstGeom>
          <a:noFill/>
          <a:ln w="9525">
            <a:noFill/>
          </a:ln>
        </p:spPr>
        <p:txBody>
          <a:bodyPr wrap="square" anchor="t" anchorCtr="0">
            <a:spAutoFit/>
          </a:bodyPr>
          <a:p>
            <a:pPr>
              <a:lnSpc>
                <a:spcPct val="13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我们定义两个函数 </a:t>
            </a:r>
            <a:r>
              <a:rPr lang="en-US" altLang="zh-CN" sz="2400" dirty="0">
                <a:latin typeface="宋体" panose="02010600030101010101" pitchFamily="2" charset="-122"/>
                <a:ea typeface="宋体" panose="02010600030101010101" pitchFamily="2" charset="-122"/>
                <a:cs typeface="宋体" panose="02010600030101010101" pitchFamily="2" charset="-122"/>
              </a:rPr>
              <a:t>f </a:t>
            </a:r>
            <a:r>
              <a:rPr lang="zh-CN" altLang="en-US" sz="2400" dirty="0">
                <a:latin typeface="宋体" panose="02010600030101010101" pitchFamily="2" charset="-122"/>
                <a:ea typeface="宋体" panose="02010600030101010101" pitchFamily="2" charset="-122"/>
                <a:cs typeface="宋体" panose="02010600030101010101" pitchFamily="2" charset="-122"/>
              </a:rPr>
              <a:t>和 </a:t>
            </a:r>
            <a:r>
              <a:rPr lang="en-US" altLang="zh-CN" sz="2400" dirty="0">
                <a:latin typeface="宋体" panose="02010600030101010101" pitchFamily="2" charset="-122"/>
                <a:ea typeface="宋体" panose="02010600030101010101" pitchFamily="2" charset="-122"/>
                <a:cs typeface="宋体" panose="02010600030101010101" pitchFamily="2" charset="-122"/>
              </a:rPr>
              <a:t>g  f(A)=B  </a:t>
            </a:r>
            <a:r>
              <a:rPr lang="zh-CN" altLang="en-US" sz="2400" dirty="0">
                <a:latin typeface="宋体" panose="02010600030101010101" pitchFamily="2" charset="-122"/>
                <a:ea typeface="宋体" panose="02010600030101010101" pitchFamily="2" charset="-122"/>
                <a:cs typeface="宋体" panose="02010600030101010101" pitchFamily="2" charset="-122"/>
              </a:rPr>
              <a:t>，</a:t>
            </a:r>
            <a:r>
              <a:rPr lang="en-US" altLang="zh-CN" sz="2400" dirty="0">
                <a:latin typeface="宋体" panose="02010600030101010101" pitchFamily="2" charset="-122"/>
                <a:ea typeface="宋体" panose="02010600030101010101" pitchFamily="2" charset="-122"/>
                <a:cs typeface="宋体" panose="02010600030101010101" pitchFamily="2" charset="-122"/>
              </a:rPr>
              <a:t>g(B)=A  </a:t>
            </a:r>
            <a:r>
              <a:rPr lang="zh-CN" altLang="en-US" sz="2400" dirty="0">
                <a:latin typeface="宋体" panose="02010600030101010101" pitchFamily="2" charset="-122"/>
                <a:ea typeface="宋体" panose="02010600030101010101" pitchFamily="2" charset="-122"/>
                <a:cs typeface="宋体" panose="02010600030101010101" pitchFamily="2" charset="-122"/>
              </a:rPr>
              <a:t>这就是状态压缩所要表达的意思。</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sz="2400" dirty="0">
                <a:latin typeface="宋体" panose="02010600030101010101" pitchFamily="2" charset="-122"/>
                <a:ea typeface="宋体" panose="02010600030101010101" pitchFamily="2" charset="-122"/>
                <a:cs typeface="宋体" panose="02010600030101010101" pitchFamily="2" charset="-122"/>
              </a:rPr>
              <a:t>而这两个函数是存在于我们头脑中的，由我们来定义这两个函数，将一个复杂的状态转换成一个</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lang="zh-CN" altLang="en-US" sz="2400" dirty="0">
                <a:latin typeface="宋体" panose="02010600030101010101" pitchFamily="2" charset="-122"/>
                <a:ea typeface="宋体" panose="02010600030101010101" pitchFamily="2" charset="-122"/>
                <a:cs typeface="宋体" panose="02010600030101010101" pitchFamily="2" charset="-122"/>
              </a:rPr>
              <a:t>简单的便于操作的状态，然后在解决问题的时候就会比较轻松了。</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6"/>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传统集合动态规划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229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 </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Another Chocolate Maniac (Sgu132)</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pt-BR"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给定一个</a:t>
            </a:r>
            <a:r>
              <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M*N</a:t>
            </a:r>
            <a:r>
              <a:rPr kumimoji="0" lang="zh-CN" altLang="pt-BR"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的网格，网格中存在一些障碍物。在网格空地处放置最少的</a:t>
            </a:r>
            <a:r>
              <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1*2</a:t>
            </a:r>
            <a:r>
              <a:rPr kumimoji="0" lang="zh-CN" altLang="pt-BR"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的矩形块，使得网格中无法再放入</a:t>
            </a:r>
            <a:r>
              <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1*2</a:t>
            </a:r>
            <a:r>
              <a:rPr kumimoji="0" lang="zh-CN" altLang="pt-BR"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的矩形块。</a:t>
            </a:r>
            <a:endPar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1&lt;=M&lt;=70</a:t>
            </a:r>
            <a:endPar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pt-BR"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1&lt;=N&lt;=7</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ChangeArrowheads="1"/>
          </p:cNvSpPr>
          <p:nvPr>
            <p:ph type="title"/>
          </p:nvPr>
        </p:nvSpPr>
        <p:spPr/>
        <p:txBody>
          <a:bodyPr vert="horz" wrap="square" lIns="91440" tIns="45720" rIns="91440" bIns="45720" numCol="1" anchor="ctr"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基于连通性的状态压缩动态规划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536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在网格中寻找一条或多条路径（回路）满足一定的条件，求方案数或路径总长度最短。</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状态除了记录路径</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出口</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，还要记录其连通性。</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title"/>
          </p:nvPr>
        </p:nvSpPr>
        <p:spPr/>
        <p:txBody>
          <a:bodyPr vert="horz" wrap="square" lIns="91440" tIns="45720" rIns="91440" bIns="45720" numCol="1" anchor="ctr"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基于连通性的状态压缩动态规划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638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例题一：</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Formula 1 </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Ural 1519</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给你一个</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 * 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的棋盘，有的格子是障碍，问共有多少条回路使得经过每个非障碍格子恰好一次．</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 n ≤ 12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ChangeArrowheads="1"/>
          </p:cNvSpPr>
          <p:nvPr>
            <p:ph type="title"/>
          </p:nvPr>
        </p:nvSpPr>
        <p:spPr/>
        <p:txBody>
          <a:bodyPr vert="horz" wrap="square" lIns="91440" tIns="45720" rIns="91440" bIns="45720" numCol="1" anchor="ctr"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基于连通性的状态压缩动态规划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253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思想：状态压缩动态规划。</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一个单元格中可能出现的路径情况：</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18436" name="Picture 7"/>
          <p:cNvPicPr>
            <a:picLocks noChangeAspect="1"/>
          </p:cNvPicPr>
          <p:nvPr/>
        </p:nvPicPr>
        <p:blipFill>
          <a:blip r:embed="rId1"/>
          <a:stretch>
            <a:fillRect/>
          </a:stretch>
        </p:blipFill>
        <p:spPr>
          <a:xfrm>
            <a:off x="1621473" y="3068638"/>
            <a:ext cx="1295400" cy="1295400"/>
          </a:xfrm>
          <a:prstGeom prst="rect">
            <a:avLst/>
          </a:prstGeom>
          <a:noFill/>
          <a:ln w="9525">
            <a:noFill/>
          </a:ln>
        </p:spPr>
      </p:pic>
      <p:pic>
        <p:nvPicPr>
          <p:cNvPr id="18437" name="Picture 8"/>
          <p:cNvPicPr>
            <a:picLocks noChangeAspect="1"/>
          </p:cNvPicPr>
          <p:nvPr/>
        </p:nvPicPr>
        <p:blipFill>
          <a:blip r:embed="rId2"/>
          <a:stretch>
            <a:fillRect/>
          </a:stretch>
        </p:blipFill>
        <p:spPr>
          <a:xfrm>
            <a:off x="3564573" y="3068638"/>
            <a:ext cx="1295400" cy="1295400"/>
          </a:xfrm>
          <a:prstGeom prst="rect">
            <a:avLst/>
          </a:prstGeom>
          <a:noFill/>
          <a:ln w="9525">
            <a:noFill/>
          </a:ln>
        </p:spPr>
      </p:pic>
      <p:pic>
        <p:nvPicPr>
          <p:cNvPr id="18438" name="Picture 9"/>
          <p:cNvPicPr>
            <a:picLocks noChangeAspect="1"/>
          </p:cNvPicPr>
          <p:nvPr/>
        </p:nvPicPr>
        <p:blipFill>
          <a:blip r:embed="rId3"/>
          <a:stretch>
            <a:fillRect/>
          </a:stretch>
        </p:blipFill>
        <p:spPr>
          <a:xfrm>
            <a:off x="5509260" y="3068638"/>
            <a:ext cx="1295400" cy="1295400"/>
          </a:xfrm>
          <a:prstGeom prst="rect">
            <a:avLst/>
          </a:prstGeom>
          <a:noFill/>
          <a:ln w="9525">
            <a:noFill/>
          </a:ln>
        </p:spPr>
      </p:pic>
      <p:pic>
        <p:nvPicPr>
          <p:cNvPr id="18439" name="Picture 10"/>
          <p:cNvPicPr>
            <a:picLocks noChangeAspect="1"/>
          </p:cNvPicPr>
          <p:nvPr/>
        </p:nvPicPr>
        <p:blipFill>
          <a:blip r:embed="rId4"/>
          <a:stretch>
            <a:fillRect/>
          </a:stretch>
        </p:blipFill>
        <p:spPr>
          <a:xfrm>
            <a:off x="1621473" y="4868863"/>
            <a:ext cx="1295400" cy="1295400"/>
          </a:xfrm>
          <a:prstGeom prst="rect">
            <a:avLst/>
          </a:prstGeom>
          <a:noFill/>
          <a:ln w="9525">
            <a:noFill/>
          </a:ln>
        </p:spPr>
      </p:pic>
      <p:pic>
        <p:nvPicPr>
          <p:cNvPr id="18440" name="Picture 11"/>
          <p:cNvPicPr>
            <a:picLocks noChangeAspect="1"/>
          </p:cNvPicPr>
          <p:nvPr/>
        </p:nvPicPr>
        <p:blipFill>
          <a:blip r:embed="rId5"/>
          <a:stretch>
            <a:fillRect/>
          </a:stretch>
        </p:blipFill>
        <p:spPr>
          <a:xfrm>
            <a:off x="3564573" y="4868863"/>
            <a:ext cx="1295400" cy="1295400"/>
          </a:xfrm>
          <a:prstGeom prst="rect">
            <a:avLst/>
          </a:prstGeom>
          <a:noFill/>
          <a:ln w="9525">
            <a:noFill/>
          </a:ln>
        </p:spPr>
      </p:pic>
      <p:pic>
        <p:nvPicPr>
          <p:cNvPr id="18441" name="Picture 12"/>
          <p:cNvPicPr>
            <a:picLocks noChangeAspect="1"/>
          </p:cNvPicPr>
          <p:nvPr/>
        </p:nvPicPr>
        <p:blipFill>
          <a:blip r:embed="rId6"/>
          <a:stretch>
            <a:fillRect/>
          </a:stretch>
        </p:blipFill>
        <p:spPr>
          <a:xfrm>
            <a:off x="5509260" y="4868863"/>
            <a:ext cx="1295400" cy="129540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实现细节</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945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总体实现：插头法</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实现方法：记忆化搜索</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F[i,j,opt]</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表示当前是</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行</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j</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列，最后扫描的总共</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个格子的状态为</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opt</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的方案数。</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Opt</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的记录：</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个格子向下伸出插头的情况，以及最后一个格子向右伸出插头的情况。</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插头记录：</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0</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表示无插头，具体数字表示插头的属性（染色法记录属于第几个连通块，最小表示）。对于本题最多同时存在</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6</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个连通块的插头。</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实现细节</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150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转移：分类讨论插头方向。</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、当前格上方左方均有插头：只能将这两个连通块连接。（</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种）</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、当前格只有上方有插头：将这个插头向下向右延伸。（</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种）</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、当前格只有左方有插头：将这个插头向下向右延伸。（</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种）</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4</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、当前格周围无插头：若当前格为障碍物，则无插头，否则插入一个折线形插头。</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20484" name="Picture 4"/>
          <p:cNvPicPr>
            <a:picLocks noChangeAspect="1"/>
          </p:cNvPicPr>
          <p:nvPr/>
        </p:nvPicPr>
        <p:blipFill>
          <a:blip r:embed="rId1"/>
          <a:stretch>
            <a:fillRect/>
          </a:stretch>
        </p:blipFill>
        <p:spPr>
          <a:xfrm>
            <a:off x="6156960" y="5516563"/>
            <a:ext cx="720725" cy="720725"/>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实现细节</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355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合并连通块：</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对于第一种情况，需要合并连通块。若不加限制，则会计算出包含多条回路的情况。</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限制：和并连通块时，若两个插头属于同一个连通块，则当且仅当在最后一个有效格子中可以将这两个插头连接。</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最后统计：计算到最后一个有效格子时，需要统计答案。此时，要保证当前状态没有剩余的插头。</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实现细节</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048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一些可能存在的问题：</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直接开数组用序列记录插头好还是把状态压缩后记录好？</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最小表示的如何实现？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如何减小常数？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实现细节</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457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一个优化：</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若当前格子连出的插头指向一个障碍物格子，可以直接剪枝。</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对有障碍的情况，能减少很多无效状态。</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p:nvPr>
        </p:nvSpPr>
        <p:spPr/>
        <p:txBody>
          <a:bodyPr vert="horz" wrap="square" lIns="91440" tIns="45720" rIns="91440" bIns="45720" numCol="1" anchor="ctr"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基于连通性的状态压缩动态规划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741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例题二：</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Manhattan Writing</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Japan2006</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n*m</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网格有一些障碍，要求把两个</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和两个</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分别用折线连起来，总长度尽量小。</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n,m&lt;=9</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3"/>
          <p:cNvSpPr/>
          <p:nvPr>
            <p:custDataLst>
              <p:tags r:id="rId1"/>
            </p:custDataLst>
          </p:nvPr>
        </p:nvSpPr>
        <p:spPr>
          <a:xfrm>
            <a:off x="396240" y="393065"/>
            <a:ext cx="4269105" cy="747395"/>
          </a:xfrm>
          <a:prstGeom prst="rect">
            <a:avLst/>
          </a:prstGeom>
          <a:noFill/>
          <a:ln w="9525">
            <a:noFill/>
          </a:ln>
        </p:spPr>
        <p:txBody>
          <a:bodyPr wrap="square" lIns="0" tIns="0" rIns="0" bIns="0" anchor="ctr" anchorCtr="0"/>
          <a:p>
            <a:pPr algn="ctr"/>
            <a:r>
              <a:rPr lang="zh-CN" altLang="en-US" sz="3600" b="1" dirty="0" smtClean="0">
                <a:solidFill>
                  <a:schemeClr val="accent5">
                    <a:lumMod val="75000"/>
                  </a:schemeClr>
                </a:solidFill>
                <a:latin typeface="+mj-lt"/>
                <a:ea typeface="+mj-ea"/>
                <a:cs typeface="+mj-cs"/>
              </a:rPr>
              <a:t>讲个简单的问题</a:t>
            </a:r>
            <a:endParaRPr lang="zh-CN" altLang="en-US" sz="3600" b="1" dirty="0" smtClean="0">
              <a:solidFill>
                <a:schemeClr val="accent5">
                  <a:lumMod val="75000"/>
                </a:schemeClr>
              </a:solidFill>
              <a:latin typeface="+mj-lt"/>
              <a:ea typeface="+mj-ea"/>
              <a:cs typeface="+mj-cs"/>
            </a:endParaRPr>
          </a:p>
        </p:txBody>
      </p:sp>
      <p:sp>
        <p:nvSpPr>
          <p:cNvPr id="4" name="文本框 3"/>
          <p:cNvSpPr txBox="1"/>
          <p:nvPr/>
        </p:nvSpPr>
        <p:spPr>
          <a:xfrm>
            <a:off x="396240" y="1404620"/>
            <a:ext cx="8242935" cy="2489200"/>
          </a:xfrm>
          <a:prstGeom prst="rect">
            <a:avLst/>
          </a:prstGeom>
          <a:noFill/>
        </p:spPr>
        <p:txBody>
          <a:bodyPr wrap="square" rtlCol="0" anchor="t">
            <a:spAutoFit/>
          </a:bodyPr>
          <a:p>
            <a:pPr fontAlgn="base">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考虑</a:t>
            </a:r>
            <a:r>
              <a:rPr lang="en-US" altLang="zh-CN" sz="2400">
                <a:latin typeface="宋体" panose="02010600030101010101" pitchFamily="2" charset="-122"/>
                <a:ea typeface="宋体" panose="02010600030101010101" pitchFamily="2" charset="-122"/>
                <a:cs typeface="宋体" panose="02010600030101010101" pitchFamily="2" charset="-122"/>
              </a:rPr>
              <a:t>01</a:t>
            </a:r>
            <a:r>
              <a:rPr lang="zh-CN" altLang="en-US" sz="2400">
                <a:latin typeface="宋体" panose="02010600030101010101" pitchFamily="2" charset="-122"/>
                <a:ea typeface="宋体" panose="02010600030101010101" pitchFamily="2" charset="-122"/>
                <a:cs typeface="宋体" panose="02010600030101010101" pitchFamily="2" charset="-122"/>
              </a:rPr>
              <a:t>背包问题的小数据情况。</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fontAlgn="base">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给出</a:t>
            </a:r>
            <a:r>
              <a:rPr lang="en-US" altLang="zh-CN" sz="2400">
                <a:latin typeface="宋体" panose="02010600030101010101" pitchFamily="2" charset="-122"/>
                <a:ea typeface="宋体" panose="02010600030101010101" pitchFamily="2" charset="-122"/>
                <a:cs typeface="宋体" panose="02010600030101010101" pitchFamily="2" charset="-122"/>
              </a:rPr>
              <a:t>n&lt;10</a:t>
            </a:r>
            <a:r>
              <a:rPr lang="zh-CN" altLang="en-US" sz="2400">
                <a:latin typeface="宋体" panose="02010600030101010101" pitchFamily="2" charset="-122"/>
                <a:ea typeface="宋体" panose="02010600030101010101" pitchFamily="2" charset="-122"/>
                <a:cs typeface="宋体" panose="02010600030101010101" pitchFamily="2" charset="-122"/>
              </a:rPr>
              <a:t>个物品</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每个物品有一个价值</a:t>
            </a:r>
            <a:r>
              <a:rPr lang="en-US" altLang="zh-CN" sz="2400">
                <a:latin typeface="宋体" panose="02010600030101010101" pitchFamily="2" charset="-122"/>
                <a:ea typeface="宋体" panose="02010600030101010101" pitchFamily="2" charset="-122"/>
                <a:cs typeface="宋体" panose="02010600030101010101" pitchFamily="2" charset="-122"/>
              </a:rPr>
              <a:t>v,</a:t>
            </a:r>
            <a:r>
              <a:rPr lang="zh-CN" altLang="en-US" sz="2400">
                <a:latin typeface="宋体" panose="02010600030101010101" pitchFamily="2" charset="-122"/>
                <a:ea typeface="宋体" panose="02010600030101010101" pitchFamily="2" charset="-122"/>
                <a:cs typeface="宋体" panose="02010600030101010101" pitchFamily="2" charset="-122"/>
              </a:rPr>
              <a:t>一个质量</a:t>
            </a:r>
            <a:r>
              <a:rPr lang="en-US" altLang="zh-CN" sz="2400">
                <a:latin typeface="宋体" panose="02010600030101010101" pitchFamily="2" charset="-122"/>
                <a:ea typeface="宋体" panose="02010600030101010101" pitchFamily="2" charset="-122"/>
                <a:cs typeface="宋体" panose="02010600030101010101" pitchFamily="2" charset="-122"/>
              </a:rPr>
              <a:t>w,</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fontAlgn="base">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而你有一个背包，最多可以装</a:t>
            </a:r>
            <a:r>
              <a:rPr lang="en-US" altLang="zh-CN" sz="2400">
                <a:latin typeface="宋体" panose="02010600030101010101" pitchFamily="2" charset="-122"/>
                <a:ea typeface="宋体" panose="02010600030101010101" pitchFamily="2" charset="-122"/>
                <a:cs typeface="宋体" panose="02010600030101010101" pitchFamily="2" charset="-122"/>
              </a:rPr>
              <a:t>W</a:t>
            </a:r>
            <a:r>
              <a:rPr lang="zh-CN" altLang="en-US" sz="2400">
                <a:latin typeface="宋体" panose="02010600030101010101" pitchFamily="2" charset="-122"/>
                <a:ea typeface="宋体" panose="02010600030101010101" pitchFamily="2" charset="-122"/>
                <a:cs typeface="宋体" panose="02010600030101010101" pitchFamily="2" charset="-122"/>
              </a:rPr>
              <a:t>质量的东西，体积无限大。</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fontAlgn="base">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问怎么选择可以获得最大的价值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fontAlgn="base">
              <a:lnSpc>
                <a:spcPct val="13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p:nvPr>
        </p:nvSpPr>
        <p:spPr/>
        <p:txBody>
          <a:bodyPr vert="horz" wrap="square" lIns="91440" tIns="45720" rIns="91440" bIns="45720" numCol="1" anchor="ctr" anchorCtr="0" compatLnSpc="1">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基于连通性的状态压缩动态规划</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843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主体思想与之前相同。</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不同点：</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需要专门两种属性记录与数</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和数</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的连通插头。</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无需考虑多余回路情况。（解肯定劣）</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状态压缩动态规划中的剪枝</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560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状态数是指数级别。</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最小表示以减少状态数。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根据题目尽可能早地删去不可能成为最优的状态或不可行的状态。</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状态压缩动态规划中的剪枝</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6627" name="Rectangle 3"/>
          <p:cNvSpPr>
            <a:spLocks noGrp="1" noChangeArrowheads="1"/>
          </p:cNvSpPr>
          <p:nvPr>
            <p:ph idx="1"/>
          </p:nvPr>
        </p:nvSpPr>
        <p:spPr>
          <a:xfrm>
            <a:off x="457835" y="1600200"/>
            <a:ext cx="6202363" cy="4495800"/>
          </a:xfrm>
        </p:spPr>
        <p:txBody>
          <a:bodyPr vert="horz" wrap="square" lIns="91440" tIns="45720" rIns="91440" bIns="45720" numCol="1" anchor="t" anchorCtr="0" compatLnSpc="1">
            <a:normAutofit lnSpcReduction="10000"/>
          </a:bodyPr>
          <a:lstStyle/>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例题：中国烟花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zju2125</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给你一个</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9 * 6</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的棋盘，棋盘的左边有</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9</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根火柴，右边有</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9</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个火箭．棋盘中的每一个格子可能是一个空格子也可能是一段管道，管道的类型有</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4</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种：</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L</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型，一型，</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型，十型。</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Char char="n"/>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给定棋盘的初始状态以及</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X</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，你的目标是旋转每个格子内的管道</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0</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90</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180</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或</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270</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度，使得当点燃左边第</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X</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根火柴后，被发射的火箭个数尽可能多。</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27652" name="Picture 5"/>
          <p:cNvPicPr>
            <a:picLocks noChangeAspect="1"/>
          </p:cNvPicPr>
          <p:nvPr/>
        </p:nvPicPr>
        <p:blipFill>
          <a:blip r:embed="rId1"/>
          <a:stretch>
            <a:fillRect/>
          </a:stretch>
        </p:blipFill>
        <p:spPr>
          <a:xfrm>
            <a:off x="6804660" y="2349500"/>
            <a:ext cx="2030413" cy="2420938"/>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状态压缩动态规划中的剪枝</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765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状态：按照从左到右，从上到下的顺序依次考虑每一个格子，记录每个插头是否已经点燃以及它们之间的连通情况。</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状态为：</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F[i,j,opt,fired]</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表示转移完</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(i, j)</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，最后扫描的总共</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10</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个插头的连通性为</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opt(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把每个插头是否存在记录在</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opt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中</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 10</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个插头是否被点燃的</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进制数</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fired</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rPr>
              <a:t>的状态能否达到。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状态压缩动态规划中的剪枝</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867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转移：依次枚举每一个格子的旋转方式</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最多</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4</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种</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，根据当前格子是否可以与上面的格子和左边的格子通过插头连接起来分情况讨论。</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状态数太多，直接做</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TLE</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怎么办？</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状态压缩动态规划中的剪枝</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9699"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剪枝一：如果当前状态所有的插头全部都未被点燃，那么最后所有的火箭都不可能发射，所以这个状态可以舍去。一个显然的剪枝，却能剪掉近乎一半的状态。</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剪枝二：如果轮廓线上有一个插头</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p</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，它没有被火柴点燃且没有其它的插头与它连通，那么这个插头可以认为是</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无效</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插头。这个状态可以剪枝。（必然存在不存在这个</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无效</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插头的状态）</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状态压缩动态规划中的剪枝</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072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剪枝三：对于一个格子</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 j)</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的两个状态 </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(opt1,fired1)(opt2,fired2)</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，如果第一个状态的每一个存在的插头在第二个状态中不仅存在而且都被点燃，那么第一个状态可以剪枝。（一个状态必然不比第二个状态优）</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剪枝四：边界状态，判断无效状态并剪枝。</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练习</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277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Betsy</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的旅行（</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USACO</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给定一个</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的网格（</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N&lt;=9</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），要求从左上角的格子走到左下角的格子，并且经过所有格子恰好一次。</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求</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Betsy</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能采用的路径方案数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练习</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3795" name="Rectangle 3"/>
          <p:cNvSpPr>
            <a:spLocks noGrp="1"/>
          </p:cNvSpPr>
          <p:nvPr>
            <p:ph idx="1"/>
          </p:nvPr>
        </p:nvSpPr>
        <p:spPr/>
        <p:txBody>
          <a:bodyPr vert="horz" wrap="square" lIns="91440" tIns="45720" rIns="91440" bIns="45720" anchor="t" anchorCtr="0"/>
          <a:lstStyle/>
          <a:p>
            <a:pPr eaLnBrk="1" hangingPunct="1"/>
            <a:r>
              <a:rPr lang="en-US" altLang="zh-CN" dirty="0">
                <a:effectLst/>
              </a:rPr>
              <a:t>Youth Hostel Dorm</a:t>
            </a:r>
            <a:r>
              <a:rPr lang="zh-CN" altLang="en-US" dirty="0">
                <a:effectLst/>
              </a:rPr>
              <a:t>（</a:t>
            </a:r>
            <a:r>
              <a:rPr lang="en-US" altLang="zh-CN" dirty="0">
                <a:effectLst/>
              </a:rPr>
              <a:t>Nwerc2007</a:t>
            </a:r>
            <a:r>
              <a:rPr lang="zh-CN" altLang="en-US" dirty="0">
                <a:effectLst/>
              </a:rPr>
              <a:t>）</a:t>
            </a:r>
            <a:endParaRPr lang="zh-CN" altLang="en-US" dirty="0">
              <a:effectLst/>
            </a:endParaRPr>
          </a:p>
          <a:p>
            <a:pPr eaLnBrk="1" hangingPunct="1"/>
            <a:r>
              <a:rPr lang="zh-CN" altLang="en-US" dirty="0">
                <a:effectLst/>
              </a:rPr>
              <a:t>在一个</a:t>
            </a:r>
            <a:r>
              <a:rPr lang="en-US" altLang="zh-CN" dirty="0">
                <a:effectLst/>
              </a:rPr>
              <a:t>n*m</a:t>
            </a:r>
            <a:r>
              <a:rPr lang="zh-CN" altLang="en-US" dirty="0">
                <a:effectLst/>
              </a:rPr>
              <a:t>的网格旅馆中，边界上有唯一的门。除了门之外，其余的格子要么是空地，要么是床。一张床可访问到，当且仅当他相邻格子中有一个空地格子所在连通块是门所在的连通块，</a:t>
            </a:r>
            <a:endParaRPr lang="zh-CN" altLang="en-US" dirty="0">
              <a:effectLst/>
            </a:endParaRPr>
          </a:p>
          <a:p>
            <a:pPr eaLnBrk="1" hangingPunct="1"/>
            <a:r>
              <a:rPr lang="zh-CN" altLang="en-US" dirty="0">
                <a:effectLst/>
              </a:rPr>
              <a:t>问最多能访问到多少张床。</a:t>
            </a:r>
            <a:endParaRPr lang="zh-CN" altLang="en-US" dirty="0">
              <a:effectLst/>
            </a:endParaRPr>
          </a:p>
          <a:p>
            <a:pPr eaLnBrk="1" hangingPunct="1"/>
            <a:r>
              <a:rPr lang="zh-CN" altLang="en-US" dirty="0">
                <a:effectLst/>
              </a:rPr>
              <a:t>范围：</a:t>
            </a:r>
            <a:r>
              <a:rPr lang="en-US" altLang="zh-CN" dirty="0">
                <a:effectLst/>
              </a:rPr>
              <a:t>n,m&lt;=8</a:t>
            </a:r>
            <a:endParaRPr lang="en-US" altLang="zh-CN" dirty="0">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练习</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584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 Floor Bricks </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Pku2285</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给定一个</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5</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行</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n</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列的空间，要求填入给定的</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种方块（大小均不超过</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3*3</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求最少需要多少个方块。</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34820" name="Picture 5" descr="2285_2"/>
          <p:cNvPicPr>
            <a:picLocks noChangeAspect="1"/>
          </p:cNvPicPr>
          <p:nvPr/>
        </p:nvPicPr>
        <p:blipFill>
          <a:blip r:embed="rId1"/>
          <a:stretch>
            <a:fillRect/>
          </a:stretch>
        </p:blipFill>
        <p:spPr>
          <a:xfrm>
            <a:off x="827723" y="3933825"/>
            <a:ext cx="3527425" cy="2266950"/>
          </a:xfrm>
          <a:prstGeom prst="rect">
            <a:avLst/>
          </a:prstGeom>
          <a:noFill/>
          <a:ln w="9525">
            <a:noFill/>
          </a:ln>
        </p:spPr>
      </p:pic>
      <p:pic>
        <p:nvPicPr>
          <p:cNvPr id="34821" name="Picture 7" descr="2285_3"/>
          <p:cNvPicPr>
            <a:picLocks noChangeAspect="1"/>
          </p:cNvPicPr>
          <p:nvPr/>
        </p:nvPicPr>
        <p:blipFill>
          <a:blip r:embed="rId2"/>
          <a:stretch>
            <a:fillRect/>
          </a:stretch>
        </p:blipFill>
        <p:spPr>
          <a:xfrm>
            <a:off x="4572635" y="3933825"/>
            <a:ext cx="4103688" cy="22383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16560" y="1429385"/>
            <a:ext cx="8182610" cy="4407535"/>
          </a:xfrm>
          <a:prstGeom prst="rect">
            <a:avLst/>
          </a:prstGeom>
          <a:noFill/>
        </p:spPr>
        <p:txBody>
          <a:bodyPr wrap="square" rtlCol="0" anchor="t">
            <a:spAutoFit/>
          </a:bodyPr>
          <a:p>
            <a:pPr defTabSz="914400">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由于</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很小，我们可以直接通过</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dfs</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来计算答案。</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defTabSz="914400">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现在我们来考虑状态压缩要怎么处理，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defTabSz="914400">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首先，答案一定是在</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个物品中选择了</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m&lt;=n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个，每个物品只有要和不要两种选择，那么同之前的电灯一样，我们可以用一个二进制数字来表示最终答案所代表的状态。</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defTabSz="914400">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假设</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是</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5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那么</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01100</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就可以表示选择了第</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和第</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件物品的状态，</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defTabSz="914400">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然后我们去计算一下这样的价值和质量，看看质量是不是合法，然后更新一下答案即可。</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94360" y="1419860"/>
            <a:ext cx="6780530" cy="4246245"/>
          </a:xfrm>
          <a:prstGeom prst="rect">
            <a:avLst/>
          </a:prstGeom>
          <a:noFill/>
        </p:spPr>
        <p:txBody>
          <a:bodyPr wrap="square" rtlCol="0" anchor="t">
            <a:spAutoFit/>
          </a:bodyPr>
          <a:p>
            <a:pPr marL="0" indent="0" defTabSz="914400">
              <a:buFont typeface="Arial" panose="020B0604020202020204" pitchFamily="34" charset="0"/>
              <a:buNone/>
            </a:pPr>
            <a:r>
              <a:rPr lang="en-US" altLang="zh-CN" dirty="0">
                <a:solidFill>
                  <a:srgbClr val="449D5B"/>
                </a:solidFill>
                <a:sym typeface="+mn-ea"/>
              </a:rPr>
              <a:t>scanf("%d%d", &amp;W, &amp;n);</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for (int i = 0; i &lt; n; i++) </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scanf("%d%d", &amp;w[i], &amp;v[i]);</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int ans = 0;</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for (int i = 0; i &lt; (1 &lt;&lt; n); i++)</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int a = 0, b = 0;</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for (int j = 0; j &lt; n; j++)</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if (i&amp;(1 &lt;&lt; j)) a += v[j], b += w[j];</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if (b &lt;= W) ans = max(ans, a);</a:t>
            </a:r>
            <a:endParaRPr lang="en-US" altLang="zh-CN" dirty="0">
              <a:solidFill>
                <a:srgbClr val="449D5B"/>
              </a:solidFill>
              <a:sym typeface="+mn-ea"/>
            </a:endParaRPr>
          </a:p>
          <a:p>
            <a:pPr marL="0" indent="0" defTabSz="914400">
              <a:buFont typeface="Arial" panose="020B0604020202020204" pitchFamily="34" charset="0"/>
              <a:buNone/>
            </a:pP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a:t>
            </a:r>
            <a:endParaRPr lang="en-US" altLang="zh-CN" dirty="0">
              <a:solidFill>
                <a:srgbClr val="449D5B"/>
              </a:solidFill>
              <a:sym typeface="+mn-ea"/>
            </a:endParaRPr>
          </a:p>
          <a:p>
            <a:pPr marL="0" indent="0" defTabSz="914400">
              <a:buFont typeface="Arial" panose="020B0604020202020204" pitchFamily="34" charset="0"/>
              <a:buNone/>
            </a:pPr>
            <a:r>
              <a:rPr lang="en-US" altLang="zh-CN" dirty="0">
                <a:solidFill>
                  <a:srgbClr val="449D5B"/>
                </a:solidFill>
                <a:sym typeface="+mn-ea"/>
              </a:rPr>
              <a:t>	printf("%d\n", ans);</a:t>
            </a:r>
            <a:endParaRPr lang="en-US" altLang="zh-CN" dirty="0">
              <a:solidFill>
                <a:srgbClr val="449D5B"/>
              </a:solidFill>
              <a:sym typeface="+mn-ea"/>
            </a:endParaRPr>
          </a:p>
        </p:txBody>
      </p:sp>
      <p:pic>
        <p:nvPicPr>
          <p:cNvPr id="2" name="图片 1"/>
          <p:cNvPicPr>
            <a:picLocks noChangeAspect="1"/>
          </p:cNvPicPr>
          <p:nvPr/>
        </p:nvPicPr>
        <p:blipFill>
          <a:blip r:embed="rId1"/>
          <a:stretch>
            <a:fillRect/>
          </a:stretch>
        </p:blipFill>
        <p:spPr>
          <a:xfrm>
            <a:off x="447675" y="1259205"/>
            <a:ext cx="7313930" cy="5019040"/>
          </a:xfrm>
          <a:prstGeom prst="rect">
            <a:avLst/>
          </a:prstGeom>
        </p:spPr>
      </p:pic>
      <p:sp>
        <p:nvSpPr>
          <p:cNvPr id="7" name="文本框 6"/>
          <p:cNvSpPr txBox="1"/>
          <p:nvPr>
            <p:custDataLst>
              <p:tags r:id="rId2"/>
            </p:custDataLst>
          </p:nvPr>
        </p:nvSpPr>
        <p:spPr>
          <a:xfrm>
            <a:off x="374571" y="339725"/>
            <a:ext cx="7643019" cy="698400"/>
          </a:xfrm>
          <a:prstGeom prst="rect">
            <a:avLst/>
          </a:prstGeom>
        </p:spPr>
        <p:txBody>
          <a:bodyPr vert="horz" lIns="91440" tIns="45720" rIns="91440" bIns="45720" rtlCol="0" anchor="b">
            <a:normAutofit/>
          </a:bodyPr>
          <a:lstStyle>
            <a:lvl1pPr>
              <a:lnSpc>
                <a:spcPct val="90000"/>
              </a:lnSpc>
              <a:spcAft>
                <a:spcPts val="0"/>
              </a:spcAft>
              <a:defRPr sz="3000" b="1">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atin typeface="+mj-lt"/>
                <a:ea typeface="+mj-ea"/>
                <a:cs typeface="+mj-cs"/>
              </a:defRPr>
            </a:lvl1pPr>
            <a:lvl2pPr>
              <a:lnSpc>
                <a:spcPct val="90000"/>
              </a:lnSpc>
              <a:defRPr sz="3000" b="1">
                <a:ea typeface="黑体" panose="02010609060101010101" pitchFamily="49" charset="-122"/>
              </a:defRPr>
            </a:lvl2pPr>
            <a:lvl3pPr>
              <a:lnSpc>
                <a:spcPct val="90000"/>
              </a:lnSpc>
              <a:defRPr sz="3000" b="1">
                <a:ea typeface="黑体" panose="02010609060101010101" pitchFamily="49" charset="-122"/>
              </a:defRPr>
            </a:lvl3pPr>
            <a:lvl4pPr>
              <a:lnSpc>
                <a:spcPct val="90000"/>
              </a:lnSpc>
              <a:defRPr sz="3000" b="1">
                <a:ea typeface="黑体" panose="02010609060101010101" pitchFamily="49" charset="-122"/>
              </a:defRPr>
            </a:lvl4pPr>
            <a:lvl5pPr>
              <a:lnSpc>
                <a:spcPct val="90000"/>
              </a:lnSpc>
              <a:defRPr sz="3000" b="1">
                <a:ea typeface="黑体" panose="02010609060101010101" pitchFamily="49" charset="-122"/>
              </a:defRPr>
            </a:lvl5pPr>
            <a:lvl6pPr marL="457200" fontAlgn="base">
              <a:lnSpc>
                <a:spcPct val="90000"/>
              </a:lnSpc>
              <a:spcBef>
                <a:spcPct val="0"/>
              </a:spcBef>
              <a:spcAft>
                <a:spcPct val="0"/>
              </a:spcAft>
              <a:defRPr sz="3000" b="1">
                <a:ea typeface="黑体" panose="02010609060101010101" pitchFamily="49" charset="-122"/>
              </a:defRPr>
            </a:lvl6pPr>
            <a:lvl7pPr marL="914400" fontAlgn="base">
              <a:lnSpc>
                <a:spcPct val="90000"/>
              </a:lnSpc>
              <a:spcBef>
                <a:spcPct val="0"/>
              </a:spcBef>
              <a:spcAft>
                <a:spcPct val="0"/>
              </a:spcAft>
              <a:defRPr sz="3000" b="1">
                <a:ea typeface="黑体" panose="02010609060101010101" pitchFamily="49" charset="-122"/>
              </a:defRPr>
            </a:lvl7pPr>
            <a:lvl8pPr marL="1371600" fontAlgn="base">
              <a:lnSpc>
                <a:spcPct val="90000"/>
              </a:lnSpc>
              <a:spcBef>
                <a:spcPct val="0"/>
              </a:spcBef>
              <a:spcAft>
                <a:spcPct val="0"/>
              </a:spcAft>
              <a:defRPr sz="3000" b="1">
                <a:ea typeface="黑体" panose="02010609060101010101" pitchFamily="49" charset="-122"/>
              </a:defRPr>
            </a:lvl8pPr>
            <a:lvl9pPr marL="1828800" fontAlgn="base">
              <a:lnSpc>
                <a:spcPct val="90000"/>
              </a:lnSpc>
              <a:spcBef>
                <a:spcPct val="0"/>
              </a:spcBef>
              <a:spcAft>
                <a:spcPct val="0"/>
              </a:spcAft>
              <a:defRPr sz="3000" b="1">
                <a:ea typeface="黑体" panose="02010609060101010101" pitchFamily="49" charset="-122"/>
              </a:defRPr>
            </a:lvl9pPr>
          </a:lstStyle>
          <a:p>
            <a:pPr fontAlgn="base"/>
            <a:r>
              <a:rPr lang="en-US" altLang="zh-CN" sz="3600" strike="noStrike" noProof="1" dirty="0" smtClean="0">
                <a:solidFill>
                  <a:schemeClr val="accent5">
                    <a:lumMod val="75000"/>
                  </a:schemeClr>
                </a:solidFill>
              </a:rPr>
              <a:t>[2819] 01</a:t>
            </a:r>
            <a:r>
              <a:rPr lang="zh-CN" altLang="en-US" sz="3600" strike="noStrike" noProof="1" dirty="0" smtClean="0">
                <a:solidFill>
                  <a:schemeClr val="accent5">
                    <a:lumMod val="75000"/>
                  </a:schemeClr>
                </a:solidFill>
              </a:rPr>
              <a:t>背包</a:t>
            </a:r>
            <a:endParaRPr lang="zh-CN" altLang="en-US" sz="3600" strike="noStrike" noProof="1" dirty="0" smtClean="0">
              <a:solidFill>
                <a:schemeClr val="accent5">
                  <a:lumMod val="75000"/>
                </a:schemeClr>
              </a:solidFill>
            </a:endParaRPr>
          </a:p>
        </p:txBody>
      </p:sp>
      <p:sp>
        <p:nvSpPr>
          <p:cNvPr id="6" name="文本框 5"/>
          <p:cNvSpPr txBox="1"/>
          <p:nvPr/>
        </p:nvSpPr>
        <p:spPr>
          <a:xfrm>
            <a:off x="6935470" y="1189990"/>
            <a:ext cx="1788160" cy="2553335"/>
          </a:xfrm>
          <a:prstGeom prst="rect">
            <a:avLst/>
          </a:prstGeom>
          <a:noFill/>
        </p:spPr>
        <p:txBody>
          <a:bodyPr wrap="square" rtlCol="0" anchor="t">
            <a:spAutoFit/>
          </a:bodyPr>
          <a:p>
            <a:r>
              <a:rPr lang="zh-CN" altLang="en-US" sz="2000"/>
              <a:t>输入样例</a:t>
            </a:r>
            <a:endParaRPr lang="zh-CN" altLang="en-US" sz="2000"/>
          </a:p>
          <a:p>
            <a:r>
              <a:rPr lang="zh-CN" altLang="en-US" sz="2000"/>
              <a:t>10 4</a:t>
            </a:r>
            <a:endParaRPr lang="zh-CN" altLang="en-US" sz="2000"/>
          </a:p>
          <a:p>
            <a:r>
              <a:rPr lang="zh-CN" altLang="en-US" sz="2000"/>
              <a:t>2 1</a:t>
            </a:r>
            <a:endParaRPr lang="zh-CN" altLang="en-US" sz="2000"/>
          </a:p>
          <a:p>
            <a:r>
              <a:rPr lang="zh-CN" altLang="en-US" sz="2000"/>
              <a:t>3 3</a:t>
            </a:r>
            <a:endParaRPr lang="zh-CN" altLang="en-US" sz="2000"/>
          </a:p>
          <a:p>
            <a:r>
              <a:rPr lang="zh-CN" altLang="en-US" sz="2000"/>
              <a:t>4 5</a:t>
            </a:r>
            <a:endParaRPr lang="zh-CN" altLang="en-US" sz="2000"/>
          </a:p>
          <a:p>
            <a:r>
              <a:rPr lang="zh-CN" altLang="en-US" sz="2000"/>
              <a:t>7 9</a:t>
            </a:r>
            <a:endParaRPr lang="zh-CN" altLang="en-US" sz="2000"/>
          </a:p>
          <a:p>
            <a:r>
              <a:rPr lang="zh-CN" altLang="en-US" sz="2000"/>
              <a:t>输出样例 </a:t>
            </a:r>
            <a:endParaRPr lang="zh-CN" altLang="en-US" sz="2000"/>
          </a:p>
          <a:p>
            <a:r>
              <a:rPr lang="zh-CN" altLang="en-US" sz="2000"/>
              <a:t>12</a:t>
            </a:r>
            <a:endParaRPr lang="zh-CN" altLang="en-US" sz="2000"/>
          </a:p>
        </p:txBody>
      </p:sp>
    </p:spTree>
    <p:custDataLst>
      <p:tags r:id="rId3"/>
    </p:custDataLst>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2*a*1"/>
  <p:tag name="KSO_WM_UNIT_TYPE" val="a"/>
  <p:tag name="KSO_WM_UNIT_INDEX" val="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2*a*1"/>
  <p:tag name="KSO_WM_UNIT_TYPE" val="a"/>
  <p:tag name="KSO_WM_UNIT_INDEX" val="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14*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14*l_h_a*1_1_1"/>
  <p:tag name="KSO_WM_UNIT_TYPE" val="l_h_a"/>
  <p:tag name="KSO_WM_UNIT_INDEX" val="1_1_1"/>
  <p:tag name="KSO_WM_UNIT_CLEAR" val="1"/>
  <p:tag name="KSO_WM_UNIT_LAYERLEVEL" val="1_1_1"/>
  <p:tag name="KSO_WM_UNIT_VALUE" val="32"/>
  <p:tag name="KSO_WM_UNIT_HIGHLIGHT" val="0"/>
  <p:tag name="KSO_WM_UNIT_COMPATIBLE" val="0"/>
  <p:tag name="KSO_WM_UNIT_PRESET_TEXT_INDEX" val="3"/>
  <p:tag name="KSO_WM_UNIT_PRESET_TEXT_LEN" val="5"/>
  <p:tag name="KSO_WM_DIAGRAM_GROUP_CODE" val="l1-2"/>
</p:tagLst>
</file>

<file path=ppt/tags/tag13.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14*l_h_f*1_1_1"/>
  <p:tag name="KSO_WM_UNIT_TYPE" val="l_h_f"/>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26"/>
  <p:tag name="KSO_WM_DIAGRAM_GROUP_CODE" val="l1-2"/>
</p:tagLst>
</file>

<file path=ppt/tags/tag14.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14*l_h_a*1_2_1"/>
  <p:tag name="KSO_WM_UNIT_TYPE" val="l_h_a"/>
  <p:tag name="KSO_WM_UNIT_INDEX" val="1_2_1"/>
  <p:tag name="KSO_WM_UNIT_CLEAR" val="1"/>
  <p:tag name="KSO_WM_UNIT_LAYERLEVEL" val="1_1_1"/>
  <p:tag name="KSO_WM_UNIT_VALUE" val="32"/>
  <p:tag name="KSO_WM_UNIT_HIGHLIGHT" val="0"/>
  <p:tag name="KSO_WM_UNIT_COMPATIBLE" val="0"/>
  <p:tag name="KSO_WM_UNIT_PRESET_TEXT_INDEX" val="3"/>
  <p:tag name="KSO_WM_UNIT_PRESET_TEXT_LEN" val="5"/>
  <p:tag name="KSO_WM_DIAGRAM_GROUP_CODE" val="l1-2"/>
</p:tagLst>
</file>

<file path=ppt/tags/tag15.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14*l_h_f*1_2_1"/>
  <p:tag name="KSO_WM_UNIT_TYPE" val="l_h_f"/>
  <p:tag name="KSO_WM_UNIT_INDEX" val="1_2_1"/>
  <p:tag name="KSO_WM_UNIT_CLEAR" val="1"/>
  <p:tag name="KSO_WM_UNIT_LAYERLEVEL" val="1_1_1"/>
  <p:tag name="KSO_WM_UNIT_VALUE" val="24"/>
  <p:tag name="KSO_WM_UNIT_HIGHLIGHT" val="0"/>
  <p:tag name="KSO_WM_UNIT_COMPATIBLE" val="0"/>
  <p:tag name="KSO_WM_UNIT_PRESET_TEXT_INDEX" val="4"/>
  <p:tag name="KSO_WM_UNIT_PRESET_TEXT_LEN" val="26"/>
  <p:tag name="KSO_WM_DIAGRAM_GROUP_CODE" val="l1-2"/>
</p:tagLst>
</file>

<file path=ppt/tags/tag16.xml><?xml version="1.0" encoding="utf-8"?>
<p:tagLst xmlns:p="http://schemas.openxmlformats.org/presentationml/2006/main">
  <p:tag name="KSO_WM_TEMPLATE_CATEGORY" val="custom"/>
  <p:tag name="KSO_WM_TEMPLATE_INDEX" val="435"/>
  <p:tag name="KSO_WM_TAG_VERSION" val="1.0"/>
  <p:tag name="KSO_WM_SLIDE_ID" val="custom435_14"/>
  <p:tag name="KSO_WM_SLIDE_INDEX" val="14"/>
  <p:tag name="KSO_WM_SLIDE_ITEM_CNT" val="2"/>
  <p:tag name="KSO_WM_SLIDE_LAYOUT" val="a_l"/>
  <p:tag name="KSO_WM_SLIDE_LAYOUT_CNT" val="1_1"/>
  <p:tag name="KSO_WM_SLIDE_TYPE" val="text"/>
  <p:tag name="KSO_WM_BEAUTIFY_FLAG" val="#wm#"/>
  <p:tag name="KSO_WM_SLIDE_POSITION" val="162*190"/>
  <p:tag name="KSO_WM_SLIDE_SIZE" val="396*266"/>
  <p:tag name="KSO_WM_DIAGRAM_GROUP_CODE" val="l1-2"/>
</p:tagLst>
</file>

<file path=ppt/tags/tag17.xml><?xml version="1.0" encoding="utf-8"?>
<p:tagLst xmlns:p="http://schemas.openxmlformats.org/presentationml/2006/main">
  <p:tag name="KSO_WM_TEMPLATE_CATEGORY" val="diagram"/>
  <p:tag name="KSO_WM_TEMPLATE_INDEX" val="511"/>
  <p:tag name="KSO_WM_UNIT_TYPE" val="a"/>
  <p:tag name="KSO_WM_UNIT_INDEX" val="1"/>
  <p:tag name="KSO_WM_UNIT_ID" val="256*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 name="KSO_WM_BEAUTIFY_FLAG" val="#wm#"/>
  <p:tag name="KSO_WM_TAG_VERSION" val="1.0"/>
</p:tagLst>
</file>

<file path=ppt/tags/tag18.xml><?xml version="1.0" encoding="utf-8"?>
<p:tagLst xmlns:p="http://schemas.openxmlformats.org/presentationml/2006/main">
  <p:tag name="KSO_WM_TEMPLATE_CATEGORY" val="diagram"/>
  <p:tag name="KSO_WM_TEMPLATE_INDEX" val="511"/>
  <p:tag name="KSO_WM_SLIDE_ID" val="150995200"/>
  <p:tag name="KSO_WM_SLIDE_INDEX" val="1"/>
  <p:tag name="KSO_WM_SLIDE_ITEM_CNT" val="1"/>
  <p:tag name="KSO_WM_SLIDE_LAYOUT" val="a_l"/>
  <p:tag name="KSO_WM_SLIDE_LAYOUT_CNT" val="1_1"/>
  <p:tag name="KSO_WM_SLIDE_TYPE" val="text"/>
  <p:tag name="KSO_WM_BEAUTIFY_FLAG" val="#wm#"/>
  <p:tag name="KSO_WM_SLIDE_POSITION" val="216*215"/>
  <p:tag name="KSO_WM_SLIDE_SIZE" val="326*170"/>
  <p:tag name="KSO_WM_DIAGRAM_GROUP_CODE" val="l1-1"/>
  <p:tag name="KSO_WM_TAG_VERSION" val="1.0"/>
</p:tagLst>
</file>

<file path=ppt/tags/tag19.xml><?xml version="1.0" encoding="utf-8"?>
<p:tagLst xmlns:p="http://schemas.openxmlformats.org/presentationml/2006/main">
  <p:tag name="MH_TYPE" val="#NeiR#"/>
  <p:tag name="MH_NUMBER" val="4"/>
  <p:tag name="MH_CATEGORY" val="#BingLLB#"/>
  <p:tag name="MH_LAYOUT" val="SubTitleDesc"/>
  <p:tag name="MH" val="20150921153126"/>
  <p:tag name="MH_LIBRARY" val="GRAPHIC"/>
  <p:tag name="KSO_WM_TEMPLATE_CATEGORY" val="custom"/>
  <p:tag name="KSO_WM_TEMPLATE_INDEX" val="202"/>
  <p:tag name="KSO_WM_TAG_VERSION" val="1.0"/>
  <p:tag name="KSO_WM_SLIDE_ID" val="custom202_2"/>
  <p:tag name="KSO_WM_SLIDE_INDEX" val="2"/>
  <p:tag name="KSO_WM_SLIDE_ITEM_CNT" val="1"/>
  <p:tag name="KSO_WM_SLIDE_LAYOUT" val="a_f"/>
  <p:tag name="KSO_WM_SLIDE_LAYOUT_CNT" val="1_1"/>
  <p:tag name="KSO_WM_SLIDE_TYPE" val="text"/>
  <p:tag name="KSO_WM_BEAUTIFY_FLAG" val="#wm#"/>
  <p:tag name="KSO_WM_SLIDE_POSITION" val="50*143"/>
  <p:tag name="KSO_WM_SLIDE_SIZE" val="618*301"/>
</p:tagLst>
</file>

<file path=ppt/tags/tag2.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2*f*1"/>
  <p:tag name="KSO_WM_UNIT_TYPE" val="f"/>
  <p:tag name="KSO_WM_UNIT_INDEX" val="1"/>
  <p:tag name="KSO_WM_UNIT_CLEAR" val="1"/>
  <p:tag name="KSO_WM_UNIT_LAYERLEVEL" val="1"/>
  <p:tag name="KSO_WM_UNIT_VALUE" val="840"/>
  <p:tag name="KSO_WM_UNIT_HIGHLIGHT" val="0"/>
  <p:tag name="KSO_WM_UNIT_COMPATIBLE" val="0"/>
  <p:tag name="KSO_WM_UNIT_PRESET_TEXT_INDEX" val="5"/>
  <p:tag name="KSO_WM_UNIT_PRESET_TEXT_LEN" val="232"/>
</p:tagLst>
</file>

<file path=ppt/tags/tag20.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14*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21.xml><?xml version="1.0" encoding="utf-8"?>
<p:tagLst xmlns:p="http://schemas.openxmlformats.org/presentationml/2006/main">
  <p:tag name="MH_TYPE" val="#NeiR#"/>
  <p:tag name="MH_NUMBER" val="4"/>
  <p:tag name="MH_CATEGORY" val="#BingLLB#"/>
  <p:tag name="MH_LAYOUT" val="SubTitleDesc"/>
  <p:tag name="MH" val="20150921153126"/>
  <p:tag name="MH_LIBRARY" val="GRAPHIC"/>
  <p:tag name="KSO_WM_TEMPLATE_CATEGORY" val="custom"/>
  <p:tag name="KSO_WM_TEMPLATE_INDEX" val="202"/>
  <p:tag name="KSO_WM_TAG_VERSION" val="1.0"/>
  <p:tag name="KSO_WM_SLIDE_ID" val="custom202_2"/>
  <p:tag name="KSO_WM_SLIDE_INDEX" val="2"/>
  <p:tag name="KSO_WM_SLIDE_ITEM_CNT" val="1"/>
  <p:tag name="KSO_WM_SLIDE_LAYOUT" val="a_f"/>
  <p:tag name="KSO_WM_SLIDE_LAYOUT_CNT" val="1_1"/>
  <p:tag name="KSO_WM_SLIDE_TYPE" val="text"/>
  <p:tag name="KSO_WM_BEAUTIFY_FLAG" val="#wm#"/>
  <p:tag name="KSO_WM_SLIDE_POSITION" val="50*143"/>
  <p:tag name="KSO_WM_SLIDE_SIZE" val="618*301"/>
</p:tagLst>
</file>

<file path=ppt/tags/tag22.xml><?xml version="1.0" encoding="utf-8"?>
<p:tagLst xmlns:p="http://schemas.openxmlformats.org/presentationml/2006/main">
  <p:tag name="KSO_WM_UNIT_TABLE_BEAUTIFY" val="smartTable{7a038331-dc42-4318-af8f-c39e78c791b7}"/>
</p:tagLst>
</file>

<file path=ppt/tags/tag23.xml><?xml version="1.0" encoding="utf-8"?>
<p:tagLst xmlns:p="http://schemas.openxmlformats.org/presentationml/2006/main">
  <p:tag name="KSO_WM_UNIT_PLACING_PICTURE_USER_VIEWPORT" val="{&quot;height&quot;:8033,&quot;width&quot;:8561}"/>
</p:tagLst>
</file>

<file path=ppt/tags/tag24.xml><?xml version="1.0" encoding="utf-8"?>
<p:tagLst xmlns:p="http://schemas.openxmlformats.org/presentationml/2006/main">
  <p:tag name="KSO_WM_UNIT_TABLE_BEAUTIFY" val="smartTable{81ab642e-98d3-4d4b-bdaa-76089cff2925}"/>
  <p:tag name="TABLE_ENDDRAG_ORIGIN_RECT" val="306*192"/>
  <p:tag name="TABLE_ENDDRAG_RECT" val="108*225*306*192"/>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TABLE_BEAUTIFY" val="smartTable{3c1dfc3a-e4b5-4701-b027-c22175947387}"/>
</p:tagLst>
</file>

<file path=ppt/tags/tag27.xml><?xml version="1.0" encoding="utf-8"?>
<p:tagLst xmlns:p="http://schemas.openxmlformats.org/presentationml/2006/main">
  <p:tag name="KSO_WM_UNIT_TABLE_BEAUTIFY" val="smartTable{3c1dfc3a-e4b5-4701-b027-c22175947387}"/>
</p:tagLst>
</file>

<file path=ppt/tags/tag28.xml><?xml version="1.0" encoding="utf-8"?>
<p:tagLst xmlns:p="http://schemas.openxmlformats.org/presentationml/2006/main">
  <p:tag name="KSO_WM_UNIT_TABLE_BEAUTIFY" val="smartTable{98f2d95d-9d98-4813-a84f-251e282915a1}"/>
  <p:tag name="TABLE_ENDDRAG_ORIGIN_RECT" val="129*71"/>
  <p:tag name="TABLE_ENDDRAG_RECT" val="174*288*129*71"/>
  <p:tag name="TABLE_AUTOADJUST_FLAG" val="1"/>
</p:tagLst>
</file>

<file path=ppt/tags/tag29.xml><?xml version="1.0" encoding="utf-8"?>
<p:tagLst xmlns:p="http://schemas.openxmlformats.org/presentationml/2006/main">
  <p:tag name="KSO_WM_UNIT_TABLE_BEAUTIFY" val="smartTable{ac2412e7-4912-401d-9af2-f5ef75990658}"/>
  <p:tag name="TABLE_ENDDRAG_ORIGIN_RECT" val="129*71"/>
  <p:tag name="TABLE_ENDDRAG_RECT" val="174*288*129*71"/>
  <p:tag name="TABLE_AUTOADJUST_FLAG" val="1"/>
</p:tagLst>
</file>

<file path=ppt/tags/tag3.xml><?xml version="1.0" encoding="utf-8"?>
<p:tagLst xmlns:p="http://schemas.openxmlformats.org/presentationml/2006/main">
  <p:tag name="KSO_WM_TEMPLATE_CATEGORY" val="custom"/>
  <p:tag name="KSO_WM_TEMPLATE_INDEX" val="435"/>
  <p:tag name="KSO_WM_TAG_VERSION" val="1.0"/>
  <p:tag name="KSO_WM_SLIDE_ID" val="custom435_2"/>
  <p:tag name="KSO_WM_SLIDE_INDEX" val="2"/>
  <p:tag name="KSO_WM_SLIDE_ITEM_CNT" val="1"/>
  <p:tag name="KSO_WM_SLIDE_LAYOUT" val="a_f"/>
  <p:tag name="KSO_WM_SLIDE_LAYOUT_CNT" val="1_1"/>
  <p:tag name="KSO_WM_SLIDE_TYPE" val="text"/>
  <p:tag name="KSO_WM_BEAUTIFY_FLAG" val="#wm#"/>
  <p:tag name="KSO_WM_SLIDE_POSITION" val="50*100"/>
  <p:tag name="KSO_WM_SLIDE_SIZE" val="621*389"/>
</p:tagLst>
</file>

<file path=ppt/tags/tag30.xml><?xml version="1.0" encoding="utf-8"?>
<p:tagLst xmlns:p="http://schemas.openxmlformats.org/presentationml/2006/main">
  <p:tag name="KSO_WM_UNIT_TABLE_BEAUTIFY" val="smartTable{0c7bbc0d-f6db-4c7c-bb20-b4020553bf17}"/>
  <p:tag name="TABLE_ENDDRAG_ORIGIN_RECT" val="129*71"/>
  <p:tag name="TABLE_ENDDRAG_RECT" val="174*288*129*71"/>
  <p:tag name="TABLE_AUTOADJUST_FLAG" val="1"/>
</p:tagLst>
</file>

<file path=ppt/tags/tag31.xml><?xml version="1.0" encoding="utf-8"?>
<p:tagLst xmlns:p="http://schemas.openxmlformats.org/presentationml/2006/main">
  <p:tag name="KSO_WM_UNIT_TABLE_BEAUTIFY" val="smartTable{3c1dfc3a-e4b5-4701-b027-c22175947387}"/>
</p:tagLst>
</file>

<file path=ppt/tags/tag32.xml><?xml version="1.0" encoding="utf-8"?>
<p:tagLst xmlns:p="http://schemas.openxmlformats.org/presentationml/2006/main">
  <p:tag name="KSO_WM_UNIT_TABLE_BEAUTIFY" val="smartTable{3c1dfc3a-e4b5-4701-b027-c22175947387}"/>
</p:tagLst>
</file>

<file path=ppt/tags/tag33.xml><?xml version="1.0" encoding="utf-8"?>
<p:tagLst xmlns:p="http://schemas.openxmlformats.org/presentationml/2006/main">
  <p:tag name="KSO_WM_UNIT_TABLE_BEAUTIFY" val="smartTable{3c1dfc3a-e4b5-4701-b027-c22175947387}"/>
</p:tagLst>
</file>

<file path=ppt/tags/tag34.xml><?xml version="1.0" encoding="utf-8"?>
<p:tagLst xmlns:p="http://schemas.openxmlformats.org/presentationml/2006/main">
  <p:tag name="KSO_WM_UNIT_TABLE_BEAUTIFY" val="smartTable{3c1dfc3a-e4b5-4701-b027-c22175947387}"/>
</p:tagLst>
</file>

<file path=ppt/tags/tag35.xml><?xml version="1.0" encoding="utf-8"?>
<p:tagLst xmlns:p="http://schemas.openxmlformats.org/presentationml/2006/main">
  <p:tag name="KSO_WM_UNIT_TABLE_BEAUTIFY" val="smartTable{3c1dfc3a-e4b5-4701-b027-c22175947387}"/>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commondata" val="eyJoZGlkIjoiMzEwNTM5NzYwMDRjMzkwZTVkZjY2ODkwMGIxNGU0OTUifQ=="/>
</p:tagLst>
</file>

<file path=ppt/tags/tag4.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2*a*1"/>
  <p:tag name="KSO_WM_UNIT_TYPE" val="a"/>
  <p:tag name="KSO_WM_UNIT_INDEX" val="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AG_VERSION" val="1.0"/>
  <p:tag name="KSO_WM_TEMPLATE_CATEGORY" val="custom"/>
  <p:tag name="KSO_WM_TEMPLATE_INDEX" val="435"/>
  <p:tag name="KSO_WM_UNIT_ID" val="custom435_2*f*1"/>
  <p:tag name="KSO_WM_UNIT_CLEAR" val="1"/>
  <p:tag name="KSO_WM_UNIT_LAYERLEVEL" val="1"/>
  <p:tag name="KSO_WM_UNIT_VALUE" val="840"/>
  <p:tag name="KSO_WM_UNIT_HIGHLIGHT" val="0"/>
  <p:tag name="KSO_WM_UNIT_COMPATIBLE" val="0"/>
  <p:tag name="KSO_WM_UNIT_PRESET_TEXT_INDEX" val="5"/>
  <p:tag name="KSO_WM_UNIT_PRESET_TEXT_LEN" val="232"/>
</p:tagLst>
</file>

<file path=ppt/tags/tag6.xml><?xml version="1.0" encoding="utf-8"?>
<p:tagLst xmlns:p="http://schemas.openxmlformats.org/presentationml/2006/main">
  <p:tag name="KSO_WM_TEMPLATE_CATEGORY" val="custom"/>
  <p:tag name="KSO_WM_TEMPLATE_INDEX" val="435"/>
  <p:tag name="KSO_WM_TAG_VERSION" val="1.0"/>
  <p:tag name="KSO_WM_SLIDE_ID" val="custom435_2"/>
  <p:tag name="KSO_WM_SLIDE_INDEX" val="2"/>
  <p:tag name="KSO_WM_SLIDE_ITEM_CNT" val="1"/>
  <p:tag name="KSO_WM_SLIDE_LAYOUT" val="a_f"/>
  <p:tag name="KSO_WM_SLIDE_LAYOUT_CNT" val="1_1"/>
  <p:tag name="KSO_WM_SLIDE_TYPE" val="text"/>
  <p:tag name="KSO_WM_BEAUTIFY_FLAG" val="#wm#"/>
  <p:tag name="KSO_WM_SLIDE_POSITION" val="50*100"/>
  <p:tag name="KSO_WM_SLIDE_SIZE" val="621*389"/>
</p:tagLst>
</file>

<file path=ppt/tags/tag7.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2*a*1"/>
  <p:tag name="KSO_WM_UNIT_TYPE" val="a"/>
  <p:tag name="KSO_WM_UNIT_INDEX" val="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KSO_WM_TAG_VERSION" val="1.0"/>
  <p:tag name="KSO_WM_BEAUTIFY_FLAG" val="#wm#"/>
  <p:tag name="KSO_WM_TEMPLATE_CATEGORY" val="custom"/>
  <p:tag name="KSO_WM_TEMPLATE_INDEX" val="435"/>
  <p:tag name="KSO_WM_UNIT_ID" val="custom435_2*f*1"/>
  <p:tag name="KSO_WM_UNIT_TYPE" val="f"/>
  <p:tag name="KSO_WM_UNIT_INDEX" val="1"/>
  <p:tag name="KSO_WM_UNIT_CLEAR" val="1"/>
  <p:tag name="KSO_WM_UNIT_LAYERLEVEL" val="1"/>
  <p:tag name="KSO_WM_UNIT_VALUE" val="840"/>
  <p:tag name="KSO_WM_UNIT_HIGHLIGHT" val="0"/>
  <p:tag name="KSO_WM_UNIT_COMPATIBLE" val="0"/>
  <p:tag name="KSO_WM_UNIT_PRESET_TEXT_INDEX" val="5"/>
  <p:tag name="KSO_WM_UNIT_PRESET_TEXT_LEN" val="232"/>
</p:tagLst>
</file>

<file path=ppt/tags/tag9.xml><?xml version="1.0" encoding="utf-8"?>
<p:tagLst xmlns:p="http://schemas.openxmlformats.org/presentationml/2006/main">
  <p:tag name="KSO_WM_TEMPLATE_CATEGORY" val="custom"/>
  <p:tag name="KSO_WM_TEMPLATE_INDEX" val="435"/>
  <p:tag name="KSO_WM_TAG_VERSION" val="1.0"/>
  <p:tag name="KSO_WM_SLIDE_ID" val="custom435_2"/>
  <p:tag name="KSO_WM_SLIDE_INDEX" val="2"/>
  <p:tag name="KSO_WM_SLIDE_ITEM_CNT" val="1"/>
  <p:tag name="KSO_WM_SLIDE_LAYOUT" val="a_f"/>
  <p:tag name="KSO_WM_SLIDE_LAYOUT_CNT" val="1_1"/>
  <p:tag name="KSO_WM_SLIDE_TYPE" val="text"/>
  <p:tag name="KSO_WM_BEAUTIFY_FLAG" val="#wm#"/>
  <p:tag name="KSO_WM_SLIDE_POSITION" val="50*100"/>
  <p:tag name="KSO_WM_SLIDE_SIZE" val="621*3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8658</Words>
  <Application>WPS 演示</Application>
  <PresentationFormat>自定义</PresentationFormat>
  <Paragraphs>763</Paragraphs>
  <Slides>79</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13</vt:i4>
      </vt:variant>
      <vt:variant>
        <vt:lpstr>幻灯片标题</vt:lpstr>
      </vt:variant>
      <vt:variant>
        <vt:i4>79</vt:i4>
      </vt:variant>
    </vt:vector>
  </HeadingPairs>
  <TitlesOfParts>
    <vt:vector size="107" baseType="lpstr">
      <vt:lpstr>Arial</vt:lpstr>
      <vt:lpstr>宋体</vt:lpstr>
      <vt:lpstr>Wingdings</vt:lpstr>
      <vt:lpstr>Times New Roman</vt:lpstr>
      <vt:lpstr>Verdana</vt:lpstr>
      <vt:lpstr>Calibri</vt:lpstr>
      <vt:lpstr>黑体</vt:lpstr>
      <vt:lpstr>微软雅黑</vt:lpstr>
      <vt:lpstr>Arial Unicode MS</vt:lpstr>
      <vt:lpstr>Cambria Math</vt:lpstr>
      <vt:lpstr>MS Mincho</vt:lpstr>
      <vt:lpstr>Segoe Print</vt:lpstr>
      <vt:lpstr>Tahoma</vt:lpstr>
      <vt:lpstr>Arial</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状态压缩动态规划 </vt:lpstr>
      <vt:lpstr>状态压缩</vt:lpstr>
      <vt:lpstr>状态压缩</vt:lpstr>
      <vt:lpstr>状态压缩</vt:lpstr>
      <vt:lpstr>状态压缩的使用特点</vt:lpstr>
      <vt:lpstr>PowerPoint 演示文稿</vt:lpstr>
      <vt:lpstr>PowerPoint 演示文稿</vt:lpstr>
      <vt:lpstr>PowerPoint 演示文稿</vt:lpstr>
      <vt:lpstr>PowerPoint 演示文稿</vt:lpstr>
      <vt:lpstr>状态压缩——预备知识</vt:lpstr>
      <vt:lpstr>位运算-左移  &lt;&lt;</vt:lpstr>
      <vt:lpstr>位运算-右移  &gt;&gt;</vt:lpstr>
      <vt:lpstr>位运算-或运算 |</vt:lpstr>
      <vt:lpstr>位运算-与运算 &amp;</vt:lpstr>
      <vt:lpstr>位运算-非运算 ~</vt:lpstr>
      <vt:lpstr>位运算-与运算 ^</vt:lpstr>
      <vt:lpstr>位运算-获取一个或多个固定位的值</vt:lpstr>
      <vt:lpstr>位运算-把一个或多个固定位的值置零</vt:lpstr>
      <vt:lpstr>位运算-一个或多个固定位的值取反</vt:lpstr>
      <vt:lpstr>PowerPoint 演示文稿</vt:lpstr>
      <vt:lpstr>数学角度思考</vt:lpstr>
      <vt:lpstr>状态压缩角度思考</vt:lpstr>
      <vt:lpstr>PowerPoint 演示文稿</vt:lpstr>
      <vt:lpstr>PowerPoint 演示文稿</vt:lpstr>
      <vt:lpstr>位运算-与运算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传统集合动态规划</vt:lpstr>
      <vt:lpstr>传统集合动态规划</vt:lpstr>
      <vt:lpstr>传统集合动态规划</vt:lpstr>
      <vt:lpstr>传统集合动态规划</vt:lpstr>
      <vt:lpstr>传统集合动态规划</vt:lpstr>
      <vt:lpstr>实现</vt:lpstr>
      <vt:lpstr>传统集合动态规划</vt:lpstr>
      <vt:lpstr>基于连通性的状态压缩动态规划</vt:lpstr>
      <vt:lpstr>基于连通性的状态压缩动态规划</vt:lpstr>
      <vt:lpstr>基于连通性的状态压缩动态规划</vt:lpstr>
      <vt:lpstr>实现细节</vt:lpstr>
      <vt:lpstr>实现细节</vt:lpstr>
      <vt:lpstr>实现细节</vt:lpstr>
      <vt:lpstr>实现细节</vt:lpstr>
      <vt:lpstr>实现细节</vt:lpstr>
      <vt:lpstr>基于连通性的状态压缩动态规划</vt:lpstr>
      <vt:lpstr>基于连通性的状态压缩动态规划</vt:lpstr>
      <vt:lpstr>状态压缩动态规划中的剪枝</vt:lpstr>
      <vt:lpstr>状态压缩动态规划中的剪枝</vt:lpstr>
      <vt:lpstr>状态压缩动态规划中的剪枝</vt:lpstr>
      <vt:lpstr>状态压缩动态规划中的剪枝</vt:lpstr>
      <vt:lpstr>状态压缩动态规划中的剪枝</vt:lpstr>
      <vt:lpstr>状态压缩动态规划中的剪枝</vt:lpstr>
      <vt:lpstr>练习</vt:lpstr>
      <vt:lpstr>练习</vt:lpstr>
      <vt:lpstr>练习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262</cp:revision>
  <dcterms:created xsi:type="dcterms:W3CDTF">2019-11-15T07:21:00Z</dcterms:created>
  <dcterms:modified xsi:type="dcterms:W3CDTF">2024-01-03T09:48:33Z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255A24993F624BE9950781DB466EEBAD</vt:lpwstr>
  </property>
</Properties>
</file>