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322" r:id="rId3"/>
    <p:sldId id="1308" r:id="rId4"/>
    <p:sldId id="1309" r:id="rId5"/>
    <p:sldId id="1427" r:id="rId6"/>
    <p:sldId id="1428" r:id="rId7"/>
    <p:sldId id="1429" r:id="rId8"/>
    <p:sldId id="1311" r:id="rId9"/>
    <p:sldId id="1313" r:id="rId10"/>
    <p:sldId id="1462" r:id="rId11"/>
    <p:sldId id="1460" r:id="rId12"/>
    <p:sldId id="1312" r:id="rId13"/>
    <p:sldId id="1464" r:id="rId14"/>
    <p:sldId id="1314" r:id="rId15"/>
    <p:sldId id="1315" r:id="rId16"/>
    <p:sldId id="1316" r:id="rId17"/>
    <p:sldId id="1467" r:id="rId18"/>
    <p:sldId id="1468" r:id="rId19"/>
    <p:sldId id="1466" r:id="rId20"/>
    <p:sldId id="1469" r:id="rId21"/>
    <p:sldId id="1522" r:id="rId22"/>
    <p:sldId id="1497" r:id="rId23"/>
    <p:sldId id="1496" r:id="rId24"/>
    <p:sldId id="1495" r:id="rId25"/>
    <p:sldId id="1566" r:id="rId26"/>
    <p:sldId id="1319" r:id="rId27"/>
    <p:sldId id="1523" r:id="rId28"/>
    <p:sldId id="1331" r:id="rId29"/>
    <p:sldId id="1318" r:id="rId30"/>
    <p:sldId id="1321" r:id="rId31"/>
    <p:sldId id="1657" r:id="rId32"/>
    <p:sldId id="1658" r:id="rId33"/>
    <p:sldId id="1358" r:id="rId34"/>
    <p:sldId id="816" r:id="rId35"/>
    <p:sldId id="1304" r:id="rId36"/>
    <p:sldId id="1359" r:id="rId37"/>
    <p:sldId id="1548" r:id="rId38"/>
    <p:sldId id="1549" r:id="rId39"/>
    <p:sldId id="1550" r:id="rId40"/>
    <p:sldId id="1551" r:id="rId41"/>
    <p:sldId id="1594" r:id="rId42"/>
    <p:sldId id="1595" r:id="rId44"/>
    <p:sldId id="1596" r:id="rId45"/>
    <p:sldId id="1614" r:id="rId46"/>
    <p:sldId id="1613" r:id="rId47"/>
    <p:sldId id="1597" r:id="rId48"/>
    <p:sldId id="1598" r:id="rId49"/>
    <p:sldId id="1632" r:id="rId50"/>
    <p:sldId id="1633" r:id="rId51"/>
    <p:sldId id="1634" r:id="rId52"/>
    <p:sldId id="1635" r:id="rId53"/>
    <p:sldId id="1636" r:id="rId54"/>
    <p:sldId id="1637" r:id="rId55"/>
    <p:sldId id="1638" r:id="rId56"/>
    <p:sldId id="1639" r:id="rId57"/>
    <p:sldId id="1640" r:id="rId58"/>
    <p:sldId id="1641" r:id="rId59"/>
    <p:sldId id="1642" r:id="rId60"/>
    <p:sldId id="1381" r:id="rId61"/>
    <p:sldId id="1552" r:id="rId62"/>
    <p:sldId id="1380" r:id="rId63"/>
    <p:sldId id="1400" r:id="rId64"/>
    <p:sldId id="1401" r:id="rId65"/>
    <p:sldId id="1402" r:id="rId66"/>
    <p:sldId id="1375" r:id="rId67"/>
    <p:sldId id="1419" r:id="rId68"/>
    <p:sldId id="1420" r:id="rId69"/>
    <p:sldId id="1421" r:id="rId70"/>
    <p:sldId id="1422" r:id="rId71"/>
    <p:sldId id="1423" r:id="rId72"/>
    <p:sldId id="1424" r:id="rId73"/>
    <p:sldId id="565" r:id="rId74"/>
  </p:sldIdLst>
  <p:sldSz cx="9145270" cy="685800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0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66" d="100"/>
          <a:sy n="66" d="100"/>
        </p:scale>
        <p:origin x="-1264" y="-108"/>
      </p:cViewPr>
      <p:guideLst>
        <p:guide orient="horz" pos="2172"/>
        <p:guide pos="300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gs" Target="tags/tag17.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1825625"/>
            <a:ext cx="788807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365125"/>
            <a:ext cx="5801732"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628737"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Rectangle 4"/>
          <p:cNvSpPr>
            <a:spLocks noGrp="1"/>
          </p:cNvSpPr>
          <p:nvPr>
            <p:ph type="dt" sz="half" idx="12"/>
          </p:nvPr>
        </p:nvSpPr>
        <p:spPr>
          <a:xfrm>
            <a:off x="685895" y="6248400"/>
            <a:ext cx="1905265"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p:cNvSpPr>
          <p:nvPr>
            <p:ph type="ftr" sz="quarter" idx="3"/>
          </p:nvPr>
        </p:nvSpPr>
        <p:spPr>
          <a:xfrm>
            <a:off x="3124634" y="6248400"/>
            <a:ext cx="2896002"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浙江财经大学信智学院 陈琰宏</a:t>
            </a: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p:cNvSpPr>
          <p:nvPr>
            <p:ph type="sldNum" sz="quarter" idx="4"/>
          </p:nvPr>
        </p:nvSpPr>
        <p:spPr>
          <a:xfrm>
            <a:off x="6554110" y="6248400"/>
            <a:ext cx="1905265" cy="457200"/>
          </a:xfrm>
          <a:prstGeom prst="rect">
            <a:avLst/>
          </a:prstGeom>
          <a:noFill/>
          <a:ln w="9525">
            <a:noFill/>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69DFB09-06DA-4D7B-B329-89A7B5D591DD}" type="slidenum">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Picture 2" descr="C:\Users\Administrator\Desktop\b21c8701a18b87d6e9bbd88e060828381e30fd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6870" y="226060"/>
            <a:ext cx="923290" cy="882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954"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365126"/>
            <a:ext cx="788807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681163"/>
            <a:ext cx="38690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951" y="2505075"/>
            <a:ext cx="3869012"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954" y="1681163"/>
            <a:ext cx="38880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954" y="2505075"/>
            <a:ext cx="388806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9" name="灯片编号占位符 8"/>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5" name="灯片编号占位符 4"/>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987426"/>
            <a:ext cx="462995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987426"/>
            <a:ext cx="462995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zh-CN" altLang="en-US" dirty="0" smtClean="0"/>
              <a:t>浙江财经大学信智学院 陈琰宏</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等腰三角形 13"/>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6.png"/><Relationship Id="rId2" Type="http://schemas.openxmlformats.org/officeDocument/2006/relationships/image" Target="../media/image4.wmf"/><Relationship Id="rId1"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5.wmf"/><Relationship Id="rId1"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5.wmf"/><Relationship Id="rId1"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5.wmf"/><Relationship Id="rId1"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5.wmf"/><Relationship Id="rId1"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5.wmf"/><Relationship Id="rId1"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5.wmf"/><Relationship Id="rId1"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wmf"/><Relationship Id="rId1"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5.wmf"/><Relationship Id="rId3" Type="http://schemas.openxmlformats.org/officeDocument/2006/relationships/oleObject" Target="../embeddings/oleObject2.bin"/><Relationship Id="rId2" Type="http://schemas.openxmlformats.org/officeDocument/2006/relationships/image" Target="../media/image4.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1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1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4.w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4.w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altLang="en-US" sz="4400" b="1" dirty="0" smtClean="0">
                <a:latin typeface="宋体" panose="02010600030101010101" pitchFamily="2" charset="-122"/>
                <a:ea typeface="宋体" panose="02010600030101010101" pitchFamily="2" charset="-122"/>
              </a:rPr>
              <a:t>算法</a:t>
            </a:r>
            <a:r>
              <a:rPr lang="en-US" altLang="zh-CN" sz="4400" b="1" dirty="0" smtClean="0">
                <a:latin typeface="宋体" panose="02010600030101010101" pitchFamily="2" charset="-122"/>
                <a:ea typeface="宋体" panose="02010600030101010101" pitchFamily="2" charset="-122"/>
              </a:rPr>
              <a:t>-</a:t>
            </a:r>
            <a:r>
              <a:rPr lang="zh-CN" altLang="en-US" sz="4400" b="1" dirty="0" smtClean="0">
                <a:latin typeface="宋体" panose="02010600030101010101" pitchFamily="2" charset="-122"/>
                <a:ea typeface="宋体" panose="02010600030101010101" pitchFamily="2" charset="-122"/>
              </a:rPr>
              <a:t>二分</a:t>
            </a:r>
            <a:endParaRPr lang="zh-CN" altLang="en-US" sz="4400" b="1" dirty="0" smtClean="0">
              <a:latin typeface="宋体" panose="02010600030101010101" pitchFamily="2" charset="-122"/>
              <a:ea typeface="宋体" panose="02010600030101010101" pitchFamily="2"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p:nvPr/>
        </p:nvGraphicFramePr>
        <p:xfrm>
          <a:off x="548005" y="1664335"/>
          <a:ext cx="7965440" cy="667385"/>
        </p:xfrm>
        <a:graphic>
          <a:graphicData uri="http://schemas.openxmlformats.org/presentationml/2006/ole">
            <mc:AlternateContent xmlns:mc="http://schemas.openxmlformats.org/markup-compatibility/2006">
              <mc:Choice xmlns:v="urn:schemas-microsoft-com:vml" Requires="v">
                <p:oleObj spid="_x0000_s32" name="" r:id="rId1" imgW="8045450" imgH="666750" progId="Paint.Picture">
                  <p:embed/>
                </p:oleObj>
              </mc:Choice>
              <mc:Fallback>
                <p:oleObj name="" r:id="rId1" imgW="8045450" imgH="666750" progId="Paint.Picture">
                  <p:embed/>
                  <p:pic>
                    <p:nvPicPr>
                      <p:cNvPr id="0" name="图片 31"/>
                      <p:cNvPicPr/>
                      <p:nvPr/>
                    </p:nvPicPr>
                    <p:blipFill>
                      <a:blip r:embed="rId2"/>
                      <a:stretch>
                        <a:fillRect/>
                      </a:stretch>
                    </p:blipFill>
                    <p:spPr>
                      <a:xfrm>
                        <a:off x="548005" y="1664335"/>
                        <a:ext cx="7965440" cy="667385"/>
                      </a:xfrm>
                      <a:prstGeom prst="rect">
                        <a:avLst/>
                      </a:prstGeom>
                    </p:spPr>
                  </p:pic>
                </p:oleObj>
              </mc:Fallback>
            </mc:AlternateContent>
          </a:graphicData>
        </a:graphic>
      </p:graphicFrame>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descr="二分查找"/>
          <p:cNvPicPr>
            <a:picLocks noChangeAspect="1"/>
          </p:cNvPicPr>
          <p:nvPr/>
        </p:nvPicPr>
        <p:blipFill>
          <a:blip r:embed="rId3"/>
          <a:srcRect b="3736"/>
          <a:stretch>
            <a:fillRect/>
          </a:stretch>
        </p:blipFill>
        <p:spPr>
          <a:xfrm>
            <a:off x="1165860" y="2428875"/>
            <a:ext cx="7780655" cy="3875405"/>
          </a:xfrm>
          <a:prstGeom prst="rect">
            <a:avLst/>
          </a:prstGeom>
        </p:spPr>
      </p:pic>
      <p:graphicFrame>
        <p:nvGraphicFramePr>
          <p:cNvPr id="4" name="表格 3"/>
          <p:cNvGraphicFramePr/>
          <p:nvPr>
            <p:custDataLst>
              <p:tags r:id="rId4"/>
            </p:custDataLst>
          </p:nvPr>
        </p:nvGraphicFramePr>
        <p:xfrm>
          <a:off x="548005" y="1153160"/>
          <a:ext cx="8049895" cy="344170"/>
        </p:xfrm>
        <a:graphic>
          <a:graphicData uri="http://schemas.openxmlformats.org/drawingml/2006/table">
            <a:tbl>
              <a:tblPr firstRow="1" bandRow="1">
                <a:tableStyleId>{5940675A-B579-460E-94D1-54222C63F5DA}</a:tableStyleId>
              </a:tblPr>
              <a:tblGrid>
                <a:gridCol w="1005205"/>
                <a:gridCol w="566420"/>
                <a:gridCol w="718185"/>
                <a:gridCol w="723265"/>
                <a:gridCol w="718185"/>
                <a:gridCol w="717550"/>
                <a:gridCol w="722630"/>
                <a:gridCol w="719455"/>
                <a:gridCol w="718820"/>
                <a:gridCol w="717550"/>
                <a:gridCol w="722630"/>
              </a:tblGrid>
              <a:tr h="344170">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原数组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30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40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70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76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9" name="文本框 18"/>
          <p:cNvSpPr txBox="1"/>
          <p:nvPr/>
        </p:nvSpPr>
        <p:spPr>
          <a:xfrm>
            <a:off x="5553710" y="2428875"/>
            <a:ext cx="1443355" cy="460375"/>
          </a:xfrm>
          <a:prstGeom prst="rect">
            <a:avLst/>
          </a:prstGeom>
          <a:noFill/>
        </p:spPr>
        <p:txBody>
          <a:bodyPr wrap="square" rtlCol="0">
            <a:spAutoFit/>
          </a:bodyPr>
          <a:p>
            <a:r>
              <a:rPr lang="en-US" altLang="zh-CN" sz="2400"/>
              <a:t>r=mid-1</a:t>
            </a:r>
            <a:endParaRPr lang="en-US" altLang="zh-CN" sz="2400"/>
          </a:p>
        </p:txBody>
      </p:sp>
      <p:sp>
        <p:nvSpPr>
          <p:cNvPr id="20" name="文本框 19"/>
          <p:cNvSpPr txBox="1"/>
          <p:nvPr/>
        </p:nvSpPr>
        <p:spPr>
          <a:xfrm>
            <a:off x="1701165" y="2428875"/>
            <a:ext cx="1443355" cy="460375"/>
          </a:xfrm>
          <a:prstGeom prst="rect">
            <a:avLst/>
          </a:prstGeom>
          <a:noFill/>
        </p:spPr>
        <p:txBody>
          <a:bodyPr wrap="square" rtlCol="0">
            <a:spAutoFit/>
          </a:bodyPr>
          <a:p>
            <a:r>
              <a:rPr lang="en-US" altLang="zh-CN" sz="2400"/>
              <a:t>l=mid+1</a:t>
            </a:r>
            <a:endParaRPr lang="en-US" altLang="zh-CN" sz="2400"/>
          </a:p>
        </p:txBody>
      </p:sp>
      <p:sp>
        <p:nvSpPr>
          <p:cNvPr id="3" name="下箭头 2"/>
          <p:cNvSpPr/>
          <p:nvPr/>
        </p:nvSpPr>
        <p:spPr>
          <a:xfrm>
            <a:off x="4303395" y="2070100"/>
            <a:ext cx="189230" cy="3683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21335" y="2955925"/>
            <a:ext cx="1362710" cy="460375"/>
          </a:xfrm>
          <a:prstGeom prst="rect">
            <a:avLst/>
          </a:prstGeom>
          <a:noFill/>
        </p:spPr>
        <p:txBody>
          <a:bodyPr wrap="square" rtlCol="0">
            <a:spAutoFit/>
          </a:bodyPr>
          <a:p>
            <a:r>
              <a:rPr lang="zh-CN" altLang="en-US" sz="2400">
                <a:highlight>
                  <a:srgbClr val="FFFF00"/>
                </a:highlight>
              </a:rPr>
              <a:t>查找</a:t>
            </a:r>
            <a:r>
              <a:rPr lang="en-US" altLang="zh-CN" sz="2400">
                <a:highlight>
                  <a:srgbClr val="FFFF00"/>
                </a:highlight>
              </a:rPr>
              <a:t> 23</a:t>
            </a:r>
            <a:endParaRPr lang="en-US" altLang="zh-CN" sz="2400">
              <a:highlight>
                <a:srgbClr val="FFFF00"/>
              </a:highlight>
            </a:endParaRPr>
          </a:p>
        </p:txBody>
      </p:sp>
      <p:sp>
        <p:nvSpPr>
          <p:cNvPr id="7" name="文本框 6"/>
          <p:cNvSpPr txBox="1"/>
          <p:nvPr/>
        </p:nvSpPr>
        <p:spPr>
          <a:xfrm>
            <a:off x="7235190" y="2764155"/>
            <a:ext cx="1362710" cy="460375"/>
          </a:xfrm>
          <a:prstGeom prst="rect">
            <a:avLst/>
          </a:prstGeom>
          <a:noFill/>
        </p:spPr>
        <p:txBody>
          <a:bodyPr wrap="square" rtlCol="0">
            <a:spAutoFit/>
          </a:bodyPr>
          <a:p>
            <a:r>
              <a:rPr lang="zh-CN" altLang="en-US" sz="2400">
                <a:highlight>
                  <a:srgbClr val="FFFF00"/>
                </a:highlight>
              </a:rPr>
              <a:t>查找</a:t>
            </a:r>
            <a:r>
              <a:rPr lang="en-US" sz="2400">
                <a:highlight>
                  <a:srgbClr val="FFFF00"/>
                </a:highlight>
              </a:rPr>
              <a:t>66</a:t>
            </a:r>
            <a:endParaRPr lang="en-US" sz="2400">
              <a:highlight>
                <a:srgbClr val="FFFF00"/>
              </a:highlight>
            </a:endParaRPr>
          </a:p>
        </p:txBody>
      </p:sp>
      <p:sp>
        <p:nvSpPr>
          <p:cNvPr id="8" name="下箭头 7"/>
          <p:cNvSpPr/>
          <p:nvPr/>
        </p:nvSpPr>
        <p:spPr>
          <a:xfrm>
            <a:off x="4303395" y="2070100"/>
            <a:ext cx="198755" cy="3879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2" nodeType="clickEffect">
                                  <p:stCondLst>
                                    <p:cond delay="0"/>
                                  </p:stCondLst>
                                  <p:childTnLst>
                                    <p:animMotion origin="layout" path="M 0 0 L -0.202889 0.144444 " pathEditMode="relative" rAng="0" ptsTypes="">
                                      <p:cBhvr>
                                        <p:cTn id="18" dur="2000" fill="hold"/>
                                        <p:tgtEl>
                                          <p:spTgt spid="3"/>
                                        </p:tgtEl>
                                        <p:attrNameLst>
                                          <p:attrName>ppt_x</p:attrName>
                                          <p:attrName>ppt_y</p:attrName>
                                        </p:attrNameLst>
                                      </p:cBhvr>
                                      <p:rCtr x="-104" y="6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3" nodeType="clickEffect">
                                  <p:stCondLst>
                                    <p:cond delay="0"/>
                                  </p:stCondLst>
                                  <p:childTnLst>
                                    <p:animMotion origin="layout" path="M -0.199625 0.143056 L -0.103874 0.293981 " pathEditMode="relative" ptsTypes="">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2"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 presetClass="exit" presetSubtype="4" fill="hold" grpId="4" nodeType="with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2" nodeType="clickEffect">
                                  <p:stCondLst>
                                    <p:cond delay="0"/>
                                  </p:stCondLst>
                                  <p:childTnLst>
                                    <p:animMotion origin="layout" path="M 0 0 L 0.214554 0.141667 " pathEditMode="relative" rAng="0" ptsTypes="">
                                      <p:cBhvr>
                                        <p:cTn id="48" dur="2000" fill="hold"/>
                                        <p:tgtEl>
                                          <p:spTgt spid="8"/>
                                        </p:tgtEl>
                                        <p:attrNameLst>
                                          <p:attrName>ppt_x</p:attrName>
                                          <p:attrName>ppt_y</p:attrName>
                                        </p:attrNameLst>
                                      </p:cBhvr>
                                      <p:rCtr x="97" y="75"/>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3" nodeType="clickEffect">
                                  <p:stCondLst>
                                    <p:cond delay="0"/>
                                  </p:stCondLst>
                                  <p:childTnLst>
                                    <p:animMotion origin="layout" path="M 0.21136 0.135926 L 0.11554 0.274815 " pathEditMode="relative" rAng="0" ptsTypes="">
                                      <p:cBhvr>
                                        <p:cTn id="52" dur="2000" fill="hold"/>
                                        <p:tgtEl>
                                          <p:spTgt spid="8"/>
                                        </p:tgtEl>
                                        <p:attrNameLst>
                                          <p:attrName>ppt_x</p:attrName>
                                          <p:attrName>ppt_y</p:attrName>
                                        </p:attrNameLst>
                                      </p:cBhvr>
                                      <p:rCtr x="-48" y="74"/>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4" nodeType="clickEffect">
                                  <p:stCondLst>
                                    <p:cond delay="0"/>
                                  </p:stCondLst>
                                  <p:childTnLst>
                                    <p:animMotion origin="layout" path="M 0.118178 0.273704 L 0.17817 0.442037 " pathEditMode="relative" rAng="0" ptsTypes="">
                                      <p:cBhvr>
                                        <p:cTn id="56" dur="2000" fill="hold"/>
                                        <p:tgtEl>
                                          <p:spTgt spid="8"/>
                                        </p:tgtEl>
                                        <p:attrNameLst>
                                          <p:attrName>ppt_x</p:attrName>
                                          <p:attrName>ppt_y</p:attrName>
                                        </p:attrNameLst>
                                      </p:cBhvr>
                                      <p:rCtr x="30" y="88"/>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5" nodeType="clickEffect">
                                  <p:stCondLst>
                                    <p:cond delay="0"/>
                                  </p:stCondLst>
                                  <p:childTnLst>
                                    <p:animMotion origin="layout" path="M 0.177128 0.435 L 0.0676989 0.519167 " pathEditMode="relative" ptsTypes="">
                                      <p:cBhvr>
                                        <p:cTn id="6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animBg="1"/>
      <p:bldP spid="3" grpId="1" animBg="1"/>
      <p:bldP spid="3" grpId="2" animBg="1"/>
      <p:bldP spid="3" grpId="3" animBg="1"/>
      <p:bldP spid="6" grpId="2"/>
      <p:bldP spid="3" grpId="4" animBg="1"/>
      <p:bldP spid="7" grpId="0"/>
      <p:bldP spid="7" grpId="1"/>
      <p:bldP spid="8" grpId="0" bldLvl="0" animBg="1"/>
      <p:bldP spid="8" grpId="1" animBg="1"/>
      <p:bldP spid="8" grpId="2" bldLvl="0" animBg="1"/>
      <p:bldP spid="8" grpId="3" animBg="1"/>
      <p:bldP spid="8" grpId="4" animBg="1"/>
      <p:bldP spid="8" grpId="5"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26085" y="1289685"/>
            <a:ext cx="4509135" cy="49517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26085" y="1289685"/>
            <a:ext cx="4509135" cy="4951730"/>
          </a:xfrm>
          <a:prstGeom prst="rect">
            <a:avLst/>
          </a:prstGeom>
        </p:spPr>
      </p:pic>
      <p:pic>
        <p:nvPicPr>
          <p:cNvPr id="4" name="图片 3"/>
          <p:cNvPicPr>
            <a:picLocks noChangeAspect="1"/>
          </p:cNvPicPr>
          <p:nvPr/>
        </p:nvPicPr>
        <p:blipFill>
          <a:blip r:embed="rId2"/>
          <a:stretch>
            <a:fillRect/>
          </a:stretch>
        </p:blipFill>
        <p:spPr>
          <a:xfrm>
            <a:off x="426085" y="1236345"/>
            <a:ext cx="6597650" cy="4965065"/>
          </a:xfrm>
          <a:prstGeom prst="rect">
            <a:avLst/>
          </a:prstGeom>
        </p:spPr>
      </p:pic>
      <p:sp>
        <p:nvSpPr>
          <p:cNvPr id="5" name="圆角矩形 4"/>
          <p:cNvSpPr/>
          <p:nvPr/>
        </p:nvSpPr>
        <p:spPr>
          <a:xfrm>
            <a:off x="2814320" y="2657475"/>
            <a:ext cx="1104900" cy="507365"/>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flipV="1">
            <a:off x="3272155" y="4210050"/>
            <a:ext cx="2946400" cy="393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200400" y="5063490"/>
            <a:ext cx="1574800" cy="127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七角星 7"/>
          <p:cNvSpPr/>
          <p:nvPr/>
        </p:nvSpPr>
        <p:spPr>
          <a:xfrm>
            <a:off x="6560185" y="1698625"/>
            <a:ext cx="1876425" cy="128841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C000"/>
                </a:solidFill>
              </a:rPr>
              <a:t>通用</a:t>
            </a:r>
            <a:endParaRPr lang="zh-CN" altLang="en-US" sz="2400" b="1">
              <a:solidFill>
                <a:srgbClr val="FFC000"/>
              </a:solidFill>
            </a:endParaRPr>
          </a:p>
          <a:p>
            <a:pPr algn="ctr"/>
            <a:r>
              <a:rPr lang="en-US" altLang="zh-CN" sz="2400" b="1">
                <a:solidFill>
                  <a:srgbClr val="FFC000"/>
                </a:solidFill>
              </a:rPr>
              <a:t>   </a:t>
            </a:r>
            <a:r>
              <a:rPr lang="zh-CN" altLang="en-US" sz="2400" b="1">
                <a:solidFill>
                  <a:srgbClr val="FFC000"/>
                </a:solidFill>
              </a:rPr>
              <a:t>写法！</a:t>
            </a:r>
            <a:endParaRPr lang="zh-CN" altLang="en-US" sz="24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1.2 [</a:t>
            </a:r>
            <a:r>
              <a:rPr lang="en-US" altLang="zh-CN" sz="3600" b="1" dirty="0" smtClean="0">
                <a:solidFill>
                  <a:schemeClr val="accent5">
                    <a:lumMod val="75000"/>
                  </a:schemeClr>
                </a:solidFill>
                <a:sym typeface="+mn-ea"/>
              </a:rPr>
              <a:t>1154] 查询元素2</a:t>
            </a:r>
            <a:endParaRPr lang="en-US" altLang="zh-CN" sz="3600" b="1" dirty="0" smtClean="0">
              <a:solidFill>
                <a:schemeClr val="accent5">
                  <a:lumMod val="75000"/>
                </a:schemeClr>
              </a:solidFill>
            </a:endParaRPr>
          </a:p>
        </p:txBody>
      </p:sp>
      <p:sp>
        <p:nvSpPr>
          <p:cNvPr id="5" name="Text Box 7"/>
          <p:cNvSpPr txBox="1">
            <a:spLocks noChangeArrowheads="1"/>
          </p:cNvSpPr>
          <p:nvPr/>
        </p:nvSpPr>
        <p:spPr bwMode="auto">
          <a:xfrm>
            <a:off x="539491" y="1213994"/>
            <a:ext cx="8065901" cy="1529715"/>
          </a:xfrm>
          <a:prstGeom prst="rect">
            <a:avLst/>
          </a:prstGeom>
          <a:noFill/>
          <a:ln w="9525">
            <a:noFill/>
            <a:miter lim="800000"/>
          </a:ln>
          <a:effectLst/>
        </p:spPr>
        <p:txBody>
          <a:bodyPr>
            <a:spAutoFit/>
          </a:bodyPr>
          <a:lstStyle/>
          <a:p>
            <a:pPr>
              <a:lnSpc>
                <a:spcPct val="130000"/>
              </a:lnSpc>
              <a:spcBef>
                <a:spcPct val="50000"/>
              </a:spcBef>
            </a:pPr>
            <a:r>
              <a:rPr lang="en-US" sz="2400" dirty="0">
                <a:cs typeface="Consolas" panose="020B0609020204030204" pitchFamily="49" charset="0"/>
              </a:rPr>
              <a:t>   </a:t>
            </a:r>
            <a:r>
              <a:rPr sz="2400" dirty="0">
                <a:cs typeface="Consolas" panose="020B0609020204030204" pitchFamily="49" charset="0"/>
              </a:rPr>
              <a:t>给出n个有序的正整数a1,a2,a3,...an, 其中 n&lt;=10</a:t>
            </a:r>
            <a:r>
              <a:rPr sz="2400" baseline="30000" dirty="0">
                <a:cs typeface="Consolas" panose="020B0609020204030204" pitchFamily="49" charset="0"/>
              </a:rPr>
              <a:t>5</a:t>
            </a:r>
            <a:r>
              <a:rPr sz="2400" dirty="0">
                <a:cs typeface="Consolas" panose="020B0609020204030204" pitchFamily="49" charset="0"/>
              </a:rPr>
              <a:t> ,  ai&lt;=10</a:t>
            </a:r>
            <a:r>
              <a:rPr sz="2400" baseline="30000" dirty="0">
                <a:cs typeface="Consolas" panose="020B0609020204030204" pitchFamily="49" charset="0"/>
              </a:rPr>
              <a:t>9</a:t>
            </a:r>
            <a:r>
              <a:rPr sz="2400" dirty="0">
                <a:cs typeface="Consolas" panose="020B0609020204030204" pitchFamily="49" charset="0"/>
              </a:rPr>
              <a:t> 有m 个查询（m&lt;=10</a:t>
            </a:r>
            <a:r>
              <a:rPr sz="2400" baseline="30000" dirty="0">
                <a:cs typeface="Consolas" panose="020B0609020204030204" pitchFamily="49" charset="0"/>
              </a:rPr>
              <a:t>5</a:t>
            </a:r>
            <a:r>
              <a:rPr sz="2400" dirty="0">
                <a:cs typeface="Consolas" panose="020B0609020204030204" pitchFamily="49" charset="0"/>
              </a:rPr>
              <a:t>）,每次查询</a:t>
            </a:r>
            <a:r>
              <a:rPr sz="2400" dirty="0">
                <a:highlight>
                  <a:srgbClr val="FFFF00"/>
                </a:highlight>
                <a:cs typeface="Consolas" panose="020B0609020204030204" pitchFamily="49" charset="0"/>
              </a:rPr>
              <a:t>输出刚好大于等于x的位置</a:t>
            </a:r>
            <a:r>
              <a:rPr sz="2400" dirty="0">
                <a:cs typeface="Consolas" panose="020B0609020204030204" pitchFamily="49" charset="0"/>
              </a:rPr>
              <a:t>，</a:t>
            </a:r>
            <a:r>
              <a:rPr lang="zh-CN" sz="2400" dirty="0">
                <a:cs typeface="Consolas" panose="020B0609020204030204" pitchFamily="49" charset="0"/>
              </a:rPr>
              <a:t>如果</a:t>
            </a:r>
            <a:r>
              <a:rPr sz="2400" dirty="0">
                <a:cs typeface="Consolas" panose="020B0609020204030204" pitchFamily="49" charset="0"/>
              </a:rPr>
              <a:t>不存在大于x的元素输出n+1</a:t>
            </a:r>
            <a:r>
              <a:rPr lang="zh-CN" sz="2400" dirty="0">
                <a:cs typeface="Consolas" panose="020B0609020204030204" pitchFamily="49" charset="0"/>
              </a:rPr>
              <a:t>。</a:t>
            </a:r>
            <a:endParaRPr lang="zh-CN"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5340350" y="2971800"/>
            <a:ext cx="2818765" cy="2245360"/>
          </a:xfrm>
          <a:prstGeom prst="rect">
            <a:avLst/>
          </a:prstGeom>
          <a:noFill/>
        </p:spPr>
        <p:txBody>
          <a:bodyPr wrap="square" rtlCol="0" anchor="t">
            <a:spAutoFit/>
          </a:bodyPr>
          <a:p>
            <a:pPr>
              <a:lnSpc>
                <a:spcPct val="100000"/>
              </a:lnSpc>
              <a:spcBef>
                <a:spcPct val="50000"/>
              </a:spcBef>
            </a:pPr>
            <a:r>
              <a:rPr sz="2000" dirty="0">
                <a:latin typeface="宋体" panose="02010600030101010101" pitchFamily="2" charset="-122"/>
                <a:ea typeface="宋体" panose="02010600030101010101" pitchFamily="2" charset="-122"/>
                <a:cs typeface="宋体" panose="02010600030101010101" pitchFamily="2" charset="-122"/>
                <a:sym typeface="+mn-ea"/>
              </a:rPr>
              <a:t>输出</a:t>
            </a:r>
            <a:endParaRPr sz="2000" dirty="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dirty="0">
                <a:latin typeface="宋体" panose="02010600030101010101" pitchFamily="2" charset="-122"/>
                <a:ea typeface="宋体" panose="02010600030101010101" pitchFamily="2" charset="-122"/>
                <a:cs typeface="宋体" panose="02010600030101010101" pitchFamily="2" charset="-122"/>
                <a:sym typeface="+mn-ea"/>
              </a:rPr>
              <a:t>2</a:t>
            </a:r>
            <a:endParaRPr sz="20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spcBef>
                <a:spcPct val="50000"/>
              </a:spcBef>
            </a:pPr>
            <a:r>
              <a:rPr sz="2000" dirty="0">
                <a:latin typeface="宋体" panose="02010600030101010101" pitchFamily="2" charset="-122"/>
                <a:ea typeface="宋体" panose="02010600030101010101" pitchFamily="2" charset="-122"/>
                <a:cs typeface="宋体" panose="02010600030101010101" pitchFamily="2" charset="-122"/>
                <a:sym typeface="+mn-ea"/>
              </a:rPr>
              <a:t>11</a:t>
            </a:r>
            <a:endParaRPr sz="20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spcBef>
                <a:spcPct val="50000"/>
              </a:spcBef>
            </a:pPr>
            <a:r>
              <a:rPr sz="2000" dirty="0">
                <a:latin typeface="宋体" panose="02010600030101010101" pitchFamily="2" charset="-122"/>
                <a:ea typeface="宋体" panose="02010600030101010101" pitchFamily="2" charset="-122"/>
                <a:cs typeface="宋体" panose="02010600030101010101" pitchFamily="2" charset="-122"/>
                <a:sym typeface="+mn-ea"/>
              </a:rPr>
              <a:t>7</a:t>
            </a:r>
            <a:endParaRPr sz="20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spcBef>
                <a:spcPct val="50000"/>
              </a:spcBef>
            </a:pPr>
            <a:r>
              <a:rPr sz="2000" dirty="0">
                <a:latin typeface="宋体" panose="02010600030101010101" pitchFamily="2" charset="-122"/>
                <a:ea typeface="宋体" panose="02010600030101010101" pitchFamily="2" charset="-122"/>
                <a:cs typeface="宋体" panose="02010600030101010101" pitchFamily="2" charset="-122"/>
                <a:sym typeface="+mn-ea"/>
              </a:rPr>
              <a:t>1</a:t>
            </a:r>
            <a:endParaRPr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469900" y="2971800"/>
            <a:ext cx="3962400" cy="3076575"/>
          </a:xfrm>
          <a:prstGeom prst="rect">
            <a:avLst/>
          </a:prstGeom>
          <a:noFill/>
        </p:spPr>
        <p:txBody>
          <a:bodyPr wrap="square" rtlCol="0" anchor="t">
            <a:spAutoFit/>
          </a:bodyPr>
          <a:p>
            <a:pPr>
              <a:lnSpc>
                <a:spcPct val="70000"/>
              </a:lnSpc>
              <a:spcBef>
                <a:spcPct val="50000"/>
              </a:spcBef>
            </a:pPr>
            <a:r>
              <a:rPr lang="zh-CN" sz="2000">
                <a:latin typeface="宋体" panose="02010600030101010101" pitchFamily="2" charset="-122"/>
                <a:ea typeface="宋体" panose="02010600030101010101" pitchFamily="2" charset="-122"/>
                <a:cs typeface="宋体" panose="02010600030101010101" pitchFamily="2" charset="-122"/>
              </a:rPr>
              <a:t>输入</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10 4</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16 20 20 40 40 63 70 73 76 79</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20</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100</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65</a:t>
            </a:r>
            <a:endParaRPr sz="20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ct val="50000"/>
              </a:spcBef>
            </a:pPr>
            <a:r>
              <a:rPr sz="2000">
                <a:latin typeface="宋体" panose="02010600030101010101" pitchFamily="2" charset="-122"/>
                <a:ea typeface="宋体" panose="02010600030101010101" pitchFamily="2" charset="-122"/>
                <a:cs typeface="宋体" panose="02010600030101010101" pitchFamily="2" charset="-122"/>
              </a:rPr>
              <a:t>5</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sym typeface="+mn-ea"/>
              </a:rPr>
              <a:t> </a:t>
            </a:r>
            <a:r>
              <a:rPr lang="zh-CN" altLang="en-US" sz="3600" b="1" dirty="0" smtClean="0">
                <a:solidFill>
                  <a:schemeClr val="accent5">
                    <a:lumMod val="75000"/>
                  </a:schemeClr>
                </a:solidFill>
                <a:sym typeface="+mn-ea"/>
              </a:rPr>
              <a:t>分析</a:t>
            </a:r>
            <a:endParaRPr lang="zh-CN" altLang="en-US"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4" name="表格 3"/>
          <p:cNvGraphicFramePr/>
          <p:nvPr>
            <p:custDataLst>
              <p:tags r:id="rId1"/>
            </p:custDataLst>
          </p:nvPr>
        </p:nvGraphicFramePr>
        <p:xfrm>
          <a:off x="447040" y="1330325"/>
          <a:ext cx="8069580" cy="1305560"/>
        </p:xfrm>
        <a:graphic>
          <a:graphicData uri="http://schemas.openxmlformats.org/drawingml/2006/table">
            <a:tbl>
              <a:tblPr firstRow="1" bandRow="1">
                <a:tableStyleId>{5940675A-B579-460E-94D1-54222C63F5DA}</a:tableStyleId>
              </a:tblPr>
              <a:tblGrid>
                <a:gridCol w="1007110"/>
                <a:gridCol w="568325"/>
                <a:gridCol w="720090"/>
                <a:gridCol w="724535"/>
                <a:gridCol w="720090"/>
                <a:gridCol w="719455"/>
                <a:gridCol w="724535"/>
                <a:gridCol w="721360"/>
                <a:gridCol w="720090"/>
                <a:gridCol w="719455"/>
                <a:gridCol w="724535"/>
              </a:tblGrid>
              <a:tr h="574040">
                <a:tc>
                  <a:txBody>
                    <a:bodyPr/>
                    <a:p>
                      <a:pPr indent="0">
                        <a:buNone/>
                      </a:pPr>
                      <a:r>
                        <a:rPr lang="zh-CN" altLang="en-US" sz="24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dirty="0">
                          <a:latin typeface="Calibri" panose="020F0502020204030204" charset="0"/>
                          <a:cs typeface="Calibri" panose="020F0502020204030204" charset="0"/>
                        </a:rPr>
                        <a:t>1</a:t>
                      </a: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2</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3</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4</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5</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6</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7</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8</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9</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10</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数组</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16</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20</a:t>
                      </a:r>
                      <a:endParaRPr lang="en-US" altLang="en-US" sz="2400" b="0" dirty="0">
                        <a:latin typeface="Calibri" panose="020F0502020204030204" charset="0"/>
                        <a:ea typeface="Calibri" panose="020F0502020204030204" charset="0"/>
                        <a:cs typeface="Calibri" panose="020F0502020204030204" charset="0"/>
                      </a:endParaRPr>
                    </a:p>
                    <a:p>
                      <a:pPr indent="0">
                        <a:buNone/>
                      </a:pP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20</a:t>
                      </a:r>
                      <a:endParaRPr lang="en-US" altLang="en-US" sz="2400" b="0">
                        <a:latin typeface="Calibri" panose="020F0502020204030204" charset="0"/>
                        <a:ea typeface="Calibri" panose="020F0502020204030204" charset="0"/>
                        <a:cs typeface="Calibri" panose="020F0502020204030204" charset="0"/>
                      </a:endParaRPr>
                    </a:p>
                    <a:p>
                      <a:pPr indent="0">
                        <a:buNone/>
                      </a:pP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400" b="0" dirty="0">
                          <a:latin typeface="Calibri" panose="020F0502020204030204" charset="0"/>
                          <a:ea typeface="Calibri" panose="020F0502020204030204" charset="0"/>
                          <a:cs typeface="Calibri" panose="020F0502020204030204" charset="0"/>
                        </a:rPr>
                        <a:t>40</a:t>
                      </a: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40</a:t>
                      </a:r>
                      <a:endParaRPr lang="en-US" altLang="en-US" sz="2400" b="0">
                        <a:latin typeface="Calibri" panose="020F0502020204030204" charset="0"/>
                        <a:ea typeface="Calibri" panose="020F0502020204030204" charset="0"/>
                        <a:cs typeface="Calibri" panose="020F0502020204030204" charset="0"/>
                      </a:endParaRPr>
                    </a:p>
                    <a:p>
                      <a:pPr indent="0">
                        <a:buNone/>
                      </a:pP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63</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73</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76</a:t>
                      </a:r>
                      <a:endParaRPr lang="en-US" altLang="en-US" sz="2400" b="0" dirty="0">
                        <a:latin typeface="Calibri" panose="020F0502020204030204" charset="0"/>
                        <a:ea typeface="Calibri" panose="020F0502020204030204" charset="0"/>
                        <a:cs typeface="Calibri" panose="020F0502020204030204" charset="0"/>
                      </a:endParaRPr>
                    </a:p>
                    <a:p>
                      <a:pPr indent="0">
                        <a:buNone/>
                      </a:pP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79</a:t>
                      </a:r>
                      <a:endParaRPr lang="en-US" altLang="en-US" sz="2400" b="0">
                        <a:latin typeface="Calibri" panose="020F0502020204030204" charset="0"/>
                        <a:ea typeface="Calibri" panose="020F0502020204030204" charset="0"/>
                        <a:cs typeface="Calibri" panose="020F0502020204030204" charset="0"/>
                      </a:endParaRPr>
                    </a:p>
                    <a:p>
                      <a:pPr indent="0">
                        <a:buNone/>
                      </a:pP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515620" y="3218180"/>
            <a:ext cx="8063865" cy="2489200"/>
          </a:xfrm>
          <a:prstGeom prst="rect">
            <a:avLst/>
          </a:prstGeom>
          <a:noFill/>
        </p:spPr>
        <p:txBody>
          <a:bodyPr wrap="square" rtlCol="0" anchor="t">
            <a:spAutoFit/>
          </a:bodyPr>
          <a:p>
            <a:pPr>
              <a:lnSpc>
                <a:spcPct val="13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a数组有序，可以利用二分法实现查找，注意不存在大于等于x的情况可以单独特判。</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a[mid]&lt;x时，mid不可能为答案，所以l=mid+1;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否则,mid可能为答案，所以r=mid;</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此种情况注意 mid=(l+r)&gt;&gt;1;while（l&lt;r）,l,r点为答案</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对象 28"/>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30"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4" name="表格 3"/>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40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40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45</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sym typeface="+mn-ea"/>
                        </a:rPr>
                        <a:t>45</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76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622935" y="3610610"/>
            <a:ext cx="4086225" cy="521970"/>
          </a:xfrm>
          <a:prstGeom prst="rect">
            <a:avLst/>
          </a:prstGeom>
          <a:noFill/>
        </p:spPr>
        <p:txBody>
          <a:bodyPr wrap="square" rtlCol="0">
            <a:spAutoFit/>
          </a:bodyPr>
          <a:p>
            <a:r>
              <a:rPr lang="en-US" altLang="zh-CN" sz="2800">
                <a:solidFill>
                  <a:srgbClr val="FF0000"/>
                </a:solidFill>
              </a:rPr>
              <a:t>L     Mid     R      A[mid]     x</a:t>
            </a:r>
            <a:endParaRPr lang="en-US" altLang="zh-CN" sz="2800">
              <a:solidFill>
                <a:srgbClr val="FF0000"/>
              </a:solidFill>
            </a:endParaRPr>
          </a:p>
        </p:txBody>
      </p:sp>
      <p:sp>
        <p:nvSpPr>
          <p:cNvPr id="7" name="文本框 6"/>
          <p:cNvSpPr txBox="1"/>
          <p:nvPr/>
        </p:nvSpPr>
        <p:spPr>
          <a:xfrm>
            <a:off x="544195" y="4132580"/>
            <a:ext cx="4381500" cy="398780"/>
          </a:xfrm>
          <a:prstGeom prst="rect">
            <a:avLst/>
          </a:prstGeom>
          <a:noFill/>
        </p:spPr>
        <p:txBody>
          <a:bodyPr wrap="square" rtlCol="0">
            <a:spAutoFit/>
          </a:bodyPr>
          <a:p>
            <a:r>
              <a:rPr lang="en-US" altLang="zh-CN" sz="2000"/>
              <a:t>  1          5           10           40      </a:t>
            </a:r>
            <a:r>
              <a:rPr lang="en-US" altLang="zh-CN" sz="2000">
                <a:latin typeface="Arial" panose="020B0604020202020204" pitchFamily="34" charset="0"/>
                <a:cs typeface="Arial" panose="020B0604020202020204" pitchFamily="34" charset="0"/>
              </a:rPr>
              <a:t>&lt;</a:t>
            </a:r>
            <a:r>
              <a:rPr lang="en-US" altLang="zh-CN" sz="2000"/>
              <a:t>      45</a:t>
            </a:r>
            <a:endParaRPr lang="en-US" altLang="zh-CN" sz="2400"/>
          </a:p>
        </p:txBody>
      </p:sp>
      <p:sp>
        <p:nvSpPr>
          <p:cNvPr id="9" name="文本框 8"/>
          <p:cNvSpPr txBox="1"/>
          <p:nvPr/>
        </p:nvSpPr>
        <p:spPr>
          <a:xfrm>
            <a:off x="643890" y="4547235"/>
            <a:ext cx="4104640" cy="398780"/>
          </a:xfrm>
          <a:prstGeom prst="rect">
            <a:avLst/>
          </a:prstGeom>
          <a:noFill/>
        </p:spPr>
        <p:txBody>
          <a:bodyPr wrap="square" rtlCol="0">
            <a:spAutoFit/>
          </a:bodyPr>
          <a:p>
            <a:r>
              <a:rPr lang="en-US" altLang="zh-CN"/>
              <a:t> </a:t>
            </a:r>
            <a:r>
              <a:rPr lang="en-US" altLang="zh-CN" sz="2000"/>
              <a:t>6          8           10          45       </a:t>
            </a:r>
            <a:r>
              <a:rPr lang="en-US" altLang="zh-CN" sz="2000">
                <a:latin typeface="Arial" panose="020B0604020202020204" pitchFamily="34" charset="0"/>
                <a:cs typeface="Arial" panose="020B0604020202020204" pitchFamily="34" charset="0"/>
              </a:rPr>
              <a:t>≥</a:t>
            </a:r>
            <a:r>
              <a:rPr lang="en-US" altLang="zh-CN" sz="2000"/>
              <a:t>      45</a:t>
            </a:r>
            <a:endParaRPr lang="en-US" altLang="zh-CN" sz="2000"/>
          </a:p>
        </p:txBody>
      </p:sp>
      <p:sp>
        <p:nvSpPr>
          <p:cNvPr id="5" name="文本框 4"/>
          <p:cNvSpPr txBox="1"/>
          <p:nvPr/>
        </p:nvSpPr>
        <p:spPr>
          <a:xfrm>
            <a:off x="643890" y="4982210"/>
            <a:ext cx="4281805" cy="398780"/>
          </a:xfrm>
          <a:prstGeom prst="rect">
            <a:avLst/>
          </a:prstGeom>
          <a:noFill/>
        </p:spPr>
        <p:txBody>
          <a:bodyPr wrap="square" rtlCol="0">
            <a:spAutoFit/>
          </a:bodyPr>
          <a:p>
            <a:r>
              <a:rPr lang="en-US" altLang="zh-CN"/>
              <a:t> </a:t>
            </a:r>
            <a:r>
              <a:rPr lang="en-US" altLang="zh-CN" sz="2000"/>
              <a:t>6          7           8            45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t>     45</a:t>
            </a:r>
            <a:endParaRPr lang="en-US" altLang="zh-CN" sz="2000"/>
          </a:p>
        </p:txBody>
      </p:sp>
      <p:sp>
        <p:nvSpPr>
          <p:cNvPr id="8" name="文本框 7"/>
          <p:cNvSpPr txBox="1"/>
          <p:nvPr/>
        </p:nvSpPr>
        <p:spPr>
          <a:xfrm>
            <a:off x="643890" y="5407025"/>
            <a:ext cx="4105275" cy="398780"/>
          </a:xfrm>
          <a:prstGeom prst="rect">
            <a:avLst/>
          </a:prstGeom>
          <a:noFill/>
        </p:spPr>
        <p:txBody>
          <a:bodyPr wrap="square" rtlCol="0">
            <a:spAutoFit/>
          </a:bodyPr>
          <a:p>
            <a:r>
              <a:rPr lang="en-US" altLang="zh-CN"/>
              <a:t> </a:t>
            </a:r>
            <a:r>
              <a:rPr lang="en-US" altLang="zh-CN" sz="2000"/>
              <a:t>6          6           7            45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t>     45</a:t>
            </a:r>
            <a:endParaRPr lang="en-US" altLang="zh-CN" sz="2000"/>
          </a:p>
        </p:txBody>
      </p:sp>
      <p:sp>
        <p:nvSpPr>
          <p:cNvPr id="11266" name="标题 11265"/>
          <p:cNvSpPr>
            <a:spLocks noGrp="1"/>
          </p:cNvSpPr>
          <p:nvPr>
            <p:ph type="title"/>
          </p:nvPr>
        </p:nvSpPr>
        <p:spPr>
          <a:xfrm>
            <a:off x="493504" y="365126"/>
            <a:ext cx="7888070" cy="717225"/>
          </a:xfrm>
        </p:spPr>
        <p:txBody>
          <a:bodyPr anchor="ctr">
            <a:normAutofit/>
          </a:bodyPr>
          <a:p>
            <a:r>
              <a:rPr lang="en-US" altLang="zh-CN" sz="3600" b="1" dirty="0" smtClean="0">
                <a:solidFill>
                  <a:schemeClr val="accent5">
                    <a:lumMod val="75000"/>
                  </a:schemeClr>
                </a:solidFill>
                <a:sym typeface="+mn-ea"/>
              </a:rPr>
              <a:t> </a:t>
            </a:r>
            <a:r>
              <a:rPr lang="zh-CN" altLang="en-US" sz="3600" b="1" dirty="0" smtClean="0">
                <a:solidFill>
                  <a:schemeClr val="accent5">
                    <a:lumMod val="75000"/>
                  </a:schemeClr>
                </a:solidFill>
                <a:sym typeface="+mn-ea"/>
              </a:rPr>
              <a:t>分析：</a:t>
            </a:r>
            <a:r>
              <a:rPr sz="3600" dirty="0">
                <a:highlight>
                  <a:srgbClr val="FFFF00"/>
                </a:highlight>
                <a:cs typeface="Consolas" panose="020B0609020204030204" pitchFamily="49" charset="0"/>
                <a:sym typeface="+mn-ea"/>
              </a:rPr>
              <a:t>刚好大于等于x的位置</a:t>
            </a:r>
            <a:r>
              <a:rPr lang="en-US" sz="3600" dirty="0">
                <a:highlight>
                  <a:srgbClr val="FFFF00"/>
                </a:highlight>
                <a:cs typeface="Consolas" panose="020B0609020204030204" pitchFamily="49" charset="0"/>
                <a:sym typeface="+mn-ea"/>
              </a:rPr>
              <a:t>(x&gt;=k)</a:t>
            </a:r>
            <a:endParaRPr lang="en-US" sz="3600" b="1" dirty="0" smtClean="0">
              <a:solidFill>
                <a:schemeClr val="accent5">
                  <a:lumMod val="75000"/>
                </a:schemeClr>
              </a:solidFill>
              <a:highlight>
                <a:srgbClr val="FFFF00"/>
              </a:highlight>
              <a:cs typeface="Consolas" panose="020B0609020204030204" pitchFamily="49" charset="0"/>
              <a:sym typeface="+mn-ea"/>
            </a:endParaRPr>
          </a:p>
        </p:txBody>
      </p:sp>
      <p:sp>
        <p:nvSpPr>
          <p:cNvPr id="11" name="下箭头 10"/>
          <p:cNvSpPr/>
          <p:nvPr/>
        </p:nvSpPr>
        <p:spPr>
          <a:xfrm>
            <a:off x="4311015" y="2369820"/>
            <a:ext cx="303530" cy="43624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4234815" y="2597785"/>
            <a:ext cx="76200" cy="204470"/>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aphicFrame>
        <p:nvGraphicFramePr>
          <p:cNvPr id="16" name="表格 15"/>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7" name="上箭头 16"/>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上箭头 17"/>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4784725" y="4132580"/>
            <a:ext cx="3979545" cy="383540"/>
            <a:chOff x="7535" y="6508"/>
            <a:chExt cx="6267" cy="604"/>
          </a:xfrm>
        </p:grpSpPr>
        <p:sp>
          <p:nvSpPr>
            <p:cNvPr id="19" name="文本框 18"/>
            <p:cNvSpPr txBox="1"/>
            <p:nvPr/>
          </p:nvSpPr>
          <p:spPr>
            <a:xfrm>
              <a:off x="7535" y="6508"/>
              <a:ext cx="4053" cy="580"/>
            </a:xfrm>
            <a:prstGeom prst="rect">
              <a:avLst/>
            </a:prstGeom>
            <a:noFill/>
          </p:spPr>
          <p:txBody>
            <a:bodyPr wrap="square" rtlCol="0">
              <a:spAutoFit/>
            </a:bodyPr>
            <a:p>
              <a:r>
                <a:rPr lang="zh-CN" altLang="en-US">
                  <a:highlight>
                    <a:srgbClr val="FFFF00"/>
                  </a:highlight>
                </a:rPr>
                <a:t>该位置不符合要求舍弃</a:t>
              </a:r>
              <a:r>
                <a:rPr lang="en-US" altLang="zh-CN">
                  <a:highlight>
                    <a:srgbClr val="FFFF00"/>
                  </a:highlight>
                </a:rPr>
                <a:t> </a:t>
              </a:r>
              <a:endParaRPr lang="en-US" altLang="zh-CN">
                <a:highlight>
                  <a:srgbClr val="FFFF00"/>
                </a:highlight>
              </a:endParaRPr>
            </a:p>
          </p:txBody>
        </p:sp>
        <p:sp>
          <p:nvSpPr>
            <p:cNvPr id="20" name="文本框 19"/>
            <p:cNvSpPr txBox="1"/>
            <p:nvPr/>
          </p:nvSpPr>
          <p:spPr>
            <a:xfrm>
              <a:off x="11948" y="6532"/>
              <a:ext cx="1854" cy="580"/>
            </a:xfrm>
            <a:prstGeom prst="rect">
              <a:avLst/>
            </a:prstGeom>
            <a:noFill/>
          </p:spPr>
          <p:txBody>
            <a:bodyPr wrap="square" rtlCol="0">
              <a:spAutoFit/>
            </a:bodyPr>
            <a:p>
              <a:r>
                <a:rPr lang="en-US" altLang="zh-CN">
                  <a:highlight>
                    <a:srgbClr val="FFFF00"/>
                  </a:highlight>
                </a:rPr>
                <a:t>l=mid+1</a:t>
              </a:r>
              <a:endParaRPr lang="en-US" altLang="zh-CN">
                <a:highlight>
                  <a:srgbClr val="FFFF00"/>
                </a:highlight>
              </a:endParaRPr>
            </a:p>
          </p:txBody>
        </p:sp>
      </p:grpSp>
      <p:grpSp>
        <p:nvGrpSpPr>
          <p:cNvPr id="33" name="组合 32"/>
          <p:cNvGrpSpPr/>
          <p:nvPr/>
        </p:nvGrpSpPr>
        <p:grpSpPr>
          <a:xfrm>
            <a:off x="4815840" y="4557395"/>
            <a:ext cx="3700145" cy="368300"/>
            <a:chOff x="7584" y="7177"/>
            <a:chExt cx="5827" cy="580"/>
          </a:xfrm>
        </p:grpSpPr>
        <p:sp>
          <p:nvSpPr>
            <p:cNvPr id="21" name="文本框 20"/>
            <p:cNvSpPr txBox="1"/>
            <p:nvPr/>
          </p:nvSpPr>
          <p:spPr>
            <a:xfrm>
              <a:off x="7584" y="7177"/>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2" name="文本框 21"/>
            <p:cNvSpPr txBox="1"/>
            <p:nvPr/>
          </p:nvSpPr>
          <p:spPr>
            <a:xfrm>
              <a:off x="12081" y="7177"/>
              <a:ext cx="1331" cy="580"/>
            </a:xfrm>
            <a:prstGeom prst="rect">
              <a:avLst/>
            </a:prstGeom>
            <a:noFill/>
          </p:spPr>
          <p:txBody>
            <a:bodyPr wrap="square" rtlCol="0">
              <a:spAutoFit/>
            </a:bodyPr>
            <a:p>
              <a:r>
                <a:rPr lang="en-US" altLang="zh-CN">
                  <a:highlight>
                    <a:srgbClr val="00FFFF"/>
                  </a:highlight>
                </a:rPr>
                <a:t>r=mid</a:t>
              </a:r>
              <a:endParaRPr lang="en-US" altLang="zh-CN">
                <a:highlight>
                  <a:srgbClr val="00FFFF"/>
                </a:highlight>
              </a:endParaRPr>
            </a:p>
          </p:txBody>
        </p:sp>
      </p:grpSp>
      <p:grpSp>
        <p:nvGrpSpPr>
          <p:cNvPr id="34" name="组合 33"/>
          <p:cNvGrpSpPr/>
          <p:nvPr/>
        </p:nvGrpSpPr>
        <p:grpSpPr>
          <a:xfrm>
            <a:off x="4815840" y="5002530"/>
            <a:ext cx="3700145" cy="368300"/>
            <a:chOff x="7584" y="7878"/>
            <a:chExt cx="5827" cy="580"/>
          </a:xfrm>
        </p:grpSpPr>
        <p:sp>
          <p:nvSpPr>
            <p:cNvPr id="24" name="文本框 23"/>
            <p:cNvSpPr txBox="1"/>
            <p:nvPr/>
          </p:nvSpPr>
          <p:spPr>
            <a:xfrm>
              <a:off x="7584" y="7878"/>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5" name="文本框 24"/>
            <p:cNvSpPr txBox="1"/>
            <p:nvPr/>
          </p:nvSpPr>
          <p:spPr>
            <a:xfrm>
              <a:off x="12081" y="7878"/>
              <a:ext cx="1331" cy="580"/>
            </a:xfrm>
            <a:prstGeom prst="rect">
              <a:avLst/>
            </a:prstGeom>
            <a:noFill/>
          </p:spPr>
          <p:txBody>
            <a:bodyPr wrap="square" rtlCol="0">
              <a:spAutoFit/>
            </a:bodyPr>
            <a:p>
              <a:r>
                <a:rPr lang="en-US" altLang="zh-CN">
                  <a:highlight>
                    <a:srgbClr val="00FFFF"/>
                  </a:highlight>
                </a:rPr>
                <a:t>r=mid</a:t>
              </a:r>
              <a:endParaRPr lang="en-US" altLang="zh-CN">
                <a:highlight>
                  <a:srgbClr val="00FFFF"/>
                </a:highlight>
              </a:endParaRPr>
            </a:p>
          </p:txBody>
        </p:sp>
      </p:grpSp>
      <p:grpSp>
        <p:nvGrpSpPr>
          <p:cNvPr id="35" name="组合 34"/>
          <p:cNvGrpSpPr/>
          <p:nvPr/>
        </p:nvGrpSpPr>
        <p:grpSpPr>
          <a:xfrm>
            <a:off x="4815840" y="5383530"/>
            <a:ext cx="3700145" cy="368300"/>
            <a:chOff x="7584" y="8478"/>
            <a:chExt cx="5827" cy="580"/>
          </a:xfrm>
        </p:grpSpPr>
        <p:sp>
          <p:nvSpPr>
            <p:cNvPr id="26" name="文本框 25"/>
            <p:cNvSpPr txBox="1"/>
            <p:nvPr/>
          </p:nvSpPr>
          <p:spPr>
            <a:xfrm>
              <a:off x="7584" y="8478"/>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7" name="文本框 26"/>
            <p:cNvSpPr txBox="1"/>
            <p:nvPr/>
          </p:nvSpPr>
          <p:spPr>
            <a:xfrm>
              <a:off x="12081" y="8478"/>
              <a:ext cx="1331" cy="580"/>
            </a:xfrm>
            <a:prstGeom prst="rect">
              <a:avLst/>
            </a:prstGeom>
            <a:noFill/>
          </p:spPr>
          <p:txBody>
            <a:bodyPr wrap="square" rtlCol="0">
              <a:spAutoFit/>
            </a:bodyPr>
            <a:p>
              <a:r>
                <a:rPr lang="en-US" altLang="zh-CN">
                  <a:highlight>
                    <a:srgbClr val="00FFFF"/>
                  </a:highlight>
                </a:rPr>
                <a:t>r=mid</a:t>
              </a:r>
              <a:endParaRPr lang="en-US" altLang="zh-CN">
                <a:highlight>
                  <a:srgbClr val="00FFFF"/>
                </a:highlight>
              </a:endParaRPr>
            </a:p>
          </p:txBody>
        </p:sp>
      </p:grpSp>
      <p:sp>
        <p:nvSpPr>
          <p:cNvPr id="28" name="文本框 27"/>
          <p:cNvSpPr txBox="1"/>
          <p:nvPr/>
        </p:nvSpPr>
        <p:spPr>
          <a:xfrm>
            <a:off x="710565" y="5831840"/>
            <a:ext cx="2027555" cy="398780"/>
          </a:xfrm>
          <a:prstGeom prst="rect">
            <a:avLst/>
          </a:prstGeom>
          <a:noFill/>
        </p:spPr>
        <p:txBody>
          <a:bodyPr wrap="square" rtlCol="0">
            <a:spAutoFit/>
          </a:bodyPr>
          <a:p>
            <a:r>
              <a:rPr lang="en-US" altLang="zh-CN" sz="2000"/>
              <a:t>6                       6</a:t>
            </a:r>
            <a:endParaRPr lang="en-US" altLang="zh-CN" sz="2000"/>
          </a:p>
        </p:txBody>
      </p:sp>
      <p:sp>
        <p:nvSpPr>
          <p:cNvPr id="31" name="文本框 30"/>
          <p:cNvSpPr txBox="1"/>
          <p:nvPr/>
        </p:nvSpPr>
        <p:spPr>
          <a:xfrm>
            <a:off x="4815840" y="5872480"/>
            <a:ext cx="3021965" cy="368300"/>
          </a:xfrm>
          <a:prstGeom prst="rect">
            <a:avLst/>
          </a:prstGeom>
          <a:noFill/>
        </p:spPr>
        <p:txBody>
          <a:bodyPr wrap="square" rtlCol="0">
            <a:spAutoFit/>
          </a:bodyPr>
          <a:p>
            <a:r>
              <a:rPr lang="en-US" altLang="zh-CN">
                <a:highlight>
                  <a:srgbClr val="FF0000"/>
                </a:highlight>
              </a:rPr>
              <a:t>L==R  </a:t>
            </a:r>
            <a:r>
              <a:rPr lang="zh-CN" altLang="en-US">
                <a:highlight>
                  <a:srgbClr val="FF0000"/>
                </a:highlight>
              </a:rPr>
              <a:t>找到位置</a:t>
            </a:r>
            <a:r>
              <a:rPr lang="en-US" altLang="zh-CN">
                <a:highlight>
                  <a:srgbClr val="FF0000"/>
                </a:highlight>
              </a:rPr>
              <a:t> i=6</a:t>
            </a:r>
            <a:r>
              <a:rPr lang="zh-CN" altLang="en-US">
                <a:highlight>
                  <a:srgbClr val="FF0000"/>
                </a:highlight>
              </a:rPr>
              <a:t>，结束！</a:t>
            </a:r>
            <a:endParaRPr lang="zh-CN" altLang="en-US">
              <a:highlight>
                <a:srgbClr val="FF00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5" grpId="0"/>
      <p:bldP spid="5" grpId="1"/>
      <p:bldP spid="8" grpId="0"/>
      <p:bldP spid="8" grpId="1"/>
      <p:bldP spid="6" grpId="0"/>
      <p:bldP spid="6" grpId="1"/>
      <p:bldP spid="14" grpId="0"/>
      <p:bldP spid="14" grpId="1"/>
      <p:bldP spid="28" grpId="0"/>
      <p:bldP spid="28" grpId="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1.2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最靠左（小）的位置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561340" y="1417955"/>
            <a:ext cx="7586980" cy="43897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1.3[1036] </a:t>
            </a:r>
            <a:r>
              <a:rPr lang="zh-CN" altLang="en-US" sz="3600" b="1" dirty="0" smtClean="0">
                <a:solidFill>
                  <a:schemeClr val="accent5">
                    <a:lumMod val="75000"/>
                  </a:schemeClr>
                </a:solidFill>
              </a:rPr>
              <a:t>数的范围</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文本框 3"/>
          <p:cNvSpPr txBox="1"/>
          <p:nvPr/>
        </p:nvSpPr>
        <p:spPr>
          <a:xfrm>
            <a:off x="401955" y="1230630"/>
            <a:ext cx="8341995" cy="4965065"/>
          </a:xfrm>
          <a:prstGeom prst="rect">
            <a:avLst/>
          </a:prstGeom>
          <a:noFill/>
        </p:spPr>
        <p:txBody>
          <a:bodyPr wrap="square" rtlCol="0" anchor="t">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给定一个按照升序排列的长度为 n 的整数数组，以及 q 个查询。对于每个查询，</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返回一个元素k 的起始位置和终止位置</a:t>
            </a:r>
            <a:r>
              <a:rPr lang="zh-CN" altLang="en-US" sz="2400">
                <a:latin typeface="宋体" panose="02010600030101010101" pitchFamily="2" charset="-122"/>
                <a:ea typeface="宋体" panose="02010600030101010101" pitchFamily="2" charset="-122"/>
                <a:cs typeface="宋体" panose="02010600030101010101" pitchFamily="2" charset="-122"/>
              </a:rPr>
              <a:t>（位置从 0 开始计数）。如果数组中不存在该元素，则返回 -1 -1。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输入第一行包含整数 n 和 q，表示数组长度和询问个数。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第二行包含 n 个整数，表示完整数组。</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接下来 q 行，每行包含一个整数 k，表示一个询问元素。</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1≤n≤1000001</a:t>
            </a:r>
            <a:r>
              <a:rPr lang="en-US" altLang="zh-CN" sz="2400">
                <a:latin typeface="宋体" panose="02010600030101010101" pitchFamily="2" charset="-122"/>
                <a:ea typeface="宋体" panose="02010600030101010101" pitchFamily="2" charset="-122"/>
                <a:cs typeface="宋体" panose="02010600030101010101" pitchFamily="2" charset="-122"/>
              </a:rPr>
              <a:t>  1 </a:t>
            </a:r>
            <a:r>
              <a:rPr lang="zh-CN" altLang="en-US" sz="2400">
                <a:latin typeface="宋体" panose="02010600030101010101" pitchFamily="2" charset="-122"/>
                <a:ea typeface="宋体" panose="02010600030101010101" pitchFamily="2" charset="-122"/>
                <a:cs typeface="宋体" panose="02010600030101010101" pitchFamily="2" charset="-122"/>
              </a:rPr>
              <a:t>≤q≤10000</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1≤k≤10000</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输出共 q 行，每行包含两个整数，表示所求元素的起始位置和终止位置。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如果数组中不存在该元素，则返回 -1 -1。</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[1036] </a:t>
            </a:r>
            <a:r>
              <a:rPr lang="zh-CN" altLang="en-US" sz="3600" b="1" dirty="0" smtClean="0">
                <a:solidFill>
                  <a:schemeClr val="accent5">
                    <a:lumMod val="75000"/>
                  </a:schemeClr>
                </a:solidFill>
              </a:rPr>
              <a:t>数的范围</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文本框 4"/>
          <p:cNvSpPr txBox="1"/>
          <p:nvPr/>
        </p:nvSpPr>
        <p:spPr>
          <a:xfrm>
            <a:off x="489585" y="1288415"/>
            <a:ext cx="2540000" cy="230695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输入样例</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6 3</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1 2 2 3 3 4</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3</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5</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3302635" y="1288415"/>
            <a:ext cx="2540000" cy="1568450"/>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输出样例</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3 4</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5 5</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-1 -1</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267970" y="4438650"/>
            <a:ext cx="3738880" cy="521970"/>
          </a:xfrm>
          <a:prstGeom prst="rect">
            <a:avLst/>
          </a:prstGeom>
          <a:noFill/>
        </p:spPr>
        <p:txBody>
          <a:bodyPr wrap="none" rtlCol="0" anchor="t">
            <a:spAutoFit/>
          </a:bodyPr>
          <a:p>
            <a:r>
              <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rPr>
              <a:t>满足≤</a:t>
            </a:r>
            <a:r>
              <a:rPr lang="en-US" altLang="zh-CN" sz="2800">
                <a:highlight>
                  <a:srgbClr val="FFFF00"/>
                </a:highlight>
                <a:latin typeface="宋体" panose="02010600030101010101" pitchFamily="2" charset="-122"/>
                <a:ea typeface="宋体" panose="02010600030101010101" pitchFamily="2" charset="-122"/>
                <a:cs typeface="宋体" panose="02010600030101010101" pitchFamily="2" charset="-122"/>
              </a:rPr>
              <a:t>x </a:t>
            </a:r>
            <a:r>
              <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rPr>
              <a:t>最靠右的位置</a:t>
            </a:r>
            <a:endPar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4632960" y="4438650"/>
            <a:ext cx="3756025" cy="521970"/>
          </a:xfrm>
          <a:prstGeom prst="rect">
            <a:avLst/>
          </a:prstGeom>
          <a:noFill/>
        </p:spPr>
        <p:txBody>
          <a:bodyPr wrap="none" rtlCol="0" anchor="t">
            <a:spAutoFit/>
          </a:bodyPr>
          <a:p>
            <a:r>
              <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rPr>
              <a:t>满足</a:t>
            </a:r>
            <a:r>
              <a:rPr lang="en-US" altLang="zh-CN" sz="2800">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800">
                <a:highlight>
                  <a:srgbClr val="FFFF00"/>
                </a:highlight>
                <a:latin typeface="Arial" panose="020B0604020202020204" pitchFamily="34" charset="0"/>
                <a:ea typeface="宋体" panose="02010600030101010101" pitchFamily="2" charset="-122"/>
                <a:cs typeface="Arial" panose="020B0604020202020204" pitchFamily="34" charset="0"/>
              </a:rPr>
              <a:t>≥</a:t>
            </a:r>
            <a:r>
              <a:rPr lang="en-US" altLang="zh-CN" sz="2800">
                <a:highlight>
                  <a:srgbClr val="FFFF00"/>
                </a:highlight>
                <a:latin typeface="宋体" panose="02010600030101010101" pitchFamily="2" charset="-122"/>
                <a:ea typeface="宋体" panose="02010600030101010101" pitchFamily="2" charset="-122"/>
                <a:cs typeface="宋体" panose="02010600030101010101" pitchFamily="2" charset="-122"/>
              </a:rPr>
              <a:t>x </a:t>
            </a:r>
            <a:r>
              <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rPr>
              <a:t>最靠左的位置</a:t>
            </a:r>
            <a:endParaRPr lang="zh-CN" altLang="en-US" sz="280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9" name="对象 28"/>
          <p:cNvGraphicFramePr/>
          <p:nvPr/>
        </p:nvGraphicFramePr>
        <p:xfrm>
          <a:off x="489585" y="5069840"/>
          <a:ext cx="7899400" cy="539750"/>
        </p:xfrm>
        <a:graphic>
          <a:graphicData uri="http://schemas.openxmlformats.org/presentationml/2006/ole">
            <mc:AlternateContent xmlns:mc="http://schemas.openxmlformats.org/markup-compatibility/2006">
              <mc:Choice xmlns:v="urn:schemas-microsoft-com:vml" Requires="v">
                <p:oleObj spid="_x0000_s30"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489585" y="5069840"/>
                        <a:ext cx="7899400" cy="539750"/>
                      </a:xfrm>
                      <a:prstGeom prst="rect">
                        <a:avLst/>
                      </a:prstGeom>
                    </p:spPr>
                  </p:pic>
                </p:oleObj>
              </mc:Fallback>
            </mc:AlternateContent>
          </a:graphicData>
        </a:graphic>
      </p:graphicFrame>
      <p:sp>
        <p:nvSpPr>
          <p:cNvPr id="11" name="下箭头 10"/>
          <p:cNvSpPr/>
          <p:nvPr/>
        </p:nvSpPr>
        <p:spPr>
          <a:xfrm>
            <a:off x="4272280" y="485457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4101465" y="4854575"/>
            <a:ext cx="76200" cy="204470"/>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最靠右（大）的位置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4" name="对象 3"/>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5"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graphicFrame>
        <p:nvGraphicFramePr>
          <p:cNvPr id="6" name="表格 5"/>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9</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11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13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22</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27</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sym typeface="+mn-ea"/>
                        </a:rPr>
                        <a:t>33</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445770" y="3512820"/>
            <a:ext cx="4479925" cy="460375"/>
          </a:xfrm>
          <a:prstGeom prst="rect">
            <a:avLst/>
          </a:prstGeom>
          <a:noFill/>
        </p:spPr>
        <p:txBody>
          <a:bodyPr wrap="square" rtlCol="0">
            <a:spAutoFit/>
          </a:bodyPr>
          <a:p>
            <a:r>
              <a:rPr lang="en-US" altLang="zh-CN" sz="2400">
                <a:solidFill>
                  <a:srgbClr val="FF0000"/>
                </a:solidFill>
              </a:rPr>
              <a:t>L     Mid=(l+r)/2    R   A[mid]       x</a:t>
            </a:r>
            <a:endParaRPr lang="en-US" altLang="zh-CN" sz="2400">
              <a:solidFill>
                <a:srgbClr val="FF0000"/>
              </a:solidFill>
            </a:endParaRPr>
          </a:p>
        </p:txBody>
      </p:sp>
      <p:sp>
        <p:nvSpPr>
          <p:cNvPr id="8" name="文本框 7"/>
          <p:cNvSpPr txBox="1"/>
          <p:nvPr/>
        </p:nvSpPr>
        <p:spPr>
          <a:xfrm>
            <a:off x="403225" y="4151630"/>
            <a:ext cx="4381500" cy="398780"/>
          </a:xfrm>
          <a:prstGeom prst="rect">
            <a:avLst/>
          </a:prstGeom>
          <a:noFill/>
        </p:spPr>
        <p:txBody>
          <a:bodyPr wrap="square" rtlCol="0">
            <a:spAutoFit/>
          </a:bodyPr>
          <a:p>
            <a:r>
              <a:rPr lang="en-US" altLang="zh-CN" sz="2000"/>
              <a:t>  1           5                    10       22      </a:t>
            </a:r>
            <a:r>
              <a:rPr lang="en-US" altLang="zh-CN" sz="2000">
                <a:latin typeface="Arial" panose="020B0604020202020204" pitchFamily="34" charset="0"/>
                <a:cs typeface="Arial" panose="020B0604020202020204" pitchFamily="34" charset="0"/>
              </a:rPr>
              <a:t>≤</a:t>
            </a:r>
            <a:r>
              <a:rPr lang="en-US" altLang="zh-CN" sz="2000"/>
              <a:t>      26</a:t>
            </a:r>
            <a:endParaRPr lang="en-US" altLang="zh-CN" sz="2400"/>
          </a:p>
        </p:txBody>
      </p:sp>
      <p:sp>
        <p:nvSpPr>
          <p:cNvPr id="9" name="文本框 8"/>
          <p:cNvSpPr txBox="1"/>
          <p:nvPr/>
        </p:nvSpPr>
        <p:spPr>
          <a:xfrm>
            <a:off x="445770" y="4537075"/>
            <a:ext cx="4546600" cy="398780"/>
          </a:xfrm>
          <a:prstGeom prst="rect">
            <a:avLst/>
          </a:prstGeom>
          <a:noFill/>
        </p:spPr>
        <p:txBody>
          <a:bodyPr wrap="square" rtlCol="0">
            <a:spAutoFit/>
          </a:bodyPr>
          <a:p>
            <a:r>
              <a:rPr lang="en-US" altLang="zh-CN"/>
              <a:t> </a:t>
            </a:r>
            <a:r>
              <a:rPr lang="en-US" altLang="zh-CN" sz="2000"/>
              <a:t>5           7                    10       33       </a:t>
            </a:r>
            <a:r>
              <a:rPr lang="en-US" altLang="zh-CN" sz="2000">
                <a:latin typeface="Arial" panose="020B0604020202020204" pitchFamily="34" charset="0"/>
                <a:cs typeface="Arial" panose="020B0604020202020204" pitchFamily="34" charset="0"/>
              </a:rPr>
              <a:t>&gt;</a:t>
            </a:r>
            <a:r>
              <a:rPr lang="en-US" altLang="zh-CN" sz="2000"/>
              <a:t>      26</a:t>
            </a:r>
            <a:endParaRPr lang="en-US" altLang="zh-CN" sz="2000"/>
          </a:p>
        </p:txBody>
      </p:sp>
      <p:sp>
        <p:nvSpPr>
          <p:cNvPr id="10" name="文本框 9"/>
          <p:cNvSpPr txBox="1"/>
          <p:nvPr/>
        </p:nvSpPr>
        <p:spPr>
          <a:xfrm>
            <a:off x="445770" y="4982210"/>
            <a:ext cx="4704080" cy="398780"/>
          </a:xfrm>
          <a:prstGeom prst="rect">
            <a:avLst/>
          </a:prstGeom>
          <a:noFill/>
        </p:spPr>
        <p:txBody>
          <a:bodyPr wrap="square" rtlCol="0">
            <a:spAutoFit/>
          </a:bodyPr>
          <a:p>
            <a:r>
              <a:rPr lang="en-US" altLang="zh-CN"/>
              <a:t> </a:t>
            </a:r>
            <a:r>
              <a:rPr lang="en-US" altLang="zh-CN" sz="2000"/>
              <a:t>5</a:t>
            </a:r>
            <a:r>
              <a:rPr lang="en-US" altLang="zh-CN" sz="2000"/>
              <a:t>           5                     6        22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t>     26</a:t>
            </a:r>
            <a:endParaRPr lang="en-US" altLang="zh-CN" sz="2000"/>
          </a:p>
        </p:txBody>
      </p:sp>
      <p:sp>
        <p:nvSpPr>
          <p:cNvPr id="13" name="文本框 12"/>
          <p:cNvSpPr txBox="1"/>
          <p:nvPr/>
        </p:nvSpPr>
        <p:spPr>
          <a:xfrm>
            <a:off x="534035" y="5422265"/>
            <a:ext cx="4250690" cy="398780"/>
          </a:xfrm>
          <a:prstGeom prst="rect">
            <a:avLst/>
          </a:prstGeom>
          <a:noFill/>
        </p:spPr>
        <p:txBody>
          <a:bodyPr wrap="square" rtlCol="0">
            <a:spAutoFit/>
          </a:bodyPr>
          <a:p>
            <a:r>
              <a:rPr lang="en-US" altLang="zh-CN"/>
              <a:t>5</a:t>
            </a:r>
            <a:r>
              <a:rPr lang="en-US" altLang="zh-CN" sz="2000"/>
              <a:t>          5                     6         22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sym typeface="+mn-ea"/>
              </a:rPr>
              <a:t> </a:t>
            </a:r>
            <a:r>
              <a:rPr lang="en-US" altLang="zh-CN" sz="2000"/>
              <a:t>    26</a:t>
            </a:r>
            <a:endParaRPr lang="en-US" altLang="zh-CN" sz="2000"/>
          </a:p>
        </p:txBody>
      </p:sp>
      <p:sp>
        <p:nvSpPr>
          <p:cNvPr id="14" name="下箭头 13"/>
          <p:cNvSpPr/>
          <p:nvPr/>
        </p:nvSpPr>
        <p:spPr>
          <a:xfrm>
            <a:off x="4405630" y="260286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4235450" y="2610485"/>
            <a:ext cx="109220" cy="180975"/>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aphicFrame>
        <p:nvGraphicFramePr>
          <p:cNvPr id="17" name="表格 16"/>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上箭头 17"/>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上箭头 18"/>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5659755" y="4119245"/>
            <a:ext cx="3259455" cy="368300"/>
            <a:chOff x="7535" y="6508"/>
            <a:chExt cx="5133" cy="580"/>
          </a:xfrm>
        </p:grpSpPr>
        <p:sp>
          <p:nvSpPr>
            <p:cNvPr id="20" name="文本框 19"/>
            <p:cNvSpPr txBox="1"/>
            <p:nvPr/>
          </p:nvSpPr>
          <p:spPr>
            <a:xfrm>
              <a:off x="7535" y="6508"/>
              <a:ext cx="4053" cy="580"/>
            </a:xfrm>
            <a:prstGeom prst="rect">
              <a:avLst/>
            </a:prstGeom>
            <a:noFill/>
          </p:spPr>
          <p:txBody>
            <a:bodyPr wrap="square" rtlCol="0">
              <a:spAutoFit/>
            </a:bodyPr>
            <a:p>
              <a:r>
                <a:rPr lang="zh-CN" altLang="en-US">
                  <a:highlight>
                    <a:srgbClr val="FFFF00"/>
                  </a:highlight>
                </a:rPr>
                <a:t>该位置符合要求</a:t>
              </a:r>
              <a:r>
                <a:rPr lang="en-US" altLang="zh-CN">
                  <a:highlight>
                    <a:srgbClr val="FFFF00"/>
                  </a:highlight>
                </a:rPr>
                <a:t> </a:t>
              </a:r>
              <a:endParaRPr lang="en-US" altLang="zh-CN">
                <a:highlight>
                  <a:srgbClr val="FFFF00"/>
                </a:highlight>
              </a:endParaRPr>
            </a:p>
          </p:txBody>
        </p:sp>
        <p:sp>
          <p:nvSpPr>
            <p:cNvPr id="21" name="文本框 20"/>
            <p:cNvSpPr txBox="1"/>
            <p:nvPr/>
          </p:nvSpPr>
          <p:spPr>
            <a:xfrm>
              <a:off x="11238" y="6508"/>
              <a:ext cx="1430" cy="580"/>
            </a:xfrm>
            <a:prstGeom prst="rect">
              <a:avLst/>
            </a:prstGeom>
            <a:noFill/>
          </p:spPr>
          <p:txBody>
            <a:bodyPr wrap="square" rtlCol="0">
              <a:spAutoFit/>
            </a:bodyPr>
            <a:p>
              <a:r>
                <a:rPr lang="en-US" altLang="zh-CN">
                  <a:highlight>
                    <a:srgbClr val="FFFF00"/>
                  </a:highlight>
                </a:rPr>
                <a:t>l=mid</a:t>
              </a:r>
              <a:endParaRPr lang="en-US" altLang="zh-CN">
                <a:highlight>
                  <a:srgbClr val="FFFF00"/>
                </a:highlight>
              </a:endParaRPr>
            </a:p>
          </p:txBody>
        </p:sp>
      </p:grpSp>
      <p:grpSp>
        <p:nvGrpSpPr>
          <p:cNvPr id="33" name="组合 32"/>
          <p:cNvGrpSpPr/>
          <p:nvPr/>
        </p:nvGrpSpPr>
        <p:grpSpPr>
          <a:xfrm>
            <a:off x="5690870" y="4544060"/>
            <a:ext cx="3248660" cy="383540"/>
            <a:chOff x="7584" y="7177"/>
            <a:chExt cx="5116" cy="604"/>
          </a:xfrm>
        </p:grpSpPr>
        <p:sp>
          <p:nvSpPr>
            <p:cNvPr id="22" name="文本框 21"/>
            <p:cNvSpPr txBox="1"/>
            <p:nvPr/>
          </p:nvSpPr>
          <p:spPr>
            <a:xfrm>
              <a:off x="7584" y="7177"/>
              <a:ext cx="3573" cy="580"/>
            </a:xfrm>
            <a:prstGeom prst="rect">
              <a:avLst/>
            </a:prstGeom>
            <a:noFill/>
          </p:spPr>
          <p:txBody>
            <a:bodyPr wrap="square" rtlCol="0">
              <a:spAutoFit/>
            </a:bodyPr>
            <a:p>
              <a:r>
                <a:rPr lang="zh-CN" altLang="en-US">
                  <a:highlight>
                    <a:srgbClr val="00FFFF"/>
                  </a:highlight>
                </a:rPr>
                <a:t>该位置不符合要求</a:t>
              </a:r>
              <a:endParaRPr lang="zh-CN" altLang="en-US">
                <a:highlight>
                  <a:srgbClr val="00FFFF"/>
                </a:highlight>
              </a:endParaRPr>
            </a:p>
          </p:txBody>
        </p:sp>
        <p:sp>
          <p:nvSpPr>
            <p:cNvPr id="23" name="文本框 22"/>
            <p:cNvSpPr txBox="1"/>
            <p:nvPr/>
          </p:nvSpPr>
          <p:spPr>
            <a:xfrm>
              <a:off x="11157" y="7201"/>
              <a:ext cx="1543" cy="580"/>
            </a:xfrm>
            <a:prstGeom prst="rect">
              <a:avLst/>
            </a:prstGeom>
            <a:noFill/>
          </p:spPr>
          <p:txBody>
            <a:bodyPr wrap="square" rtlCol="0">
              <a:spAutoFit/>
            </a:bodyPr>
            <a:p>
              <a:r>
                <a:rPr lang="en-US" altLang="zh-CN">
                  <a:highlight>
                    <a:srgbClr val="00FFFF"/>
                  </a:highlight>
                </a:rPr>
                <a:t>r=mid-1</a:t>
              </a:r>
              <a:endParaRPr lang="en-US" altLang="zh-CN">
                <a:highlight>
                  <a:srgbClr val="00FFFF"/>
                </a:highlight>
              </a:endParaRPr>
            </a:p>
          </p:txBody>
        </p:sp>
      </p:grpSp>
      <p:grpSp>
        <p:nvGrpSpPr>
          <p:cNvPr id="34" name="组合 33"/>
          <p:cNvGrpSpPr/>
          <p:nvPr/>
        </p:nvGrpSpPr>
        <p:grpSpPr>
          <a:xfrm>
            <a:off x="5690870" y="4989195"/>
            <a:ext cx="3114040" cy="378460"/>
            <a:chOff x="7584" y="7878"/>
            <a:chExt cx="4904" cy="596"/>
          </a:xfrm>
        </p:grpSpPr>
        <p:sp>
          <p:nvSpPr>
            <p:cNvPr id="24" name="文本框 23"/>
            <p:cNvSpPr txBox="1"/>
            <p:nvPr/>
          </p:nvSpPr>
          <p:spPr>
            <a:xfrm>
              <a:off x="7584" y="7878"/>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5" name="文本框 24"/>
            <p:cNvSpPr txBox="1"/>
            <p:nvPr/>
          </p:nvSpPr>
          <p:spPr>
            <a:xfrm>
              <a:off x="11157" y="7894"/>
              <a:ext cx="1331"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grpSp>
        <p:nvGrpSpPr>
          <p:cNvPr id="35" name="组合 34"/>
          <p:cNvGrpSpPr/>
          <p:nvPr/>
        </p:nvGrpSpPr>
        <p:grpSpPr>
          <a:xfrm>
            <a:off x="5690870" y="5370195"/>
            <a:ext cx="3114040" cy="375285"/>
            <a:chOff x="7584" y="8478"/>
            <a:chExt cx="4904" cy="591"/>
          </a:xfrm>
        </p:grpSpPr>
        <p:sp>
          <p:nvSpPr>
            <p:cNvPr id="26" name="文本框 25"/>
            <p:cNvSpPr txBox="1"/>
            <p:nvPr/>
          </p:nvSpPr>
          <p:spPr>
            <a:xfrm>
              <a:off x="7584" y="8478"/>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7" name="文本框 26"/>
            <p:cNvSpPr txBox="1"/>
            <p:nvPr/>
          </p:nvSpPr>
          <p:spPr>
            <a:xfrm>
              <a:off x="11157" y="8489"/>
              <a:ext cx="1331"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sp>
        <p:nvSpPr>
          <p:cNvPr id="28" name="文本框 27"/>
          <p:cNvSpPr txBox="1"/>
          <p:nvPr/>
        </p:nvSpPr>
        <p:spPr>
          <a:xfrm>
            <a:off x="1442085" y="5862320"/>
            <a:ext cx="2027555" cy="460375"/>
          </a:xfrm>
          <a:prstGeom prst="rect">
            <a:avLst/>
          </a:prstGeom>
          <a:noFill/>
        </p:spPr>
        <p:txBody>
          <a:bodyPr wrap="square" rtlCol="0">
            <a:spAutoFit/>
          </a:bodyPr>
          <a:p>
            <a:r>
              <a:rPr lang="zh-CN" altLang="en-US" sz="2400">
                <a:highlight>
                  <a:srgbClr val="FF0000"/>
                </a:highlight>
              </a:rPr>
              <a:t>陷入死循环！</a:t>
            </a:r>
            <a:endParaRPr lang="zh-CN" altLang="en-US" sz="2400">
              <a:highlight>
                <a:srgbClr val="FF0000"/>
              </a:highlight>
            </a:endParaRPr>
          </a:p>
        </p:txBody>
      </p:sp>
      <p:sp>
        <p:nvSpPr>
          <p:cNvPr id="3" name="文本框 2"/>
          <p:cNvSpPr txBox="1"/>
          <p:nvPr/>
        </p:nvSpPr>
        <p:spPr>
          <a:xfrm>
            <a:off x="3095625" y="2005330"/>
            <a:ext cx="2953385" cy="368300"/>
          </a:xfrm>
          <a:prstGeom prst="rect">
            <a:avLst/>
          </a:prstGeom>
          <a:noFill/>
        </p:spPr>
        <p:txBody>
          <a:bodyPr wrap="square" rtlCol="0">
            <a:spAutoFit/>
          </a:bodyPr>
          <a:p>
            <a:r>
              <a:rPr lang="zh-CN" altLang="en-US">
                <a:solidFill>
                  <a:srgbClr val="FF0000"/>
                </a:solidFill>
              </a:rPr>
              <a:t>小于等于</a:t>
            </a:r>
            <a:r>
              <a:rPr lang="en-US" altLang="zh-CN">
                <a:solidFill>
                  <a:srgbClr val="FF0000"/>
                </a:solidFill>
              </a:rPr>
              <a:t>26</a:t>
            </a:r>
            <a:r>
              <a:rPr lang="zh-CN" altLang="en-US">
                <a:solidFill>
                  <a:srgbClr val="FF0000"/>
                </a:solidFill>
              </a:rPr>
              <a:t>的最大值</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3" presetClass="emph" presetSubtype="0" fill="remove" grpId="2" nodeType="clickEffect">
                                  <p:stCondLst>
                                    <p:cond delay="0"/>
                                  </p:stCondLst>
                                  <p:childTnLst>
                                    <p:animClr clrSpc="rgb" dir="cw">
                                      <p:cBhvr override="childStyle">
                                        <p:cTn id="24" dur="1500" accel="50000" autoRev="1" tmFilter="0, 0; .33333, 1; 1, 1" fill="hold">
                                          <p:stCondLst>
                                            <p:cond delay="0"/>
                                          </p:stCondLst>
                                        </p:cTn>
                                        <p:tgtEl>
                                          <p:spTgt spid="15"/>
                                        </p:tgtEl>
                                        <p:attrNameLst>
                                          <p:attrName>style.color</p:attrName>
                                        </p:attrNameLst>
                                      </p:cBhvr>
                                      <p:to>
                                        <a:schemeClr val="accent2"/>
                                      </p:to>
                                    </p:animClr>
                                    <p:animClr clrSpc="rgb" dir="cw">
                                      <p:cBhvr>
                                        <p:cTn id="25" dur="1500" accel="50000" autoRev="1" tmFilter="0, 0; .33333, 1; 1, 1" fill="hold">
                                          <p:stCondLst>
                                            <p:cond delay="0"/>
                                          </p:stCondLst>
                                        </p:cTn>
                                        <p:tgtEl>
                                          <p:spTgt spid="15"/>
                                        </p:tgtEl>
                                        <p:attrNameLst>
                                          <p:attrName>fillcolor</p:attrName>
                                        </p:attrNameLst>
                                      </p:cBhvr>
                                      <p:to>
                                        <a:schemeClr val="accent2"/>
                                      </p:to>
                                    </p:animClr>
                                    <p:set>
                                      <p:cBhvr>
                                        <p:cTn id="26" dur="3000" fill="hold"/>
                                        <p:tgtEl>
                                          <p:spTgt spid="15"/>
                                        </p:tgtEl>
                                        <p:attrNameLst>
                                          <p:attrName>fill.type</p:attrName>
                                        </p:attrNameLst>
                                      </p:cBhvr>
                                      <p:to>
                                        <p:strVal val="solid"/>
                                      </p:to>
                                    </p:set>
                                    <p:set>
                                      <p:cBhvr>
                                        <p:cTn id="27" dur="3000" fill="hold"/>
                                        <p:tgtEl>
                                          <p:spTgt spid="15"/>
                                        </p:tgtEl>
                                        <p:attrNameLst>
                                          <p:attrName>fill.on</p:attrName>
                                        </p:attrNameLst>
                                      </p:cBhvr>
                                      <p:to>
                                        <p:strVal val="true"/>
                                      </p:to>
                                    </p:set>
                                    <p:animScale>
                                      <p:cBhvr>
                                        <p:cTn id="28" dur="1500" accel="50000" autoRev="1" tmFilter="0, 0; .33333, 1; 1, 1" fill="hold">
                                          <p:stCondLst>
                                            <p:cond delay="0"/>
                                          </p:stCondLst>
                                        </p:cTn>
                                        <p:tgtEl>
                                          <p:spTgt spid="15"/>
                                        </p:tgtEl>
                                      </p:cBhvr>
                                      <p:from x="100000" y="100000"/>
                                      <p:to x="100000" y="14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2" nodeType="clickEffect">
                                  <p:stCondLst>
                                    <p:cond delay="0"/>
                                  </p:stCondLst>
                                  <p:childTnLst>
                                    <p:set>
                                      <p:cBhvr>
                                        <p:cTn id="92" dur="1" fill="hold">
                                          <p:stCondLst>
                                            <p:cond delay="0"/>
                                          </p:stCondLst>
                                        </p:cTn>
                                        <p:tgtEl>
                                          <p:spTgt spid="28">
                                            <p:txEl>
                                              <p:pRg st="0" end="0"/>
                                            </p:txEl>
                                          </p:spTgt>
                                        </p:tgtEl>
                                        <p:attrNameLst>
                                          <p:attrName>style.visibility</p:attrName>
                                        </p:attrNameLst>
                                      </p:cBhvr>
                                      <p:to>
                                        <p:strVal val="visible"/>
                                      </p:to>
                                    </p:set>
                                    <p:anim calcmode="lin" valueType="num">
                                      <p:cBhvr additive="base">
                                        <p:cTn id="9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3" grpId="0"/>
      <p:bldP spid="13" grpId="1"/>
      <p:bldP spid="7" grpId="0"/>
      <p:bldP spid="7" grpId="1"/>
      <p:bldP spid="16" grpId="0"/>
      <p:bldP spid="16" grpId="1"/>
      <p:bldP spid="28" grpId="1"/>
      <p:bldP spid="14" grpId="0" animBg="1"/>
      <p:bldP spid="14" grpId="1" animBg="1"/>
      <p:bldP spid="15" grpId="0" animBg="1"/>
      <p:bldP spid="15" grpId="1" animBg="1"/>
      <p:bldP spid="15" grpId="2" animBg="1"/>
      <p:bldP spid="3" grpId="0"/>
      <p:bldP spid="3" grpId="1"/>
      <p:bldP spid="28" grpId="2" bldLvl="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5" name="Text Box 7"/>
          <p:cNvSpPr txBox="1">
            <a:spLocks noChangeArrowheads="1"/>
          </p:cNvSpPr>
          <p:nvPr/>
        </p:nvSpPr>
        <p:spPr bwMode="auto">
          <a:xfrm>
            <a:off x="539491" y="1213994"/>
            <a:ext cx="8065901" cy="5333365"/>
          </a:xfrm>
          <a:prstGeom prst="rect">
            <a:avLst/>
          </a:prstGeom>
          <a:noFill/>
          <a:ln w="9525">
            <a:noFill/>
            <a:miter lim="800000"/>
          </a:ln>
          <a:effectLst/>
        </p:spPr>
        <p:txBody>
          <a:bodyPr>
            <a:spAutoFit/>
          </a:bodyPr>
          <a:lstStyle/>
          <a:p>
            <a:pPr>
              <a:lnSpc>
                <a:spcPct val="150000"/>
              </a:lnSpc>
              <a:spcBef>
                <a:spcPct val="50000"/>
              </a:spcBef>
            </a:pPr>
            <a:r>
              <a:rPr lang="zh-CN" sz="2400" dirty="0">
                <a:cs typeface="Consolas" panose="020B0609020204030204" pitchFamily="49" charset="0"/>
              </a:rPr>
              <a:t>有一</a:t>
            </a:r>
            <a:r>
              <a:rPr sz="2400" dirty="0">
                <a:cs typeface="Consolas" panose="020B0609020204030204" pitchFamily="49" charset="0"/>
              </a:rPr>
              <a:t>正整数</a:t>
            </a:r>
            <a:r>
              <a:rPr lang="zh-CN" sz="2400" dirty="0">
                <a:cs typeface="Consolas" panose="020B0609020204030204" pitchFamily="49" charset="0"/>
              </a:rPr>
              <a:t>序列</a:t>
            </a:r>
            <a:r>
              <a:rPr sz="2400" dirty="0">
                <a:cs typeface="Consolas" panose="020B0609020204030204" pitchFamily="49" charset="0"/>
              </a:rPr>
              <a:t>a1,a2,a3,...an, 其中 n&lt;=10</a:t>
            </a:r>
            <a:r>
              <a:rPr sz="2400" baseline="30000" dirty="0">
                <a:cs typeface="Consolas" panose="020B0609020204030204" pitchFamily="49" charset="0"/>
              </a:rPr>
              <a:t>5</a:t>
            </a:r>
            <a:r>
              <a:rPr sz="2400" dirty="0">
                <a:cs typeface="Consolas" panose="020B0609020204030204" pitchFamily="49" charset="0"/>
              </a:rPr>
              <a:t> ,  ai&lt;=10</a:t>
            </a:r>
            <a:r>
              <a:rPr sz="2400" baseline="30000" dirty="0">
                <a:cs typeface="Consolas" panose="020B0609020204030204" pitchFamily="49" charset="0"/>
              </a:rPr>
              <a:t>9</a:t>
            </a:r>
            <a:r>
              <a:rPr sz="2400" dirty="0">
                <a:cs typeface="Consolas" panose="020B0609020204030204" pitchFamily="49" charset="0"/>
              </a:rPr>
              <a:t> 有m 个查询（m&lt;=10</a:t>
            </a:r>
            <a:r>
              <a:rPr sz="2400" baseline="30000" dirty="0">
                <a:cs typeface="Consolas" panose="020B0609020204030204" pitchFamily="49" charset="0"/>
              </a:rPr>
              <a:t>5</a:t>
            </a:r>
            <a:r>
              <a:rPr sz="2400" dirty="0">
                <a:cs typeface="Consolas" panose="020B0609020204030204" pitchFamily="49" charset="0"/>
              </a:rPr>
              <a:t>）,每次查询m是否在数组a中如果存在输出1，否则输出0.</a:t>
            </a:r>
            <a:endParaRPr sz="2400" dirty="0">
              <a:cs typeface="Consolas" panose="020B0609020204030204" pitchFamily="49" charset="0"/>
            </a:endParaRPr>
          </a:p>
          <a:p>
            <a:pPr>
              <a:lnSpc>
                <a:spcPct val="150000"/>
              </a:lnSpc>
              <a:spcBef>
                <a:spcPct val="50000"/>
              </a:spcBef>
            </a:pPr>
            <a:r>
              <a:rPr sz="2400" dirty="0">
                <a:cs typeface="Consolas" panose="020B0609020204030204" pitchFamily="49" charset="0"/>
              </a:rPr>
              <a:t>样例输入</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10 4</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16 63 20 30 70 76 73 79 23 40</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20</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22</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40</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rPr>
              <a:t>45</a:t>
            </a:r>
            <a:endParaRPr sz="2400" dirty="0">
              <a:cs typeface="Consolas" panose="020B0609020204030204" pitchFamily="49" charset="0"/>
            </a:endParaRPr>
          </a:p>
          <a:p>
            <a:pPr>
              <a:lnSpc>
                <a:spcPct val="60000"/>
              </a:lnSpc>
              <a:spcBef>
                <a:spcPct val="50000"/>
              </a:spcBef>
            </a:pP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5786755" y="3467100"/>
            <a:ext cx="2818765" cy="1936115"/>
          </a:xfrm>
          <a:prstGeom prst="rect">
            <a:avLst/>
          </a:prstGeom>
          <a:noFill/>
        </p:spPr>
        <p:txBody>
          <a:bodyPr wrap="square" rtlCol="0" anchor="t">
            <a:spAutoFit/>
          </a:bodyPr>
          <a:p>
            <a:pPr>
              <a:lnSpc>
                <a:spcPct val="60000"/>
              </a:lnSpc>
              <a:spcBef>
                <a:spcPct val="50000"/>
              </a:spcBef>
            </a:pPr>
            <a:r>
              <a:rPr sz="2400" dirty="0">
                <a:cs typeface="Consolas" panose="020B0609020204030204" pitchFamily="49" charset="0"/>
                <a:sym typeface="+mn-ea"/>
              </a:rPr>
              <a:t>样例输出</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sym typeface="+mn-ea"/>
              </a:rPr>
              <a:t>1</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sym typeface="+mn-ea"/>
              </a:rPr>
              <a:t>0</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sym typeface="+mn-ea"/>
              </a:rPr>
              <a:t>1</a:t>
            </a:r>
            <a:endParaRPr sz="2400" dirty="0">
              <a:cs typeface="Consolas" panose="020B0609020204030204" pitchFamily="49" charset="0"/>
            </a:endParaRPr>
          </a:p>
          <a:p>
            <a:pPr>
              <a:lnSpc>
                <a:spcPct val="60000"/>
              </a:lnSpc>
              <a:spcBef>
                <a:spcPct val="50000"/>
              </a:spcBef>
            </a:pPr>
            <a:r>
              <a:rPr sz="2400" dirty="0">
                <a:cs typeface="Consolas" panose="020B0609020204030204" pitchFamily="49" charset="0"/>
                <a:sym typeface="+mn-ea"/>
              </a:rPr>
              <a:t>0</a:t>
            </a:r>
            <a:endParaRPr lang="zh-CN" alt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最靠右（大）的位置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4" name="对象 3"/>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5"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graphicFrame>
        <p:nvGraphicFramePr>
          <p:cNvPr id="6" name="表格 5"/>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9</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11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13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22</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27</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sym typeface="+mn-ea"/>
                        </a:rPr>
                        <a:t>33</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下箭头 13"/>
          <p:cNvSpPr/>
          <p:nvPr/>
        </p:nvSpPr>
        <p:spPr>
          <a:xfrm>
            <a:off x="4405630" y="260286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4181475" y="2406650"/>
            <a:ext cx="224155" cy="384175"/>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aphicFrame>
        <p:nvGraphicFramePr>
          <p:cNvPr id="17" name="表格 16"/>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上箭头 17"/>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上箭头 18"/>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095625" y="2005330"/>
            <a:ext cx="2953385" cy="368300"/>
          </a:xfrm>
          <a:prstGeom prst="rect">
            <a:avLst/>
          </a:prstGeom>
          <a:noFill/>
        </p:spPr>
        <p:txBody>
          <a:bodyPr wrap="square" rtlCol="0">
            <a:spAutoFit/>
          </a:bodyPr>
          <a:p>
            <a:r>
              <a:rPr lang="zh-CN" altLang="en-US">
                <a:solidFill>
                  <a:srgbClr val="FF0000"/>
                </a:solidFill>
              </a:rPr>
              <a:t>小于等于</a:t>
            </a:r>
            <a:r>
              <a:rPr lang="en-US" altLang="zh-CN">
                <a:solidFill>
                  <a:srgbClr val="FF0000"/>
                </a:solidFill>
              </a:rPr>
              <a:t>26</a:t>
            </a:r>
            <a:r>
              <a:rPr lang="zh-CN" altLang="en-US">
                <a:solidFill>
                  <a:srgbClr val="FF0000"/>
                </a:solidFill>
              </a:rPr>
              <a:t>的最大值</a:t>
            </a:r>
            <a:endParaRPr lang="zh-CN" altLang="en-US">
              <a:solidFill>
                <a:srgbClr val="FF0000"/>
              </a:solidFill>
            </a:endParaRPr>
          </a:p>
        </p:txBody>
      </p:sp>
      <p:sp>
        <p:nvSpPr>
          <p:cNvPr id="11" name="文本框 10"/>
          <p:cNvSpPr txBox="1"/>
          <p:nvPr/>
        </p:nvSpPr>
        <p:spPr>
          <a:xfrm>
            <a:off x="1059815" y="3630930"/>
            <a:ext cx="656209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如何解决</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满足要求最大值</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的</a:t>
            </a:r>
            <a:r>
              <a:rPr lang="zh-CN" altLang="en-US" sz="2400">
                <a:latin typeface="宋体" panose="02010600030101010101" pitchFamily="2" charset="-122"/>
                <a:ea typeface="宋体" panose="02010600030101010101" pitchFamily="2" charset="-122"/>
                <a:cs typeface="宋体" panose="02010600030101010101" pitchFamily="2" charset="-122"/>
              </a:rPr>
              <a:t>死循环问题？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2177415" y="4599940"/>
            <a:ext cx="4326890" cy="521970"/>
          </a:xfrm>
          <a:prstGeom prst="rect">
            <a:avLst/>
          </a:prstGeom>
          <a:noFill/>
        </p:spPr>
        <p:txBody>
          <a:bodyPr wrap="square" rtlCol="0">
            <a:spAutoFit/>
          </a:bodyPr>
          <a:p>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上取整！</a:t>
            </a:r>
            <a:r>
              <a:rPr lang="en-US" altLang="zh-CN" sz="2800">
                <a:highlight>
                  <a:srgbClr val="FFFF00"/>
                </a:highlight>
                <a:latin typeface="宋体" panose="02010600030101010101" pitchFamily="2" charset="-122"/>
                <a:ea typeface="宋体" panose="02010600030101010101" pitchFamily="2" charset="-122"/>
                <a:cs typeface="宋体" panose="02010600030101010101" pitchFamily="2" charset="-122"/>
              </a:rPr>
              <a:t>mid=(l+r+1)/2</a:t>
            </a:r>
            <a:endParaRPr lang="en-US" altLang="zh-CN" sz="280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最靠右（大）的位置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a:xfrm>
            <a:off x="6408272" y="6132831"/>
            <a:ext cx="2057757" cy="365125"/>
          </a:xfrm>
        </p:spPr>
        <p:txBody>
          <a:bodyPr/>
          <a:lstStyle/>
          <a:p>
            <a:fld id="{565CE74E-AB26-4998-AD42-012C4C1AD076}" type="slidenum">
              <a:rPr lang="zh-CN" altLang="en-US" smtClean="0"/>
            </a:fld>
            <a:endParaRPr lang="zh-CN" altLang="en-US"/>
          </a:p>
        </p:txBody>
      </p:sp>
      <p:graphicFrame>
        <p:nvGraphicFramePr>
          <p:cNvPr id="4" name="对象 3"/>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5"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graphicFrame>
        <p:nvGraphicFramePr>
          <p:cNvPr id="6" name="表格 5"/>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9</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11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13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22</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27</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sym typeface="+mn-ea"/>
                        </a:rPr>
                        <a:t>33</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335280" y="3924300"/>
            <a:ext cx="4967605" cy="398780"/>
          </a:xfrm>
          <a:prstGeom prst="rect">
            <a:avLst/>
          </a:prstGeom>
          <a:noFill/>
        </p:spPr>
        <p:txBody>
          <a:bodyPr wrap="square" rtlCol="0">
            <a:spAutoFit/>
          </a:bodyPr>
          <a:p>
            <a:r>
              <a:rPr lang="en-US" altLang="zh-CN" sz="2000"/>
              <a:t> 1                   6                     10         27     </a:t>
            </a:r>
            <a:r>
              <a:rPr lang="en-US" altLang="zh-CN" sz="2000">
                <a:latin typeface="Arial" panose="020B0604020202020204" pitchFamily="34" charset="0"/>
                <a:cs typeface="Arial" panose="020B0604020202020204" pitchFamily="34" charset="0"/>
                <a:sym typeface="+mn-ea"/>
              </a:rPr>
              <a:t>&gt;</a:t>
            </a:r>
            <a:r>
              <a:rPr lang="en-US" altLang="zh-CN" sz="2000"/>
              <a:t>     26</a:t>
            </a:r>
            <a:endParaRPr lang="en-US" altLang="zh-CN" sz="2400"/>
          </a:p>
        </p:txBody>
      </p:sp>
      <p:sp>
        <p:nvSpPr>
          <p:cNvPr id="9" name="文本框 8"/>
          <p:cNvSpPr txBox="1"/>
          <p:nvPr/>
        </p:nvSpPr>
        <p:spPr>
          <a:xfrm>
            <a:off x="379095" y="4320540"/>
            <a:ext cx="5009515" cy="398780"/>
          </a:xfrm>
          <a:prstGeom prst="rect">
            <a:avLst/>
          </a:prstGeom>
          <a:noFill/>
        </p:spPr>
        <p:txBody>
          <a:bodyPr wrap="square" rtlCol="0">
            <a:spAutoFit/>
          </a:bodyPr>
          <a:p>
            <a:r>
              <a:rPr lang="en-US" altLang="zh-CN" sz="2000"/>
              <a:t>1                   3                     5           11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sym typeface="+mn-ea"/>
              </a:rPr>
              <a:t> </a:t>
            </a:r>
            <a:r>
              <a:rPr lang="en-US" altLang="zh-CN" sz="2000"/>
              <a:t>    26</a:t>
            </a:r>
            <a:endParaRPr lang="en-US" altLang="zh-CN" sz="2000"/>
          </a:p>
        </p:txBody>
      </p:sp>
      <p:sp>
        <p:nvSpPr>
          <p:cNvPr id="10" name="文本框 9"/>
          <p:cNvSpPr txBox="1"/>
          <p:nvPr/>
        </p:nvSpPr>
        <p:spPr>
          <a:xfrm>
            <a:off x="391795" y="4755515"/>
            <a:ext cx="4854575" cy="398780"/>
          </a:xfrm>
          <a:prstGeom prst="rect">
            <a:avLst/>
          </a:prstGeom>
          <a:noFill/>
        </p:spPr>
        <p:txBody>
          <a:bodyPr wrap="square" rtlCol="0">
            <a:spAutoFit/>
          </a:bodyPr>
          <a:p>
            <a:r>
              <a:rPr lang="en-US" altLang="zh-CN"/>
              <a:t>3</a:t>
            </a:r>
            <a:r>
              <a:rPr lang="en-US" altLang="zh-CN" sz="2000"/>
              <a:t>                   4                     5            13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t>     26</a:t>
            </a:r>
            <a:endParaRPr lang="en-US" altLang="zh-CN" sz="2000"/>
          </a:p>
        </p:txBody>
      </p:sp>
      <p:sp>
        <p:nvSpPr>
          <p:cNvPr id="13" name="文本框 12"/>
          <p:cNvSpPr txBox="1"/>
          <p:nvPr/>
        </p:nvSpPr>
        <p:spPr>
          <a:xfrm>
            <a:off x="391795" y="5190490"/>
            <a:ext cx="4854575" cy="398780"/>
          </a:xfrm>
          <a:prstGeom prst="rect">
            <a:avLst/>
          </a:prstGeom>
          <a:noFill/>
        </p:spPr>
        <p:txBody>
          <a:bodyPr wrap="square" rtlCol="0">
            <a:spAutoFit/>
          </a:bodyPr>
          <a:p>
            <a:r>
              <a:rPr lang="en-US" altLang="zh-CN"/>
              <a:t>4</a:t>
            </a:r>
            <a:r>
              <a:rPr lang="en-US" altLang="zh-CN" sz="2000"/>
              <a:t>                   5                     5             22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sym typeface="+mn-ea"/>
              </a:rPr>
              <a:t>     26</a:t>
            </a:r>
            <a:r>
              <a:rPr lang="en-US" altLang="zh-CN" sz="2000"/>
              <a:t>    </a:t>
            </a:r>
            <a:endParaRPr lang="en-US" altLang="zh-CN" sz="2000"/>
          </a:p>
        </p:txBody>
      </p:sp>
      <p:sp>
        <p:nvSpPr>
          <p:cNvPr id="14" name="下箭头 13"/>
          <p:cNvSpPr/>
          <p:nvPr/>
        </p:nvSpPr>
        <p:spPr>
          <a:xfrm>
            <a:off x="4405630" y="260286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aphicFrame>
        <p:nvGraphicFramePr>
          <p:cNvPr id="17" name="表格 16"/>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上箭头 17"/>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上箭头 18"/>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5744210" y="3928745"/>
            <a:ext cx="3385820" cy="369570"/>
            <a:chOff x="7535" y="6508"/>
            <a:chExt cx="5110" cy="582"/>
          </a:xfrm>
        </p:grpSpPr>
        <p:sp>
          <p:nvSpPr>
            <p:cNvPr id="20" name="文本框 19"/>
            <p:cNvSpPr txBox="1"/>
            <p:nvPr/>
          </p:nvSpPr>
          <p:spPr>
            <a:xfrm>
              <a:off x="7535" y="6508"/>
              <a:ext cx="4016" cy="580"/>
            </a:xfrm>
            <a:prstGeom prst="rect">
              <a:avLst/>
            </a:prstGeom>
            <a:noFill/>
          </p:spPr>
          <p:txBody>
            <a:bodyPr wrap="square" rtlCol="0">
              <a:spAutoFit/>
            </a:bodyPr>
            <a:p>
              <a:r>
                <a:rPr lang="zh-CN" altLang="en-US">
                  <a:highlight>
                    <a:srgbClr val="FFFF00"/>
                  </a:highlight>
                </a:rPr>
                <a:t>该位置不符合要求</a:t>
              </a:r>
              <a:r>
                <a:rPr lang="en-US" altLang="zh-CN">
                  <a:highlight>
                    <a:srgbClr val="FFFF00"/>
                  </a:highlight>
                </a:rPr>
                <a:t> </a:t>
              </a:r>
              <a:endParaRPr lang="en-US" altLang="zh-CN">
                <a:highlight>
                  <a:srgbClr val="FFFF00"/>
                </a:highlight>
              </a:endParaRPr>
            </a:p>
          </p:txBody>
        </p:sp>
        <p:sp>
          <p:nvSpPr>
            <p:cNvPr id="21" name="文本框 20"/>
            <p:cNvSpPr txBox="1"/>
            <p:nvPr/>
          </p:nvSpPr>
          <p:spPr>
            <a:xfrm>
              <a:off x="11157" y="6510"/>
              <a:ext cx="1488" cy="580"/>
            </a:xfrm>
            <a:prstGeom prst="rect">
              <a:avLst/>
            </a:prstGeom>
            <a:noFill/>
          </p:spPr>
          <p:txBody>
            <a:bodyPr wrap="square" rtlCol="0">
              <a:spAutoFit/>
            </a:bodyPr>
            <a:p>
              <a:r>
                <a:rPr lang="en-US" altLang="zh-CN">
                  <a:highlight>
                    <a:srgbClr val="FFFF00"/>
                  </a:highlight>
                </a:rPr>
                <a:t>r=mid-1</a:t>
              </a:r>
              <a:endParaRPr lang="en-US" altLang="zh-CN">
                <a:highlight>
                  <a:srgbClr val="FFFF00"/>
                </a:highlight>
              </a:endParaRPr>
            </a:p>
          </p:txBody>
        </p:sp>
      </p:grpSp>
      <p:grpSp>
        <p:nvGrpSpPr>
          <p:cNvPr id="33" name="组合 32"/>
          <p:cNvGrpSpPr/>
          <p:nvPr/>
        </p:nvGrpSpPr>
        <p:grpSpPr>
          <a:xfrm>
            <a:off x="5775960" y="4345940"/>
            <a:ext cx="3354070" cy="464820"/>
            <a:chOff x="7584" y="7089"/>
            <a:chExt cx="5282" cy="732"/>
          </a:xfrm>
        </p:grpSpPr>
        <p:sp>
          <p:nvSpPr>
            <p:cNvPr id="22" name="文本框 21"/>
            <p:cNvSpPr txBox="1"/>
            <p:nvPr/>
          </p:nvSpPr>
          <p:spPr>
            <a:xfrm>
              <a:off x="7584" y="7089"/>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3" name="文本框 22"/>
            <p:cNvSpPr txBox="1"/>
            <p:nvPr/>
          </p:nvSpPr>
          <p:spPr>
            <a:xfrm>
              <a:off x="11323" y="7241"/>
              <a:ext cx="1543"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grpSp>
        <p:nvGrpSpPr>
          <p:cNvPr id="34" name="组合 33"/>
          <p:cNvGrpSpPr/>
          <p:nvPr/>
        </p:nvGrpSpPr>
        <p:grpSpPr>
          <a:xfrm>
            <a:off x="5775960" y="4742180"/>
            <a:ext cx="3213735" cy="398145"/>
            <a:chOff x="7584" y="7846"/>
            <a:chExt cx="5061" cy="627"/>
          </a:xfrm>
        </p:grpSpPr>
        <p:sp>
          <p:nvSpPr>
            <p:cNvPr id="24" name="文本框 23"/>
            <p:cNvSpPr txBox="1"/>
            <p:nvPr/>
          </p:nvSpPr>
          <p:spPr>
            <a:xfrm>
              <a:off x="7584" y="7846"/>
              <a:ext cx="3573" cy="580"/>
            </a:xfrm>
            <a:prstGeom prst="rect">
              <a:avLst/>
            </a:prstGeom>
            <a:noFill/>
          </p:spPr>
          <p:txBody>
            <a:bodyPr wrap="square" rtlCol="0">
              <a:spAutoFit/>
            </a:bodyPr>
            <a:p>
              <a:r>
                <a:rPr lang="zh-CN" altLang="en-US">
                  <a:highlight>
                    <a:srgbClr val="00FFFF"/>
                  </a:highlight>
                </a:rPr>
                <a:t>该位置</a:t>
              </a:r>
              <a:r>
                <a:rPr lang="zh-CN" altLang="en-US">
                  <a:highlight>
                    <a:srgbClr val="00FFFF"/>
                  </a:highlight>
                  <a:sym typeface="+mn-ea"/>
                </a:rPr>
                <a:t>不</a:t>
              </a:r>
              <a:r>
                <a:rPr lang="zh-CN" altLang="en-US">
                  <a:highlight>
                    <a:srgbClr val="00FFFF"/>
                  </a:highlight>
                </a:rPr>
                <a:t>符合要求</a:t>
              </a:r>
              <a:endParaRPr lang="zh-CN" altLang="en-US">
                <a:highlight>
                  <a:srgbClr val="00FFFF"/>
                </a:highlight>
              </a:endParaRPr>
            </a:p>
          </p:txBody>
        </p:sp>
        <p:sp>
          <p:nvSpPr>
            <p:cNvPr id="25" name="文本框 24"/>
            <p:cNvSpPr txBox="1"/>
            <p:nvPr/>
          </p:nvSpPr>
          <p:spPr>
            <a:xfrm>
              <a:off x="11314" y="7893"/>
              <a:ext cx="1331"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grpSp>
        <p:nvGrpSpPr>
          <p:cNvPr id="35" name="组合 34"/>
          <p:cNvGrpSpPr/>
          <p:nvPr/>
        </p:nvGrpSpPr>
        <p:grpSpPr>
          <a:xfrm>
            <a:off x="5775960" y="5199380"/>
            <a:ext cx="3213735" cy="368300"/>
            <a:chOff x="7584" y="8478"/>
            <a:chExt cx="5061" cy="580"/>
          </a:xfrm>
        </p:grpSpPr>
        <p:sp>
          <p:nvSpPr>
            <p:cNvPr id="26" name="文本框 25"/>
            <p:cNvSpPr txBox="1"/>
            <p:nvPr/>
          </p:nvSpPr>
          <p:spPr>
            <a:xfrm>
              <a:off x="7584" y="8478"/>
              <a:ext cx="3573" cy="580"/>
            </a:xfrm>
            <a:prstGeom prst="rect">
              <a:avLst/>
            </a:prstGeom>
            <a:noFill/>
          </p:spPr>
          <p:txBody>
            <a:bodyPr wrap="square" rtlCol="0">
              <a:spAutoFit/>
            </a:bodyPr>
            <a:p>
              <a:r>
                <a:rPr lang="zh-CN" altLang="en-US">
                  <a:highlight>
                    <a:srgbClr val="00FFFF"/>
                  </a:highlight>
                </a:rPr>
                <a:t>该位置</a:t>
              </a:r>
              <a:r>
                <a:rPr lang="zh-CN" altLang="en-US">
                  <a:highlight>
                    <a:srgbClr val="00FFFF"/>
                  </a:highlight>
                  <a:sym typeface="+mn-ea"/>
                </a:rPr>
                <a:t>不</a:t>
              </a:r>
              <a:r>
                <a:rPr lang="zh-CN" altLang="en-US">
                  <a:highlight>
                    <a:srgbClr val="00FFFF"/>
                  </a:highlight>
                </a:rPr>
                <a:t>符合要求</a:t>
              </a:r>
              <a:endParaRPr lang="zh-CN" altLang="en-US">
                <a:highlight>
                  <a:srgbClr val="00FFFF"/>
                </a:highlight>
              </a:endParaRPr>
            </a:p>
          </p:txBody>
        </p:sp>
        <p:sp>
          <p:nvSpPr>
            <p:cNvPr id="27" name="文本框 26"/>
            <p:cNvSpPr txBox="1"/>
            <p:nvPr/>
          </p:nvSpPr>
          <p:spPr>
            <a:xfrm>
              <a:off x="11314" y="8478"/>
              <a:ext cx="1331" cy="580"/>
            </a:xfrm>
            <a:prstGeom prst="rect">
              <a:avLst/>
            </a:prstGeom>
            <a:noFill/>
          </p:spPr>
          <p:txBody>
            <a:bodyPr wrap="square" rtlCol="0">
              <a:spAutoFit/>
            </a:bodyPr>
            <a:p>
              <a:r>
                <a:rPr lang="en-US" altLang="zh-CN">
                  <a:highlight>
                    <a:srgbClr val="00FFFF"/>
                  </a:highlight>
                </a:rPr>
                <a:t>r=mid</a:t>
              </a:r>
              <a:endParaRPr lang="en-US" altLang="zh-CN">
                <a:highlight>
                  <a:srgbClr val="00FFFF"/>
                </a:highlight>
              </a:endParaRPr>
            </a:p>
          </p:txBody>
        </p:sp>
      </p:grpSp>
      <p:sp>
        <p:nvSpPr>
          <p:cNvPr id="3" name="文本框 2"/>
          <p:cNvSpPr txBox="1"/>
          <p:nvPr/>
        </p:nvSpPr>
        <p:spPr>
          <a:xfrm>
            <a:off x="3095625" y="2005330"/>
            <a:ext cx="2953385" cy="368300"/>
          </a:xfrm>
          <a:prstGeom prst="rect">
            <a:avLst/>
          </a:prstGeom>
          <a:noFill/>
        </p:spPr>
        <p:txBody>
          <a:bodyPr wrap="square" rtlCol="0">
            <a:spAutoFit/>
          </a:bodyPr>
          <a:p>
            <a:r>
              <a:rPr lang="zh-CN" altLang="en-US">
                <a:solidFill>
                  <a:srgbClr val="FF0000"/>
                </a:solidFill>
              </a:rPr>
              <a:t>小于等于</a:t>
            </a:r>
            <a:r>
              <a:rPr lang="en-US" altLang="zh-CN">
                <a:solidFill>
                  <a:srgbClr val="FF0000"/>
                </a:solidFill>
              </a:rPr>
              <a:t>26</a:t>
            </a:r>
            <a:r>
              <a:rPr lang="zh-CN" altLang="en-US">
                <a:solidFill>
                  <a:srgbClr val="FF0000"/>
                </a:solidFill>
              </a:rPr>
              <a:t>的最大值</a:t>
            </a:r>
            <a:endParaRPr lang="zh-CN" altLang="en-US">
              <a:solidFill>
                <a:srgbClr val="FF0000"/>
              </a:solidFill>
            </a:endParaRPr>
          </a:p>
        </p:txBody>
      </p:sp>
      <p:sp>
        <p:nvSpPr>
          <p:cNvPr id="7" name="文本框 6"/>
          <p:cNvSpPr txBox="1"/>
          <p:nvPr/>
        </p:nvSpPr>
        <p:spPr>
          <a:xfrm>
            <a:off x="379095" y="5654040"/>
            <a:ext cx="3392170" cy="398780"/>
          </a:xfrm>
          <a:prstGeom prst="rect">
            <a:avLst/>
          </a:prstGeom>
          <a:noFill/>
        </p:spPr>
        <p:txBody>
          <a:bodyPr wrap="square" rtlCol="0">
            <a:spAutoFit/>
          </a:bodyPr>
          <a:p>
            <a:r>
              <a:rPr lang="en-US" altLang="zh-CN"/>
              <a:t>5</a:t>
            </a:r>
            <a:r>
              <a:rPr lang="en-US" altLang="zh-CN" sz="2000"/>
              <a:t>                                          5              </a:t>
            </a:r>
            <a:endParaRPr lang="en-US" altLang="zh-CN" sz="2000"/>
          </a:p>
        </p:txBody>
      </p:sp>
      <p:sp>
        <p:nvSpPr>
          <p:cNvPr id="12" name="文本框 11"/>
          <p:cNvSpPr txBox="1"/>
          <p:nvPr/>
        </p:nvSpPr>
        <p:spPr>
          <a:xfrm>
            <a:off x="3860165" y="5687060"/>
            <a:ext cx="4748530" cy="460375"/>
          </a:xfrm>
          <a:prstGeom prst="rect">
            <a:avLst/>
          </a:prstGeom>
          <a:noFill/>
        </p:spPr>
        <p:txBody>
          <a:bodyPr wrap="square" rtlCol="0">
            <a:spAutoFit/>
          </a:bodyPr>
          <a:p>
            <a:r>
              <a:rPr lang="en-US" altLang="zh-CN" sz="2400">
                <a:highlight>
                  <a:srgbClr val="FF0000"/>
                </a:highlight>
              </a:rPr>
              <a:t>l==r </a:t>
            </a:r>
            <a:r>
              <a:rPr lang="zh-CN" altLang="en-US" sz="2400">
                <a:highlight>
                  <a:srgbClr val="FF0000"/>
                </a:highlight>
              </a:rPr>
              <a:t>得到结果</a:t>
            </a:r>
            <a:r>
              <a:rPr lang="en-US" altLang="zh-CN" sz="2400">
                <a:highlight>
                  <a:srgbClr val="FF0000"/>
                </a:highlight>
              </a:rPr>
              <a:t> 22</a:t>
            </a:r>
            <a:r>
              <a:rPr lang="zh-CN" altLang="en-US" sz="2400">
                <a:highlight>
                  <a:srgbClr val="FF0000"/>
                </a:highlight>
              </a:rPr>
              <a:t>对应的</a:t>
            </a:r>
            <a:r>
              <a:rPr lang="en-US" altLang="zh-CN" sz="2400">
                <a:highlight>
                  <a:srgbClr val="FF0000"/>
                </a:highlight>
              </a:rPr>
              <a:t>i</a:t>
            </a:r>
            <a:r>
              <a:rPr lang="zh-CN" altLang="en-US" sz="2400">
                <a:highlight>
                  <a:srgbClr val="FF0000"/>
                </a:highlight>
              </a:rPr>
              <a:t>，结束</a:t>
            </a:r>
            <a:r>
              <a:rPr lang="en-US" altLang="zh-CN" sz="2400">
                <a:highlight>
                  <a:srgbClr val="FF0000"/>
                </a:highlight>
              </a:rPr>
              <a:t>     </a:t>
            </a:r>
            <a:endParaRPr lang="en-US" altLang="zh-CN" sz="2400">
              <a:highlight>
                <a:srgbClr val="FF0000"/>
              </a:highlight>
            </a:endParaRPr>
          </a:p>
        </p:txBody>
      </p:sp>
      <p:sp>
        <p:nvSpPr>
          <p:cNvPr id="28" name="下箭头 27"/>
          <p:cNvSpPr/>
          <p:nvPr/>
        </p:nvSpPr>
        <p:spPr>
          <a:xfrm>
            <a:off x="4181475" y="2406650"/>
            <a:ext cx="224155" cy="384175"/>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445770" y="3512820"/>
            <a:ext cx="5066030" cy="460375"/>
          </a:xfrm>
          <a:prstGeom prst="rect">
            <a:avLst/>
          </a:prstGeom>
          <a:noFill/>
        </p:spPr>
        <p:txBody>
          <a:bodyPr wrap="square" rtlCol="0">
            <a:spAutoFit/>
          </a:bodyPr>
          <a:p>
            <a:r>
              <a:rPr lang="en-US" altLang="zh-CN" sz="2400">
                <a:solidFill>
                  <a:srgbClr val="FF0000"/>
                </a:solidFill>
              </a:rPr>
              <a:t>L     Mid=(l+r+1)/2         R    A[mid]       x</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3" grpId="0"/>
      <p:bldP spid="13" grpId="1"/>
      <p:bldP spid="16" grpId="0"/>
      <p:bldP spid="16" grpId="1"/>
      <p:bldP spid="7" grpId="0"/>
      <p:bldP spid="7" grpId="1"/>
      <p:bldP spid="12" grpId="0"/>
      <p:bldP spid="12" grpId="1"/>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最靠右（大）的位置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4" name="对象 3"/>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5"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sp>
        <p:nvSpPr>
          <p:cNvPr id="7" name="文本框 6"/>
          <p:cNvSpPr txBox="1"/>
          <p:nvPr/>
        </p:nvSpPr>
        <p:spPr>
          <a:xfrm>
            <a:off x="407035" y="3495040"/>
            <a:ext cx="5692140" cy="460375"/>
          </a:xfrm>
          <a:prstGeom prst="rect">
            <a:avLst/>
          </a:prstGeom>
          <a:noFill/>
        </p:spPr>
        <p:txBody>
          <a:bodyPr wrap="square" rtlCol="0">
            <a:spAutoFit/>
          </a:bodyPr>
          <a:p>
            <a:r>
              <a:rPr lang="en-US" altLang="zh-CN" sz="2400">
                <a:solidFill>
                  <a:srgbClr val="FF0000"/>
                </a:solidFill>
              </a:rPr>
              <a:t>L    Mid=(l+r+1)/2   R    A[mid]     x</a:t>
            </a:r>
            <a:endParaRPr lang="en-US" altLang="zh-CN" sz="2400">
              <a:solidFill>
                <a:srgbClr val="FF0000"/>
              </a:solidFill>
            </a:endParaRPr>
          </a:p>
        </p:txBody>
      </p:sp>
      <p:sp>
        <p:nvSpPr>
          <p:cNvPr id="8" name="文本框 7"/>
          <p:cNvSpPr txBox="1"/>
          <p:nvPr/>
        </p:nvSpPr>
        <p:spPr>
          <a:xfrm>
            <a:off x="544195" y="4132580"/>
            <a:ext cx="4381500" cy="398780"/>
          </a:xfrm>
          <a:prstGeom prst="rect">
            <a:avLst/>
          </a:prstGeom>
          <a:noFill/>
        </p:spPr>
        <p:txBody>
          <a:bodyPr wrap="square" rtlCol="0">
            <a:spAutoFit/>
          </a:bodyPr>
          <a:p>
            <a:r>
              <a:rPr lang="en-US" altLang="zh-CN" sz="2000"/>
              <a:t>  1          6            10           45      </a:t>
            </a:r>
            <a:r>
              <a:rPr lang="en-US" altLang="zh-CN" sz="2000">
                <a:latin typeface="Arial" panose="020B0604020202020204" pitchFamily="34" charset="0"/>
                <a:cs typeface="Arial" panose="020B0604020202020204" pitchFamily="34" charset="0"/>
              </a:rPr>
              <a:t>≤</a:t>
            </a:r>
            <a:r>
              <a:rPr lang="en-US" altLang="zh-CN" sz="2000"/>
              <a:t>      45</a:t>
            </a:r>
            <a:endParaRPr lang="en-US" altLang="zh-CN" sz="2400"/>
          </a:p>
        </p:txBody>
      </p:sp>
      <p:sp>
        <p:nvSpPr>
          <p:cNvPr id="9" name="文本框 8"/>
          <p:cNvSpPr txBox="1"/>
          <p:nvPr/>
        </p:nvSpPr>
        <p:spPr>
          <a:xfrm>
            <a:off x="628650" y="4575810"/>
            <a:ext cx="4104640" cy="398780"/>
          </a:xfrm>
          <a:prstGeom prst="rect">
            <a:avLst/>
          </a:prstGeom>
          <a:noFill/>
        </p:spPr>
        <p:txBody>
          <a:bodyPr wrap="square" rtlCol="0">
            <a:spAutoFit/>
          </a:bodyPr>
          <a:p>
            <a:r>
              <a:rPr lang="en-US" altLang="zh-CN"/>
              <a:t> </a:t>
            </a:r>
            <a:r>
              <a:rPr lang="en-US" altLang="zh-CN" sz="2000"/>
              <a:t>6          8           10            </a:t>
            </a:r>
            <a:r>
              <a:rPr lang="en-US" altLang="zh-CN" sz="2000">
                <a:sym typeface="+mn-ea"/>
              </a:rPr>
              <a:t>45      </a:t>
            </a:r>
            <a:r>
              <a:rPr lang="en-US" altLang="zh-CN" sz="2000">
                <a:latin typeface="Arial" panose="020B0604020202020204" pitchFamily="34" charset="0"/>
                <a:cs typeface="Arial" panose="020B0604020202020204" pitchFamily="34" charset="0"/>
                <a:sym typeface="+mn-ea"/>
              </a:rPr>
              <a:t>≤</a:t>
            </a:r>
            <a:r>
              <a:rPr lang="en-US" altLang="zh-CN" sz="2000">
                <a:sym typeface="+mn-ea"/>
              </a:rPr>
              <a:t>      45</a:t>
            </a:r>
            <a:endParaRPr lang="en-US" altLang="zh-CN" sz="2000"/>
          </a:p>
        </p:txBody>
      </p:sp>
      <p:sp>
        <p:nvSpPr>
          <p:cNvPr id="10" name="文本框 9"/>
          <p:cNvSpPr txBox="1"/>
          <p:nvPr/>
        </p:nvSpPr>
        <p:spPr>
          <a:xfrm>
            <a:off x="643890" y="4982210"/>
            <a:ext cx="4281805" cy="398780"/>
          </a:xfrm>
          <a:prstGeom prst="rect">
            <a:avLst/>
          </a:prstGeom>
          <a:noFill/>
        </p:spPr>
        <p:txBody>
          <a:bodyPr wrap="square" rtlCol="0">
            <a:spAutoFit/>
          </a:bodyPr>
          <a:p>
            <a:r>
              <a:rPr lang="en-US" altLang="zh-CN"/>
              <a:t> </a:t>
            </a:r>
            <a:r>
              <a:rPr lang="en-US" altLang="zh-CN" sz="2000"/>
              <a:t>8          9          10            76      </a:t>
            </a:r>
            <a:r>
              <a:rPr lang="en-US" altLang="zh-CN" sz="2000">
                <a:latin typeface="Arial" panose="020B0604020202020204" pitchFamily="34" charset="0"/>
                <a:cs typeface="Arial" panose="020B0604020202020204" pitchFamily="34" charset="0"/>
              </a:rPr>
              <a:t>≥</a:t>
            </a:r>
            <a:r>
              <a:rPr lang="en-US" altLang="zh-CN" sz="2000"/>
              <a:t>       45</a:t>
            </a:r>
            <a:endParaRPr lang="en-US" altLang="zh-CN" sz="2000"/>
          </a:p>
        </p:txBody>
      </p:sp>
      <p:sp>
        <p:nvSpPr>
          <p:cNvPr id="13" name="文本框 12"/>
          <p:cNvSpPr txBox="1"/>
          <p:nvPr/>
        </p:nvSpPr>
        <p:spPr>
          <a:xfrm>
            <a:off x="679450" y="5427345"/>
            <a:ext cx="2353945" cy="398780"/>
          </a:xfrm>
          <a:prstGeom prst="rect">
            <a:avLst/>
          </a:prstGeom>
          <a:noFill/>
        </p:spPr>
        <p:txBody>
          <a:bodyPr wrap="square" rtlCol="0">
            <a:spAutoFit/>
          </a:bodyPr>
          <a:p>
            <a:r>
              <a:rPr lang="en-US" altLang="zh-CN"/>
              <a:t>8</a:t>
            </a:r>
            <a:r>
              <a:rPr lang="en-US" altLang="zh-CN" sz="2000"/>
              <a:t>                       8            </a:t>
            </a:r>
            <a:endParaRPr lang="en-US" altLang="zh-CN" sz="2000"/>
          </a:p>
        </p:txBody>
      </p:sp>
      <p:sp>
        <p:nvSpPr>
          <p:cNvPr id="14" name="下箭头 13"/>
          <p:cNvSpPr/>
          <p:nvPr/>
        </p:nvSpPr>
        <p:spPr>
          <a:xfrm>
            <a:off x="4405630" y="260286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pSp>
        <p:nvGrpSpPr>
          <p:cNvPr id="32" name="组合 31"/>
          <p:cNvGrpSpPr/>
          <p:nvPr/>
        </p:nvGrpSpPr>
        <p:grpSpPr>
          <a:xfrm>
            <a:off x="5448935" y="4159250"/>
            <a:ext cx="3696335" cy="419735"/>
            <a:chOff x="7535" y="6508"/>
            <a:chExt cx="5821" cy="661"/>
          </a:xfrm>
        </p:grpSpPr>
        <p:sp>
          <p:nvSpPr>
            <p:cNvPr id="20" name="文本框 19"/>
            <p:cNvSpPr txBox="1"/>
            <p:nvPr/>
          </p:nvSpPr>
          <p:spPr>
            <a:xfrm>
              <a:off x="7535" y="6508"/>
              <a:ext cx="4053" cy="580"/>
            </a:xfrm>
            <a:prstGeom prst="rect">
              <a:avLst/>
            </a:prstGeom>
            <a:noFill/>
          </p:spPr>
          <p:txBody>
            <a:bodyPr wrap="square" rtlCol="0">
              <a:spAutoFit/>
            </a:bodyPr>
            <a:p>
              <a:r>
                <a:rPr lang="zh-CN" altLang="en-US">
                  <a:highlight>
                    <a:srgbClr val="FFFF00"/>
                  </a:highlight>
                </a:rPr>
                <a:t>该位置符合要求</a:t>
              </a:r>
              <a:r>
                <a:rPr lang="en-US" altLang="zh-CN">
                  <a:highlight>
                    <a:srgbClr val="FFFF00"/>
                  </a:highlight>
                </a:rPr>
                <a:t> </a:t>
              </a:r>
              <a:endParaRPr lang="en-US" altLang="zh-CN">
                <a:highlight>
                  <a:srgbClr val="FFFF00"/>
                </a:highlight>
              </a:endParaRPr>
            </a:p>
          </p:txBody>
        </p:sp>
        <p:sp>
          <p:nvSpPr>
            <p:cNvPr id="21" name="文本框 20"/>
            <p:cNvSpPr txBox="1"/>
            <p:nvPr/>
          </p:nvSpPr>
          <p:spPr>
            <a:xfrm>
              <a:off x="11926" y="6589"/>
              <a:ext cx="1430" cy="580"/>
            </a:xfrm>
            <a:prstGeom prst="rect">
              <a:avLst/>
            </a:prstGeom>
            <a:noFill/>
          </p:spPr>
          <p:txBody>
            <a:bodyPr wrap="square" rtlCol="0">
              <a:spAutoFit/>
            </a:bodyPr>
            <a:p>
              <a:r>
                <a:rPr lang="en-US" altLang="zh-CN">
                  <a:highlight>
                    <a:srgbClr val="FFFF00"/>
                  </a:highlight>
                </a:rPr>
                <a:t>l=mid</a:t>
              </a:r>
              <a:endParaRPr lang="en-US" altLang="zh-CN">
                <a:highlight>
                  <a:srgbClr val="FFFF00"/>
                </a:highlight>
              </a:endParaRPr>
            </a:p>
          </p:txBody>
        </p:sp>
      </p:grpSp>
      <p:grpSp>
        <p:nvGrpSpPr>
          <p:cNvPr id="33" name="组合 32"/>
          <p:cNvGrpSpPr/>
          <p:nvPr/>
        </p:nvGrpSpPr>
        <p:grpSpPr>
          <a:xfrm>
            <a:off x="5480050" y="4584065"/>
            <a:ext cx="3736975" cy="368300"/>
            <a:chOff x="7584" y="7177"/>
            <a:chExt cx="5885" cy="580"/>
          </a:xfrm>
        </p:grpSpPr>
        <p:sp>
          <p:nvSpPr>
            <p:cNvPr id="22" name="文本框 21"/>
            <p:cNvSpPr txBox="1"/>
            <p:nvPr/>
          </p:nvSpPr>
          <p:spPr>
            <a:xfrm>
              <a:off x="7584" y="7177"/>
              <a:ext cx="3573" cy="580"/>
            </a:xfrm>
            <a:prstGeom prst="rect">
              <a:avLst/>
            </a:prstGeom>
            <a:noFill/>
          </p:spPr>
          <p:txBody>
            <a:bodyPr wrap="square" rtlCol="0">
              <a:spAutoFit/>
            </a:bodyPr>
            <a:p>
              <a:r>
                <a:rPr lang="zh-CN" altLang="en-US">
                  <a:highlight>
                    <a:srgbClr val="FFFF00"/>
                  </a:highlight>
                </a:rPr>
                <a:t>该位置符合要求</a:t>
              </a:r>
              <a:endParaRPr lang="zh-CN" altLang="en-US">
                <a:highlight>
                  <a:srgbClr val="FFFF00"/>
                </a:highlight>
              </a:endParaRPr>
            </a:p>
          </p:txBody>
        </p:sp>
        <p:sp>
          <p:nvSpPr>
            <p:cNvPr id="23" name="文本框 22"/>
            <p:cNvSpPr txBox="1"/>
            <p:nvPr/>
          </p:nvSpPr>
          <p:spPr>
            <a:xfrm>
              <a:off x="11926" y="7177"/>
              <a:ext cx="1543" cy="580"/>
            </a:xfrm>
            <a:prstGeom prst="rect">
              <a:avLst/>
            </a:prstGeom>
            <a:noFill/>
          </p:spPr>
          <p:txBody>
            <a:bodyPr wrap="square" rtlCol="0">
              <a:spAutoFit/>
            </a:bodyPr>
            <a:p>
              <a:r>
                <a:rPr lang="en-US" altLang="zh-CN">
                  <a:highlight>
                    <a:srgbClr val="FFFF00"/>
                  </a:highlight>
                  <a:sym typeface="+mn-ea"/>
                </a:rPr>
                <a:t>l=mid</a:t>
              </a:r>
              <a:endParaRPr lang="en-US" altLang="zh-CN">
                <a:highlight>
                  <a:srgbClr val="FFFF00"/>
                </a:highlight>
                <a:sym typeface="+mn-ea"/>
              </a:endParaRPr>
            </a:p>
          </p:txBody>
        </p:sp>
      </p:grpSp>
      <p:grpSp>
        <p:nvGrpSpPr>
          <p:cNvPr id="34" name="组合 33"/>
          <p:cNvGrpSpPr/>
          <p:nvPr/>
        </p:nvGrpSpPr>
        <p:grpSpPr>
          <a:xfrm>
            <a:off x="5480050" y="5029200"/>
            <a:ext cx="3602355" cy="378460"/>
            <a:chOff x="7584" y="7878"/>
            <a:chExt cx="5673" cy="596"/>
          </a:xfrm>
        </p:grpSpPr>
        <p:sp>
          <p:nvSpPr>
            <p:cNvPr id="24" name="文本框 23"/>
            <p:cNvSpPr txBox="1"/>
            <p:nvPr/>
          </p:nvSpPr>
          <p:spPr>
            <a:xfrm>
              <a:off x="7584" y="7878"/>
              <a:ext cx="3573" cy="580"/>
            </a:xfrm>
            <a:prstGeom prst="rect">
              <a:avLst/>
            </a:prstGeom>
            <a:noFill/>
          </p:spPr>
          <p:txBody>
            <a:bodyPr wrap="square" rtlCol="0">
              <a:spAutoFit/>
            </a:bodyPr>
            <a:p>
              <a:r>
                <a:rPr lang="zh-CN" altLang="en-US">
                  <a:highlight>
                    <a:srgbClr val="00FFFF"/>
                  </a:highlight>
                </a:rPr>
                <a:t>该位置不符合要求</a:t>
              </a:r>
              <a:endParaRPr lang="zh-CN" altLang="en-US">
                <a:highlight>
                  <a:srgbClr val="00FFFF"/>
                </a:highlight>
              </a:endParaRPr>
            </a:p>
          </p:txBody>
        </p:sp>
        <p:sp>
          <p:nvSpPr>
            <p:cNvPr id="25" name="文本框 24"/>
            <p:cNvSpPr txBox="1"/>
            <p:nvPr/>
          </p:nvSpPr>
          <p:spPr>
            <a:xfrm>
              <a:off x="11588" y="7894"/>
              <a:ext cx="1669" cy="580"/>
            </a:xfrm>
            <a:prstGeom prst="rect">
              <a:avLst/>
            </a:prstGeom>
            <a:noFill/>
          </p:spPr>
          <p:txBody>
            <a:bodyPr wrap="square" rtlCol="0">
              <a:spAutoFit/>
            </a:bodyPr>
            <a:p>
              <a:r>
                <a:rPr lang="en-US" altLang="zh-CN">
                  <a:highlight>
                    <a:srgbClr val="00FFFF"/>
                  </a:highlight>
                </a:rPr>
                <a:t>r=mid-1</a:t>
              </a:r>
              <a:endParaRPr lang="en-US" altLang="zh-CN">
                <a:highlight>
                  <a:srgbClr val="00FFFF"/>
                </a:highlight>
              </a:endParaRPr>
            </a:p>
          </p:txBody>
        </p:sp>
      </p:grpSp>
      <p:graphicFrame>
        <p:nvGraphicFramePr>
          <p:cNvPr id="11" name="表格 10"/>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FF0000"/>
                          </a:solidFill>
                          <a:latin typeface="Calibri" panose="020F0502020204030204" charset="0"/>
                          <a:cs typeface="Calibri" panose="020F0502020204030204" charset="0"/>
                        </a:rPr>
                        <a:t>16</a:t>
                      </a:r>
                      <a:endParaRPr lang="en-US" altLang="en-US" sz="2000" b="0">
                        <a:solidFill>
                          <a:srgbClr val="FF0000"/>
                        </a:solidFill>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solidFill>
                            <a:srgbClr val="FF0000"/>
                          </a:solidFill>
                          <a:latin typeface="Calibri" panose="020F0502020204030204" charset="0"/>
                          <a:cs typeface="Calibri" panose="020F0502020204030204" charset="0"/>
                          <a:sym typeface="+mn-ea"/>
                        </a:rPr>
                        <a:t>20</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solidFill>
                            <a:srgbClr val="FF0000"/>
                          </a:solidFill>
                          <a:latin typeface="Calibri" panose="020F0502020204030204" charset="0"/>
                          <a:cs typeface="Calibri" panose="020F0502020204030204" charset="0"/>
                          <a:sym typeface="+mn-ea"/>
                        </a:rPr>
                        <a:t>20</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solidFill>
                            <a:srgbClr val="FF0000"/>
                          </a:solidFill>
                          <a:latin typeface="Calibri" panose="020F0502020204030204" charset="0"/>
                          <a:ea typeface="Calibri" panose="020F0502020204030204" charset="0"/>
                          <a:cs typeface="Calibri" panose="020F0502020204030204" charset="0"/>
                        </a:rPr>
                        <a:t>40</a:t>
                      </a:r>
                      <a:endParaRPr lang="en-US" altLang="en-US" sz="2000" b="0" dirty="0">
                        <a:solidFill>
                          <a:srgbClr val="FF0000"/>
                        </a:solidFill>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solidFill>
                            <a:srgbClr val="FF0000"/>
                          </a:solidFill>
                          <a:latin typeface="Calibri" panose="020F0502020204030204" charset="0"/>
                          <a:cs typeface="Calibri" panose="020F0502020204030204" charset="0"/>
                          <a:sym typeface="+mn-ea"/>
                        </a:rPr>
                        <a:t>40</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solidFill>
                            <a:srgbClr val="FF0000"/>
                          </a:solidFill>
                          <a:latin typeface="Calibri" panose="020F0502020204030204" charset="0"/>
                          <a:cs typeface="Calibri" panose="020F0502020204030204" charset="0"/>
                          <a:sym typeface="+mn-ea"/>
                        </a:rPr>
                        <a:t>45</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solidFill>
                            <a:srgbClr val="FF0000"/>
                          </a:solidFill>
                          <a:latin typeface="Calibri" panose="020F0502020204030204" charset="0"/>
                          <a:ea typeface="Calibri" panose="020F0502020204030204" charset="0"/>
                          <a:cs typeface="Calibri" panose="020F0502020204030204" charset="0"/>
                          <a:sym typeface="+mn-ea"/>
                        </a:rPr>
                        <a:t>45</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solidFill>
                            <a:srgbClr val="FF0000"/>
                          </a:solidFill>
                          <a:latin typeface="Calibri" panose="020F0502020204030204" charset="0"/>
                          <a:cs typeface="Calibri" panose="020F0502020204030204" charset="0"/>
                        </a:rPr>
                        <a:t>45</a:t>
                      </a:r>
                      <a:endParaRPr lang="en-US" altLang="en-US" sz="2000" b="0">
                        <a:solidFill>
                          <a:srgbClr val="FF0000"/>
                        </a:solidFill>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solidFill>
                            <a:srgbClr val="FF0000"/>
                          </a:solidFill>
                          <a:latin typeface="Calibri" panose="020F0502020204030204" charset="0"/>
                          <a:cs typeface="Calibri" panose="020F0502020204030204" charset="0"/>
                          <a:sym typeface="+mn-ea"/>
                        </a:rPr>
                        <a:t>76</a:t>
                      </a:r>
                      <a:endParaRPr lang="en-US" altLang="en-US" sz="2000" b="0" dirty="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solidFill>
                            <a:srgbClr val="FF0000"/>
                          </a:solidFill>
                          <a:latin typeface="Calibri" panose="020F0502020204030204" charset="0"/>
                          <a:cs typeface="Calibri" panose="020F0502020204030204" charset="0"/>
                          <a:sym typeface="+mn-ea"/>
                        </a:rPr>
                        <a:t>79</a:t>
                      </a:r>
                      <a:endParaRPr lang="en-US" altLang="en-US" sz="2000" b="0">
                        <a:solidFill>
                          <a:srgbClr val="FF0000"/>
                        </a:solidFill>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12" name="表格 11"/>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9" name="上箭头 28"/>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上箭头 29"/>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下箭头 27"/>
          <p:cNvSpPr/>
          <p:nvPr/>
        </p:nvSpPr>
        <p:spPr>
          <a:xfrm>
            <a:off x="4181475" y="2406650"/>
            <a:ext cx="224155" cy="384175"/>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561715" y="5638165"/>
            <a:ext cx="4748530" cy="460375"/>
          </a:xfrm>
          <a:prstGeom prst="rect">
            <a:avLst/>
          </a:prstGeom>
          <a:noFill/>
        </p:spPr>
        <p:txBody>
          <a:bodyPr wrap="square" rtlCol="0">
            <a:spAutoFit/>
          </a:bodyPr>
          <a:p>
            <a:r>
              <a:rPr lang="en-US" altLang="zh-CN" sz="2400">
                <a:highlight>
                  <a:srgbClr val="FF0000"/>
                </a:highlight>
              </a:rPr>
              <a:t>l==r </a:t>
            </a:r>
            <a:r>
              <a:rPr lang="zh-CN" altLang="en-US" sz="2400">
                <a:highlight>
                  <a:srgbClr val="FF0000"/>
                </a:highlight>
              </a:rPr>
              <a:t>得到结果</a:t>
            </a:r>
            <a:r>
              <a:rPr lang="en-US" altLang="zh-CN" sz="2400">
                <a:highlight>
                  <a:srgbClr val="FF0000"/>
                </a:highlight>
              </a:rPr>
              <a:t> </a:t>
            </a:r>
            <a:r>
              <a:rPr lang="zh-CN" altLang="en-US" sz="2400">
                <a:highlight>
                  <a:srgbClr val="FF0000"/>
                </a:highlight>
              </a:rPr>
              <a:t>对应的</a:t>
            </a:r>
            <a:r>
              <a:rPr lang="en-US" altLang="zh-CN" sz="2400">
                <a:highlight>
                  <a:srgbClr val="FF0000"/>
                </a:highlight>
              </a:rPr>
              <a:t>i=8</a:t>
            </a:r>
            <a:r>
              <a:rPr lang="zh-CN" altLang="en-US" sz="2400">
                <a:highlight>
                  <a:srgbClr val="FF0000"/>
                </a:highlight>
              </a:rPr>
              <a:t>，结束</a:t>
            </a:r>
            <a:r>
              <a:rPr lang="en-US" altLang="zh-CN" sz="2400">
                <a:highlight>
                  <a:srgbClr val="FF0000"/>
                </a:highlight>
              </a:rPr>
              <a:t>     </a:t>
            </a:r>
            <a:endParaRPr lang="en-US" altLang="zh-CN" sz="2400">
              <a:highlight>
                <a:srgbClr val="FF00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3" grpId="0"/>
      <p:bldP spid="13" grpId="1"/>
      <p:bldP spid="7" grpId="0"/>
      <p:bldP spid="7" grpId="1"/>
      <p:bldP spid="16" grpId="0"/>
      <p:bldP spid="16" grpId="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474345" y="1522730"/>
            <a:ext cx="7931785" cy="44354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满足</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a:t>
            </a:r>
            <a:r>
              <a:rPr lang="en-US" altLang="zh-CN" sz="3600" b="1" dirty="0" smtClean="0">
                <a:solidFill>
                  <a:schemeClr val="accent5">
                    <a:lumMod val="75000"/>
                  </a:schemeClr>
                </a:solidFill>
                <a:latin typeface="Arial" panose="020B0604020202020204" pitchFamily="34" charset="0"/>
                <a:cs typeface="Arial" panose="020B0604020202020204" pitchFamily="34" charset="0"/>
              </a:rPr>
              <a:t>x </a:t>
            </a:r>
            <a:r>
              <a:rPr lang="zh-CN" altLang="en-US" sz="3600" b="1" dirty="0" smtClean="0">
                <a:solidFill>
                  <a:schemeClr val="accent5">
                    <a:lumMod val="75000"/>
                  </a:schemeClr>
                </a:solidFill>
                <a:latin typeface="Arial" panose="020B0604020202020204" pitchFamily="34" charset="0"/>
                <a:cs typeface="Arial" panose="020B0604020202020204" pitchFamily="34" charset="0"/>
              </a:rPr>
              <a:t>最靠右（大）的位置</a:t>
            </a:r>
            <a:endParaRPr lang="zh-CN"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a:xfrm>
            <a:off x="6408272" y="6132831"/>
            <a:ext cx="2057757" cy="365125"/>
          </a:xfrm>
        </p:spPr>
        <p:txBody>
          <a:bodyPr/>
          <a:lstStyle/>
          <a:p>
            <a:fld id="{565CE74E-AB26-4998-AD42-012C4C1AD076}" type="slidenum">
              <a:rPr lang="zh-CN" altLang="en-US" smtClean="0"/>
            </a:fld>
            <a:endParaRPr lang="zh-CN" altLang="en-US"/>
          </a:p>
        </p:txBody>
      </p:sp>
      <p:graphicFrame>
        <p:nvGraphicFramePr>
          <p:cNvPr id="4" name="对象 3"/>
          <p:cNvGraphicFramePr/>
          <p:nvPr/>
        </p:nvGraphicFramePr>
        <p:xfrm>
          <a:off x="622935" y="2813050"/>
          <a:ext cx="7899400" cy="539750"/>
        </p:xfrm>
        <a:graphic>
          <a:graphicData uri="http://schemas.openxmlformats.org/presentationml/2006/ole">
            <mc:AlternateContent xmlns:mc="http://schemas.openxmlformats.org/markup-compatibility/2006">
              <mc:Choice xmlns:v="urn:schemas-microsoft-com:vml" Requires="v">
                <p:oleObj spid="_x0000_s5" name="" r:id="rId1" imgW="7893050" imgH="615950" progId="Paint.Picture">
                  <p:embed/>
                </p:oleObj>
              </mc:Choice>
              <mc:Fallback>
                <p:oleObj name="" r:id="rId1" imgW="7893050" imgH="615950" progId="Paint.Picture">
                  <p:embed/>
                  <p:pic>
                    <p:nvPicPr>
                      <p:cNvPr id="0" name="图片 29"/>
                      <p:cNvPicPr/>
                      <p:nvPr/>
                    </p:nvPicPr>
                    <p:blipFill>
                      <a:blip r:embed="rId2"/>
                      <a:srcRect t="12461"/>
                      <a:stretch>
                        <a:fillRect/>
                      </a:stretch>
                    </p:blipFill>
                    <p:spPr>
                      <a:xfrm>
                        <a:off x="622935" y="2813050"/>
                        <a:ext cx="7899400" cy="539750"/>
                      </a:xfrm>
                      <a:prstGeom prst="rect">
                        <a:avLst/>
                      </a:prstGeom>
                    </p:spPr>
                  </p:pic>
                </p:oleObj>
              </mc:Fallback>
            </mc:AlternateContent>
          </a:graphicData>
        </a:graphic>
      </p:graphicFrame>
      <p:graphicFrame>
        <p:nvGraphicFramePr>
          <p:cNvPr id="6" name="表格 5"/>
          <p:cNvGraphicFramePr/>
          <p:nvPr>
            <p:custDataLst>
              <p:tags r:id="rId3"/>
            </p:custDataLst>
          </p:nvPr>
        </p:nvGraphicFramePr>
        <p:xfrm>
          <a:off x="1241425" y="1571625"/>
          <a:ext cx="6198235" cy="361315"/>
        </p:xfrm>
        <a:graphic>
          <a:graphicData uri="http://schemas.openxmlformats.org/drawingml/2006/table">
            <a:tbl>
              <a:tblPr firstRow="1" bandRow="1">
                <a:tableStyleId>{5940675A-B579-460E-94D1-54222C63F5DA}</a:tableStyleId>
              </a:tblPr>
              <a:tblGrid>
                <a:gridCol w="739775"/>
                <a:gridCol w="469900"/>
                <a:gridCol w="553085"/>
                <a:gridCol w="556895"/>
                <a:gridCol w="553720"/>
                <a:gridCol w="551815"/>
                <a:gridCol w="556260"/>
                <a:gridCol w="554990"/>
                <a:gridCol w="552450"/>
                <a:gridCol w="553085"/>
                <a:gridCol w="556260"/>
              </a:tblGrid>
              <a:tr h="36131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9</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11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13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22</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27</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sym typeface="+mn-ea"/>
                        </a:rPr>
                        <a:t>33</a:t>
                      </a:r>
                      <a:endParaRPr lang="en-US" altLang="en-US" sz="20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335280" y="3924300"/>
            <a:ext cx="4967605" cy="398780"/>
          </a:xfrm>
          <a:prstGeom prst="rect">
            <a:avLst/>
          </a:prstGeom>
          <a:noFill/>
        </p:spPr>
        <p:txBody>
          <a:bodyPr wrap="square" rtlCol="0">
            <a:spAutoFit/>
          </a:bodyPr>
          <a:p>
            <a:r>
              <a:rPr lang="en-US" altLang="zh-CN" sz="2000"/>
              <a:t> 1                   6                     10         27     </a:t>
            </a:r>
            <a:r>
              <a:rPr lang="en-US" altLang="zh-CN" sz="2000">
                <a:latin typeface="Arial" panose="020B0604020202020204" pitchFamily="34" charset="0"/>
                <a:cs typeface="Arial" panose="020B0604020202020204" pitchFamily="34" charset="0"/>
                <a:sym typeface="+mn-ea"/>
              </a:rPr>
              <a:t>&gt;</a:t>
            </a:r>
            <a:r>
              <a:rPr lang="en-US" altLang="zh-CN" sz="2000"/>
              <a:t>     26</a:t>
            </a:r>
            <a:endParaRPr lang="en-US" altLang="zh-CN" sz="2400"/>
          </a:p>
        </p:txBody>
      </p:sp>
      <p:sp>
        <p:nvSpPr>
          <p:cNvPr id="9" name="文本框 8"/>
          <p:cNvSpPr txBox="1"/>
          <p:nvPr/>
        </p:nvSpPr>
        <p:spPr>
          <a:xfrm>
            <a:off x="379095" y="4320540"/>
            <a:ext cx="5009515" cy="398780"/>
          </a:xfrm>
          <a:prstGeom prst="rect">
            <a:avLst/>
          </a:prstGeom>
          <a:noFill/>
        </p:spPr>
        <p:txBody>
          <a:bodyPr wrap="square" rtlCol="0">
            <a:spAutoFit/>
          </a:bodyPr>
          <a:p>
            <a:r>
              <a:rPr lang="en-US" altLang="zh-CN" sz="2000"/>
              <a:t>1                   3                     5           11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sym typeface="+mn-ea"/>
              </a:rPr>
              <a:t> </a:t>
            </a:r>
            <a:r>
              <a:rPr lang="en-US" altLang="zh-CN" sz="2000"/>
              <a:t>    26</a:t>
            </a:r>
            <a:endParaRPr lang="en-US" altLang="zh-CN" sz="2000"/>
          </a:p>
        </p:txBody>
      </p:sp>
      <p:sp>
        <p:nvSpPr>
          <p:cNvPr id="10" name="文本框 9"/>
          <p:cNvSpPr txBox="1"/>
          <p:nvPr/>
        </p:nvSpPr>
        <p:spPr>
          <a:xfrm>
            <a:off x="391795" y="4755515"/>
            <a:ext cx="4854575" cy="398780"/>
          </a:xfrm>
          <a:prstGeom prst="rect">
            <a:avLst/>
          </a:prstGeom>
          <a:noFill/>
        </p:spPr>
        <p:txBody>
          <a:bodyPr wrap="square" rtlCol="0">
            <a:spAutoFit/>
          </a:bodyPr>
          <a:p>
            <a:r>
              <a:rPr lang="en-US" altLang="zh-CN"/>
              <a:t>3</a:t>
            </a:r>
            <a:r>
              <a:rPr lang="en-US" altLang="zh-CN" sz="2000"/>
              <a:t>                   4                     5            13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t>     26</a:t>
            </a:r>
            <a:endParaRPr lang="en-US" altLang="zh-CN" sz="2000"/>
          </a:p>
        </p:txBody>
      </p:sp>
      <p:sp>
        <p:nvSpPr>
          <p:cNvPr id="13" name="文本框 12"/>
          <p:cNvSpPr txBox="1"/>
          <p:nvPr/>
        </p:nvSpPr>
        <p:spPr>
          <a:xfrm>
            <a:off x="391795" y="5190490"/>
            <a:ext cx="4854575" cy="398780"/>
          </a:xfrm>
          <a:prstGeom prst="rect">
            <a:avLst/>
          </a:prstGeom>
          <a:noFill/>
        </p:spPr>
        <p:txBody>
          <a:bodyPr wrap="square" rtlCol="0">
            <a:spAutoFit/>
          </a:bodyPr>
          <a:p>
            <a:r>
              <a:rPr lang="en-US" altLang="zh-CN"/>
              <a:t>4</a:t>
            </a:r>
            <a:r>
              <a:rPr lang="en-US" altLang="zh-CN" sz="2000"/>
              <a:t>                   5                     5             22   </a:t>
            </a:r>
            <a:r>
              <a:rPr lang="en-US" altLang="zh-CN" sz="2000">
                <a:latin typeface="Arial" panose="020B0604020202020204" pitchFamily="34" charset="0"/>
                <a:cs typeface="Arial" panose="020B0604020202020204" pitchFamily="34" charset="0"/>
                <a:sym typeface="+mn-ea"/>
              </a:rPr>
              <a:t>≤</a:t>
            </a:r>
            <a:r>
              <a:rPr lang="en-US" altLang="zh-CN" sz="2000">
                <a:sym typeface="+mn-ea"/>
              </a:rPr>
              <a:t> </a:t>
            </a:r>
            <a:r>
              <a:rPr lang="en-US" altLang="zh-CN" sz="2000">
                <a:sym typeface="+mn-ea"/>
              </a:rPr>
              <a:t>     26</a:t>
            </a:r>
            <a:r>
              <a:rPr lang="en-US" altLang="zh-CN" sz="2000"/>
              <a:t>    </a:t>
            </a:r>
            <a:endParaRPr lang="en-US" altLang="zh-CN" sz="2000"/>
          </a:p>
        </p:txBody>
      </p:sp>
      <p:sp>
        <p:nvSpPr>
          <p:cNvPr id="14" name="下箭头 13"/>
          <p:cNvSpPr/>
          <p:nvPr/>
        </p:nvSpPr>
        <p:spPr>
          <a:xfrm>
            <a:off x="4405630" y="2602865"/>
            <a:ext cx="76200" cy="20447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36410" y="3262630"/>
            <a:ext cx="347980" cy="368300"/>
          </a:xfrm>
          <a:prstGeom prst="rect">
            <a:avLst/>
          </a:prstGeom>
          <a:noFill/>
        </p:spPr>
        <p:txBody>
          <a:bodyPr wrap="square" rtlCol="0" anchor="t">
            <a:spAutoFit/>
          </a:bodyPr>
          <a:p>
            <a:endParaRPr lang="en-US" altLang="zh-CN">
              <a:latin typeface="Arial" panose="020B0604020202020204" pitchFamily="34" charset="0"/>
              <a:cs typeface="Arial" panose="020B0604020202020204" pitchFamily="34" charset="0"/>
            </a:endParaRPr>
          </a:p>
        </p:txBody>
      </p:sp>
      <p:graphicFrame>
        <p:nvGraphicFramePr>
          <p:cNvPr id="17" name="表格 16"/>
          <p:cNvGraphicFramePr/>
          <p:nvPr/>
        </p:nvGraphicFramePr>
        <p:xfrm>
          <a:off x="1241425" y="1225550"/>
          <a:ext cx="6198235" cy="340360"/>
        </p:xfrm>
        <a:graphic>
          <a:graphicData uri="http://schemas.openxmlformats.org/drawingml/2006/table">
            <a:tbl>
              <a:tblPr firstRow="1" bandRow="1">
                <a:tableStyleId>{5940675A-B579-460E-94D1-54222C63F5DA}</a:tableStyleId>
              </a:tblPr>
              <a:tblGrid>
                <a:gridCol w="733425"/>
                <a:gridCol w="476885"/>
                <a:gridCol w="553085"/>
                <a:gridCol w="556260"/>
                <a:gridCol w="553085"/>
                <a:gridCol w="553085"/>
                <a:gridCol w="556260"/>
                <a:gridCol w="553720"/>
                <a:gridCol w="553085"/>
                <a:gridCol w="553085"/>
                <a:gridCol w="556260"/>
              </a:tblGrid>
              <a:tr h="34036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上箭头 17"/>
          <p:cNvSpPr/>
          <p:nvPr/>
        </p:nvSpPr>
        <p:spPr>
          <a:xfrm>
            <a:off x="214058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上箭头 18"/>
          <p:cNvSpPr/>
          <p:nvPr/>
        </p:nvSpPr>
        <p:spPr>
          <a:xfrm>
            <a:off x="7084695" y="1980565"/>
            <a:ext cx="996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5744210" y="3928745"/>
            <a:ext cx="3385820" cy="369570"/>
            <a:chOff x="7535" y="6508"/>
            <a:chExt cx="5110" cy="582"/>
          </a:xfrm>
        </p:grpSpPr>
        <p:sp>
          <p:nvSpPr>
            <p:cNvPr id="20" name="文本框 19"/>
            <p:cNvSpPr txBox="1"/>
            <p:nvPr/>
          </p:nvSpPr>
          <p:spPr>
            <a:xfrm>
              <a:off x="7535" y="6508"/>
              <a:ext cx="4016" cy="580"/>
            </a:xfrm>
            <a:prstGeom prst="rect">
              <a:avLst/>
            </a:prstGeom>
            <a:noFill/>
          </p:spPr>
          <p:txBody>
            <a:bodyPr wrap="square" rtlCol="0">
              <a:spAutoFit/>
            </a:bodyPr>
            <a:p>
              <a:r>
                <a:rPr lang="zh-CN" altLang="en-US">
                  <a:highlight>
                    <a:srgbClr val="FFFF00"/>
                  </a:highlight>
                </a:rPr>
                <a:t>该位置不符合要求</a:t>
              </a:r>
              <a:r>
                <a:rPr lang="en-US" altLang="zh-CN">
                  <a:highlight>
                    <a:srgbClr val="FFFF00"/>
                  </a:highlight>
                </a:rPr>
                <a:t> </a:t>
              </a:r>
              <a:endParaRPr lang="en-US" altLang="zh-CN">
                <a:highlight>
                  <a:srgbClr val="FFFF00"/>
                </a:highlight>
              </a:endParaRPr>
            </a:p>
          </p:txBody>
        </p:sp>
        <p:sp>
          <p:nvSpPr>
            <p:cNvPr id="21" name="文本框 20"/>
            <p:cNvSpPr txBox="1"/>
            <p:nvPr/>
          </p:nvSpPr>
          <p:spPr>
            <a:xfrm>
              <a:off x="11157" y="6510"/>
              <a:ext cx="1488" cy="580"/>
            </a:xfrm>
            <a:prstGeom prst="rect">
              <a:avLst/>
            </a:prstGeom>
            <a:noFill/>
          </p:spPr>
          <p:txBody>
            <a:bodyPr wrap="square" rtlCol="0">
              <a:spAutoFit/>
            </a:bodyPr>
            <a:p>
              <a:r>
                <a:rPr lang="en-US" altLang="zh-CN">
                  <a:highlight>
                    <a:srgbClr val="FFFF00"/>
                  </a:highlight>
                </a:rPr>
                <a:t>r=mid-1</a:t>
              </a:r>
              <a:endParaRPr lang="en-US" altLang="zh-CN">
                <a:highlight>
                  <a:srgbClr val="FFFF00"/>
                </a:highlight>
              </a:endParaRPr>
            </a:p>
          </p:txBody>
        </p:sp>
      </p:grpSp>
      <p:grpSp>
        <p:nvGrpSpPr>
          <p:cNvPr id="33" name="组合 32"/>
          <p:cNvGrpSpPr/>
          <p:nvPr/>
        </p:nvGrpSpPr>
        <p:grpSpPr>
          <a:xfrm>
            <a:off x="5775960" y="4345940"/>
            <a:ext cx="3354070" cy="464820"/>
            <a:chOff x="7584" y="7089"/>
            <a:chExt cx="5282" cy="732"/>
          </a:xfrm>
        </p:grpSpPr>
        <p:sp>
          <p:nvSpPr>
            <p:cNvPr id="22" name="文本框 21"/>
            <p:cNvSpPr txBox="1"/>
            <p:nvPr/>
          </p:nvSpPr>
          <p:spPr>
            <a:xfrm>
              <a:off x="7584" y="7089"/>
              <a:ext cx="3573" cy="580"/>
            </a:xfrm>
            <a:prstGeom prst="rect">
              <a:avLst/>
            </a:prstGeom>
            <a:noFill/>
          </p:spPr>
          <p:txBody>
            <a:bodyPr wrap="square" rtlCol="0">
              <a:spAutoFit/>
            </a:bodyPr>
            <a:p>
              <a:r>
                <a:rPr lang="zh-CN" altLang="en-US">
                  <a:highlight>
                    <a:srgbClr val="00FFFF"/>
                  </a:highlight>
                </a:rPr>
                <a:t>该位置符合要求</a:t>
              </a:r>
              <a:endParaRPr lang="zh-CN" altLang="en-US">
                <a:highlight>
                  <a:srgbClr val="00FFFF"/>
                </a:highlight>
              </a:endParaRPr>
            </a:p>
          </p:txBody>
        </p:sp>
        <p:sp>
          <p:nvSpPr>
            <p:cNvPr id="23" name="文本框 22"/>
            <p:cNvSpPr txBox="1"/>
            <p:nvPr/>
          </p:nvSpPr>
          <p:spPr>
            <a:xfrm>
              <a:off x="11323" y="7241"/>
              <a:ext cx="1543"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grpSp>
        <p:nvGrpSpPr>
          <p:cNvPr id="34" name="组合 33"/>
          <p:cNvGrpSpPr/>
          <p:nvPr/>
        </p:nvGrpSpPr>
        <p:grpSpPr>
          <a:xfrm>
            <a:off x="5775960" y="4742180"/>
            <a:ext cx="3213735" cy="398145"/>
            <a:chOff x="7584" y="7846"/>
            <a:chExt cx="5061" cy="627"/>
          </a:xfrm>
        </p:grpSpPr>
        <p:sp>
          <p:nvSpPr>
            <p:cNvPr id="24" name="文本框 23"/>
            <p:cNvSpPr txBox="1"/>
            <p:nvPr/>
          </p:nvSpPr>
          <p:spPr>
            <a:xfrm>
              <a:off x="7584" y="7846"/>
              <a:ext cx="3573" cy="580"/>
            </a:xfrm>
            <a:prstGeom prst="rect">
              <a:avLst/>
            </a:prstGeom>
            <a:noFill/>
          </p:spPr>
          <p:txBody>
            <a:bodyPr wrap="square" rtlCol="0">
              <a:spAutoFit/>
            </a:bodyPr>
            <a:p>
              <a:r>
                <a:rPr lang="zh-CN" altLang="en-US">
                  <a:highlight>
                    <a:srgbClr val="00FFFF"/>
                  </a:highlight>
                </a:rPr>
                <a:t>该位置</a:t>
              </a:r>
              <a:r>
                <a:rPr lang="zh-CN" altLang="en-US">
                  <a:highlight>
                    <a:srgbClr val="00FFFF"/>
                  </a:highlight>
                  <a:sym typeface="+mn-ea"/>
                </a:rPr>
                <a:t>不</a:t>
              </a:r>
              <a:r>
                <a:rPr lang="zh-CN" altLang="en-US">
                  <a:highlight>
                    <a:srgbClr val="00FFFF"/>
                  </a:highlight>
                </a:rPr>
                <a:t>符合要求</a:t>
              </a:r>
              <a:endParaRPr lang="zh-CN" altLang="en-US">
                <a:highlight>
                  <a:srgbClr val="00FFFF"/>
                </a:highlight>
              </a:endParaRPr>
            </a:p>
          </p:txBody>
        </p:sp>
        <p:sp>
          <p:nvSpPr>
            <p:cNvPr id="25" name="文本框 24"/>
            <p:cNvSpPr txBox="1"/>
            <p:nvPr/>
          </p:nvSpPr>
          <p:spPr>
            <a:xfrm>
              <a:off x="11314" y="7893"/>
              <a:ext cx="1331" cy="580"/>
            </a:xfrm>
            <a:prstGeom prst="rect">
              <a:avLst/>
            </a:prstGeom>
            <a:noFill/>
          </p:spPr>
          <p:txBody>
            <a:bodyPr wrap="square" rtlCol="0">
              <a:spAutoFit/>
            </a:bodyPr>
            <a:p>
              <a:r>
                <a:rPr lang="en-US" altLang="zh-CN">
                  <a:highlight>
                    <a:srgbClr val="00FFFF"/>
                  </a:highlight>
                </a:rPr>
                <a:t>l=mid</a:t>
              </a:r>
              <a:endParaRPr lang="en-US" altLang="zh-CN">
                <a:highlight>
                  <a:srgbClr val="00FFFF"/>
                </a:highlight>
              </a:endParaRPr>
            </a:p>
          </p:txBody>
        </p:sp>
      </p:grpSp>
      <p:grpSp>
        <p:nvGrpSpPr>
          <p:cNvPr id="35" name="组合 34"/>
          <p:cNvGrpSpPr/>
          <p:nvPr/>
        </p:nvGrpSpPr>
        <p:grpSpPr>
          <a:xfrm>
            <a:off x="5775960" y="5199380"/>
            <a:ext cx="3213735" cy="368300"/>
            <a:chOff x="7584" y="8478"/>
            <a:chExt cx="5061" cy="580"/>
          </a:xfrm>
        </p:grpSpPr>
        <p:sp>
          <p:nvSpPr>
            <p:cNvPr id="26" name="文本框 25"/>
            <p:cNvSpPr txBox="1"/>
            <p:nvPr/>
          </p:nvSpPr>
          <p:spPr>
            <a:xfrm>
              <a:off x="7584" y="8478"/>
              <a:ext cx="3573" cy="580"/>
            </a:xfrm>
            <a:prstGeom prst="rect">
              <a:avLst/>
            </a:prstGeom>
            <a:noFill/>
          </p:spPr>
          <p:txBody>
            <a:bodyPr wrap="square" rtlCol="0">
              <a:spAutoFit/>
            </a:bodyPr>
            <a:p>
              <a:r>
                <a:rPr lang="zh-CN" altLang="en-US">
                  <a:highlight>
                    <a:srgbClr val="00FFFF"/>
                  </a:highlight>
                </a:rPr>
                <a:t>该位置</a:t>
              </a:r>
              <a:r>
                <a:rPr lang="zh-CN" altLang="en-US">
                  <a:highlight>
                    <a:srgbClr val="00FFFF"/>
                  </a:highlight>
                  <a:sym typeface="+mn-ea"/>
                </a:rPr>
                <a:t>不</a:t>
              </a:r>
              <a:r>
                <a:rPr lang="zh-CN" altLang="en-US">
                  <a:highlight>
                    <a:srgbClr val="00FFFF"/>
                  </a:highlight>
                </a:rPr>
                <a:t>符合要求</a:t>
              </a:r>
              <a:endParaRPr lang="zh-CN" altLang="en-US">
                <a:highlight>
                  <a:srgbClr val="00FFFF"/>
                </a:highlight>
              </a:endParaRPr>
            </a:p>
          </p:txBody>
        </p:sp>
        <p:sp>
          <p:nvSpPr>
            <p:cNvPr id="27" name="文本框 26"/>
            <p:cNvSpPr txBox="1"/>
            <p:nvPr/>
          </p:nvSpPr>
          <p:spPr>
            <a:xfrm>
              <a:off x="11314" y="8478"/>
              <a:ext cx="1331" cy="580"/>
            </a:xfrm>
            <a:prstGeom prst="rect">
              <a:avLst/>
            </a:prstGeom>
            <a:noFill/>
          </p:spPr>
          <p:txBody>
            <a:bodyPr wrap="square" rtlCol="0">
              <a:spAutoFit/>
            </a:bodyPr>
            <a:p>
              <a:r>
                <a:rPr lang="en-US" altLang="zh-CN">
                  <a:highlight>
                    <a:srgbClr val="00FFFF"/>
                  </a:highlight>
                </a:rPr>
                <a:t>r=mid</a:t>
              </a:r>
              <a:endParaRPr lang="en-US" altLang="zh-CN">
                <a:highlight>
                  <a:srgbClr val="00FFFF"/>
                </a:highlight>
              </a:endParaRPr>
            </a:p>
          </p:txBody>
        </p:sp>
      </p:grpSp>
      <p:sp>
        <p:nvSpPr>
          <p:cNvPr id="3" name="文本框 2"/>
          <p:cNvSpPr txBox="1"/>
          <p:nvPr/>
        </p:nvSpPr>
        <p:spPr>
          <a:xfrm>
            <a:off x="3095625" y="2005330"/>
            <a:ext cx="2953385" cy="368300"/>
          </a:xfrm>
          <a:prstGeom prst="rect">
            <a:avLst/>
          </a:prstGeom>
          <a:noFill/>
        </p:spPr>
        <p:txBody>
          <a:bodyPr wrap="square" rtlCol="0">
            <a:spAutoFit/>
          </a:bodyPr>
          <a:p>
            <a:r>
              <a:rPr lang="zh-CN" altLang="en-US">
                <a:solidFill>
                  <a:srgbClr val="FF0000"/>
                </a:solidFill>
              </a:rPr>
              <a:t>小于等于</a:t>
            </a:r>
            <a:r>
              <a:rPr lang="en-US" altLang="zh-CN">
                <a:solidFill>
                  <a:srgbClr val="FF0000"/>
                </a:solidFill>
              </a:rPr>
              <a:t>26</a:t>
            </a:r>
            <a:r>
              <a:rPr lang="zh-CN" altLang="en-US">
                <a:solidFill>
                  <a:srgbClr val="FF0000"/>
                </a:solidFill>
              </a:rPr>
              <a:t>的最大值</a:t>
            </a:r>
            <a:endParaRPr lang="zh-CN" altLang="en-US">
              <a:solidFill>
                <a:srgbClr val="FF0000"/>
              </a:solidFill>
            </a:endParaRPr>
          </a:p>
        </p:txBody>
      </p:sp>
      <p:sp>
        <p:nvSpPr>
          <p:cNvPr id="7" name="文本框 6"/>
          <p:cNvSpPr txBox="1"/>
          <p:nvPr/>
        </p:nvSpPr>
        <p:spPr>
          <a:xfrm>
            <a:off x="379095" y="5654040"/>
            <a:ext cx="3392170" cy="398780"/>
          </a:xfrm>
          <a:prstGeom prst="rect">
            <a:avLst/>
          </a:prstGeom>
          <a:noFill/>
        </p:spPr>
        <p:txBody>
          <a:bodyPr wrap="square" rtlCol="0">
            <a:spAutoFit/>
          </a:bodyPr>
          <a:p>
            <a:r>
              <a:rPr lang="en-US" altLang="zh-CN"/>
              <a:t>5</a:t>
            </a:r>
            <a:r>
              <a:rPr lang="en-US" altLang="zh-CN" sz="2000"/>
              <a:t>                                          5              </a:t>
            </a:r>
            <a:endParaRPr lang="en-US" altLang="zh-CN" sz="2000"/>
          </a:p>
        </p:txBody>
      </p:sp>
      <p:sp>
        <p:nvSpPr>
          <p:cNvPr id="12" name="文本框 11"/>
          <p:cNvSpPr txBox="1"/>
          <p:nvPr/>
        </p:nvSpPr>
        <p:spPr>
          <a:xfrm>
            <a:off x="3860165" y="5687060"/>
            <a:ext cx="4748530" cy="460375"/>
          </a:xfrm>
          <a:prstGeom prst="rect">
            <a:avLst/>
          </a:prstGeom>
          <a:noFill/>
        </p:spPr>
        <p:txBody>
          <a:bodyPr wrap="square" rtlCol="0">
            <a:spAutoFit/>
          </a:bodyPr>
          <a:p>
            <a:r>
              <a:rPr lang="en-US" altLang="zh-CN" sz="2400">
                <a:highlight>
                  <a:srgbClr val="FF0000"/>
                </a:highlight>
              </a:rPr>
              <a:t>l==r </a:t>
            </a:r>
            <a:r>
              <a:rPr lang="zh-CN" altLang="en-US" sz="2400">
                <a:highlight>
                  <a:srgbClr val="FF0000"/>
                </a:highlight>
              </a:rPr>
              <a:t>得到结果</a:t>
            </a:r>
            <a:r>
              <a:rPr lang="en-US" altLang="zh-CN" sz="2400">
                <a:highlight>
                  <a:srgbClr val="FF0000"/>
                </a:highlight>
              </a:rPr>
              <a:t> 22</a:t>
            </a:r>
            <a:r>
              <a:rPr lang="zh-CN" altLang="en-US" sz="2400">
                <a:highlight>
                  <a:srgbClr val="FF0000"/>
                </a:highlight>
              </a:rPr>
              <a:t>对应的</a:t>
            </a:r>
            <a:r>
              <a:rPr lang="en-US" altLang="zh-CN" sz="2400">
                <a:highlight>
                  <a:srgbClr val="FF0000"/>
                </a:highlight>
              </a:rPr>
              <a:t>i</a:t>
            </a:r>
            <a:r>
              <a:rPr lang="zh-CN" altLang="en-US" sz="2400">
                <a:highlight>
                  <a:srgbClr val="FF0000"/>
                </a:highlight>
              </a:rPr>
              <a:t>，结束</a:t>
            </a:r>
            <a:r>
              <a:rPr lang="en-US" altLang="zh-CN" sz="2400">
                <a:highlight>
                  <a:srgbClr val="FF0000"/>
                </a:highlight>
              </a:rPr>
              <a:t>     </a:t>
            </a:r>
            <a:endParaRPr lang="en-US" altLang="zh-CN" sz="2400">
              <a:highlight>
                <a:srgbClr val="FF0000"/>
              </a:highlight>
            </a:endParaRPr>
          </a:p>
        </p:txBody>
      </p:sp>
      <p:sp>
        <p:nvSpPr>
          <p:cNvPr id="28" name="下箭头 27"/>
          <p:cNvSpPr/>
          <p:nvPr/>
        </p:nvSpPr>
        <p:spPr>
          <a:xfrm>
            <a:off x="4181475" y="2406650"/>
            <a:ext cx="224155" cy="384175"/>
          </a:xfrm>
          <a:prstGeom prst="downArrow">
            <a:avLst>
              <a:gd name="adj1" fmla="val 495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445770" y="3512820"/>
            <a:ext cx="5066030" cy="460375"/>
          </a:xfrm>
          <a:prstGeom prst="rect">
            <a:avLst/>
          </a:prstGeom>
          <a:noFill/>
        </p:spPr>
        <p:txBody>
          <a:bodyPr wrap="square" rtlCol="0">
            <a:spAutoFit/>
          </a:bodyPr>
          <a:p>
            <a:r>
              <a:rPr lang="en-US" altLang="zh-CN" sz="2400">
                <a:solidFill>
                  <a:srgbClr val="FF0000"/>
                </a:solidFill>
              </a:rPr>
              <a:t>L     Mid=(l+r)/2         R    A[mid]       x</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3" grpId="0"/>
      <p:bldP spid="13" grpId="1"/>
      <p:bldP spid="16" grpId="0"/>
      <p:bldP spid="16" grpId="1"/>
      <p:bldP spid="7" grpId="0"/>
      <p:bldP spid="7" grpId="1"/>
      <p:bldP spid="12" grpId="0"/>
      <p:bldP spid="12" grpId="1"/>
      <p:bldP spid="29" grpId="0"/>
      <p:bldP spid="2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p:nvPr/>
        </p:nvGraphicFramePr>
        <p:xfrm>
          <a:off x="548005" y="1664335"/>
          <a:ext cx="7965440" cy="667385"/>
        </p:xfrm>
        <a:graphic>
          <a:graphicData uri="http://schemas.openxmlformats.org/presentationml/2006/ole">
            <mc:AlternateContent xmlns:mc="http://schemas.openxmlformats.org/markup-compatibility/2006">
              <mc:Choice xmlns:v="urn:schemas-microsoft-com:vml" Requires="v">
                <p:oleObj spid="_x0000_s32" name="" r:id="rId1" imgW="8045450" imgH="666750" progId="Paint.Picture">
                  <p:embed/>
                </p:oleObj>
              </mc:Choice>
              <mc:Fallback>
                <p:oleObj name="" r:id="rId1" imgW="8045450" imgH="666750" progId="Paint.Picture">
                  <p:embed/>
                  <p:pic>
                    <p:nvPicPr>
                      <p:cNvPr id="0" name="图片 31"/>
                      <p:cNvPicPr/>
                      <p:nvPr/>
                    </p:nvPicPr>
                    <p:blipFill>
                      <a:blip r:embed="rId2"/>
                      <a:stretch>
                        <a:fillRect/>
                      </a:stretch>
                    </p:blipFill>
                    <p:spPr>
                      <a:xfrm>
                        <a:off x="548005" y="1664335"/>
                        <a:ext cx="7965440" cy="667385"/>
                      </a:xfrm>
                      <a:prstGeom prst="rect">
                        <a:avLst/>
                      </a:prstGeom>
                    </p:spPr>
                  </p:pic>
                </p:oleObj>
              </mc:Fallback>
            </mc:AlternateContent>
          </a:graphicData>
        </a:graphic>
      </p:graphicFrame>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标题 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总结：二分的三种情况</a:t>
            </a:r>
            <a:endParaRPr lang="zh-CN" altLang="en-US" sz="3600" b="1" dirty="0" smtClean="0">
              <a:solidFill>
                <a:schemeClr val="accent5">
                  <a:lumMod val="75000"/>
                </a:schemeClr>
              </a:solidFill>
            </a:endParaRPr>
          </a:p>
        </p:txBody>
      </p:sp>
      <p:sp>
        <p:nvSpPr>
          <p:cNvPr id="4" name="标题 5"/>
          <p:cNvSpPr>
            <a:spLocks noGrp="1"/>
          </p:cNvSpPr>
          <p:nvPr/>
        </p:nvSpPr>
        <p:spPr>
          <a:xfrm>
            <a:off x="543669" y="214693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solidFill>
                  <a:srgbClr val="FF0000"/>
                </a:solidFill>
              </a:rPr>
              <a:t>1. </a:t>
            </a:r>
            <a:r>
              <a:rPr lang="zh-CN" altLang="en-US" sz="2400" b="1" dirty="0" smtClean="0">
                <a:solidFill>
                  <a:srgbClr val="FF0000"/>
                </a:solidFill>
              </a:rPr>
              <a:t>求满足等于</a:t>
            </a:r>
            <a:r>
              <a:rPr lang="en-US" altLang="zh-CN" sz="2400" b="1" dirty="0" smtClean="0">
                <a:solidFill>
                  <a:srgbClr val="FF0000"/>
                </a:solidFill>
              </a:rPr>
              <a:t>x</a:t>
            </a:r>
            <a:r>
              <a:rPr lang="zh-CN" altLang="en-US" sz="2400" b="1" dirty="0" smtClean="0">
                <a:solidFill>
                  <a:srgbClr val="FF0000"/>
                </a:solidFill>
              </a:rPr>
              <a:t>的位置</a:t>
            </a:r>
            <a:endParaRPr lang="zh-CN" altLang="en-US" sz="2400" b="1" dirty="0" smtClean="0">
              <a:solidFill>
                <a:srgbClr val="FF0000"/>
              </a:solidFill>
            </a:endParaRPr>
          </a:p>
        </p:txBody>
      </p:sp>
      <p:sp>
        <p:nvSpPr>
          <p:cNvPr id="7" name="标题 5"/>
          <p:cNvSpPr>
            <a:spLocks noGrp="1"/>
          </p:cNvSpPr>
          <p:nvPr/>
        </p:nvSpPr>
        <p:spPr>
          <a:xfrm>
            <a:off x="548114" y="3296921"/>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solidFill>
                  <a:srgbClr val="FF0000"/>
                </a:solidFill>
              </a:rPr>
              <a:t>2. </a:t>
            </a:r>
            <a:r>
              <a:rPr lang="zh-CN" altLang="en-US" sz="2400" b="1" dirty="0" smtClean="0">
                <a:solidFill>
                  <a:srgbClr val="FF0000"/>
                </a:solidFill>
              </a:rPr>
              <a:t>求满足大于等于</a:t>
            </a:r>
            <a:r>
              <a:rPr lang="en-US" altLang="zh-CN" sz="2400" b="1" dirty="0" smtClean="0">
                <a:solidFill>
                  <a:srgbClr val="FF0000"/>
                </a:solidFill>
              </a:rPr>
              <a:t>x</a:t>
            </a:r>
            <a:r>
              <a:rPr lang="zh-CN" altLang="en-US" sz="2400" b="1" dirty="0" smtClean="0">
                <a:solidFill>
                  <a:srgbClr val="FF0000"/>
                </a:solidFill>
              </a:rPr>
              <a:t>的最左位置</a:t>
            </a:r>
            <a:endParaRPr lang="zh-CN" altLang="en-US" sz="2400" b="1" dirty="0" smtClean="0">
              <a:solidFill>
                <a:srgbClr val="FF0000"/>
              </a:solidFill>
            </a:endParaRPr>
          </a:p>
        </p:txBody>
      </p:sp>
      <p:sp>
        <p:nvSpPr>
          <p:cNvPr id="8" name="标题 5"/>
          <p:cNvSpPr>
            <a:spLocks noGrp="1"/>
          </p:cNvSpPr>
          <p:nvPr/>
        </p:nvSpPr>
        <p:spPr>
          <a:xfrm>
            <a:off x="586849" y="474408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solidFill>
                  <a:srgbClr val="FF0000"/>
                </a:solidFill>
              </a:rPr>
              <a:t>3. </a:t>
            </a:r>
            <a:r>
              <a:rPr lang="zh-CN" altLang="en-US" sz="2400" b="1" dirty="0" smtClean="0">
                <a:solidFill>
                  <a:srgbClr val="FF0000"/>
                </a:solidFill>
              </a:rPr>
              <a:t>求满足小于等于</a:t>
            </a:r>
            <a:r>
              <a:rPr lang="en-US" altLang="zh-CN" sz="2400" b="1" dirty="0" smtClean="0">
                <a:solidFill>
                  <a:srgbClr val="FF0000"/>
                </a:solidFill>
              </a:rPr>
              <a:t>x</a:t>
            </a:r>
            <a:r>
              <a:rPr lang="zh-CN" altLang="en-US" sz="2400" b="1" dirty="0" smtClean="0">
                <a:solidFill>
                  <a:srgbClr val="FF0000"/>
                </a:solidFill>
              </a:rPr>
              <a:t>的最右位置</a:t>
            </a:r>
            <a:endParaRPr lang="zh-CN" altLang="en-US" sz="2400" b="1" dirty="0" smtClean="0">
              <a:solidFill>
                <a:srgbClr val="FF0000"/>
              </a:solidFill>
            </a:endParaRPr>
          </a:p>
        </p:txBody>
      </p:sp>
      <p:sp>
        <p:nvSpPr>
          <p:cNvPr id="9" name="下箭头 8"/>
          <p:cNvSpPr/>
          <p:nvPr/>
        </p:nvSpPr>
        <p:spPr>
          <a:xfrm>
            <a:off x="4295775" y="1240155"/>
            <a:ext cx="125095" cy="414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3"/>
          <a:stretch>
            <a:fillRect/>
          </a:stretch>
        </p:blipFill>
        <p:spPr>
          <a:xfrm>
            <a:off x="734060" y="2708910"/>
            <a:ext cx="7677150" cy="590550"/>
          </a:xfrm>
          <a:prstGeom prst="rect">
            <a:avLst/>
          </a:prstGeom>
        </p:spPr>
      </p:pic>
      <p:sp>
        <p:nvSpPr>
          <p:cNvPr id="17" name="下箭头 16"/>
          <p:cNvSpPr/>
          <p:nvPr/>
        </p:nvSpPr>
        <p:spPr>
          <a:xfrm>
            <a:off x="4536440" y="1257300"/>
            <a:ext cx="163830" cy="500380"/>
          </a:xfrm>
          <a:prstGeom prst="downArrow">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下箭头 17"/>
          <p:cNvSpPr/>
          <p:nvPr/>
        </p:nvSpPr>
        <p:spPr>
          <a:xfrm>
            <a:off x="4038600" y="1257300"/>
            <a:ext cx="163830" cy="500380"/>
          </a:xfrm>
          <a:prstGeom prst="downArrow">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1047115" y="3867785"/>
            <a:ext cx="4610100" cy="876300"/>
          </a:xfrm>
          <a:prstGeom prst="rect">
            <a:avLst/>
          </a:prstGeom>
        </p:spPr>
      </p:pic>
      <p:pic>
        <p:nvPicPr>
          <p:cNvPr id="5" name="图片 4"/>
          <p:cNvPicPr>
            <a:picLocks noChangeAspect="1"/>
          </p:cNvPicPr>
          <p:nvPr/>
        </p:nvPicPr>
        <p:blipFill>
          <a:blip r:embed="rId5"/>
          <a:stretch>
            <a:fillRect/>
          </a:stretch>
        </p:blipFill>
        <p:spPr>
          <a:xfrm>
            <a:off x="970915" y="5312410"/>
            <a:ext cx="46863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9" grpId="1" animBg="1"/>
      <p:bldP spid="4" grpId="1"/>
      <p:bldP spid="7" grpId="0"/>
      <p:bldP spid="7" grpId="1"/>
      <p:bldP spid="8" grpId="0"/>
      <p:bldP spid="8" grpId="1"/>
      <p:bldP spid="17" grpId="0" animBg="1"/>
      <p:bldP spid="17"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628650" y="1291590"/>
            <a:ext cx="4977130" cy="4948555"/>
          </a:xfrm>
          <a:prstGeom prst="rect">
            <a:avLst/>
          </a:prstGeom>
        </p:spPr>
      </p:pic>
      <p:sp>
        <p:nvSpPr>
          <p:cNvPr id="6" name="标题 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二分的三种情况</a:t>
            </a:r>
            <a:endParaRPr lang="zh-CN" altLang="en-US" sz="3600" b="1"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标题 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二分的三种情况</a:t>
            </a:r>
            <a:endParaRPr lang="zh-CN" altLang="en-US" sz="3600" b="1" dirty="0" smtClean="0">
              <a:solidFill>
                <a:schemeClr val="accent5">
                  <a:lumMod val="75000"/>
                </a:schemeClr>
              </a:solidFill>
            </a:endParaRPr>
          </a:p>
        </p:txBody>
      </p:sp>
      <p:pic>
        <p:nvPicPr>
          <p:cNvPr id="4" name="图片 3"/>
          <p:cNvPicPr>
            <a:picLocks noChangeAspect="1"/>
          </p:cNvPicPr>
          <p:nvPr/>
        </p:nvPicPr>
        <p:blipFill>
          <a:blip r:embed="rId1"/>
          <a:stretch>
            <a:fillRect/>
          </a:stretch>
        </p:blipFill>
        <p:spPr>
          <a:xfrm>
            <a:off x="451485" y="1240790"/>
            <a:ext cx="6597650" cy="496506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二分的三种情况</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455930" y="1337945"/>
            <a:ext cx="7755255" cy="46393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二分的三种情况</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454660" y="1781175"/>
            <a:ext cx="7931785" cy="4435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方法</a:t>
            </a:r>
            <a:r>
              <a:rPr lang="en-US" altLang="zh-CN" sz="3600" b="1" dirty="0" smtClean="0">
                <a:solidFill>
                  <a:schemeClr val="accent5">
                    <a:lumMod val="75000"/>
                  </a:schemeClr>
                </a:solidFill>
              </a:rPr>
              <a:t>1</a:t>
            </a:r>
            <a:r>
              <a:rPr lang="zh-CN" altLang="en-US" sz="3600" b="1" dirty="0" smtClean="0">
                <a:solidFill>
                  <a:schemeClr val="accent5">
                    <a:lumMod val="75000"/>
                  </a:schemeClr>
                </a:solidFill>
              </a:rPr>
              <a:t>：直接模拟</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539491" y="1204469"/>
            <a:ext cx="8065901" cy="1050925"/>
          </a:xfrm>
          <a:prstGeom prst="rect">
            <a:avLst/>
          </a:prstGeom>
          <a:noFill/>
          <a:ln w="9525">
            <a:noFill/>
            <a:miter lim="800000"/>
          </a:ln>
          <a:effectLst/>
        </p:spPr>
        <p:txBody>
          <a:bodyPr>
            <a:spAutoFit/>
          </a:bodyPr>
          <a:lstStyle/>
          <a:p>
            <a:pPr>
              <a:lnSpc>
                <a:spcPct val="150000"/>
              </a:lnSpc>
              <a:spcBef>
                <a:spcPct val="50000"/>
              </a:spcBef>
            </a:pPr>
            <a:r>
              <a:rPr lang="en-US" sz="2400" dirty="0">
                <a:cs typeface="Consolas" panose="020B0609020204030204" pitchFamily="49" charset="0"/>
              </a:rPr>
              <a:t>  </a:t>
            </a:r>
            <a:r>
              <a:rPr lang="zh-CN" sz="2400" dirty="0">
                <a:cs typeface="Consolas" panose="020B0609020204030204" pitchFamily="49" charset="0"/>
              </a:rPr>
              <a:t>顺序查找，执行</a:t>
            </a:r>
            <a:r>
              <a:rPr lang="en-US" altLang="zh-CN" sz="2400" dirty="0">
                <a:cs typeface="Consolas" panose="020B0609020204030204" pitchFamily="49" charset="0"/>
              </a:rPr>
              <a:t>m</a:t>
            </a:r>
            <a:r>
              <a:rPr lang="zh-CN" altLang="en-US" sz="2400" dirty="0">
                <a:cs typeface="Consolas" panose="020B0609020204030204" pitchFamily="49" charset="0"/>
              </a:rPr>
              <a:t>次。时间复杂度为</a:t>
            </a:r>
            <a:r>
              <a:rPr lang="en-US" altLang="zh-CN" sz="2400" dirty="0">
                <a:cs typeface="Consolas" panose="020B0609020204030204" pitchFamily="49" charset="0"/>
              </a:rPr>
              <a:t>0(m*n)</a:t>
            </a:r>
            <a:endParaRPr lang="en-US" altLang="zh-CN" sz="2400" dirty="0">
              <a:cs typeface="Consolas" panose="020B0609020204030204" pitchFamily="49" charset="0"/>
            </a:endParaRPr>
          </a:p>
          <a:p>
            <a:pPr>
              <a:lnSpc>
                <a:spcPct val="60000"/>
              </a:lnSpc>
              <a:spcBef>
                <a:spcPct val="50000"/>
              </a:spcBef>
            </a:pP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custDataLst>
              <p:tags r:id="rId1"/>
            </p:custDataLst>
          </p:nvPr>
        </p:nvPicPr>
        <p:blipFill>
          <a:blip r:embed="rId2"/>
          <a:stretch>
            <a:fillRect/>
          </a:stretch>
        </p:blipFill>
        <p:spPr>
          <a:xfrm>
            <a:off x="721995" y="1871980"/>
            <a:ext cx="4578350" cy="4356100"/>
          </a:xfrm>
          <a:prstGeom prst="rect">
            <a:avLst/>
          </a:prstGeom>
        </p:spPr>
      </p:pic>
      <p:sp>
        <p:nvSpPr>
          <p:cNvPr id="6" name="Text Box 7"/>
          <p:cNvSpPr txBox="1">
            <a:spLocks noChangeArrowheads="1"/>
          </p:cNvSpPr>
          <p:nvPr/>
        </p:nvSpPr>
        <p:spPr bwMode="auto">
          <a:xfrm>
            <a:off x="5676900" y="3596005"/>
            <a:ext cx="2985770" cy="908685"/>
          </a:xfrm>
          <a:prstGeom prst="rect">
            <a:avLst/>
          </a:prstGeom>
          <a:noFill/>
          <a:ln w="9525">
            <a:noFill/>
            <a:miter lim="800000"/>
          </a:ln>
          <a:effectLst/>
        </p:spPr>
        <p:txBody>
          <a:bodyPr wrap="square">
            <a:spAutoFit/>
          </a:bodyPr>
          <a:p>
            <a:pPr>
              <a:lnSpc>
                <a:spcPct val="150000"/>
              </a:lnSpc>
              <a:spcBef>
                <a:spcPct val="50000"/>
              </a:spcBef>
            </a:pPr>
            <a:r>
              <a:rPr lang="en-US" altLang="zh-CN" sz="2400" dirty="0">
                <a:highlight>
                  <a:srgbClr val="FFFF00"/>
                </a:highlight>
                <a:cs typeface="Consolas" panose="020B0609020204030204" pitchFamily="49" charset="0"/>
              </a:rPr>
              <a:t>0(m*n)=10</a:t>
            </a:r>
            <a:r>
              <a:rPr lang="en-US" altLang="zh-CN" sz="2400" baseline="30000" dirty="0">
                <a:highlight>
                  <a:srgbClr val="FFFF00"/>
                </a:highlight>
                <a:cs typeface="Consolas" panose="020B0609020204030204" pitchFamily="49" charset="0"/>
              </a:rPr>
              <a:t>10</a:t>
            </a:r>
            <a:endParaRPr lang="en-US" altLang="zh-CN" sz="2400" baseline="30000" dirty="0">
              <a:highlight>
                <a:srgbClr val="FFFF00"/>
              </a:highlight>
              <a:cs typeface="Consolas" panose="020B0609020204030204" pitchFamily="49" charset="0"/>
            </a:endParaRPr>
          </a:p>
          <a:p>
            <a:pPr>
              <a:lnSpc>
                <a:spcPct val="60000"/>
              </a:lnSpc>
              <a:spcBef>
                <a:spcPct val="50000"/>
              </a:spcBef>
            </a:pPr>
            <a:endParaRPr lang="en-US" altLang="zh-CN" sz="2400" baseline="30000" dirty="0">
              <a:highlight>
                <a:srgbClr val="FFFF00"/>
              </a:highlight>
              <a:cs typeface="Consolas" panose="020B06090202040302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336550" y="1240790"/>
            <a:ext cx="6105525" cy="49536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408940" y="1204595"/>
            <a:ext cx="6928485" cy="45872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[3630</a:t>
            </a:r>
            <a:r>
              <a:rPr lang="en-US" altLang="zh-CN" sz="3600" b="1" dirty="0" smtClean="0">
                <a:solidFill>
                  <a:schemeClr val="accent5">
                    <a:lumMod val="75000"/>
                  </a:schemeClr>
                </a:solidFill>
                <a:sym typeface="+mn-ea"/>
              </a:rPr>
              <a:t>] </a:t>
            </a:r>
            <a:r>
              <a:rPr lang="en-US" altLang="zh-CN" sz="3600" b="1" dirty="0" smtClean="0">
                <a:solidFill>
                  <a:schemeClr val="accent5">
                    <a:lumMod val="75000"/>
                  </a:schemeClr>
                </a:solidFill>
                <a:sym typeface="+mn-ea"/>
              </a:rPr>
              <a:t>愤怒的牛</a:t>
            </a:r>
            <a:endParaRPr lang="en-US" altLang="zh-CN" sz="3600" b="1" dirty="0" smtClean="0">
              <a:solidFill>
                <a:schemeClr val="accent5">
                  <a:lumMod val="75000"/>
                </a:schemeClr>
              </a:solidFill>
            </a:endParaRPr>
          </a:p>
        </p:txBody>
      </p:sp>
      <p:sp>
        <p:nvSpPr>
          <p:cNvPr id="5" name="Text Box 7"/>
          <p:cNvSpPr txBox="1">
            <a:spLocks noChangeArrowheads="1"/>
          </p:cNvSpPr>
          <p:nvPr/>
        </p:nvSpPr>
        <p:spPr bwMode="auto">
          <a:xfrm>
            <a:off x="539491" y="1213994"/>
            <a:ext cx="8065901" cy="4154170"/>
          </a:xfrm>
          <a:prstGeom prst="rect">
            <a:avLst/>
          </a:prstGeom>
          <a:noFill/>
          <a:ln w="9525">
            <a:noFill/>
            <a:miter lim="800000"/>
          </a:ln>
          <a:effectLst/>
        </p:spPr>
        <p:txBody>
          <a:bodyPr>
            <a:spAutoFit/>
          </a:bodyPr>
          <a:lstStyle/>
          <a:p>
            <a:pPr>
              <a:lnSpc>
                <a:spcPct val="100000"/>
              </a:lnSpc>
              <a:spcBef>
                <a:spcPct val="50000"/>
              </a:spcBef>
            </a:pPr>
            <a:r>
              <a:rPr sz="2400" dirty="0">
                <a:cs typeface="Consolas" panose="020B0609020204030204" pitchFamily="49" charset="0"/>
              </a:rPr>
              <a:t> 农夫 John 建造了拥有N (2 &lt;= N &lt;= 100,000)个牛舍的小屋，这些牛舍排在一条直线上。这些牛舍依次编号为x1,...,xN (0 &lt;= xi &lt;= 1,000,000,000). 但是，John的C (2 &lt;= C &lt;= N)头牛们并不喜欢这种布局，而且几头牛放在一个牛舍里，它们会相互攻击。为了不让牛互相伤害，John决定自己给牛分配舍，使任意两头牛之间的最小距离尽可能的大，那么，这个最大的最小距离是什么呢</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输入第一行：空格分隔的两个整数N和C</a:t>
            </a:r>
            <a:r>
              <a:rPr lang="zh-CN" sz="2400" dirty="0">
                <a:cs typeface="Consolas" panose="020B0609020204030204" pitchFamily="49" charset="0"/>
              </a:rPr>
              <a:t>，</a:t>
            </a:r>
            <a:r>
              <a:rPr sz="2400" dirty="0">
                <a:cs typeface="Consolas" panose="020B0609020204030204" pitchFamily="49" charset="0"/>
              </a:rPr>
              <a:t>第</a:t>
            </a:r>
            <a:r>
              <a:rPr lang="en-US" sz="2400" dirty="0">
                <a:cs typeface="Consolas" panose="020B0609020204030204" pitchFamily="49" charset="0"/>
              </a:rPr>
              <a:t>2-n+1</a:t>
            </a:r>
            <a:r>
              <a:rPr sz="2400" dirty="0">
                <a:cs typeface="Consolas" panose="020B0609020204030204" pitchFamily="49" charset="0"/>
              </a:rPr>
              <a:t>行：i+1行指出了xi的位置输出一个整数，最大的最小</a:t>
            </a:r>
            <a:endParaRPr sz="2400" dirty="0">
              <a:cs typeface="Consolas" panose="020B0609020204030204" pitchFamily="49" charset="0"/>
            </a:endParaRPr>
          </a:p>
          <a:p>
            <a:pPr>
              <a:lnSpc>
                <a:spcPct val="100000"/>
              </a:lnSpc>
              <a:spcBef>
                <a:spcPct val="50000"/>
              </a:spcBef>
            </a:pP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539750" y="4894580"/>
            <a:ext cx="2540000" cy="1695450"/>
          </a:xfrm>
          <a:prstGeom prst="rect">
            <a:avLst/>
          </a:prstGeom>
          <a:noFill/>
        </p:spPr>
        <p:txBody>
          <a:bodyPr wrap="square" rtlCol="0" anchor="t">
            <a:spAutoFit/>
          </a:bodyPr>
          <a:p>
            <a:pPr>
              <a:lnSpc>
                <a:spcPct val="20000"/>
              </a:lnSpc>
              <a:spcBef>
                <a:spcPct val="50000"/>
              </a:spcBef>
            </a:pPr>
            <a:r>
              <a:rPr dirty="0">
                <a:cs typeface="Consolas" panose="020B0609020204030204" pitchFamily="49" charset="0"/>
                <a:sym typeface="+mn-ea"/>
              </a:rPr>
              <a:t>样例输入</a:t>
            </a:r>
            <a:endParaRPr dirty="0">
              <a:cs typeface="Consolas" panose="020B0609020204030204" pitchFamily="49" charset="0"/>
              <a:sym typeface="+mn-ea"/>
            </a:endParaRPr>
          </a:p>
          <a:p>
            <a:pPr>
              <a:lnSpc>
                <a:spcPct val="20000"/>
              </a:lnSpc>
              <a:spcBef>
                <a:spcPct val="50000"/>
              </a:spcBef>
            </a:pP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5 3</a:t>
            </a: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1</a:t>
            </a: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2</a:t>
            </a: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8</a:t>
            </a: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4</a:t>
            </a:r>
            <a:endParaRPr dirty="0">
              <a:cs typeface="Consolas" panose="020B0609020204030204" pitchFamily="49" charset="0"/>
            </a:endParaRPr>
          </a:p>
          <a:p>
            <a:pPr>
              <a:lnSpc>
                <a:spcPct val="20000"/>
              </a:lnSpc>
              <a:spcBef>
                <a:spcPct val="50000"/>
              </a:spcBef>
            </a:pPr>
            <a:r>
              <a:rPr dirty="0">
                <a:cs typeface="Consolas" panose="020B0609020204030204" pitchFamily="49" charset="0"/>
                <a:sym typeface="+mn-ea"/>
              </a:rPr>
              <a:t>9</a:t>
            </a:r>
            <a:endParaRPr dirty="0">
              <a:cs typeface="Consolas" panose="020B0609020204030204" pitchFamily="49" charset="0"/>
            </a:endParaRPr>
          </a:p>
          <a:p>
            <a:pPr>
              <a:lnSpc>
                <a:spcPct val="20000"/>
              </a:lnSpc>
              <a:spcBef>
                <a:spcPct val="50000"/>
              </a:spcBef>
            </a:pPr>
            <a:endParaRPr lang="zh-CN" altLang="en-US"/>
          </a:p>
        </p:txBody>
      </p:sp>
      <p:sp>
        <p:nvSpPr>
          <p:cNvPr id="4" name="文本框 3"/>
          <p:cNvSpPr txBox="1"/>
          <p:nvPr/>
        </p:nvSpPr>
        <p:spPr>
          <a:xfrm>
            <a:off x="3919220" y="4894580"/>
            <a:ext cx="2540000" cy="533400"/>
          </a:xfrm>
          <a:prstGeom prst="rect">
            <a:avLst/>
          </a:prstGeom>
          <a:noFill/>
        </p:spPr>
        <p:txBody>
          <a:bodyPr wrap="square" rtlCol="0" anchor="t">
            <a:spAutoFit/>
          </a:bodyPr>
          <a:p>
            <a:pPr>
              <a:lnSpc>
                <a:spcPct val="20000"/>
              </a:lnSpc>
              <a:spcBef>
                <a:spcPct val="50000"/>
              </a:spcBef>
            </a:pPr>
            <a:r>
              <a:rPr dirty="0">
                <a:cs typeface="Consolas" panose="020B0609020204030204" pitchFamily="49" charset="0"/>
                <a:sym typeface="+mn-ea"/>
              </a:rPr>
              <a:t>样例输出</a:t>
            </a:r>
            <a:endParaRPr dirty="0">
              <a:cs typeface="Consolas" panose="020B0609020204030204" pitchFamily="49" charset="0"/>
            </a:endParaRPr>
          </a:p>
          <a:p>
            <a:pPr>
              <a:lnSpc>
                <a:spcPct val="20000"/>
              </a:lnSpc>
              <a:spcBef>
                <a:spcPct val="50000"/>
              </a:spcBef>
            </a:pPr>
            <a:endParaRPr dirty="0">
              <a:cs typeface="Consolas" panose="020B0609020204030204" pitchFamily="49" charset="0"/>
              <a:sym typeface="+mn-ea"/>
            </a:endParaRPr>
          </a:p>
          <a:p>
            <a:pPr>
              <a:lnSpc>
                <a:spcPct val="20000"/>
              </a:lnSpc>
              <a:spcBef>
                <a:spcPct val="50000"/>
              </a:spcBef>
            </a:pPr>
            <a:r>
              <a:rPr dirty="0">
                <a:cs typeface="Consolas" panose="020B0609020204030204" pitchFamily="49" charset="0"/>
                <a:sym typeface="+mn-ea"/>
              </a:rPr>
              <a:t>3</a:t>
            </a: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矩形 2"/>
          <p:cNvSpPr/>
          <p:nvPr/>
        </p:nvSpPr>
        <p:spPr>
          <a:xfrm>
            <a:off x="264703" y="1236459"/>
            <a:ext cx="8251762" cy="4246245"/>
          </a:xfrm>
          <a:prstGeom prst="rect">
            <a:avLst/>
          </a:prstGeom>
        </p:spPr>
        <p:txBody>
          <a:bodyPr wrap="square">
            <a:spAutoFit/>
          </a:bodyPr>
          <a:lstStyle/>
          <a:p>
            <a:pPr lvl="0" indent="-342900">
              <a:lnSpc>
                <a:spcPct val="150000"/>
              </a:lnSpc>
            </a:pPr>
            <a:r>
              <a:rPr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　　（1）暴力法。从小到大枚举最小距离的值dis，然后检查，如果发现有一次不行，那么上次枚举的就是最大值。如何检查呢？用贪心法：第一头牛放在x1，第二头牛放在xj≥x1+dis的点xi,第三头牛放在xk≥xj+dis的点xk，等等，如果在当前最小距离下，不能放c条牛，那么这个dis就不可取。复杂度O(nc)。</a:t>
            </a:r>
            <a:endParaRPr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indent="-342900">
              <a:lnSpc>
                <a:spcPct val="150000"/>
              </a:lnSpc>
            </a:pPr>
            <a:r>
              <a:rPr sz="2000" dirty="0">
                <a:solidFill>
                  <a:prstClr val="black"/>
                </a:solidFill>
                <a:latin typeface="宋体" panose="02010600030101010101" pitchFamily="2" charset="-122"/>
                <a:ea typeface="宋体" panose="02010600030101010101" pitchFamily="2" charset="-122"/>
                <a:cs typeface="Times New Roman" panose="02020603050405020304" pitchFamily="18" charset="0"/>
              </a:rPr>
              <a:t>　　（2）二分。分析从小到大检查dis的过程，发现可以用二分的方法找这个dis。这个dis符合二分法：它有上下边界、它是单调递增的。复杂度O(nlogn)。</a:t>
            </a:r>
            <a:endParaRPr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indent="-342900">
              <a:lnSpc>
                <a:spcPct val="150000"/>
              </a:lnSpc>
            </a:pPr>
            <a:endParaRPr sz="20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1266" name="标题 11265"/>
          <p:cNvSpPr>
            <a:spLocks noGrp="1"/>
          </p:cNvSpPr>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rPr>
              <a:t>题解：</a:t>
            </a:r>
            <a:endParaRPr lang="zh-CN" altLang="en-US" sz="3600" b="1"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278765" y="1243965"/>
            <a:ext cx="8588375" cy="39109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124460" y="1156970"/>
            <a:ext cx="9018905" cy="50723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en-US" altLang="zh-CN" sz="3600" b="1" dirty="0" smtClean="0">
                <a:solidFill>
                  <a:schemeClr val="accent5">
                    <a:lumMod val="75000"/>
                  </a:schemeClr>
                </a:solidFill>
                <a:sym typeface="+mn-ea"/>
              </a:rPr>
              <a:t>1091</a:t>
            </a:r>
            <a:r>
              <a:rPr lang="en-US" altLang="zh-CN" sz="3600" b="1" dirty="0" smtClean="0">
                <a:solidFill>
                  <a:schemeClr val="accent5">
                    <a:lumMod val="75000"/>
                  </a:schemeClr>
                </a:solidFill>
                <a:sym typeface="+mn-ea"/>
              </a:rPr>
              <a:t>]  自动刷题机</a:t>
            </a:r>
            <a:endParaRPr lang="en-US" altLang="zh-CN"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396240" y="1157605"/>
            <a:ext cx="8353425" cy="5093335"/>
          </a:xfrm>
          <a:prstGeom prst="rect">
            <a:avLst/>
          </a:prstGeom>
          <a:noFill/>
          <a:ln w="9525">
            <a:noFill/>
            <a:miter lim="800000"/>
          </a:ln>
          <a:effectLst/>
        </p:spPr>
        <p:txBody>
          <a:bodyPr wrap="square">
            <a:spAutoFit/>
          </a:bodyPr>
          <a:lstStyle/>
          <a:p>
            <a:pPr>
              <a:lnSpc>
                <a:spcPct val="90000"/>
              </a:lnSpc>
              <a:spcBef>
                <a:spcPts val="50"/>
              </a:spcBef>
              <a:spcAft>
                <a:spcPts val="0"/>
              </a:spcAft>
            </a:pPr>
            <a:r>
              <a:rPr lang="en-US" sz="2400" dirty="0">
                <a:cs typeface="Consolas" panose="020B0609020204030204" pitchFamily="49" charset="0"/>
              </a:rPr>
              <a:t>   </a:t>
            </a:r>
            <a:r>
              <a:rPr sz="2400" dirty="0">
                <a:cs typeface="Consolas" panose="020B0609020204030204" pitchFamily="49" charset="0"/>
              </a:rPr>
              <a:t>自动刷题机刷题的方式非常简单：首先会瞬间得出题目的正确做法，然后开始写程序。每秒，自动刷题机的代码生成模块会有两种可能的结果： </a:t>
            </a:r>
            <a:endParaRPr sz="2400" dirty="0">
              <a:cs typeface="Consolas" panose="020B0609020204030204" pitchFamily="49" charset="0"/>
            </a:endParaRPr>
          </a:p>
          <a:p>
            <a:pPr>
              <a:lnSpc>
                <a:spcPct val="120000"/>
              </a:lnSpc>
              <a:spcBef>
                <a:spcPts val="50"/>
              </a:spcBef>
              <a:spcAft>
                <a:spcPts val="0"/>
              </a:spcAft>
            </a:pPr>
            <a:r>
              <a:rPr lang="en-US" sz="2400" dirty="0">
                <a:cs typeface="Consolas" panose="020B0609020204030204" pitchFamily="49" charset="0"/>
              </a:rPr>
              <a:t>     </a:t>
            </a:r>
            <a:r>
              <a:rPr sz="2400" dirty="0">
                <a:cs typeface="Consolas" panose="020B0609020204030204" pitchFamily="49" charset="0"/>
              </a:rPr>
              <a:t>1.写了 x 行代码</a:t>
            </a:r>
            <a:r>
              <a:rPr lang="en-US" sz="2400" dirty="0">
                <a:cs typeface="Consolas" panose="020B0609020204030204" pitchFamily="49" charset="0"/>
              </a:rPr>
              <a:t>    </a:t>
            </a:r>
            <a:endParaRPr lang="en-US" sz="2400" dirty="0">
              <a:cs typeface="Consolas" panose="020B0609020204030204" pitchFamily="49" charset="0"/>
            </a:endParaRPr>
          </a:p>
          <a:p>
            <a:pPr>
              <a:lnSpc>
                <a:spcPct val="120000"/>
              </a:lnSpc>
              <a:spcBef>
                <a:spcPts val="50"/>
              </a:spcBef>
              <a:spcAft>
                <a:spcPts val="0"/>
              </a:spcAft>
            </a:pPr>
            <a:r>
              <a:rPr lang="en-US" sz="2400" dirty="0">
                <a:cs typeface="Consolas" panose="020B0609020204030204" pitchFamily="49" charset="0"/>
              </a:rPr>
              <a:t>     </a:t>
            </a:r>
            <a:r>
              <a:rPr sz="2400" dirty="0">
                <a:cs typeface="Consolas" panose="020B0609020204030204" pitchFamily="49" charset="0"/>
              </a:rPr>
              <a:t>2.心情不好，删掉了之前写的 y 行代码。（如果 y 大于当前代码长度则相当于全部删除。） </a:t>
            </a:r>
            <a:endParaRPr sz="2400" dirty="0">
              <a:cs typeface="Consolas" panose="020B0609020204030204" pitchFamily="49" charset="0"/>
            </a:endParaRPr>
          </a:p>
          <a:p>
            <a:pPr>
              <a:lnSpc>
                <a:spcPct val="90000"/>
              </a:lnSpc>
              <a:spcBef>
                <a:spcPts val="50"/>
              </a:spcBef>
              <a:spcAft>
                <a:spcPts val="0"/>
              </a:spcAft>
            </a:pPr>
            <a:r>
              <a:rPr sz="2400" dirty="0">
                <a:cs typeface="Consolas" panose="020B0609020204030204" pitchFamily="49" charset="0"/>
              </a:rPr>
              <a:t>对于一个 OJ，存在某个固定的正整数长度 n，一旦自动刷题机在某秒结束时积</a:t>
            </a:r>
            <a:r>
              <a:rPr sz="2400" dirty="0">
                <a:highlight>
                  <a:srgbClr val="FFFF00"/>
                </a:highlight>
                <a:cs typeface="Consolas" panose="020B0609020204030204" pitchFamily="49" charset="0"/>
              </a:rPr>
              <a:t>累了大于等于 n行的代码，它就会自动提交并 AC 此题</a:t>
            </a:r>
            <a:r>
              <a:rPr sz="2400" dirty="0">
                <a:cs typeface="Consolas" panose="020B0609020204030204" pitchFamily="49" charset="0"/>
              </a:rPr>
              <a:t>，然后新建一个文件（即弃置之前的所有代码）并开始写下一题。SHTSC 在某个 OJ 上跑了一天的自动刷题机，得到了很多条关于写代码的日志信息。他突然发现自己没有记录这个 OJ 的 n究竟是多少。所幸他通过自己在 OJ 上的 Rank 知道了自动刷题机一共切了 k 道题，希望你计算 n可能的最小值和最大值。</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en-US" altLang="zh-CN" sz="3600" b="1" dirty="0" smtClean="0">
                <a:solidFill>
                  <a:schemeClr val="accent5">
                    <a:lumMod val="75000"/>
                  </a:schemeClr>
                </a:solidFill>
                <a:sym typeface="+mn-ea"/>
              </a:rPr>
              <a:t>1091</a:t>
            </a:r>
            <a:r>
              <a:rPr lang="en-US" altLang="zh-CN" sz="3600" b="1" dirty="0" smtClean="0">
                <a:solidFill>
                  <a:schemeClr val="accent5">
                    <a:lumMod val="75000"/>
                  </a:schemeClr>
                </a:solidFill>
                <a:sym typeface="+mn-ea"/>
              </a:rPr>
              <a:t>]  自动刷题机</a:t>
            </a:r>
            <a:endParaRPr lang="en-US" altLang="zh-CN"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539491" y="1213994"/>
            <a:ext cx="8065901" cy="2676525"/>
          </a:xfrm>
          <a:prstGeom prst="rect">
            <a:avLst/>
          </a:prstGeom>
          <a:noFill/>
          <a:ln w="9525">
            <a:noFill/>
            <a:miter lim="800000"/>
          </a:ln>
          <a:effectLst/>
        </p:spPr>
        <p:txBody>
          <a:bodyPr>
            <a:spAutoFit/>
          </a:bodyPr>
          <a:lstStyle/>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 输入第一行两个整数 l , k，表示刷题机的日志一共有 l行，一共了切了 k</a:t>
            </a:r>
            <a:r>
              <a:rPr lang="en-US" sz="2400" dirty="0">
                <a:cs typeface="Consolas" panose="020B0609020204030204" pitchFamily="49" charset="0"/>
              </a:rPr>
              <a:t> </a:t>
            </a:r>
            <a:r>
              <a:rPr sz="2400" dirty="0">
                <a:cs typeface="Consolas" panose="020B0609020204030204" pitchFamily="49" charset="0"/>
              </a:rPr>
              <a:t>题。接下来 l</a:t>
            </a:r>
            <a:r>
              <a:rPr lang="en-US" sz="2400" dirty="0">
                <a:cs typeface="Consolas" panose="020B0609020204030204" pitchFamily="49" charset="0"/>
              </a:rPr>
              <a:t> </a:t>
            </a:r>
            <a:r>
              <a:rPr sz="2400" dirty="0">
                <a:cs typeface="Consolas" panose="020B0609020204030204" pitchFamily="49" charset="0"/>
              </a:rPr>
              <a:t>行，每行一个整数 xi，依次表示每条日志。若xi≥0，则表示写了xi 行代码，若xi&lt;0，则表示删除了−xi 行代码。 </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输出一行两个整数，分别表示 </a:t>
            </a:r>
            <a:r>
              <a:rPr sz="2400" dirty="0">
                <a:highlight>
                  <a:srgbClr val="FFFF00"/>
                </a:highlight>
                <a:cs typeface="Consolas" panose="020B0609020204030204" pitchFamily="49" charset="0"/>
              </a:rPr>
              <a:t>n 可能的最小值和最大值</a:t>
            </a:r>
            <a:r>
              <a:rPr sz="2400" dirty="0">
                <a:cs typeface="Consolas" panose="020B0609020204030204" pitchFamily="49" charset="0"/>
              </a:rPr>
              <a:t>。</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如果这样的 n 不存在，请输出一行一个整数 −1。 </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788035" y="4022725"/>
            <a:ext cx="2540000" cy="2306955"/>
          </a:xfrm>
          <a:prstGeom prst="rect">
            <a:avLst/>
          </a:prstGeom>
          <a:noFill/>
        </p:spPr>
        <p:txBody>
          <a:bodyPr wrap="square" rtlCol="0" anchor="t">
            <a:spAutoFit/>
          </a:bodyPr>
          <a:p>
            <a:pPr>
              <a:lnSpc>
                <a:spcPct val="100000"/>
              </a:lnSpc>
              <a:spcBef>
                <a:spcPct val="50000"/>
              </a:spcBef>
            </a:pPr>
            <a:r>
              <a:rPr sz="2400" dirty="0">
                <a:cs typeface="Consolas" panose="020B0609020204030204" pitchFamily="49" charset="0"/>
                <a:sym typeface="+mn-ea"/>
              </a:rPr>
              <a:t>样例输入</a:t>
            </a:r>
            <a:endParaRPr sz="2400" dirty="0">
              <a:cs typeface="Consolas" panose="020B0609020204030204" pitchFamily="49" charset="0"/>
              <a:sym typeface="+mn-ea"/>
            </a:endParaRPr>
          </a:p>
          <a:p>
            <a:pPr>
              <a:lnSpc>
                <a:spcPct val="50000"/>
              </a:lnSpc>
              <a:spcBef>
                <a:spcPct val="50000"/>
              </a:spcBef>
            </a:pPr>
            <a:r>
              <a:rPr sz="2400" dirty="0">
                <a:cs typeface="Consolas" panose="020B0609020204030204" pitchFamily="49" charset="0"/>
                <a:sym typeface="+mn-ea"/>
              </a:rPr>
              <a:t>4 2</a:t>
            </a:r>
            <a:endParaRPr sz="2400" dirty="0">
              <a:cs typeface="Consolas" panose="020B0609020204030204" pitchFamily="49" charset="0"/>
              <a:sym typeface="+mn-ea"/>
            </a:endParaRPr>
          </a:p>
          <a:p>
            <a:pPr>
              <a:lnSpc>
                <a:spcPct val="50000"/>
              </a:lnSpc>
              <a:spcBef>
                <a:spcPct val="50000"/>
              </a:spcBef>
            </a:pPr>
            <a:r>
              <a:rPr sz="2400" dirty="0">
                <a:cs typeface="Consolas" panose="020B0609020204030204" pitchFamily="49" charset="0"/>
                <a:sym typeface="+mn-ea"/>
              </a:rPr>
              <a:t>2</a:t>
            </a:r>
            <a:endParaRPr sz="2400" dirty="0">
              <a:cs typeface="Consolas" panose="020B0609020204030204" pitchFamily="49" charset="0"/>
              <a:sym typeface="+mn-ea"/>
            </a:endParaRPr>
          </a:p>
          <a:p>
            <a:pPr>
              <a:lnSpc>
                <a:spcPct val="50000"/>
              </a:lnSpc>
              <a:spcBef>
                <a:spcPct val="50000"/>
              </a:spcBef>
            </a:pPr>
            <a:r>
              <a:rPr sz="2400" dirty="0">
                <a:cs typeface="Consolas" panose="020B0609020204030204" pitchFamily="49" charset="0"/>
                <a:sym typeface="+mn-ea"/>
              </a:rPr>
              <a:t>5</a:t>
            </a:r>
            <a:endParaRPr sz="2400" dirty="0">
              <a:cs typeface="Consolas" panose="020B0609020204030204" pitchFamily="49" charset="0"/>
              <a:sym typeface="+mn-ea"/>
            </a:endParaRPr>
          </a:p>
          <a:p>
            <a:pPr>
              <a:lnSpc>
                <a:spcPct val="50000"/>
              </a:lnSpc>
              <a:spcBef>
                <a:spcPct val="50000"/>
              </a:spcBef>
            </a:pPr>
            <a:r>
              <a:rPr sz="2400" dirty="0">
                <a:cs typeface="Consolas" panose="020B0609020204030204" pitchFamily="49" charset="0"/>
                <a:sym typeface="+mn-ea"/>
              </a:rPr>
              <a:t>-3</a:t>
            </a:r>
            <a:endParaRPr sz="2400" dirty="0">
              <a:cs typeface="Consolas" panose="020B0609020204030204" pitchFamily="49" charset="0"/>
              <a:sym typeface="+mn-ea"/>
            </a:endParaRPr>
          </a:p>
          <a:p>
            <a:pPr>
              <a:lnSpc>
                <a:spcPct val="50000"/>
              </a:lnSpc>
              <a:spcBef>
                <a:spcPct val="50000"/>
              </a:spcBef>
            </a:pPr>
            <a:r>
              <a:rPr sz="2400" dirty="0">
                <a:cs typeface="Consolas" panose="020B0609020204030204" pitchFamily="49" charset="0"/>
                <a:sym typeface="+mn-ea"/>
              </a:rPr>
              <a:t>9</a:t>
            </a:r>
            <a:endParaRPr sz="2400" dirty="0">
              <a:cs typeface="Consolas" panose="020B0609020204030204" pitchFamily="49" charset="0"/>
              <a:sym typeface="+mn-ea"/>
            </a:endParaRPr>
          </a:p>
        </p:txBody>
      </p:sp>
      <p:sp>
        <p:nvSpPr>
          <p:cNvPr id="4" name="文本框 3"/>
          <p:cNvSpPr txBox="1"/>
          <p:nvPr/>
        </p:nvSpPr>
        <p:spPr>
          <a:xfrm>
            <a:off x="4138295" y="4137660"/>
            <a:ext cx="2540000" cy="1014730"/>
          </a:xfrm>
          <a:prstGeom prst="rect">
            <a:avLst/>
          </a:prstGeom>
          <a:noFill/>
        </p:spPr>
        <p:txBody>
          <a:bodyPr wrap="square" rtlCol="0" anchor="t">
            <a:spAutoFit/>
          </a:bodyPr>
          <a:p>
            <a:pPr>
              <a:lnSpc>
                <a:spcPct val="100000"/>
              </a:lnSpc>
              <a:spcBef>
                <a:spcPct val="50000"/>
              </a:spcBef>
            </a:pPr>
            <a:r>
              <a:rPr sz="2400" dirty="0">
                <a:cs typeface="Consolas" panose="020B0609020204030204" pitchFamily="49" charset="0"/>
                <a:sym typeface="+mn-ea"/>
              </a:rPr>
              <a:t>样例输出</a:t>
            </a:r>
            <a:endParaRPr sz="2400" dirty="0">
              <a:cs typeface="Consolas" panose="020B0609020204030204" pitchFamily="49" charset="0"/>
              <a:sym typeface="+mn-ea"/>
            </a:endParaRPr>
          </a:p>
          <a:p>
            <a:pPr>
              <a:lnSpc>
                <a:spcPct val="100000"/>
              </a:lnSpc>
              <a:spcBef>
                <a:spcPct val="50000"/>
              </a:spcBef>
            </a:pPr>
            <a:r>
              <a:rPr sz="2400" dirty="0">
                <a:cs typeface="Consolas" panose="020B0609020204030204" pitchFamily="49" charset="0"/>
                <a:sym typeface="+mn-ea"/>
              </a:rPr>
              <a:t>3 7</a:t>
            </a:r>
            <a:endParaRPr sz="2400" dirty="0">
              <a:cs typeface="Consolas" panose="020B0609020204030204" pitchFamily="49" charset="0"/>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矩形 2"/>
          <p:cNvSpPr/>
          <p:nvPr/>
        </p:nvSpPr>
        <p:spPr>
          <a:xfrm>
            <a:off x="264703" y="1236459"/>
            <a:ext cx="8251762" cy="2306955"/>
          </a:xfrm>
          <a:prstGeom prst="rect">
            <a:avLst/>
          </a:prstGeom>
        </p:spPr>
        <p:txBody>
          <a:bodyPr wrap="square">
            <a:spAutoFit/>
          </a:bodyPr>
          <a:lstStyle/>
          <a:p>
            <a:pPr lvl="0" indent="-342900">
              <a:lnSpc>
                <a:spcPct val="150000"/>
              </a:lnSpc>
            </a:pPr>
            <a:r>
              <a:rPr lang="en-US" sz="2400"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sz="2400" dirty="0">
                <a:solidFill>
                  <a:prstClr val="black"/>
                </a:solidFill>
                <a:latin typeface="宋体" panose="02010600030101010101" pitchFamily="2" charset="-122"/>
                <a:ea typeface="宋体" panose="02010600030101010101" pitchFamily="2" charset="-122"/>
                <a:cs typeface="Times New Roman" panose="02020603050405020304" pitchFamily="18" charset="0"/>
              </a:rPr>
              <a:t>容易发现，对于给定的序列，n越大能过的题是越少的，所以可以二分来求刚好过k道题的左右边界。我们可以用两次二分来完成这道题，一次求最小值，一次求最大值。</a:t>
            </a:r>
            <a:endParaRPr sz="24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indent="-342900">
              <a:lnSpc>
                <a:spcPct val="150000"/>
              </a:lnSpc>
            </a:pPr>
            <a:endParaRPr sz="24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1266" name="标题 11265"/>
          <p:cNvSpPr>
            <a:spLocks noGrp="1"/>
          </p:cNvSpPr>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rPr>
              <a:t>题解：</a:t>
            </a:r>
            <a:endParaRPr lang="zh-CN" altLang="en-US" sz="3600" b="1"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344170" y="67310"/>
            <a:ext cx="5749290" cy="62890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450591" y="1342899"/>
            <a:ext cx="8065901" cy="5446395"/>
          </a:xfrm>
          <a:prstGeom prst="rect">
            <a:avLst/>
          </a:prstGeom>
          <a:noFill/>
          <a:ln w="9525">
            <a:noFill/>
            <a:miter lim="800000"/>
          </a:ln>
          <a:effectLst/>
        </p:spPr>
        <p:txBody>
          <a:bodyPr>
            <a:spAutoFit/>
          </a:bodyPr>
          <a:lstStyle/>
          <a:p>
            <a:pPr>
              <a:lnSpc>
                <a:spcPct val="150000"/>
              </a:lnSpc>
              <a:spcBef>
                <a:spcPct val="50000"/>
              </a:spcBef>
            </a:pPr>
            <a:r>
              <a:rPr lang="en-US" sz="2400" dirty="0">
                <a:cs typeface="Consolas" panose="020B0609020204030204" pitchFamily="49" charset="0"/>
              </a:rPr>
              <a:t>      </a:t>
            </a:r>
            <a:r>
              <a:rPr sz="2400" dirty="0">
                <a:cs typeface="Consolas" panose="020B0609020204030204" pitchFamily="49" charset="0"/>
              </a:rPr>
              <a:t>二分法是一种</a:t>
            </a:r>
            <a:r>
              <a:rPr sz="2400" dirty="0">
                <a:highlight>
                  <a:srgbClr val="FFFF00"/>
                </a:highlight>
                <a:cs typeface="Consolas" panose="020B0609020204030204" pitchFamily="49" charset="0"/>
              </a:rPr>
              <a:t>在有序数组</a:t>
            </a:r>
            <a:r>
              <a:rPr sz="2400" dirty="0">
                <a:cs typeface="Consolas" panose="020B0609020204030204" pitchFamily="49" charset="0"/>
              </a:rPr>
              <a:t>中查找某一特定元素的搜索算法。搜索过程从数组的</a:t>
            </a:r>
            <a:r>
              <a:rPr sz="2400" dirty="0">
                <a:highlight>
                  <a:srgbClr val="FFFF00"/>
                </a:highlight>
                <a:cs typeface="Consolas" panose="020B0609020204030204" pitchFamily="49" charset="0"/>
              </a:rPr>
              <a:t>中间元素开始</a:t>
            </a:r>
            <a:r>
              <a:rPr sz="2400" dirty="0">
                <a:cs typeface="Consolas" panose="020B0609020204030204" pitchFamily="49" charset="0"/>
              </a:rPr>
              <a:t>，如果中间元素正好是要查找的元素，则搜索过程结束；如果某一特定元素大于或者小于中间元素，则在数组大于或小于中间元素的那一半中查找，而且跟开始一样从中间元素开始比较。如果在某一步骤数组为空，则代表找不到。这种搜索算法每一次比较都使搜索范围缩小一半。</a:t>
            </a:r>
            <a:endParaRPr sz="2400" dirty="0">
              <a:cs typeface="Consolas" panose="020B0609020204030204" pitchFamily="49" charset="0"/>
            </a:endParaRPr>
          </a:p>
          <a:p>
            <a:pPr>
              <a:lnSpc>
                <a:spcPct val="150000"/>
              </a:lnSpc>
              <a:spcBef>
                <a:spcPct val="50000"/>
              </a:spcBef>
            </a:pPr>
            <a:r>
              <a:rPr sz="2400" dirty="0">
                <a:cs typeface="Consolas" panose="020B0609020204030204" pitchFamily="49" charset="0"/>
              </a:rPr>
              <a:t> </a:t>
            </a:r>
            <a:r>
              <a:rPr lang="en-US" sz="2400" dirty="0">
                <a:cs typeface="Consolas" panose="020B0609020204030204" pitchFamily="49" charset="0"/>
              </a:rPr>
              <a:t>  </a:t>
            </a:r>
            <a:r>
              <a:rPr sz="2400" dirty="0">
                <a:cs typeface="Consolas" panose="020B0609020204030204" pitchFamily="49" charset="0"/>
              </a:rPr>
              <a:t>  二分查找是效率很高，</a:t>
            </a:r>
            <a:r>
              <a:rPr sz="2400" dirty="0">
                <a:highlight>
                  <a:srgbClr val="FFFF00"/>
                </a:highlight>
                <a:cs typeface="Consolas" panose="020B0609020204030204" pitchFamily="49" charset="0"/>
              </a:rPr>
              <a:t>时间复杂度为log</a:t>
            </a:r>
            <a:r>
              <a:rPr sz="2400" baseline="-25000" dirty="0">
                <a:highlight>
                  <a:srgbClr val="FFFF00"/>
                </a:highlight>
                <a:cs typeface="Consolas" panose="020B0609020204030204" pitchFamily="49" charset="0"/>
              </a:rPr>
              <a:t>2</a:t>
            </a:r>
            <a:r>
              <a:rPr sz="2400" dirty="0">
                <a:highlight>
                  <a:srgbClr val="FFFF00"/>
                </a:highlight>
                <a:cs typeface="Consolas" panose="020B0609020204030204" pitchFamily="49" charset="0"/>
              </a:rPr>
              <a:t>n</a:t>
            </a:r>
            <a:endParaRPr lang="en-US" sz="2400" dirty="0">
              <a:highlight>
                <a:srgbClr val="FFFF00"/>
              </a:highlight>
              <a:cs typeface="Consolas" panose="020B0609020204030204" pitchFamily="49" charset="0"/>
            </a:endParaRPr>
          </a:p>
          <a:p>
            <a:pPr>
              <a:lnSpc>
                <a:spcPct val="150000"/>
              </a:lnSpc>
              <a:spcBef>
                <a:spcPct val="50000"/>
              </a:spcBef>
            </a:pPr>
            <a:r>
              <a:rPr lang="en-US" sz="2400" dirty="0">
                <a:cs typeface="Consolas" panose="020B0609020204030204" pitchFamily="49" charset="0"/>
              </a:rPr>
              <a:t>       </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标题 3"/>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方法</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r>
              <a:rPr lang="zh-CN" altLang="en-US" sz="3600" b="1" dirty="0" smtClean="0">
                <a:solidFill>
                  <a:schemeClr val="accent5">
                    <a:lumMod val="75000"/>
                  </a:schemeClr>
                </a:solidFill>
                <a:sym typeface="+mn-ea"/>
              </a:rPr>
              <a:t>二分</a:t>
            </a:r>
            <a:endParaRPr lang="zh-CN" altLang="en-US" sz="3600" b="1" dirty="0" smtClean="0">
              <a:solidFill>
                <a:schemeClr val="accent5">
                  <a:lumMod val="75000"/>
                </a:schemeClr>
              </a:solidFill>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en-US" altLang="zh-CN" sz="3600" b="1" dirty="0" smtClean="0">
                <a:solidFill>
                  <a:schemeClr val="accent5">
                    <a:lumMod val="75000"/>
                  </a:schemeClr>
                </a:solidFill>
                <a:sym typeface="+mn-ea"/>
              </a:rPr>
              <a:t>8010</a:t>
            </a:r>
            <a:r>
              <a:rPr lang="en-US" altLang="zh-CN" sz="3600" b="1" dirty="0" smtClean="0">
                <a:solidFill>
                  <a:schemeClr val="accent5">
                    <a:lumMod val="75000"/>
                  </a:schemeClr>
                </a:solidFill>
                <a:sym typeface="+mn-ea"/>
              </a:rPr>
              <a:t>]  牛牛大会</a:t>
            </a:r>
            <a:endParaRPr lang="en-US" altLang="zh-CN"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396240" y="1082040"/>
            <a:ext cx="8353425" cy="5380355"/>
          </a:xfrm>
          <a:prstGeom prst="rect">
            <a:avLst/>
          </a:prstGeom>
          <a:noFill/>
          <a:ln w="9525">
            <a:noFill/>
            <a:miter lim="800000"/>
          </a:ln>
          <a:effectLst/>
        </p:spPr>
        <p:txBody>
          <a:bodyPr wrap="square">
            <a:spAutoFit/>
          </a:bodyPr>
          <a:lstStyle/>
          <a:p>
            <a:pPr>
              <a:lnSpc>
                <a:spcPct val="110000"/>
              </a:lnSpc>
              <a:spcBef>
                <a:spcPts val="50"/>
              </a:spcBef>
              <a:spcAft>
                <a:spcPts val="0"/>
              </a:spcAft>
            </a:pPr>
            <a:r>
              <a:rPr sz="2400" dirty="0">
                <a:cs typeface="Consolas" panose="020B0609020204030204" pitchFamily="49" charset="0"/>
              </a:rPr>
              <a:t>一场别开生面的牛吃草大会就要在 Farmer John 的农场举办了！ </a:t>
            </a:r>
            <a:endParaRPr sz="2400" dirty="0">
              <a:cs typeface="Consolas" panose="020B0609020204030204" pitchFamily="49" charset="0"/>
            </a:endParaRPr>
          </a:p>
          <a:p>
            <a:pPr>
              <a:lnSpc>
                <a:spcPct val="110000"/>
              </a:lnSpc>
              <a:spcBef>
                <a:spcPts val="50"/>
              </a:spcBef>
              <a:spcAft>
                <a:spcPts val="0"/>
              </a:spcAft>
            </a:pPr>
            <a:r>
              <a:rPr sz="2400" dirty="0">
                <a:cs typeface="Consolas" panose="020B0609020204030204" pitchFamily="49" charset="0"/>
              </a:rPr>
              <a:t>世界各地的奶牛将会到达当地的机场，前来参会并且吃草。具体地说，有</a:t>
            </a:r>
            <a:r>
              <a:rPr sz="2400" dirty="0">
                <a:highlight>
                  <a:srgbClr val="FFFF00"/>
                </a:highlight>
                <a:cs typeface="Consolas" panose="020B0609020204030204" pitchFamily="49" charset="0"/>
              </a:rPr>
              <a:t> N 头奶牛</a:t>
            </a:r>
            <a:r>
              <a:rPr sz="2400" dirty="0">
                <a:cs typeface="Consolas" panose="020B0609020204030204" pitchFamily="49" charset="0"/>
              </a:rPr>
              <a:t>到达了机场（1≤N≤10</a:t>
            </a:r>
            <a:r>
              <a:rPr sz="2400" baseline="30000" dirty="0">
                <a:cs typeface="Consolas" panose="020B0609020204030204" pitchFamily="49" charset="0"/>
              </a:rPr>
              <a:t>5</a:t>
            </a:r>
            <a:r>
              <a:rPr sz="2400" dirty="0">
                <a:cs typeface="Consolas" panose="020B0609020204030204" pitchFamily="49" charset="0"/>
              </a:rPr>
              <a:t>），其中奶牛 i 在时间 ti（0≤ti≤10</a:t>
            </a:r>
            <a:r>
              <a:rPr sz="2400" baseline="30000" dirty="0">
                <a:cs typeface="Consolas" panose="020B0609020204030204" pitchFamily="49" charset="0"/>
              </a:rPr>
              <a:t>9</a:t>
            </a:r>
            <a:r>
              <a:rPr sz="2400" dirty="0">
                <a:cs typeface="Consolas" panose="020B0609020204030204" pitchFamily="49" charset="0"/>
              </a:rPr>
              <a:t>）到达。Farmer John 安排了 </a:t>
            </a:r>
            <a:r>
              <a:rPr sz="2400" dirty="0">
                <a:highlight>
                  <a:srgbClr val="FFFF00"/>
                </a:highlight>
                <a:cs typeface="Consolas" panose="020B0609020204030204" pitchFamily="49" charset="0"/>
              </a:rPr>
              <a:t>M（1≤M≤10</a:t>
            </a:r>
            <a:r>
              <a:rPr sz="2400" baseline="30000" dirty="0">
                <a:highlight>
                  <a:srgbClr val="FFFF00"/>
                </a:highlight>
                <a:cs typeface="Consolas" panose="020B0609020204030204" pitchFamily="49" charset="0"/>
              </a:rPr>
              <a:t>5</a:t>
            </a:r>
            <a:r>
              <a:rPr sz="2400" dirty="0">
                <a:highlight>
                  <a:srgbClr val="FFFF00"/>
                </a:highlight>
                <a:cs typeface="Consolas" panose="020B0609020204030204" pitchFamily="49" charset="0"/>
              </a:rPr>
              <a:t>）辆大巴</a:t>
            </a:r>
            <a:r>
              <a:rPr sz="2400" dirty="0">
                <a:cs typeface="Consolas" panose="020B0609020204030204" pitchFamily="49" charset="0"/>
              </a:rPr>
              <a:t>来机场接这些奶牛。</a:t>
            </a:r>
            <a:r>
              <a:rPr sz="2400" dirty="0">
                <a:highlight>
                  <a:srgbClr val="FFFF00"/>
                </a:highlight>
                <a:cs typeface="Consolas" panose="020B0609020204030204" pitchFamily="49" charset="0"/>
              </a:rPr>
              <a:t>每辆大巴可以乘坐 C 头奶牛</a:t>
            </a:r>
            <a:r>
              <a:rPr sz="2400" dirty="0">
                <a:cs typeface="Consolas" panose="020B0609020204030204" pitchFamily="49" charset="0"/>
              </a:rPr>
              <a:t>（1≤C≤N）。Farmer John 正在机场等待奶牛们到来，并且准备安排到达的奶牛们乘坐大巴。当最后一头乘坐某辆大巴的奶牛到达的时候，这辆大巴就可以发车了。Farmer John 想要做一个优秀的主办者，所以</a:t>
            </a:r>
            <a:r>
              <a:rPr sz="2400" dirty="0">
                <a:highlight>
                  <a:srgbClr val="FFFF00"/>
                </a:highlight>
                <a:cs typeface="Consolas" panose="020B0609020204030204" pitchFamily="49" charset="0"/>
              </a:rPr>
              <a:t>并不想让奶牛们在机场等待过长的时间</a:t>
            </a:r>
            <a:r>
              <a:rPr sz="2400" dirty="0">
                <a:cs typeface="Consolas" panose="020B0609020204030204" pitchFamily="49" charset="0"/>
              </a:rPr>
              <a:t>。如果 Farmer John 合理地协调这些大巴，等待时间最长的奶牛等待的时间的最小值是多少？一头奶牛的等待时间等于她的到达时间与她乘坐的大巴的发车时间之差。 </a:t>
            </a:r>
            <a:endParaRPr sz="2400" dirty="0">
              <a:cs typeface="Consolas" panose="020B0609020204030204" pitchFamily="49" charset="0"/>
            </a:endParaRPr>
          </a:p>
          <a:p>
            <a:pPr>
              <a:lnSpc>
                <a:spcPct val="110000"/>
              </a:lnSpc>
              <a:spcBef>
                <a:spcPts val="50"/>
              </a:spcBef>
              <a:spcAft>
                <a:spcPts val="0"/>
              </a:spcAft>
            </a:pPr>
            <a:r>
              <a:rPr sz="2400" dirty="0">
                <a:cs typeface="Consolas" panose="020B0609020204030204" pitchFamily="49" charset="0"/>
              </a:rPr>
              <a:t>输入保证 MC≥N。 </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96240" y="1157605"/>
            <a:ext cx="8353425" cy="2495550"/>
          </a:xfrm>
          <a:prstGeom prst="rect">
            <a:avLst/>
          </a:prstGeom>
          <a:noFill/>
          <a:ln w="9525">
            <a:noFill/>
            <a:miter lim="800000"/>
          </a:ln>
          <a:effectLst/>
        </p:spPr>
        <p:txBody>
          <a:bodyPr wrap="square">
            <a:spAutoFit/>
          </a:bodyPr>
          <a:lstStyle/>
          <a:p>
            <a:pPr>
              <a:lnSpc>
                <a:spcPct val="130000"/>
              </a:lnSpc>
              <a:spcBef>
                <a:spcPts val="50"/>
              </a:spcBef>
              <a:spcAft>
                <a:spcPts val="0"/>
              </a:spcAft>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输入的第一行包含三个空格分隔的整数 N</a:t>
            </a:r>
            <a:r>
              <a:rPr lang="zh-CN" sz="2400" dirty="0">
                <a:latin typeface="宋体" panose="02010600030101010101" pitchFamily="2" charset="-122"/>
                <a:ea typeface="宋体" panose="02010600030101010101" pitchFamily="2" charset="-122"/>
                <a:cs typeface="宋体" panose="02010600030101010101" pitchFamily="2" charset="-122"/>
              </a:rPr>
              <a:t>（头牛）</a:t>
            </a:r>
            <a:r>
              <a:rPr sz="2400" dirty="0">
                <a:latin typeface="宋体" panose="02010600030101010101" pitchFamily="2" charset="-122"/>
                <a:ea typeface="宋体" panose="02010600030101010101" pitchFamily="2" charset="-122"/>
                <a:cs typeface="宋体" panose="02010600030101010101" pitchFamily="2" charset="-122"/>
              </a:rPr>
              <a:t>，M</a:t>
            </a:r>
            <a:r>
              <a:rPr lang="zh-CN" sz="2400" dirty="0">
                <a:latin typeface="宋体" panose="02010600030101010101" pitchFamily="2" charset="-122"/>
                <a:ea typeface="宋体" panose="02010600030101010101" pitchFamily="2" charset="-122"/>
                <a:cs typeface="宋体" panose="02010600030101010101" pitchFamily="2" charset="-122"/>
                <a:sym typeface="+mn-ea"/>
              </a:rPr>
              <a:t>（辆汽车）</a:t>
            </a:r>
            <a:r>
              <a:rPr sz="2400" dirty="0">
                <a:latin typeface="宋体" panose="02010600030101010101" pitchFamily="2" charset="-122"/>
                <a:ea typeface="宋体" panose="02010600030101010101" pitchFamily="2" charset="-122"/>
                <a:cs typeface="宋体" panose="02010600030101010101" pitchFamily="2" charset="-122"/>
              </a:rPr>
              <a:t>，和 C</a:t>
            </a:r>
            <a:r>
              <a:rPr lang="zh-CN" sz="2400" dirty="0">
                <a:latin typeface="宋体" panose="02010600030101010101" pitchFamily="2" charset="-122"/>
                <a:ea typeface="宋体" panose="02010600030101010101" pitchFamily="2" charset="-122"/>
                <a:cs typeface="宋体" panose="02010600030101010101" pitchFamily="2" charset="-122"/>
                <a:sym typeface="+mn-ea"/>
              </a:rPr>
              <a:t>（车的容量）</a:t>
            </a:r>
            <a:r>
              <a:rPr sz="2400" dirty="0">
                <a:latin typeface="宋体" panose="02010600030101010101" pitchFamily="2" charset="-122"/>
                <a:ea typeface="宋体" panose="02010600030101010101" pitchFamily="2" charset="-122"/>
                <a:cs typeface="宋体" panose="02010600030101010101" pitchFamily="2" charset="-122"/>
              </a:rPr>
              <a:t>。第二行包含 N 个空格分隔的整数，表示每头奶牛到达的时间。</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30000"/>
              </a:lnSpc>
              <a:spcBef>
                <a:spcPts val="50"/>
              </a:spcBef>
              <a:spcAft>
                <a:spcPts val="0"/>
              </a:spcAft>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输出一行，包含所有到达的奶牛中的最大等待时间的最小值。  </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628650" y="4201795"/>
            <a:ext cx="2540000" cy="1050290"/>
          </a:xfrm>
          <a:prstGeom prst="rect">
            <a:avLst/>
          </a:prstGeom>
          <a:noFill/>
        </p:spPr>
        <p:txBody>
          <a:bodyPr wrap="square" rtlCol="0" anchor="t">
            <a:spAutoFit/>
          </a:bodyPr>
          <a:p>
            <a:pPr>
              <a:lnSpc>
                <a:spcPct val="130000"/>
              </a:lnSpc>
            </a:pPr>
            <a:r>
              <a:rPr lang="zh-CN" altLang="en-US" sz="2400">
                <a:latin typeface="宋体" panose="02010600030101010101" pitchFamily="2" charset="-122"/>
                <a:ea typeface="宋体" panose="02010600030101010101" pitchFamily="2" charset="-122"/>
              </a:rPr>
              <a:t>6 3 2</a:t>
            </a:r>
            <a:endParaRPr lang="zh-CN" altLang="en-US" sz="2400">
              <a:latin typeface="宋体" panose="02010600030101010101" pitchFamily="2" charset="-122"/>
              <a:ea typeface="宋体" panose="02010600030101010101" pitchFamily="2" charset="-122"/>
            </a:endParaRPr>
          </a:p>
          <a:p>
            <a:pPr>
              <a:lnSpc>
                <a:spcPct val="130000"/>
              </a:lnSpc>
            </a:pPr>
            <a:r>
              <a:rPr lang="zh-CN" altLang="en-US" sz="2400">
                <a:latin typeface="宋体" panose="02010600030101010101" pitchFamily="2" charset="-122"/>
                <a:ea typeface="宋体" panose="02010600030101010101" pitchFamily="2" charset="-122"/>
              </a:rPr>
              <a:t>1 1 10 14 4 3</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4526915" y="4271010"/>
            <a:ext cx="688975" cy="570865"/>
          </a:xfrm>
          <a:prstGeom prst="rect">
            <a:avLst/>
          </a:prstGeom>
          <a:noFill/>
        </p:spPr>
        <p:txBody>
          <a:bodyPr wrap="square" rtlCol="0" anchor="t">
            <a:spAutoFit/>
          </a:bodyPr>
          <a:p>
            <a:pPr>
              <a:lnSpc>
                <a:spcPct val="130000"/>
              </a:lnSpc>
            </a:pPr>
            <a:r>
              <a:rPr lang="zh-CN" altLang="en-US" sz="2400">
                <a:latin typeface="宋体" panose="02010600030101010101" pitchFamily="2" charset="-122"/>
                <a:ea typeface="宋体" panose="02010600030101010101" pitchFamily="2" charset="-122"/>
              </a:rPr>
              <a:t>4</a:t>
            </a:r>
            <a:endParaRPr lang="zh-CN" altLang="en-US" sz="2400">
              <a:latin typeface="宋体" panose="02010600030101010101" pitchFamily="2" charset="-122"/>
              <a:ea typeface="宋体" panose="02010600030101010101" pitchFamily="2" charset="-122"/>
            </a:endParaRPr>
          </a:p>
        </p:txBody>
      </p:sp>
      <p:sp>
        <p:nvSpPr>
          <p:cNvPr id="8" name="标题 7"/>
          <p:cNvSpPr>
            <a:spLocks noGrp="1"/>
          </p:cNvSpPr>
          <p:nvPr>
            <p:ph type="title"/>
          </p:nvPr>
        </p:nvSpPr>
        <p:spPr>
          <a:xfrm>
            <a:off x="628650" y="365125"/>
            <a:ext cx="5011420" cy="707390"/>
          </a:xfrm>
        </p:spPr>
        <p:txBody>
          <a:bodyPr anchor="ctr">
            <a:normAutofit/>
          </a:bodyPr>
          <a:p>
            <a:r>
              <a:rPr lang="en-US" altLang="zh-CN" sz="3600" b="1" dirty="0" smtClean="0">
                <a:solidFill>
                  <a:schemeClr val="accent5">
                    <a:lumMod val="75000"/>
                  </a:schemeClr>
                </a:solidFill>
              </a:rPr>
              <a:t> [</a:t>
            </a:r>
            <a:r>
              <a:rPr lang="en-US" altLang="zh-CN" sz="3600" b="1" dirty="0" smtClean="0">
                <a:solidFill>
                  <a:schemeClr val="accent5">
                    <a:lumMod val="75000"/>
                  </a:schemeClr>
                </a:solidFill>
                <a:sym typeface="+mn-ea"/>
              </a:rPr>
              <a:t>8010</a:t>
            </a:r>
            <a:r>
              <a:rPr lang="en-US" altLang="zh-CN" sz="3600" b="1" dirty="0" smtClean="0">
                <a:solidFill>
                  <a:schemeClr val="accent5">
                    <a:lumMod val="75000"/>
                  </a:schemeClr>
                </a:solidFill>
                <a:sym typeface="+mn-ea"/>
              </a:rPr>
              <a:t>]  牛牛大会</a:t>
            </a:r>
            <a:endParaRPr lang="en-US" altLang="zh-CN" sz="3600" b="1" dirty="0" smtClean="0">
              <a:solidFill>
                <a:schemeClr val="accent5">
                  <a:lumMod val="75000"/>
                </a:schemeClr>
              </a:solidFill>
              <a:sym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395605" y="3663950"/>
            <a:ext cx="8015605" cy="1863725"/>
          </a:xfrm>
          <a:prstGeom prst="rect">
            <a:avLst/>
          </a:prstGeom>
          <a:noFill/>
          <a:ln w="9525">
            <a:noFill/>
            <a:miter lim="800000"/>
          </a:ln>
          <a:effectLst/>
        </p:spPr>
        <p:txBody>
          <a:bodyPr wrap="square">
            <a:spAutoFit/>
          </a:bodyPr>
          <a:lstStyle/>
          <a:p>
            <a:pPr>
              <a:lnSpc>
                <a:spcPct val="120000"/>
              </a:lnSpc>
              <a:spcBef>
                <a:spcPts val="50"/>
              </a:spcBef>
              <a:spcAft>
                <a:spcPts val="0"/>
              </a:spcAft>
            </a:pPr>
            <a:r>
              <a:rPr lang="en-US" sz="2400" dirty="0">
                <a:cs typeface="Consolas" panose="020B0609020204030204" pitchFamily="49" charset="0"/>
              </a:rPr>
              <a:t>      </a:t>
            </a:r>
            <a:r>
              <a:rPr sz="2400" dirty="0">
                <a:cs typeface="Consolas" panose="020B0609020204030204" pitchFamily="49" charset="0"/>
              </a:rPr>
              <a:t>为了节省车，我们尽可能让每一辆车上更多的牛，只要不超载即可</a:t>
            </a:r>
            <a:r>
              <a:rPr lang="zh-CN" sz="2400" dirty="0">
                <a:cs typeface="Consolas" panose="020B0609020204030204" pitchFamily="49" charset="0"/>
              </a:rPr>
              <a:t>；</a:t>
            </a:r>
            <a:r>
              <a:rPr sz="2400" dirty="0">
                <a:cs typeface="Consolas" panose="020B0609020204030204" pitchFamily="49" charset="0"/>
              </a:rPr>
              <a:t>如果此时等下一头牛上车会导致最先上车的奶牛等车时间超过 X，那么就让这辆车出发，并立即换下一辆车来等候。</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Text Box 7"/>
          <p:cNvSpPr txBox="1">
            <a:spLocks noChangeArrowheads="1"/>
          </p:cNvSpPr>
          <p:nvPr/>
        </p:nvSpPr>
        <p:spPr bwMode="auto">
          <a:xfrm>
            <a:off x="515620" y="1357630"/>
            <a:ext cx="8000365" cy="2306320"/>
          </a:xfrm>
          <a:prstGeom prst="rect">
            <a:avLst/>
          </a:prstGeom>
          <a:noFill/>
          <a:ln w="9525">
            <a:noFill/>
            <a:miter lim="800000"/>
          </a:ln>
          <a:effectLst/>
        </p:spPr>
        <p:txBody>
          <a:bodyPr wrap="square">
            <a:spAutoFit/>
          </a:bodyPr>
          <a:p>
            <a:pPr>
              <a:lnSpc>
                <a:spcPct val="120000"/>
              </a:lnSpc>
              <a:spcBef>
                <a:spcPts val="50"/>
              </a:spcBef>
              <a:spcAft>
                <a:spcPts val="0"/>
              </a:spcAft>
            </a:pPr>
            <a:r>
              <a:rPr lang="en-US" altLang="zh-CN" sz="2400" dirty="0">
                <a:latin typeface="宋体" panose="02010600030101010101" pitchFamily="2" charset="-122"/>
                <a:ea typeface="宋体" panose="02010600030101010101" pitchFamily="2" charset="-122"/>
                <a:cs typeface="Consolas" panose="020B0609020204030204" pitchFamily="49" charset="0"/>
              </a:rPr>
              <a:t>   </a:t>
            </a:r>
            <a:r>
              <a:rPr lang="zh-CN" sz="2400" dirty="0">
                <a:latin typeface="宋体" panose="02010600030101010101" pitchFamily="2" charset="-122"/>
                <a:ea typeface="宋体" panose="02010600030101010101" pitchFamily="2" charset="-122"/>
                <a:cs typeface="Consolas" panose="020B0609020204030204" pitchFamily="49" charset="0"/>
              </a:rPr>
              <a:t>本题的</a:t>
            </a:r>
            <a:r>
              <a:rPr lang="en-US" altLang="zh-CN" sz="2400" dirty="0">
                <a:latin typeface="宋体" panose="02010600030101010101" pitchFamily="2" charset="-122"/>
                <a:ea typeface="宋体" panose="02010600030101010101" pitchFamily="2" charset="-122"/>
                <a:cs typeface="Consolas" panose="020B0609020204030204" pitchFamily="49" charset="0"/>
              </a:rPr>
              <a:t>n</a:t>
            </a:r>
            <a:r>
              <a:rPr lang="zh-CN" altLang="en-US" sz="2400" dirty="0">
                <a:latin typeface="宋体" panose="02010600030101010101" pitchFamily="2" charset="-122"/>
                <a:ea typeface="宋体" panose="02010600030101010101" pitchFamily="2" charset="-122"/>
                <a:cs typeface="Consolas" panose="020B0609020204030204" pitchFamily="49" charset="0"/>
              </a:rPr>
              <a:t>为</a:t>
            </a:r>
            <a:r>
              <a:rPr lang="en-US" altLang="zh-CN" sz="2400" dirty="0">
                <a:latin typeface="宋体" panose="02010600030101010101" pitchFamily="2" charset="-122"/>
                <a:ea typeface="宋体" panose="02010600030101010101" pitchFamily="2" charset="-122"/>
                <a:cs typeface="Consolas" panose="020B0609020204030204" pitchFamily="49" charset="0"/>
              </a:rPr>
              <a:t>1e5,</a:t>
            </a:r>
            <a:r>
              <a:rPr lang="zh-CN" altLang="en-US" sz="2400" dirty="0">
                <a:latin typeface="宋体" panose="02010600030101010101" pitchFamily="2" charset="-122"/>
                <a:ea typeface="宋体" panose="02010600030101010101" pitchFamily="2" charset="-122"/>
                <a:cs typeface="Consolas" panose="020B0609020204030204" pitchFamily="49" charset="0"/>
              </a:rPr>
              <a:t>需要考虑</a:t>
            </a:r>
            <a:r>
              <a:rPr lang="en-US" altLang="zh-CN" sz="2400" dirty="0">
                <a:latin typeface="宋体" panose="02010600030101010101" pitchFamily="2" charset="-122"/>
                <a:ea typeface="宋体" panose="02010600030101010101" pitchFamily="2" charset="-122"/>
                <a:cs typeface="Consolas" panose="020B0609020204030204" pitchFamily="49" charset="0"/>
              </a:rPr>
              <a:t>&lt;=n*logn</a:t>
            </a:r>
            <a:r>
              <a:rPr lang="zh-CN" altLang="en-US" sz="2400" dirty="0">
                <a:latin typeface="宋体" panose="02010600030101010101" pitchFamily="2" charset="-122"/>
                <a:ea typeface="宋体" panose="02010600030101010101" pitchFamily="2" charset="-122"/>
                <a:cs typeface="Consolas" panose="020B0609020204030204" pitchFamily="49" charset="0"/>
              </a:rPr>
              <a:t>的时间复杂度。另外</a:t>
            </a:r>
            <a:r>
              <a:rPr lang="zh-CN" sz="2400" dirty="0">
                <a:latin typeface="宋体" panose="02010600030101010101" pitchFamily="2" charset="-122"/>
                <a:ea typeface="宋体" panose="02010600030101010101" pitchFamily="2" charset="-122"/>
                <a:cs typeface="Consolas" panose="020B0609020204030204" pitchFamily="49" charset="0"/>
              </a:rPr>
              <a:t>本题求</a:t>
            </a:r>
            <a:r>
              <a:rPr sz="2400" dirty="0">
                <a:latin typeface="宋体" panose="02010600030101010101" pitchFamily="2" charset="-122"/>
                <a:ea typeface="宋体" panose="02010600030101010101" pitchFamily="2" charset="-122"/>
                <a:cs typeface="Consolas" panose="020B0609020204030204" pitchFamily="49" charset="0"/>
                <a:sym typeface="+mn-ea"/>
              </a:rPr>
              <a:t>等待的时间的最小值</a:t>
            </a:r>
            <a:r>
              <a:rPr lang="zh-CN" sz="2400" dirty="0">
                <a:latin typeface="宋体" panose="02010600030101010101" pitchFamily="2" charset="-122"/>
                <a:ea typeface="宋体" panose="02010600030101010101" pitchFamily="2" charset="-122"/>
                <a:cs typeface="Consolas" panose="020B0609020204030204" pitchFamily="49" charset="0"/>
                <a:sym typeface="+mn-ea"/>
              </a:rPr>
              <a:t>，因为时间是有明确边界的，可以考虑二分。用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二分求奶牛中的最大等待时间的最小值。通过判定 按此时间划分奶牛所需要的车辆数是否大于M 来检查这种方案是否合法。</a:t>
            </a:r>
            <a:endParaRPr lang="zh-CN" sz="2400" dirty="0">
              <a:latin typeface="宋体" panose="02010600030101010101" pitchFamily="2" charset="-122"/>
              <a:ea typeface="宋体" panose="02010600030101010101" pitchFamily="2" charset="-122"/>
              <a:cs typeface="Consolas" panose="020B0609020204030204" pitchFamily="49" charset="0"/>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样例分析</a:t>
            </a:r>
            <a:endParaRPr lang="zh-CN" altLang="en-US"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文本框 6"/>
          <p:cNvSpPr txBox="1"/>
          <p:nvPr/>
        </p:nvSpPr>
        <p:spPr>
          <a:xfrm>
            <a:off x="2819400" y="6289675"/>
            <a:ext cx="5117465" cy="368300"/>
          </a:xfrm>
          <a:prstGeom prst="rect">
            <a:avLst/>
          </a:prstGeom>
          <a:noFill/>
        </p:spPr>
        <p:txBody>
          <a:bodyPr wrap="none" rtlCol="0" anchor="t">
            <a:spAutoFit/>
          </a:bodyPr>
          <a:p>
            <a:r>
              <a:rPr lang="en-US" dirty="0">
                <a:cs typeface="Consolas" panose="020B0609020204030204" pitchFamily="49" charset="0"/>
                <a:sym typeface="+mn-ea"/>
              </a:rPr>
              <a:t>a[i]:</a:t>
            </a:r>
            <a:r>
              <a:rPr dirty="0">
                <a:cs typeface="Consolas" panose="020B0609020204030204" pitchFamily="49" charset="0"/>
                <a:sym typeface="+mn-ea"/>
              </a:rPr>
              <a:t>她的到达时间与她乘坐的大巴的发车时间之差</a:t>
            </a:r>
            <a:endParaRPr lang="zh-CN" altLang="en-US"/>
          </a:p>
        </p:txBody>
      </p:sp>
      <p:sp>
        <p:nvSpPr>
          <p:cNvPr id="3" name="文本框 2"/>
          <p:cNvSpPr txBox="1"/>
          <p:nvPr/>
        </p:nvSpPr>
        <p:spPr>
          <a:xfrm>
            <a:off x="429895" y="2139315"/>
            <a:ext cx="7914005" cy="1938020"/>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如果两头时间 1 到达的奶牛乘坐一辆巴士，时间 3 和时间 4 到达的奶牛乘坐乘坐第二辆，时间 10 和时间 14 到达的奶牛乘坐第三辆，那么等待时间最长的奶牛等待了 4 个单位时间（</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时间 10 到达的奶牛从时间10等到了时间 14</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28650" y="1195705"/>
            <a:ext cx="2540000" cy="82994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6 3 2</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1 1 10 14 4 3</a:t>
            </a:r>
            <a:endParaRPr lang="zh-CN" altLang="en-US" sz="2400">
              <a:latin typeface="宋体" panose="02010600030101010101" pitchFamily="2" charset="-122"/>
              <a:ea typeface="宋体" panose="02010600030101010101" pitchFamily="2" charset="-122"/>
            </a:endParaRPr>
          </a:p>
        </p:txBody>
      </p:sp>
      <p:sp>
        <p:nvSpPr>
          <p:cNvPr id="8" name="文本框 7"/>
          <p:cNvSpPr txBox="1"/>
          <p:nvPr/>
        </p:nvSpPr>
        <p:spPr>
          <a:xfrm>
            <a:off x="4102735" y="1195705"/>
            <a:ext cx="688975"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4</a:t>
            </a:r>
            <a:endParaRPr lang="zh-CN" altLang="en-US" sz="2400">
              <a:latin typeface="宋体" panose="02010600030101010101" pitchFamily="2" charset="-122"/>
              <a:ea typeface="宋体" panose="02010600030101010101" pitchFamily="2" charset="-122"/>
            </a:endParaRPr>
          </a:p>
        </p:txBody>
      </p:sp>
      <p:sp>
        <p:nvSpPr>
          <p:cNvPr id="9" name="Text Box 7"/>
          <p:cNvSpPr txBox="1">
            <a:spLocks noChangeArrowheads="1"/>
          </p:cNvSpPr>
          <p:nvPr/>
        </p:nvSpPr>
        <p:spPr bwMode="auto">
          <a:xfrm>
            <a:off x="513715" y="4266565"/>
            <a:ext cx="7517130" cy="1321435"/>
          </a:xfrm>
          <a:prstGeom prst="rect">
            <a:avLst/>
          </a:prstGeom>
          <a:noFill/>
          <a:ln w="9525">
            <a:noFill/>
            <a:miter lim="800000"/>
          </a:ln>
          <a:effectLst/>
        </p:spPr>
        <p:txBody>
          <a:bodyPr wrap="square">
            <a:spAutoFit/>
          </a:bodyPr>
          <a:p>
            <a:pPr>
              <a:lnSpc>
                <a:spcPct val="110000"/>
              </a:lnSpc>
              <a:spcBef>
                <a:spcPts val="50"/>
              </a:spcBef>
              <a:spcAft>
                <a:spcPts val="0"/>
              </a:spcAft>
            </a:pPr>
            <a:r>
              <a:rPr lang="en-US"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每头奶牛等待的时间</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ts val="50"/>
              </a:spcBef>
              <a:spcAft>
                <a:spcPts val="0"/>
              </a:spcAft>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当前牛到达的时间</a:t>
            </a:r>
            <a:r>
              <a:rPr lang="en-US" altLang="zh-CN" sz="2400" dirty="0">
                <a:latin typeface="宋体" panose="02010600030101010101" pitchFamily="2" charset="-122"/>
                <a:ea typeface="宋体" panose="02010600030101010101" pitchFamily="2" charset="-122"/>
                <a:cs typeface="宋体" panose="02010600030101010101" pitchFamily="2" charset="-122"/>
              </a:rPr>
              <a:t> - </a:t>
            </a:r>
            <a:r>
              <a:rPr lang="zh-CN" altLang="en-US" sz="2400" dirty="0">
                <a:latin typeface="宋体" panose="02010600030101010101" pitchFamily="2" charset="-122"/>
                <a:ea typeface="宋体" panose="02010600030101010101" pitchFamily="2" charset="-122"/>
                <a:cs typeface="宋体" panose="02010600030101010101" pitchFamily="2" charset="-122"/>
              </a:rPr>
              <a:t>该车第一头牛上车的时间</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spcBef>
                <a:spcPts val="50"/>
              </a:spcBef>
              <a:spcAft>
                <a:spcPts val="0"/>
              </a:spcAft>
            </a:pPr>
            <a:r>
              <a:rPr lang="en-US" altLang="zh-CN" sz="2400" dirty="0">
                <a:latin typeface="宋体" panose="02010600030101010101" pitchFamily="2" charset="-122"/>
                <a:ea typeface="宋体" panose="02010600030101010101" pitchFamily="2" charset="-122"/>
                <a:cs typeface="宋体" panose="02010600030101010101" pitchFamily="2" charset="-122"/>
              </a:rPr>
              <a:t>  =a[i]-lst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395605" y="1295400"/>
            <a:ext cx="8353425" cy="3211830"/>
          </a:xfrm>
          <a:prstGeom prst="rect">
            <a:avLst/>
          </a:prstGeom>
          <a:noFill/>
          <a:ln w="9525">
            <a:noFill/>
            <a:miter lim="800000"/>
          </a:ln>
          <a:effectLst/>
        </p:spPr>
        <p:txBody>
          <a:bodyPr wrap="square">
            <a:spAutoFit/>
          </a:bodyPr>
          <a:lstStyle/>
          <a:p>
            <a:pPr>
              <a:lnSpc>
                <a:spcPct val="120000"/>
              </a:lnSpc>
              <a:spcBef>
                <a:spcPts val="50"/>
              </a:spcBef>
              <a:spcAft>
                <a:spcPts val="0"/>
              </a:spcAft>
            </a:pPr>
            <a:r>
              <a:rPr lang="en-US" sz="2400" dirty="0">
                <a:latin typeface="宋体" panose="02010600030101010101" pitchFamily="2" charset="-122"/>
                <a:ea typeface="宋体" panose="02010600030101010101" pitchFamily="2" charset="-122"/>
                <a:cs typeface="宋体" panose="02010600030101010101" pitchFamily="2" charset="-122"/>
              </a:rPr>
              <a:t>      check(mid)</a:t>
            </a:r>
            <a:r>
              <a:rPr lang="zh-CN" altLang="en-US" sz="2400" dirty="0">
                <a:latin typeface="宋体" panose="02010600030101010101" pitchFamily="2" charset="-122"/>
                <a:ea typeface="宋体" panose="02010600030101010101" pitchFamily="2" charset="-122"/>
                <a:cs typeface="宋体" panose="02010600030101010101" pitchFamily="2" charset="-122"/>
              </a:rPr>
              <a:t>函数满足以下条件：</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50"/>
              </a:spcBef>
              <a:spcAft>
                <a:spcPts val="0"/>
              </a:spcAft>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1. </a:t>
            </a:r>
            <a:r>
              <a:rPr sz="2400" dirty="0">
                <a:latin typeface="宋体" panose="02010600030101010101" pitchFamily="2" charset="-122"/>
                <a:ea typeface="宋体" panose="02010600030101010101" pitchFamily="2" charset="-122"/>
                <a:cs typeface="宋体" panose="02010600030101010101" pitchFamily="2" charset="-122"/>
              </a:rPr>
              <a:t>尽可能让每一辆车上更多的牛，只要不超载即可</a:t>
            </a:r>
            <a:r>
              <a:rPr lang="zh-CN" sz="2400" dirty="0">
                <a:latin typeface="宋体" panose="02010600030101010101" pitchFamily="2" charset="-122"/>
                <a:ea typeface="宋体" panose="02010600030101010101" pitchFamily="2" charset="-122"/>
                <a:cs typeface="宋体" panose="02010600030101010101" pitchFamily="2" charset="-122"/>
              </a:rPr>
              <a:t>。</a:t>
            </a:r>
            <a:r>
              <a:rPr lang="zh-CN" sz="2400" dirty="0">
                <a:latin typeface="宋体" panose="02010600030101010101" pitchFamily="2" charset="-122"/>
                <a:ea typeface="宋体" panose="02010600030101010101" pitchFamily="2" charset="-122"/>
                <a:cs typeface="宋体" panose="02010600030101010101" pitchFamily="2" charset="-122"/>
                <a:sym typeface="+mn-ea"/>
              </a:rPr>
              <a:t>坐满，开始下一辆车</a:t>
            </a:r>
            <a:r>
              <a:rPr lang="zh-CN" sz="2400" dirty="0">
                <a:latin typeface="宋体" panose="02010600030101010101" pitchFamily="2" charset="-122"/>
                <a:ea typeface="宋体" panose="02010600030101010101" pitchFamily="2" charset="-122"/>
                <a:cs typeface="宋体" panose="02010600030101010101" pitchFamily="2" charset="-122"/>
              </a:rPr>
              <a:t>；</a:t>
            </a:r>
            <a:endParaRPr lang="zh-CN"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50"/>
              </a:spcBef>
              <a:spcAft>
                <a:spcPts val="0"/>
              </a:spcAft>
            </a:pPr>
            <a:r>
              <a:rPr 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endParaRPr lang="zh-CN"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ts val="50"/>
              </a:spcBef>
              <a:spcAft>
                <a:spcPts val="0"/>
              </a:spcAft>
            </a:pPr>
            <a:r>
              <a:rPr 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2. </a:t>
            </a:r>
            <a:r>
              <a:rPr sz="2400" dirty="0">
                <a:latin typeface="宋体" panose="02010600030101010101" pitchFamily="2" charset="-122"/>
                <a:ea typeface="宋体" panose="02010600030101010101" pitchFamily="2" charset="-122"/>
                <a:cs typeface="宋体" panose="02010600030101010101" pitchFamily="2" charset="-122"/>
              </a:rPr>
              <a:t>如果此时等下一头牛上车会导致最先上车的奶牛等车时间超过 X，那么就让这辆车出发，并立即换下一辆车来等候。</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文本框 6"/>
          <p:cNvSpPr txBox="1"/>
          <p:nvPr/>
        </p:nvSpPr>
        <p:spPr>
          <a:xfrm>
            <a:off x="2819400" y="6289675"/>
            <a:ext cx="5117465" cy="368300"/>
          </a:xfrm>
          <a:prstGeom prst="rect">
            <a:avLst/>
          </a:prstGeom>
          <a:noFill/>
        </p:spPr>
        <p:txBody>
          <a:bodyPr wrap="none" rtlCol="0" anchor="t">
            <a:spAutoFit/>
          </a:bodyPr>
          <a:p>
            <a:r>
              <a:rPr lang="en-US" dirty="0">
                <a:cs typeface="Consolas" panose="020B0609020204030204" pitchFamily="49" charset="0"/>
                <a:sym typeface="+mn-ea"/>
              </a:rPr>
              <a:t>a[i]:</a:t>
            </a:r>
            <a:r>
              <a:rPr dirty="0">
                <a:cs typeface="Consolas" panose="020B0609020204030204" pitchFamily="49" charset="0"/>
                <a:sym typeface="+mn-ea"/>
              </a:rPr>
              <a:t>她的到达时间与她乘坐的大巴的发车时间之差</a:t>
            </a: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448310" y="1221740"/>
            <a:ext cx="8145780" cy="473329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p:nvPicPr>
        <p:blipFill>
          <a:blip r:embed="rId1"/>
          <a:stretch>
            <a:fillRect/>
          </a:stretch>
        </p:blipFill>
        <p:spPr>
          <a:xfrm>
            <a:off x="374650" y="1216660"/>
            <a:ext cx="8576945" cy="482028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628650" y="365125"/>
            <a:ext cx="7887970" cy="668655"/>
          </a:xfrm>
        </p:spPr>
        <p:txBody>
          <a:bodyPr>
            <a:noAutofit/>
          </a:bodyPr>
          <a:lstStyle/>
          <a:p>
            <a:r>
              <a:rPr lang="zh-CN" altLang="en-US" sz="4000" b="1" dirty="0" smtClean="0">
                <a:solidFill>
                  <a:schemeClr val="accent5">
                    <a:lumMod val="75000"/>
                  </a:schemeClr>
                </a:solidFill>
              </a:rPr>
              <a:t>[4021] 01序列</a:t>
            </a:r>
            <a:endParaRPr lang="zh-CN" altLang="en-US" sz="4000" b="1" dirty="0" smtClean="0">
              <a:solidFill>
                <a:schemeClr val="accent5">
                  <a:lumMod val="75000"/>
                </a:schemeClr>
              </a:solidFill>
            </a:endParaRPr>
          </a:p>
        </p:txBody>
      </p:sp>
      <p:sp>
        <p:nvSpPr>
          <p:cNvPr id="9" name="内容占位符 8"/>
          <p:cNvSpPr>
            <a:spLocks noGrp="1"/>
          </p:cNvSpPr>
          <p:nvPr>
            <p:ph idx="1"/>
          </p:nvPr>
        </p:nvSpPr>
        <p:spPr>
          <a:xfrm>
            <a:off x="99695" y="1301115"/>
            <a:ext cx="8891905" cy="2461260"/>
          </a:xfrm>
        </p:spPr>
        <p:txBody>
          <a:bodyPr>
            <a:noAutofit/>
          </a:bodyPr>
          <a:lstStyle/>
          <a:p>
            <a:pPr marL="457200" lvl="1" indent="0">
              <a:buNone/>
            </a:pPr>
            <a:r>
              <a:rPr lang="en-US" b="0" dirty="0"/>
              <a:t>  </a:t>
            </a:r>
            <a:r>
              <a:rPr b="0" dirty="0"/>
              <a:t>我们称一个字符串为好字符串，指这个字符串中只包含0和1。 </a:t>
            </a:r>
            <a:endParaRPr b="0" dirty="0"/>
          </a:p>
          <a:p>
            <a:pPr marL="457200" lvl="1" indent="0">
              <a:buNone/>
            </a:pPr>
            <a:r>
              <a:rPr b="0" dirty="0"/>
              <a:t>现在有一个好字符串，求这个字符串中1恰好出现k次的子串有多少个。 </a:t>
            </a:r>
            <a:endParaRPr b="0" dirty="0"/>
          </a:p>
          <a:p>
            <a:pPr marL="457200" lvl="1" indent="0">
              <a:buNone/>
            </a:pPr>
            <a:r>
              <a:rPr b="0" dirty="0"/>
              <a:t>输入第一行给出一个数字k，表示子串中1的个数。 </a:t>
            </a:r>
            <a:endParaRPr b="0" dirty="0"/>
          </a:p>
          <a:p>
            <a:pPr marL="457200" lvl="1" indent="0">
              <a:buNone/>
            </a:pPr>
            <a:r>
              <a:rPr b="0" dirty="0"/>
              <a:t> </a:t>
            </a:r>
            <a:r>
              <a:rPr lang="en-US" b="0" dirty="0"/>
              <a:t>   </a:t>
            </a:r>
            <a:r>
              <a:rPr b="0" dirty="0"/>
              <a:t>第二行给出好字符串。 </a:t>
            </a:r>
            <a:endParaRPr b="0" dirty="0"/>
          </a:p>
          <a:p>
            <a:pPr marL="457200" lvl="1" indent="0">
              <a:buNone/>
            </a:pPr>
            <a:r>
              <a:rPr b="0" dirty="0"/>
              <a:t>输出一个整数，表示好字符串中有多少个符合条件的子串 </a:t>
            </a:r>
            <a:endParaRPr b="0" dirty="0"/>
          </a:p>
          <a:p>
            <a:pPr marL="457200" lvl="1" indent="0">
              <a:buNone/>
            </a:pPr>
            <a:r>
              <a:rPr lang="en-US" b="0" dirty="0"/>
              <a:t>    </a:t>
            </a:r>
            <a:r>
              <a:rPr b="0" dirty="0"/>
              <a:t>0≤k≤106, |s|≤106 </a:t>
            </a:r>
            <a:endParaRPr b="0" dirty="0"/>
          </a:p>
          <a:p>
            <a:pPr marL="457200" lvl="1" indent="0">
              <a:buNone/>
            </a:pPr>
            <a:endParaRPr b="0" dirty="0"/>
          </a:p>
          <a:p>
            <a:pPr marL="457200" lvl="1" indent="0">
              <a:buNone/>
            </a:pPr>
            <a:endParaRPr b="0" dirty="0"/>
          </a:p>
          <a:p>
            <a:pPr marL="457200" lvl="1" indent="0">
              <a:buNone/>
            </a:pPr>
            <a:endParaRPr b="0" dirty="0"/>
          </a:p>
        </p:txBody>
      </p:sp>
      <p:sp>
        <p:nvSpPr>
          <p:cNvPr id="2" name="文本框 1"/>
          <p:cNvSpPr txBox="1"/>
          <p:nvPr/>
        </p:nvSpPr>
        <p:spPr>
          <a:xfrm>
            <a:off x="595630" y="4199890"/>
            <a:ext cx="2540000" cy="2306955"/>
          </a:xfrm>
          <a:prstGeom prst="rect">
            <a:avLst/>
          </a:prstGeom>
          <a:noFill/>
        </p:spPr>
        <p:txBody>
          <a:bodyPr wrap="square" rtlCol="0" anchor="t">
            <a:spAutoFit/>
          </a:bodyPr>
          <a:p>
            <a:pPr marL="457200" lvl="1" indent="0">
              <a:buNone/>
            </a:pPr>
            <a:r>
              <a:rPr sz="2400" dirty="0">
                <a:sym typeface="+mn-ea"/>
              </a:rPr>
              <a:t>输入</a:t>
            </a:r>
            <a:endParaRPr sz="2400" dirty="0">
              <a:sym typeface="+mn-ea"/>
            </a:endParaRPr>
          </a:p>
          <a:p>
            <a:pPr marL="457200" lvl="1" indent="0">
              <a:buNone/>
            </a:pPr>
            <a:r>
              <a:rPr sz="2400" dirty="0">
                <a:sym typeface="+mn-ea"/>
              </a:rPr>
              <a:t>1</a:t>
            </a:r>
            <a:endParaRPr sz="2400" b="0" dirty="0"/>
          </a:p>
          <a:p>
            <a:pPr marL="457200" lvl="1" indent="0">
              <a:buNone/>
            </a:pPr>
            <a:r>
              <a:rPr sz="2400" dirty="0">
                <a:sym typeface="+mn-ea"/>
              </a:rPr>
              <a:t>1010</a:t>
            </a:r>
            <a:endParaRPr sz="2400" b="0" dirty="0"/>
          </a:p>
          <a:p>
            <a:pPr marL="457200" lvl="1" indent="0">
              <a:buNone/>
            </a:pPr>
            <a:r>
              <a:rPr sz="2400" dirty="0">
                <a:sym typeface="+mn-ea"/>
              </a:rPr>
              <a:t>输出 </a:t>
            </a:r>
            <a:endParaRPr sz="2400" dirty="0">
              <a:sym typeface="+mn-ea"/>
            </a:endParaRPr>
          </a:p>
          <a:p>
            <a:pPr marL="457200" lvl="1" indent="0">
              <a:buNone/>
            </a:pPr>
            <a:r>
              <a:rPr sz="2400" dirty="0">
                <a:sym typeface="+mn-ea"/>
              </a:rPr>
              <a:t>6</a:t>
            </a:r>
            <a:endParaRPr sz="2400" b="0" dirty="0"/>
          </a:p>
          <a:p>
            <a:pPr marL="457200" lvl="1" indent="0">
              <a:buNone/>
            </a:pPr>
            <a:endParaRPr lang="zh-CN" altLang="en-US" sz="2400" b="0" dirty="0"/>
          </a:p>
        </p:txBody>
      </p:sp>
      <p:sp>
        <p:nvSpPr>
          <p:cNvPr id="3" name="文本框 2"/>
          <p:cNvSpPr txBox="1"/>
          <p:nvPr/>
        </p:nvSpPr>
        <p:spPr>
          <a:xfrm>
            <a:off x="4495165" y="4199890"/>
            <a:ext cx="2540000" cy="1938020"/>
          </a:xfrm>
          <a:prstGeom prst="rect">
            <a:avLst/>
          </a:prstGeom>
          <a:noFill/>
        </p:spPr>
        <p:txBody>
          <a:bodyPr wrap="square" rtlCol="0" anchor="t">
            <a:spAutoFit/>
          </a:bodyPr>
          <a:p>
            <a:pPr marL="457200" lvl="1" indent="0">
              <a:buNone/>
            </a:pPr>
            <a:r>
              <a:rPr sz="2400" dirty="0">
                <a:sym typeface="+mn-ea"/>
              </a:rPr>
              <a:t>输入</a:t>
            </a:r>
            <a:endParaRPr sz="2400" dirty="0">
              <a:sym typeface="+mn-ea"/>
            </a:endParaRPr>
          </a:p>
          <a:p>
            <a:pPr marL="457200" lvl="1" indent="0">
              <a:buNone/>
            </a:pPr>
            <a:r>
              <a:rPr sz="2400" dirty="0">
                <a:sym typeface="+mn-ea"/>
              </a:rPr>
              <a:t>2</a:t>
            </a:r>
            <a:endParaRPr sz="2400" b="0" dirty="0"/>
          </a:p>
          <a:p>
            <a:pPr marL="457200" lvl="1" indent="0">
              <a:buNone/>
            </a:pPr>
            <a:r>
              <a:rPr sz="2400" dirty="0">
                <a:sym typeface="+mn-ea"/>
              </a:rPr>
              <a:t>01010</a:t>
            </a:r>
            <a:endParaRPr sz="2400" b="0" dirty="0"/>
          </a:p>
          <a:p>
            <a:pPr marL="457200" lvl="1" indent="0">
              <a:buNone/>
            </a:pPr>
            <a:r>
              <a:rPr lang="zh-CN" sz="2400" b="0" dirty="0"/>
              <a:t>输出</a:t>
            </a:r>
            <a:endParaRPr sz="2400" b="0" dirty="0"/>
          </a:p>
          <a:p>
            <a:pPr marL="457200" lvl="1" indent="0">
              <a:buNone/>
            </a:pPr>
            <a:r>
              <a:rPr sz="2400" dirty="0">
                <a:sym typeface="+mn-ea"/>
              </a:rPr>
              <a:t>4</a:t>
            </a:r>
            <a:endParaRPr lang="zh-CN" altLang="en-US" sz="2400" dirty="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7970" cy="650240"/>
          </a:xfrm>
        </p:spPr>
        <p:txBody>
          <a:bodyPr>
            <a:normAutofit fontScale="90000"/>
          </a:bodyPr>
          <a:lstStyle/>
          <a:p>
            <a:pPr algn="l">
              <a:buClrTx/>
              <a:buSzTx/>
              <a:buFontTx/>
            </a:pPr>
            <a:r>
              <a:rPr lang="zh-CN" altLang="en-US" sz="4000" b="1" dirty="0" smtClean="0">
                <a:solidFill>
                  <a:schemeClr val="accent5">
                    <a:lumMod val="75000"/>
                  </a:schemeClr>
                </a:solidFill>
              </a:rPr>
              <a:t>思路分析</a:t>
            </a:r>
            <a:endParaRPr lang="zh-CN" altLang="en-US" sz="4000" b="1" dirty="0" smtClean="0">
              <a:solidFill>
                <a:schemeClr val="accent5">
                  <a:lumMod val="75000"/>
                </a:schemeClr>
              </a:solidFill>
            </a:endParaRPr>
          </a:p>
        </p:txBody>
      </p:sp>
      <p:sp>
        <p:nvSpPr>
          <p:cNvPr id="3" name="文本框 2"/>
          <p:cNvSpPr txBox="1"/>
          <p:nvPr/>
        </p:nvSpPr>
        <p:spPr>
          <a:xfrm>
            <a:off x="675640" y="1344930"/>
            <a:ext cx="8053705" cy="3969385"/>
          </a:xfrm>
          <a:prstGeom prst="rect">
            <a:avLst/>
          </a:prstGeom>
          <a:noFill/>
        </p:spPr>
        <p:txBody>
          <a:bodyPr wrap="square" rtlCol="0" anchor="t">
            <a:spAutoFit/>
          </a:bodyPr>
          <a:p>
            <a:pPr>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子串的定义</a:t>
            </a:r>
            <a:r>
              <a:rPr lang="zh-CN" altLang="en-US" sz="2400">
                <a:latin typeface="宋体" panose="02010600030101010101" pitchFamily="2" charset="-122"/>
                <a:ea typeface="宋体" panose="02010600030101010101" pitchFamily="2" charset="-122"/>
                <a:cs typeface="宋体" panose="02010600030101010101" pitchFamily="2" charset="-122"/>
              </a:rPr>
              <a:t>：将一个字符串从开头与结尾删去任意字符，形成新的字符串，称为原字符串的子串。</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子序列的定义</a:t>
            </a:r>
            <a:r>
              <a:rPr lang="zh-CN" altLang="en-US" sz="2400">
                <a:latin typeface="宋体" panose="02010600030101010101" pitchFamily="2" charset="-122"/>
                <a:ea typeface="宋体" panose="02010600030101010101" pitchFamily="2" charset="-122"/>
                <a:cs typeface="宋体" panose="02010600030101010101" pitchFamily="2" charset="-122"/>
              </a:rPr>
              <a:t>：将一个字符串删去任意字符，形成新的字符串，称为原字符串的子序列。</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区别就是:子串在原串中是连续的，子序列不一定。</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子串计数问题，一般是给定一个字符串，求满足条件的子串的个数。</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7970" cy="798830"/>
          </a:xfrm>
        </p:spPr>
        <p:txBody>
          <a:bodyPr/>
          <a:lstStyle/>
          <a:p>
            <a:pPr algn="l">
              <a:buClrTx/>
              <a:buSzTx/>
              <a:buFontTx/>
            </a:pPr>
            <a:r>
              <a:rPr lang="zh-CN" altLang="en-US" sz="4000" b="1" dirty="0" smtClean="0">
                <a:solidFill>
                  <a:schemeClr val="accent5">
                    <a:lumMod val="75000"/>
                  </a:schemeClr>
                </a:solidFill>
              </a:rPr>
              <a:t>思路分析-枚举</a:t>
            </a:r>
            <a:endParaRPr lang="zh-CN" altLang="en-US" sz="4000" b="1" dirty="0" smtClean="0">
              <a:solidFill>
                <a:schemeClr val="accent5">
                  <a:lumMod val="75000"/>
                </a:schemeClr>
              </a:solidFill>
            </a:endParaRPr>
          </a:p>
        </p:txBody>
      </p:sp>
      <p:sp>
        <p:nvSpPr>
          <p:cNvPr id="4" name="文本框 3"/>
          <p:cNvSpPr txBox="1"/>
          <p:nvPr/>
        </p:nvSpPr>
        <p:spPr>
          <a:xfrm>
            <a:off x="589280" y="1246505"/>
            <a:ext cx="4461510" cy="3969385"/>
          </a:xfrm>
          <a:prstGeom prst="rect">
            <a:avLst/>
          </a:prstGeom>
          <a:noFill/>
        </p:spPr>
        <p:txBody>
          <a:bodyPr wrap="square" rtlCol="0" anchor="t">
            <a:spAutoFit/>
          </a:bodyPr>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该题求满足</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“子串中1的个数 &gt;=1”</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的子串数量。</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遍历该字符串中的每个字符(for(i=1;i&lt;=n;i++))，不重不漏的计算出以该字符为开头的方案数。答案就是每个字符答案的累加。时间复杂度为</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O(n</a:t>
            </a:r>
            <a:r>
              <a:rPr lang="en-US" altLang="zh-CN" sz="2400" baseline="30000">
                <a:latin typeface="宋体" panose="02010600030101010101" pitchFamily="2" charset="-122"/>
                <a:ea typeface="宋体" panose="02010600030101010101" pitchFamily="2" charset="-122"/>
                <a:cs typeface="宋体" panose="02010600030101010101" pitchFamily="2" charset="-122"/>
                <a:sym typeface="+mn-ea"/>
              </a:rPr>
              <a:t>2</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5137150" y="1322070"/>
            <a:ext cx="1355725" cy="2306955"/>
          </a:xfrm>
          <a:prstGeom prst="rect">
            <a:avLst/>
          </a:prstGeom>
          <a:noFill/>
        </p:spPr>
        <p:txBody>
          <a:bodyPr wrap="square" rtlCol="0" anchor="t">
            <a:spAutoFit/>
          </a:bodyPr>
          <a:p>
            <a:pPr marL="457200" lvl="1" indent="0">
              <a:buNone/>
            </a:pPr>
            <a:r>
              <a:rPr sz="2400" dirty="0">
                <a:sym typeface="+mn-ea"/>
              </a:rPr>
              <a:t>输入</a:t>
            </a:r>
            <a:endParaRPr sz="2400" dirty="0">
              <a:sym typeface="+mn-ea"/>
            </a:endParaRPr>
          </a:p>
          <a:p>
            <a:pPr marL="457200" lvl="1" indent="0">
              <a:buNone/>
            </a:pPr>
            <a:r>
              <a:rPr sz="2400" dirty="0">
                <a:sym typeface="+mn-ea"/>
              </a:rPr>
              <a:t>1</a:t>
            </a:r>
            <a:endParaRPr sz="2400" b="0" dirty="0"/>
          </a:p>
          <a:p>
            <a:pPr marL="457200" lvl="1" indent="0">
              <a:buNone/>
            </a:pPr>
            <a:r>
              <a:rPr sz="2400" dirty="0">
                <a:sym typeface="+mn-ea"/>
              </a:rPr>
              <a:t>1010</a:t>
            </a:r>
            <a:endParaRPr sz="2400" b="0" dirty="0"/>
          </a:p>
          <a:p>
            <a:pPr marL="457200" lvl="1" indent="0">
              <a:buNone/>
            </a:pPr>
            <a:r>
              <a:rPr sz="2400" dirty="0">
                <a:sym typeface="+mn-ea"/>
              </a:rPr>
              <a:t>输出 </a:t>
            </a:r>
            <a:endParaRPr sz="2400" dirty="0">
              <a:sym typeface="+mn-ea"/>
            </a:endParaRPr>
          </a:p>
          <a:p>
            <a:pPr marL="457200" lvl="1" indent="0">
              <a:buNone/>
            </a:pPr>
            <a:r>
              <a:rPr sz="2400" dirty="0">
                <a:sym typeface="+mn-ea"/>
              </a:rPr>
              <a:t>6</a:t>
            </a:r>
            <a:endParaRPr sz="2400" b="0" dirty="0"/>
          </a:p>
          <a:p>
            <a:pPr marL="457200" lvl="1" indent="0">
              <a:buNone/>
            </a:pPr>
            <a:endParaRPr lang="zh-CN" altLang="en-US" sz="2400" b="0" dirty="0"/>
          </a:p>
        </p:txBody>
      </p:sp>
      <p:sp>
        <p:nvSpPr>
          <p:cNvPr id="6" name="文本框 5"/>
          <p:cNvSpPr txBox="1"/>
          <p:nvPr/>
        </p:nvSpPr>
        <p:spPr>
          <a:xfrm>
            <a:off x="6744970" y="1246505"/>
            <a:ext cx="2152015" cy="3784600"/>
          </a:xfrm>
          <a:prstGeom prst="rect">
            <a:avLst/>
          </a:prstGeom>
          <a:noFill/>
        </p:spPr>
        <p:txBody>
          <a:bodyPr wrap="square" rtlCol="0" anchor="t">
            <a:spAutoFit/>
          </a:bodyPr>
          <a:p>
            <a:pPr marL="457200" lvl="1" indent="0">
              <a:buNone/>
            </a:pPr>
            <a:r>
              <a:rPr lang="en-US" altLang="zh-CN" sz="2400" b="0" dirty="0">
                <a:highlight>
                  <a:srgbClr val="FFFF00"/>
                </a:highlight>
              </a:rPr>
              <a:t>1</a:t>
            </a:r>
            <a:endParaRPr lang="en-US" altLang="zh-CN" sz="2400" b="0" dirty="0">
              <a:highlight>
                <a:srgbClr val="FFFF00"/>
              </a:highlight>
            </a:endParaRPr>
          </a:p>
          <a:p>
            <a:pPr marL="457200" lvl="1" indent="0">
              <a:buNone/>
            </a:pPr>
            <a:r>
              <a:rPr lang="en-US" altLang="zh-CN" sz="2400" b="0" dirty="0">
                <a:highlight>
                  <a:srgbClr val="FFFF00"/>
                </a:highlight>
              </a:rPr>
              <a:t>10</a:t>
            </a:r>
            <a:endParaRPr lang="en-US" altLang="zh-CN" sz="2400" b="0" dirty="0">
              <a:highlight>
                <a:srgbClr val="FFFF00"/>
              </a:highlight>
            </a:endParaRPr>
          </a:p>
          <a:p>
            <a:pPr marL="457200" lvl="1" indent="0">
              <a:buNone/>
            </a:pPr>
            <a:r>
              <a:rPr lang="en-US" altLang="zh-CN" sz="2400" b="0" dirty="0"/>
              <a:t>101</a:t>
            </a:r>
            <a:endParaRPr lang="en-US" altLang="zh-CN" sz="2400" b="0" dirty="0"/>
          </a:p>
          <a:p>
            <a:pPr marL="457200" lvl="1" indent="0">
              <a:buNone/>
            </a:pPr>
            <a:r>
              <a:rPr lang="en-US" altLang="zh-CN" sz="2400" b="0" dirty="0"/>
              <a:t>1010</a:t>
            </a:r>
            <a:endParaRPr lang="en-US" altLang="zh-CN" sz="2400" b="0" dirty="0"/>
          </a:p>
          <a:p>
            <a:pPr marL="457200" lvl="1" indent="0">
              <a:buNone/>
            </a:pPr>
            <a:r>
              <a:rPr lang="en-US" altLang="zh-CN" sz="2400" b="0" dirty="0"/>
              <a:t>0</a:t>
            </a:r>
            <a:endParaRPr lang="en-US" altLang="zh-CN" sz="2400" b="0" dirty="0"/>
          </a:p>
          <a:p>
            <a:pPr marL="457200" lvl="1" indent="0">
              <a:buNone/>
            </a:pPr>
            <a:r>
              <a:rPr lang="en-US" altLang="zh-CN" sz="2400" b="0" dirty="0">
                <a:highlight>
                  <a:srgbClr val="FFFF00"/>
                </a:highlight>
              </a:rPr>
              <a:t>01</a:t>
            </a:r>
            <a:endParaRPr lang="en-US" altLang="zh-CN" sz="2400" b="0" dirty="0">
              <a:highlight>
                <a:srgbClr val="FFFF00"/>
              </a:highlight>
            </a:endParaRPr>
          </a:p>
          <a:p>
            <a:pPr marL="457200" lvl="1" indent="0">
              <a:buNone/>
            </a:pPr>
            <a:r>
              <a:rPr lang="en-US" altLang="zh-CN" sz="2400" b="0" dirty="0">
                <a:highlight>
                  <a:srgbClr val="FFFF00"/>
                </a:highlight>
              </a:rPr>
              <a:t>010</a:t>
            </a:r>
            <a:endParaRPr lang="en-US" altLang="zh-CN" sz="2400" b="0" dirty="0">
              <a:highlight>
                <a:srgbClr val="FFFF00"/>
              </a:highlight>
            </a:endParaRPr>
          </a:p>
          <a:p>
            <a:pPr marL="457200" lvl="1" indent="0">
              <a:buNone/>
            </a:pPr>
            <a:r>
              <a:rPr lang="en-US" altLang="zh-CN" sz="2400" b="0" dirty="0">
                <a:highlight>
                  <a:srgbClr val="FFFF00"/>
                </a:highlight>
              </a:rPr>
              <a:t>1</a:t>
            </a:r>
            <a:endParaRPr lang="en-US" altLang="zh-CN" sz="2400" b="0" dirty="0">
              <a:highlight>
                <a:srgbClr val="FFFF00"/>
              </a:highlight>
            </a:endParaRPr>
          </a:p>
          <a:p>
            <a:pPr marL="457200" lvl="1" indent="0">
              <a:buNone/>
            </a:pPr>
            <a:r>
              <a:rPr lang="en-US" altLang="zh-CN" sz="2400" b="0" dirty="0">
                <a:highlight>
                  <a:srgbClr val="FFFF00"/>
                </a:highlight>
              </a:rPr>
              <a:t>10</a:t>
            </a:r>
            <a:endParaRPr lang="en-US" altLang="zh-CN" sz="2400" b="0" dirty="0">
              <a:highlight>
                <a:srgbClr val="FFFF00"/>
              </a:highlight>
            </a:endParaRPr>
          </a:p>
          <a:p>
            <a:pPr marL="457200" lvl="1" indent="0">
              <a:buNone/>
            </a:pPr>
            <a:r>
              <a:rPr lang="en-US" altLang="zh-CN" sz="2400" b="0" dirty="0"/>
              <a:t>0</a:t>
            </a:r>
            <a:endParaRPr lang="en-US" altLang="zh-CN" sz="2400" b="0" dirty="0"/>
          </a:p>
        </p:txBody>
      </p:sp>
      <p:sp>
        <p:nvSpPr>
          <p:cNvPr id="7" name="文本框 6"/>
          <p:cNvSpPr txBox="1"/>
          <p:nvPr/>
        </p:nvSpPr>
        <p:spPr>
          <a:xfrm>
            <a:off x="5234305" y="5434330"/>
            <a:ext cx="1691640" cy="521970"/>
          </a:xfrm>
          <a:prstGeom prst="rect">
            <a:avLst/>
          </a:prstGeom>
          <a:noFill/>
        </p:spPr>
        <p:txBody>
          <a:bodyPr wrap="square" rtlCol="0">
            <a:spAutoFit/>
          </a:bodyPr>
          <a:p>
            <a:r>
              <a:rPr lang="zh-CN" altLang="en-US" sz="2800">
                <a:solidFill>
                  <a:srgbClr val="FF0000"/>
                </a:solidFill>
              </a:rPr>
              <a:t>超时！</a:t>
            </a:r>
            <a:endParaRPr lang="zh-CN" altLang="en-US" sz="28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p:nvPr/>
        </p:nvGraphicFramePr>
        <p:xfrm>
          <a:off x="458470" y="3727450"/>
          <a:ext cx="7965440" cy="667385"/>
        </p:xfrm>
        <a:graphic>
          <a:graphicData uri="http://schemas.openxmlformats.org/presentationml/2006/ole">
            <mc:AlternateContent xmlns:mc="http://schemas.openxmlformats.org/markup-compatibility/2006">
              <mc:Choice xmlns:v="urn:schemas-microsoft-com:vml" Requires="v">
                <p:oleObj spid="_x0000_s32" name="" r:id="rId1" imgW="8045450" imgH="666750" progId="Paint.Picture">
                  <p:embed/>
                </p:oleObj>
              </mc:Choice>
              <mc:Fallback>
                <p:oleObj name="" r:id="rId1" imgW="8045450" imgH="666750" progId="Paint.Picture">
                  <p:embed/>
                  <p:pic>
                    <p:nvPicPr>
                      <p:cNvPr id="0" name="图片 31"/>
                      <p:cNvPicPr/>
                      <p:nvPr/>
                    </p:nvPicPr>
                    <p:blipFill>
                      <a:blip r:embed="rId2"/>
                      <a:stretch>
                        <a:fillRect/>
                      </a:stretch>
                    </p:blipFill>
                    <p:spPr>
                      <a:xfrm>
                        <a:off x="458470" y="3727450"/>
                        <a:ext cx="7965440" cy="667385"/>
                      </a:xfrm>
                      <a:prstGeom prst="rect">
                        <a:avLst/>
                      </a:prstGeom>
                    </p:spPr>
                  </p:pic>
                </p:oleObj>
              </mc:Fallback>
            </mc:AlternateContent>
          </a:graphicData>
        </a:graphic>
      </p:graphicFrame>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 </a:t>
            </a:r>
            <a:r>
              <a:rPr lang="zh-CN" altLang="en-US" sz="3600" b="1" dirty="0" smtClean="0">
                <a:solidFill>
                  <a:schemeClr val="accent5">
                    <a:lumMod val="75000"/>
                  </a:schemeClr>
                </a:solidFill>
              </a:rPr>
              <a:t>二分</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451226" y="5031614"/>
            <a:ext cx="8065901" cy="1106805"/>
          </a:xfrm>
          <a:prstGeom prst="rect">
            <a:avLst/>
          </a:prstGeom>
          <a:noFill/>
          <a:ln w="9525">
            <a:noFill/>
            <a:miter lim="800000"/>
          </a:ln>
          <a:effectLst/>
        </p:spPr>
        <p:txBody>
          <a:bodyPr>
            <a:spAutoFit/>
          </a:bodyPr>
          <a:lstStyle/>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什么情况下用二分？</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 </a:t>
            </a:r>
            <a:r>
              <a:rPr lang="en-US" sz="2400" dirty="0">
                <a:cs typeface="Consolas" panose="020B0609020204030204" pitchFamily="49" charset="0"/>
              </a:rPr>
              <a:t>  </a:t>
            </a:r>
            <a:r>
              <a:rPr sz="2800" b="1" dirty="0">
                <a:solidFill>
                  <a:srgbClr val="FF0000"/>
                </a:solidFill>
                <a:cs typeface="Consolas" panose="020B0609020204030204" pitchFamily="49" charset="0"/>
              </a:rPr>
              <a:t>上下界[a, b]确定、函数在[a, b]内单调</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Text Box 7"/>
          <p:cNvSpPr txBox="1">
            <a:spLocks noChangeArrowheads="1"/>
          </p:cNvSpPr>
          <p:nvPr/>
        </p:nvSpPr>
        <p:spPr bwMode="auto">
          <a:xfrm>
            <a:off x="748406" y="1081914"/>
            <a:ext cx="8065901" cy="1198880"/>
          </a:xfrm>
          <a:prstGeom prst="rect">
            <a:avLst/>
          </a:prstGeom>
          <a:noFill/>
          <a:ln w="9525">
            <a:noFill/>
            <a:miter lim="800000"/>
          </a:ln>
          <a:effectLst/>
        </p:spPr>
        <p:txBody>
          <a:bodyPr>
            <a:spAutoFit/>
          </a:bodyPr>
          <a:p>
            <a:pPr>
              <a:lnSpc>
                <a:spcPct val="15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lang="zh-CN" sz="2400" dirty="0">
                <a:latin typeface="宋体" panose="02010600030101010101" pitchFamily="2" charset="-122"/>
                <a:ea typeface="宋体" panose="02010600030101010101" pitchFamily="2" charset="-122"/>
                <a:cs typeface="宋体" panose="02010600030101010101" pitchFamily="2" charset="-122"/>
              </a:rPr>
              <a:t>二分把一个区间一分为二，一个区间满足要求，一个区间不满足。二分就是寻找这个要求的边界。</a:t>
            </a:r>
            <a:endParaRPr lang="zh-CN" sz="2400" dirty="0">
              <a:latin typeface="宋体" panose="02010600030101010101" pitchFamily="2" charset="-122"/>
              <a:ea typeface="宋体" panose="02010600030101010101" pitchFamily="2" charset="-122"/>
              <a:cs typeface="宋体" panose="02010600030101010101" pitchFamily="2" charset="-122"/>
            </a:endParaRPr>
          </a:p>
        </p:txBody>
      </p:sp>
      <p:sp>
        <p:nvSpPr>
          <p:cNvPr id="7" name="下箭头 6"/>
          <p:cNvSpPr/>
          <p:nvPr/>
        </p:nvSpPr>
        <p:spPr>
          <a:xfrm>
            <a:off x="4307205" y="2392680"/>
            <a:ext cx="75565" cy="45783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4136390" y="2392680"/>
            <a:ext cx="75565" cy="4578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4446905" y="4093845"/>
            <a:ext cx="832485" cy="669290"/>
            <a:chOff x="7003" y="6447"/>
            <a:chExt cx="1311" cy="1054"/>
          </a:xfrm>
        </p:grpSpPr>
        <p:sp>
          <p:nvSpPr>
            <p:cNvPr id="14" name="下箭头 13"/>
            <p:cNvSpPr/>
            <p:nvPr/>
          </p:nvSpPr>
          <p:spPr>
            <a:xfrm rot="10800000">
              <a:off x="7003" y="6447"/>
              <a:ext cx="119" cy="72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7106" y="6921"/>
              <a:ext cx="1209" cy="580"/>
            </a:xfrm>
            <a:prstGeom prst="rect">
              <a:avLst/>
            </a:prstGeom>
            <a:noFill/>
          </p:spPr>
          <p:txBody>
            <a:bodyPr wrap="none" rtlCol="0">
              <a:spAutoFit/>
            </a:bodyPr>
            <a:p>
              <a:r>
                <a:rPr lang="en-US" altLang="zh-CN"/>
                <a:t>mid+1</a:t>
              </a:r>
              <a:endParaRPr lang="en-US" altLang="zh-CN"/>
            </a:p>
          </p:txBody>
        </p:sp>
      </p:grpSp>
      <p:grpSp>
        <p:nvGrpSpPr>
          <p:cNvPr id="18" name="组合 17"/>
          <p:cNvGrpSpPr/>
          <p:nvPr/>
        </p:nvGrpSpPr>
        <p:grpSpPr>
          <a:xfrm>
            <a:off x="3232785" y="4093845"/>
            <a:ext cx="842645" cy="591820"/>
            <a:chOff x="5424" y="6897"/>
            <a:chExt cx="1327" cy="932"/>
          </a:xfrm>
        </p:grpSpPr>
        <p:sp>
          <p:nvSpPr>
            <p:cNvPr id="16" name="下箭头 15"/>
            <p:cNvSpPr/>
            <p:nvPr/>
          </p:nvSpPr>
          <p:spPr>
            <a:xfrm rot="10800000">
              <a:off x="6633" y="6897"/>
              <a:ext cx="119" cy="72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5424" y="7249"/>
              <a:ext cx="1140" cy="580"/>
            </a:xfrm>
            <a:prstGeom prst="rect">
              <a:avLst/>
            </a:prstGeom>
            <a:noFill/>
          </p:spPr>
          <p:txBody>
            <a:bodyPr wrap="none" rtlCol="0">
              <a:spAutoFit/>
            </a:bodyPr>
            <a:p>
              <a:r>
                <a:rPr lang="en-US" altLang="zh-CN"/>
                <a:t>mid-1</a:t>
              </a:r>
              <a:endParaRPr lang="en-US" altLang="zh-CN"/>
            </a:p>
          </p:txBody>
        </p:sp>
      </p:grpSp>
      <p:graphicFrame>
        <p:nvGraphicFramePr>
          <p:cNvPr id="29" name="对象 28"/>
          <p:cNvGraphicFramePr/>
          <p:nvPr/>
        </p:nvGraphicFramePr>
        <p:xfrm>
          <a:off x="524510" y="2861310"/>
          <a:ext cx="7899400" cy="539750"/>
        </p:xfrm>
        <a:graphic>
          <a:graphicData uri="http://schemas.openxmlformats.org/presentationml/2006/ole">
            <mc:AlternateContent xmlns:mc="http://schemas.openxmlformats.org/markup-compatibility/2006">
              <mc:Choice xmlns:v="urn:schemas-microsoft-com:vml" Requires="v">
                <p:oleObj spid="_x0000_s30" name="" r:id="rId3" imgW="7893050" imgH="615950" progId="Paint.Picture">
                  <p:embed/>
                </p:oleObj>
              </mc:Choice>
              <mc:Fallback>
                <p:oleObj name="" r:id="rId3" imgW="7893050" imgH="615950" progId="Paint.Picture">
                  <p:embed/>
                  <p:pic>
                    <p:nvPicPr>
                      <p:cNvPr id="0" name="图片 29"/>
                      <p:cNvPicPr/>
                      <p:nvPr/>
                    </p:nvPicPr>
                    <p:blipFill>
                      <a:blip r:embed="rId4"/>
                      <a:srcRect t="12461"/>
                      <a:stretch>
                        <a:fillRect/>
                      </a:stretch>
                    </p:blipFill>
                    <p:spPr>
                      <a:xfrm>
                        <a:off x="524510" y="2861310"/>
                        <a:ext cx="7899400" cy="539750"/>
                      </a:xfrm>
                      <a:prstGeom prst="rect">
                        <a:avLst/>
                      </a:prstGeom>
                    </p:spPr>
                  </p:pic>
                </p:oleObj>
              </mc:Fallback>
            </mc:AlternateContent>
          </a:graphicData>
        </a:graphic>
      </p:graphicFrame>
      <p:grpSp>
        <p:nvGrpSpPr>
          <p:cNvPr id="13" name="组合 12"/>
          <p:cNvGrpSpPr/>
          <p:nvPr/>
        </p:nvGrpSpPr>
        <p:grpSpPr>
          <a:xfrm>
            <a:off x="4231640" y="3200400"/>
            <a:ext cx="743585" cy="457200"/>
            <a:chOff x="6783" y="5723"/>
            <a:chExt cx="1171" cy="720"/>
          </a:xfrm>
        </p:grpSpPr>
        <p:sp>
          <p:nvSpPr>
            <p:cNvPr id="11" name="下箭头 10"/>
            <p:cNvSpPr/>
            <p:nvPr/>
          </p:nvSpPr>
          <p:spPr>
            <a:xfrm>
              <a:off x="6783" y="5723"/>
              <a:ext cx="119" cy="721"/>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106" y="5793"/>
              <a:ext cx="848" cy="580"/>
            </a:xfrm>
            <a:prstGeom prst="rect">
              <a:avLst/>
            </a:prstGeom>
            <a:noFill/>
          </p:spPr>
          <p:txBody>
            <a:bodyPr wrap="none" rtlCol="0">
              <a:spAutoFit/>
            </a:bodyPr>
            <a:p>
              <a:r>
                <a:rPr lang="en-US" altLang="zh-CN"/>
                <a:t>mid</a:t>
              </a:r>
              <a:endParaRPr lang="en-US" altLang="zh-C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5" grpId="0" bldLvl="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7970" cy="668655"/>
          </a:xfrm>
        </p:spPr>
        <p:txBody>
          <a:bodyPr>
            <a:normAutofit fontScale="90000"/>
          </a:bodyPr>
          <a:lstStyle/>
          <a:p>
            <a:pPr algn="l">
              <a:buClrTx/>
              <a:buSzTx/>
              <a:buFontTx/>
            </a:pPr>
            <a:r>
              <a:rPr lang="zh-CN" altLang="en-US" sz="4000" b="1" dirty="0" smtClean="0">
                <a:solidFill>
                  <a:schemeClr val="accent5">
                    <a:lumMod val="75000"/>
                  </a:schemeClr>
                </a:solidFill>
              </a:rPr>
              <a:t>思路分析-枚举优化</a:t>
            </a:r>
            <a:endParaRPr lang="zh-CN" altLang="en-US" sz="4000" b="1" dirty="0" smtClean="0">
              <a:solidFill>
                <a:schemeClr val="accent5">
                  <a:lumMod val="75000"/>
                </a:schemeClr>
              </a:solidFill>
            </a:endParaRPr>
          </a:p>
        </p:txBody>
      </p:sp>
      <p:sp>
        <p:nvSpPr>
          <p:cNvPr id="4" name="文本框 3"/>
          <p:cNvSpPr txBox="1"/>
          <p:nvPr/>
        </p:nvSpPr>
        <p:spPr>
          <a:xfrm>
            <a:off x="589280" y="1246505"/>
            <a:ext cx="7318375" cy="4523105"/>
          </a:xfrm>
          <a:prstGeom prst="rect">
            <a:avLst/>
          </a:prstGeom>
          <a:noFill/>
        </p:spPr>
        <p:txBody>
          <a:bodyPr wrap="square" rtlCol="0" anchor="t">
            <a:spAutoFit/>
          </a:bodyPr>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sz="2400">
                <a:latin typeface="宋体" panose="02010600030101010101" pitchFamily="2" charset="-122"/>
                <a:ea typeface="宋体" panose="02010600030101010101" pitchFamily="2" charset="-122"/>
                <a:cs typeface="宋体" panose="02010600030101010101" pitchFamily="2" charset="-122"/>
                <a:sym typeface="+mn-ea"/>
              </a:rPr>
              <a:t>在枚举子串时，是从左到右有序扫描的，有面向的左右区间和单调性，适合用二分优化。对于每个字符，我们记从当前字符开始，恰好出现k个1的最前位置为</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left</a:t>
            </a:r>
            <a:r>
              <a:rPr lang="zh-CN" sz="2400">
                <a:latin typeface="宋体" panose="02010600030101010101" pitchFamily="2" charset="-122"/>
                <a:ea typeface="宋体" panose="02010600030101010101" pitchFamily="2" charset="-122"/>
                <a:cs typeface="宋体" panose="02010600030101010101" pitchFamily="2" charset="-122"/>
                <a:sym typeface="+mn-ea"/>
              </a:rPr>
              <a:t>，恰好出现k个1的最后位置为r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ight</a:t>
            </a:r>
            <a:r>
              <a:rPr lang="zh-CN" sz="2400">
                <a:latin typeface="宋体" panose="02010600030101010101" pitchFamily="2" charset="-122"/>
                <a:ea typeface="宋体" panose="02010600030101010101" pitchFamily="2" charset="-122"/>
                <a:cs typeface="宋体" panose="02010600030101010101" pitchFamily="2" charset="-122"/>
                <a:sym typeface="+mn-ea"/>
              </a:rPr>
              <a:t>，那么答案就是r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ight</a:t>
            </a:r>
            <a:r>
              <a:rPr lang="zh-CN" sz="2400">
                <a:latin typeface="宋体" panose="02010600030101010101" pitchFamily="2" charset="-122"/>
                <a:ea typeface="宋体" panose="02010600030101010101" pitchFamily="2" charset="-122"/>
                <a:cs typeface="宋体" panose="02010600030101010101" pitchFamily="2" charset="-122"/>
                <a:sym typeface="+mn-ea"/>
              </a:rPr>
              <a:t>-l</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eft</a:t>
            </a:r>
            <a:r>
              <a:rPr lang="zh-CN" sz="2400">
                <a:latin typeface="宋体" panose="02010600030101010101" pitchFamily="2" charset="-122"/>
                <a:ea typeface="宋体" panose="02010600030101010101" pitchFamily="2" charset="-122"/>
                <a:cs typeface="宋体" panose="02010600030101010101" pitchFamily="2" charset="-122"/>
                <a:sym typeface="+mn-ea"/>
              </a:rPr>
              <a:t>+1，实际上，l</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eft</a:t>
            </a:r>
            <a:r>
              <a:rPr lang="zh-CN" sz="2400">
                <a:latin typeface="宋体" panose="02010600030101010101" pitchFamily="2" charset="-122"/>
                <a:ea typeface="宋体" panose="02010600030101010101" pitchFamily="2" charset="-122"/>
                <a:cs typeface="宋体" panose="02010600030101010101" pitchFamily="2" charset="-122"/>
                <a:sym typeface="+mn-ea"/>
              </a:rPr>
              <a:t>和r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ight</a:t>
            </a:r>
            <a:r>
              <a:rPr lang="zh-CN" sz="2400">
                <a:latin typeface="宋体" panose="02010600030101010101" pitchFamily="2" charset="-122"/>
                <a:ea typeface="宋体" panose="02010600030101010101" pitchFamily="2" charset="-122"/>
                <a:cs typeface="宋体" panose="02010600030101010101" pitchFamily="2" charset="-122"/>
                <a:sym typeface="+mn-ea"/>
              </a:rPr>
              <a:t>是可以通过二分的到的。我们对每个字符都这样进行计算，即可得到答案。注意特判k=0。</a:t>
            </a:r>
            <a:endParaRPr lang="zh-CN" sz="2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sz="2400">
                <a:latin typeface="宋体" panose="02010600030101010101" pitchFamily="2" charset="-122"/>
                <a:ea typeface="宋体" panose="02010600030101010101" pitchFamily="2" charset="-122"/>
                <a:cs typeface="宋体" panose="02010600030101010101" pitchFamily="2" charset="-122"/>
                <a:sym typeface="+mn-ea"/>
              </a:rPr>
              <a:t>复杂度:O(nlogn)</a:t>
            </a:r>
            <a:endParaRPr lang="zh-CN"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640080"/>
          </a:xfrm>
        </p:spPr>
        <p:txBody>
          <a:bodyPr/>
          <a:p>
            <a:pPr algn="l">
              <a:buClrTx/>
              <a:buSzTx/>
              <a:buFontTx/>
            </a:pPr>
            <a:r>
              <a:rPr lang="zh-CN" altLang="en-US" sz="3200" b="1" dirty="0" smtClean="0">
                <a:solidFill>
                  <a:schemeClr val="accent5">
                    <a:lumMod val="75000"/>
                  </a:schemeClr>
                </a:solidFill>
              </a:rPr>
              <a:t>找到满足条件的左边界（&gt;=k的最小值）</a:t>
            </a:r>
            <a:endParaRPr lang="zh-CN" altLang="en-US" sz="3200" b="1" dirty="0" smtClean="0">
              <a:solidFill>
                <a:schemeClr val="accent5">
                  <a:lumMod val="75000"/>
                </a:schemeClr>
              </a:solidFill>
            </a:endParaRPr>
          </a:p>
        </p:txBody>
      </p:sp>
      <p:sp>
        <p:nvSpPr>
          <p:cNvPr id="4" name="文本框 3"/>
          <p:cNvSpPr txBox="1"/>
          <p:nvPr/>
        </p:nvSpPr>
        <p:spPr>
          <a:xfrm>
            <a:off x="375920" y="5076825"/>
            <a:ext cx="2540000" cy="706755"/>
          </a:xfrm>
          <a:prstGeom prst="rect">
            <a:avLst/>
          </a:prstGeom>
          <a:noFill/>
        </p:spPr>
        <p:txBody>
          <a:bodyPr wrap="square" rtlCol="0" anchor="t">
            <a:spAutoFit/>
          </a:bodyPr>
          <a:p>
            <a:r>
              <a:rPr lang="en-US" altLang="zh-CN" sz="2000"/>
              <a:t>4</a:t>
            </a:r>
            <a:endParaRPr lang="en-US" altLang="zh-CN" sz="2000"/>
          </a:p>
          <a:p>
            <a:r>
              <a:rPr lang="zh-CN" altLang="en-US" sz="2000"/>
              <a:t>1</a:t>
            </a:r>
            <a:r>
              <a:rPr lang="en-US" altLang="zh-CN" sz="2000"/>
              <a:t>1</a:t>
            </a:r>
            <a:r>
              <a:rPr lang="zh-CN" altLang="en-US" sz="2000"/>
              <a:t>110</a:t>
            </a:r>
            <a:r>
              <a:rPr lang="en-US" altLang="zh-CN" sz="2000"/>
              <a:t>001</a:t>
            </a:r>
            <a:r>
              <a:rPr lang="zh-CN" altLang="en-US" sz="2000"/>
              <a:t>1001</a:t>
            </a:r>
            <a:r>
              <a:rPr lang="en-US" altLang="zh-CN" sz="2000"/>
              <a:t>00</a:t>
            </a:r>
            <a:endParaRPr lang="en-US" altLang="zh-CN" sz="2000"/>
          </a:p>
        </p:txBody>
      </p:sp>
      <p:graphicFrame>
        <p:nvGraphicFramePr>
          <p:cNvPr id="5" name="表格 4"/>
          <p:cNvGraphicFramePr/>
          <p:nvPr>
            <p:custDataLst>
              <p:tags r:id="rId1"/>
            </p:custDataLst>
          </p:nvPr>
        </p:nvGraphicFramePr>
        <p:xfrm>
          <a:off x="539115" y="1303655"/>
          <a:ext cx="7964805" cy="1743075"/>
        </p:xfrm>
        <a:graphic>
          <a:graphicData uri="http://schemas.openxmlformats.org/drawingml/2006/table">
            <a:tbl>
              <a:tblPr firstRow="1" bandRow="1">
                <a:tableStyleId>{5C22544A-7EE6-4342-B048-85BDC9FD1C3A}</a:tableStyleId>
              </a:tblPr>
              <a:tblGrid>
                <a:gridCol w="1181735"/>
                <a:gridCol w="484505"/>
                <a:gridCol w="484505"/>
                <a:gridCol w="484505"/>
                <a:gridCol w="484505"/>
                <a:gridCol w="484505"/>
                <a:gridCol w="484505"/>
                <a:gridCol w="484505"/>
                <a:gridCol w="484505"/>
                <a:gridCol w="484505"/>
                <a:gridCol w="484505"/>
                <a:gridCol w="484505"/>
                <a:gridCol w="484505"/>
                <a:gridCol w="484505"/>
                <a:gridCol w="484505"/>
              </a:tblGrid>
              <a:tr h="581025">
                <a:tc>
                  <a:txBody>
                    <a:bodyPr/>
                    <a:p>
                      <a:pPr>
                        <a:buNone/>
                      </a:pPr>
                      <a:endParaRPr lang="en-US" altLang="zh-CN" sz="2800"/>
                    </a:p>
                  </a:txBody>
                  <a:tcPr/>
                </a:tc>
                <a:tc>
                  <a:txBody>
                    <a:bodyPr/>
                    <a:p>
                      <a:pPr>
                        <a:buNone/>
                      </a:pPr>
                      <a:r>
                        <a:rPr lang="en-US" altLang="zh-CN" sz="2000"/>
                        <a:t>1</a:t>
                      </a:r>
                      <a:endParaRPr lang="en-US" altLang="zh-CN" sz="2000"/>
                    </a:p>
                  </a:txBody>
                  <a:tcPr/>
                </a:tc>
                <a:tc>
                  <a:txBody>
                    <a:bodyPr/>
                    <a:p>
                      <a:pPr>
                        <a:buNone/>
                      </a:pPr>
                      <a:r>
                        <a:rPr lang="en-US" altLang="zh-CN" sz="2000"/>
                        <a:t>2</a:t>
                      </a:r>
                      <a:endParaRPr lang="en-US" altLang="zh-CN" sz="2000"/>
                    </a:p>
                  </a:txBody>
                  <a:tcPr/>
                </a:tc>
                <a:tc>
                  <a:txBody>
                    <a:bodyPr/>
                    <a:p>
                      <a:pPr>
                        <a:buNone/>
                      </a:pPr>
                      <a:r>
                        <a:rPr lang="en-US" altLang="zh-CN" sz="2000"/>
                        <a:t>3</a:t>
                      </a:r>
                      <a:endParaRPr lang="en-US" altLang="zh-CN" sz="2000"/>
                    </a:p>
                  </a:txBody>
                  <a:tcPr/>
                </a:tc>
                <a:tc>
                  <a:txBody>
                    <a:bodyPr/>
                    <a:p>
                      <a:pPr>
                        <a:buNone/>
                      </a:pPr>
                      <a:r>
                        <a:rPr lang="en-US" altLang="zh-CN" sz="2000"/>
                        <a:t>4</a:t>
                      </a:r>
                      <a:endParaRPr lang="en-US" altLang="zh-CN" sz="2000"/>
                    </a:p>
                  </a:txBody>
                  <a:tcPr/>
                </a:tc>
                <a:tc>
                  <a:txBody>
                    <a:bodyPr/>
                    <a:p>
                      <a:pPr>
                        <a:buNone/>
                      </a:pPr>
                      <a:r>
                        <a:rPr lang="en-US" altLang="zh-CN" sz="2000"/>
                        <a:t>5</a:t>
                      </a:r>
                      <a:endParaRPr lang="en-US" altLang="zh-CN" sz="2000"/>
                    </a:p>
                  </a:txBody>
                  <a:tcPr/>
                </a:tc>
                <a:tc>
                  <a:txBody>
                    <a:bodyPr/>
                    <a:p>
                      <a:pPr>
                        <a:buNone/>
                      </a:pPr>
                      <a:r>
                        <a:rPr lang="en-US" altLang="zh-CN" sz="2000"/>
                        <a:t>6</a:t>
                      </a:r>
                      <a:endParaRPr lang="en-US" altLang="zh-CN" sz="2000"/>
                    </a:p>
                  </a:txBody>
                  <a:tcPr/>
                </a:tc>
                <a:tc>
                  <a:txBody>
                    <a:bodyPr/>
                    <a:p>
                      <a:pPr>
                        <a:buNone/>
                      </a:pPr>
                      <a:r>
                        <a:rPr lang="en-US" altLang="zh-CN" sz="2000"/>
                        <a:t>7</a:t>
                      </a:r>
                      <a:endParaRPr lang="en-US" altLang="zh-CN" sz="2000"/>
                    </a:p>
                  </a:txBody>
                  <a:tcPr/>
                </a:tc>
                <a:tc>
                  <a:txBody>
                    <a:bodyPr/>
                    <a:p>
                      <a:pPr>
                        <a:buNone/>
                      </a:pPr>
                      <a:r>
                        <a:rPr lang="en-US" altLang="zh-CN" sz="2000"/>
                        <a:t>8</a:t>
                      </a:r>
                      <a:endParaRPr lang="en-US" altLang="zh-CN" sz="2000"/>
                    </a:p>
                  </a:txBody>
                  <a:tcPr/>
                </a:tc>
                <a:tc>
                  <a:txBody>
                    <a:bodyPr/>
                    <a:p>
                      <a:pPr>
                        <a:buNone/>
                      </a:pPr>
                      <a:r>
                        <a:rPr lang="en-US" altLang="zh-CN" sz="2000"/>
                        <a:t>9</a:t>
                      </a:r>
                      <a:endParaRPr lang="en-US" altLang="zh-CN" sz="2000"/>
                    </a:p>
                  </a:txBody>
                  <a:tcPr/>
                </a:tc>
                <a:tc>
                  <a:txBody>
                    <a:bodyPr/>
                    <a:p>
                      <a:pPr>
                        <a:buNone/>
                      </a:pPr>
                      <a:r>
                        <a:rPr lang="en-US" altLang="zh-CN" sz="2000"/>
                        <a:t>10</a:t>
                      </a:r>
                      <a:endParaRPr lang="en-US" altLang="zh-CN" sz="2000"/>
                    </a:p>
                  </a:txBody>
                  <a:tcPr/>
                </a:tc>
                <a:tc>
                  <a:txBody>
                    <a:bodyPr/>
                    <a:p>
                      <a:pPr>
                        <a:buNone/>
                      </a:pPr>
                      <a:r>
                        <a:rPr lang="en-US" altLang="zh-CN" sz="2000"/>
                        <a:t>11</a:t>
                      </a:r>
                      <a:endParaRPr lang="en-US" altLang="zh-CN" sz="2000"/>
                    </a:p>
                  </a:txBody>
                  <a:tcPr/>
                </a:tc>
                <a:tc>
                  <a:txBody>
                    <a:bodyPr/>
                    <a:p>
                      <a:pPr>
                        <a:buNone/>
                      </a:pPr>
                      <a:r>
                        <a:rPr lang="en-US" altLang="zh-CN" sz="2000"/>
                        <a:t>12</a:t>
                      </a:r>
                      <a:endParaRPr lang="en-US" altLang="zh-CN" sz="2000"/>
                    </a:p>
                  </a:txBody>
                  <a:tcPr/>
                </a:tc>
                <a:tc>
                  <a:txBody>
                    <a:bodyPr/>
                    <a:p>
                      <a:pPr>
                        <a:buNone/>
                      </a:pPr>
                      <a:r>
                        <a:rPr lang="en-US" altLang="zh-CN" sz="2000"/>
                        <a:t>13</a:t>
                      </a:r>
                      <a:endParaRPr lang="en-US" altLang="zh-CN" sz="2000"/>
                    </a:p>
                  </a:txBody>
                  <a:tcPr/>
                </a:tc>
                <a:tc>
                  <a:txBody>
                    <a:bodyPr/>
                    <a:p>
                      <a:pPr>
                        <a:buNone/>
                      </a:pPr>
                      <a:r>
                        <a:rPr lang="en-US" altLang="zh-CN" sz="2000"/>
                        <a:t>14</a:t>
                      </a:r>
                      <a:endParaRPr lang="en-US" altLang="zh-CN" sz="2000"/>
                    </a:p>
                  </a:txBody>
                  <a:tcPr/>
                </a:tc>
              </a:tr>
              <a:tr h="581025">
                <a:tc>
                  <a:txBody>
                    <a:bodyPr/>
                    <a:p>
                      <a:pPr>
                        <a:buNone/>
                      </a:pPr>
                      <a:r>
                        <a:rPr lang="en-US" altLang="zh-CN" sz="2800"/>
                        <a:t>sum[i]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2</a:t>
                      </a:r>
                      <a:endParaRPr lang="en-US" altLang="zh-CN" sz="2800"/>
                    </a:p>
                  </a:txBody>
                  <a:tcPr/>
                </a:tc>
                <a:tc>
                  <a:txBody>
                    <a:bodyPr/>
                    <a:p>
                      <a:pPr>
                        <a:buNone/>
                      </a:pPr>
                      <a:r>
                        <a:rPr lang="en-US" altLang="zh-CN" sz="2800"/>
                        <a:t>3</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5</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r>
              <a:tr h="581025">
                <a:tc>
                  <a:txBody>
                    <a:bodyPr/>
                    <a:p>
                      <a:pPr>
                        <a:buNone/>
                      </a:pPr>
                      <a:r>
                        <a:rPr lang="en-US" altLang="zh-CN" sz="2800"/>
                        <a:t>s[i]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r>
            </a:tbl>
          </a:graphicData>
        </a:graphic>
      </p:graphicFrame>
      <p:grpSp>
        <p:nvGrpSpPr>
          <p:cNvPr id="9" name="组合 8"/>
          <p:cNvGrpSpPr/>
          <p:nvPr/>
        </p:nvGrpSpPr>
        <p:grpSpPr>
          <a:xfrm>
            <a:off x="1791970" y="3261360"/>
            <a:ext cx="317500" cy="1355725"/>
            <a:chOff x="2867" y="5877"/>
            <a:chExt cx="500" cy="2135"/>
          </a:xfrm>
        </p:grpSpPr>
        <p:sp>
          <p:nvSpPr>
            <p:cNvPr id="3" name="上箭头 2"/>
            <p:cNvSpPr/>
            <p:nvPr/>
          </p:nvSpPr>
          <p:spPr>
            <a:xfrm>
              <a:off x="3015"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867" y="7190"/>
              <a:ext cx="500" cy="822"/>
            </a:xfrm>
            <a:prstGeom prst="rect">
              <a:avLst/>
            </a:prstGeom>
            <a:noFill/>
          </p:spPr>
          <p:txBody>
            <a:bodyPr wrap="square" rtlCol="0">
              <a:spAutoFit/>
            </a:bodyPr>
            <a:p>
              <a:r>
                <a:rPr lang="en-US" altLang="zh-CN" sz="2800"/>
                <a:t>i</a:t>
              </a:r>
              <a:endParaRPr lang="en-US" altLang="zh-CN" sz="2800"/>
            </a:p>
          </p:txBody>
        </p:sp>
      </p:grpSp>
      <p:grpSp>
        <p:nvGrpSpPr>
          <p:cNvPr id="10" name="组合 9"/>
          <p:cNvGrpSpPr/>
          <p:nvPr/>
        </p:nvGrpSpPr>
        <p:grpSpPr>
          <a:xfrm>
            <a:off x="8002270" y="3261360"/>
            <a:ext cx="317500" cy="1355725"/>
            <a:chOff x="12660" y="5877"/>
            <a:chExt cx="500" cy="2135"/>
          </a:xfrm>
        </p:grpSpPr>
        <p:sp>
          <p:nvSpPr>
            <p:cNvPr id="6" name="上箭头 5"/>
            <p:cNvSpPr/>
            <p:nvPr/>
          </p:nvSpPr>
          <p:spPr>
            <a:xfrm>
              <a:off x="12808"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660" y="7190"/>
              <a:ext cx="500" cy="822"/>
            </a:xfrm>
            <a:prstGeom prst="rect">
              <a:avLst/>
            </a:prstGeom>
            <a:noFill/>
          </p:spPr>
          <p:txBody>
            <a:bodyPr wrap="square" rtlCol="0">
              <a:spAutoFit/>
            </a:bodyPr>
            <a:p>
              <a:r>
                <a:rPr lang="en-US" altLang="zh-CN" sz="2800"/>
                <a:t>j</a:t>
              </a:r>
              <a:endParaRPr lang="en-US" altLang="zh-CN" sz="2800"/>
            </a:p>
          </p:txBody>
        </p:sp>
      </p:grpSp>
      <p:grpSp>
        <p:nvGrpSpPr>
          <p:cNvPr id="28" name="组合 27"/>
          <p:cNvGrpSpPr/>
          <p:nvPr/>
        </p:nvGrpSpPr>
        <p:grpSpPr>
          <a:xfrm>
            <a:off x="2658110" y="3261360"/>
            <a:ext cx="495300" cy="1232535"/>
            <a:chOff x="4597" y="7143"/>
            <a:chExt cx="780" cy="1941"/>
          </a:xfrm>
        </p:grpSpPr>
        <p:sp>
          <p:nvSpPr>
            <p:cNvPr id="29" name="上箭头 28"/>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34" name="组合 33"/>
          <p:cNvGrpSpPr/>
          <p:nvPr/>
        </p:nvGrpSpPr>
        <p:grpSpPr>
          <a:xfrm>
            <a:off x="4598670" y="3261360"/>
            <a:ext cx="495300" cy="1232535"/>
            <a:chOff x="4597" y="7143"/>
            <a:chExt cx="780" cy="1941"/>
          </a:xfrm>
        </p:grpSpPr>
        <p:sp>
          <p:nvSpPr>
            <p:cNvPr id="35" name="上箭头 34"/>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37" name="组合 36"/>
          <p:cNvGrpSpPr/>
          <p:nvPr/>
        </p:nvGrpSpPr>
        <p:grpSpPr>
          <a:xfrm>
            <a:off x="2175510" y="3261360"/>
            <a:ext cx="495300" cy="1232535"/>
            <a:chOff x="4597" y="7143"/>
            <a:chExt cx="780" cy="1941"/>
          </a:xfrm>
        </p:grpSpPr>
        <p:sp>
          <p:nvSpPr>
            <p:cNvPr id="38" name="上箭头 37"/>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40" name="组合 39"/>
          <p:cNvGrpSpPr/>
          <p:nvPr/>
        </p:nvGrpSpPr>
        <p:grpSpPr>
          <a:xfrm>
            <a:off x="3145790" y="3261360"/>
            <a:ext cx="495300" cy="1232535"/>
            <a:chOff x="4597" y="7143"/>
            <a:chExt cx="780" cy="1941"/>
          </a:xfrm>
        </p:grpSpPr>
        <p:sp>
          <p:nvSpPr>
            <p:cNvPr id="41" name="上箭头 40"/>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pic>
        <p:nvPicPr>
          <p:cNvPr id="43" name="图片 42"/>
          <p:cNvPicPr>
            <a:picLocks noChangeAspect="1"/>
          </p:cNvPicPr>
          <p:nvPr/>
        </p:nvPicPr>
        <p:blipFill>
          <a:blip r:embed="rId2"/>
          <a:stretch>
            <a:fillRect/>
          </a:stretch>
        </p:blipFill>
        <p:spPr>
          <a:xfrm>
            <a:off x="6149975" y="4912995"/>
            <a:ext cx="2781935" cy="1349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0 L -0.366875 -0.00583333 " pathEditMode="relative" ptsTypes="">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364097 -0.00694444 L -0.525139 -0.00398148 " pathEditMode="relative" rAng="0" ptsTypes="">
                                      <p:cBhvr>
                                        <p:cTn id="34" dur="2000" fill="hold"/>
                                        <p:tgtEl>
                                          <p:spTgt spid="10"/>
                                        </p:tgtEl>
                                        <p:attrNameLst>
                                          <p:attrName>ppt_x</p:attrName>
                                          <p:attrName>ppt_y</p:attrName>
                                        </p:attrNameLst>
                                      </p:cBhvr>
                                      <p:rCtr x="-79" y="0"/>
                                    </p:animMotion>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37"/>
                                        </p:tgtEl>
                                        <p:attrNameLst>
                                          <p:attrName>ppt_x</p:attrName>
                                        </p:attrNameLst>
                                      </p:cBhvr>
                                      <p:tavLst>
                                        <p:tav tm="0">
                                          <p:val>
                                            <p:strVal val="ppt_x"/>
                                          </p:val>
                                        </p:tav>
                                        <p:tav tm="100000">
                                          <p:val>
                                            <p:strVal val="ppt_x"/>
                                          </p:val>
                                        </p:tav>
                                      </p:tavLst>
                                    </p:anim>
                                    <p:anim calcmode="lin" valueType="num">
                                      <p:cBhvr additive="base">
                                        <p:cTn id="45" dur="500"/>
                                        <p:tgtEl>
                                          <p:spTgt spid="37"/>
                                        </p:tgtEl>
                                        <p:attrNameLst>
                                          <p:attrName>ppt_y</p:attrName>
                                        </p:attrNameLst>
                                      </p:cBhvr>
                                      <p:tavLst>
                                        <p:tav tm="0">
                                          <p:val>
                                            <p:strVal val="ppt_y"/>
                                          </p:val>
                                        </p:tav>
                                        <p:tav tm="100000">
                                          <p:val>
                                            <p:strVal val="1+ppt_h/2"/>
                                          </p:val>
                                        </p:tav>
                                      </p:tavLst>
                                    </p:anim>
                                    <p:set>
                                      <p:cBhvr>
                                        <p:cTn id="46" dur="1" fill="hold">
                                          <p:stCondLst>
                                            <p:cond delay="499"/>
                                          </p:stCondLst>
                                        </p:cTn>
                                        <p:tgtEl>
                                          <p:spTgt spid="3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 0 L 0.102361 -0.00435185 " pathEditMode="relative" ptsTypes="">
                                      <p:cBhvr>
                                        <p:cTn id="50" dur="2000" fill="hold"/>
                                        <p:tgtEl>
                                          <p:spTgt spid="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8"/>
                                        </p:tgtEl>
                                        <p:attrNameLst>
                                          <p:attrName>ppt_x</p:attrName>
                                        </p:attrNameLst>
                                      </p:cBhvr>
                                      <p:tavLst>
                                        <p:tav tm="0">
                                          <p:val>
                                            <p:strVal val="ppt_x"/>
                                          </p:val>
                                        </p:tav>
                                        <p:tav tm="100000">
                                          <p:val>
                                            <p:strVal val="ppt_x"/>
                                          </p:val>
                                        </p:tav>
                                      </p:tavLst>
                                    </p:anim>
                                    <p:anim calcmode="lin" valueType="num">
                                      <p:cBhvr additive="base">
                                        <p:cTn id="61" dur="500"/>
                                        <p:tgtEl>
                                          <p:spTgt spid="28"/>
                                        </p:tgtEl>
                                        <p:attrNameLst>
                                          <p:attrName>ppt_y</p:attrName>
                                        </p:attrNameLst>
                                      </p:cBhvr>
                                      <p:tavLst>
                                        <p:tav tm="0">
                                          <p:val>
                                            <p:strVal val="ppt_y"/>
                                          </p:val>
                                        </p:tav>
                                        <p:tav tm="100000">
                                          <p:val>
                                            <p:strVal val="1+ppt_h/2"/>
                                          </p:val>
                                        </p:tav>
                                      </p:tavLst>
                                    </p:anim>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102847 -0.00398148 L 0.149653 -0.0112963 " pathEditMode="relative" ptsTypes="">
                                      <p:cBhvr>
                                        <p:cTn id="6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599440"/>
          </a:xfrm>
        </p:spPr>
        <p:txBody>
          <a:bodyPr>
            <a:normAutofit fontScale="90000"/>
          </a:bodyPr>
          <a:p>
            <a:r>
              <a:rPr lang="zh-CN" altLang="en-US" sz="4000" b="1" dirty="0" smtClean="0">
                <a:solidFill>
                  <a:schemeClr val="accent5">
                    <a:lumMod val="75000"/>
                  </a:schemeClr>
                </a:solidFill>
              </a:rPr>
              <a:t>要下取整</a:t>
            </a:r>
            <a:endParaRPr lang="zh-CN" altLang="en-US" sz="4000" b="1" dirty="0" smtClean="0">
              <a:solidFill>
                <a:schemeClr val="accent5">
                  <a:lumMod val="75000"/>
                </a:schemeClr>
              </a:solidFill>
            </a:endParaRPr>
          </a:p>
        </p:txBody>
      </p:sp>
      <p:pic>
        <p:nvPicPr>
          <p:cNvPr id="4" name="图片 3"/>
          <p:cNvPicPr>
            <a:picLocks noChangeAspect="1"/>
          </p:cNvPicPr>
          <p:nvPr/>
        </p:nvPicPr>
        <p:blipFill>
          <a:blip r:embed="rId1"/>
          <a:stretch>
            <a:fillRect/>
          </a:stretch>
        </p:blipFill>
        <p:spPr>
          <a:xfrm>
            <a:off x="422910" y="1256665"/>
            <a:ext cx="8087360" cy="406527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624205"/>
          </a:xfrm>
        </p:spPr>
        <p:txBody>
          <a:bodyPr>
            <a:noAutofit/>
          </a:bodyPr>
          <a:p>
            <a:pPr algn="l">
              <a:buClrTx/>
              <a:buSzTx/>
              <a:buFontTx/>
            </a:pPr>
            <a:r>
              <a:rPr lang="zh-CN" altLang="en-US" sz="3600" b="1" dirty="0" smtClean="0">
                <a:solidFill>
                  <a:schemeClr val="accent5">
                    <a:lumMod val="75000"/>
                  </a:schemeClr>
                </a:solidFill>
              </a:rPr>
              <a:t>找到满足条件的右边界</a:t>
            </a:r>
            <a:r>
              <a:rPr lang="zh-CN" altLang="en-US" sz="3600" b="1" dirty="0" smtClean="0">
                <a:solidFill>
                  <a:schemeClr val="accent5">
                    <a:lumMod val="75000"/>
                  </a:schemeClr>
                </a:solidFill>
                <a:sym typeface="+mn-ea"/>
              </a:rPr>
              <a:t>（&lt;=k的最大值）</a:t>
            </a:r>
            <a:endParaRPr lang="zh-CN" altLang="en-US" sz="3600" b="1" dirty="0" smtClean="0">
              <a:solidFill>
                <a:schemeClr val="accent5">
                  <a:lumMod val="75000"/>
                </a:schemeClr>
              </a:solidFill>
              <a:sym typeface="+mn-ea"/>
            </a:endParaRPr>
          </a:p>
        </p:txBody>
      </p:sp>
      <p:graphicFrame>
        <p:nvGraphicFramePr>
          <p:cNvPr id="5" name="表格 4"/>
          <p:cNvGraphicFramePr/>
          <p:nvPr>
            <p:custDataLst>
              <p:tags r:id="rId1"/>
            </p:custDataLst>
          </p:nvPr>
        </p:nvGraphicFramePr>
        <p:xfrm>
          <a:off x="488315" y="1204595"/>
          <a:ext cx="7964805" cy="1743075"/>
        </p:xfrm>
        <a:graphic>
          <a:graphicData uri="http://schemas.openxmlformats.org/drawingml/2006/table">
            <a:tbl>
              <a:tblPr firstRow="1" bandRow="1">
                <a:tableStyleId>{5C22544A-7EE6-4342-B048-85BDC9FD1C3A}</a:tableStyleId>
              </a:tblPr>
              <a:tblGrid>
                <a:gridCol w="1181735"/>
                <a:gridCol w="484505"/>
                <a:gridCol w="484505"/>
                <a:gridCol w="484505"/>
                <a:gridCol w="484505"/>
                <a:gridCol w="484505"/>
                <a:gridCol w="484505"/>
                <a:gridCol w="484505"/>
                <a:gridCol w="484505"/>
                <a:gridCol w="484505"/>
                <a:gridCol w="484505"/>
                <a:gridCol w="484505"/>
                <a:gridCol w="484505"/>
                <a:gridCol w="484505"/>
                <a:gridCol w="484505"/>
              </a:tblGrid>
              <a:tr h="581025">
                <a:tc>
                  <a:txBody>
                    <a:bodyPr/>
                    <a:p>
                      <a:pPr>
                        <a:buNone/>
                      </a:pPr>
                      <a:endParaRPr lang="en-US" altLang="zh-CN" sz="2800"/>
                    </a:p>
                  </a:txBody>
                  <a:tcPr/>
                </a:tc>
                <a:tc>
                  <a:txBody>
                    <a:bodyPr/>
                    <a:p>
                      <a:pPr>
                        <a:buNone/>
                      </a:pPr>
                      <a:r>
                        <a:rPr lang="en-US" altLang="zh-CN" sz="2000"/>
                        <a:t>1</a:t>
                      </a:r>
                      <a:endParaRPr lang="en-US" altLang="zh-CN" sz="2000"/>
                    </a:p>
                  </a:txBody>
                  <a:tcPr/>
                </a:tc>
                <a:tc>
                  <a:txBody>
                    <a:bodyPr/>
                    <a:p>
                      <a:pPr>
                        <a:buNone/>
                      </a:pPr>
                      <a:r>
                        <a:rPr lang="en-US" altLang="zh-CN" sz="2000"/>
                        <a:t>2</a:t>
                      </a:r>
                      <a:endParaRPr lang="en-US" altLang="zh-CN" sz="2000"/>
                    </a:p>
                  </a:txBody>
                  <a:tcPr/>
                </a:tc>
                <a:tc>
                  <a:txBody>
                    <a:bodyPr/>
                    <a:p>
                      <a:pPr>
                        <a:buNone/>
                      </a:pPr>
                      <a:r>
                        <a:rPr lang="en-US" altLang="zh-CN" sz="2000"/>
                        <a:t>3</a:t>
                      </a:r>
                      <a:endParaRPr lang="en-US" altLang="zh-CN" sz="2000"/>
                    </a:p>
                  </a:txBody>
                  <a:tcPr/>
                </a:tc>
                <a:tc>
                  <a:txBody>
                    <a:bodyPr/>
                    <a:p>
                      <a:pPr>
                        <a:buNone/>
                      </a:pPr>
                      <a:r>
                        <a:rPr lang="en-US" altLang="zh-CN" sz="2000"/>
                        <a:t>4</a:t>
                      </a:r>
                      <a:endParaRPr lang="en-US" altLang="zh-CN" sz="2000"/>
                    </a:p>
                  </a:txBody>
                  <a:tcPr/>
                </a:tc>
                <a:tc>
                  <a:txBody>
                    <a:bodyPr/>
                    <a:p>
                      <a:pPr>
                        <a:buNone/>
                      </a:pPr>
                      <a:r>
                        <a:rPr lang="en-US" altLang="zh-CN" sz="2000"/>
                        <a:t>5</a:t>
                      </a:r>
                      <a:endParaRPr lang="en-US" altLang="zh-CN" sz="2000"/>
                    </a:p>
                  </a:txBody>
                  <a:tcPr/>
                </a:tc>
                <a:tc>
                  <a:txBody>
                    <a:bodyPr/>
                    <a:p>
                      <a:pPr>
                        <a:buNone/>
                      </a:pPr>
                      <a:r>
                        <a:rPr lang="en-US" altLang="zh-CN" sz="2000"/>
                        <a:t>6</a:t>
                      </a:r>
                      <a:endParaRPr lang="en-US" altLang="zh-CN" sz="2000"/>
                    </a:p>
                  </a:txBody>
                  <a:tcPr/>
                </a:tc>
                <a:tc>
                  <a:txBody>
                    <a:bodyPr/>
                    <a:p>
                      <a:pPr>
                        <a:buNone/>
                      </a:pPr>
                      <a:r>
                        <a:rPr lang="en-US" altLang="zh-CN" sz="2000"/>
                        <a:t>7</a:t>
                      </a:r>
                      <a:endParaRPr lang="en-US" altLang="zh-CN" sz="2000"/>
                    </a:p>
                  </a:txBody>
                  <a:tcPr/>
                </a:tc>
                <a:tc>
                  <a:txBody>
                    <a:bodyPr/>
                    <a:p>
                      <a:pPr>
                        <a:buNone/>
                      </a:pPr>
                      <a:r>
                        <a:rPr lang="en-US" altLang="zh-CN" sz="2000"/>
                        <a:t>8</a:t>
                      </a:r>
                      <a:endParaRPr lang="en-US" altLang="zh-CN" sz="2000"/>
                    </a:p>
                  </a:txBody>
                  <a:tcPr/>
                </a:tc>
                <a:tc>
                  <a:txBody>
                    <a:bodyPr/>
                    <a:p>
                      <a:pPr>
                        <a:buNone/>
                      </a:pPr>
                      <a:r>
                        <a:rPr lang="en-US" altLang="zh-CN" sz="2000"/>
                        <a:t>9</a:t>
                      </a:r>
                      <a:endParaRPr lang="en-US" altLang="zh-CN" sz="2000"/>
                    </a:p>
                  </a:txBody>
                  <a:tcPr/>
                </a:tc>
                <a:tc>
                  <a:txBody>
                    <a:bodyPr/>
                    <a:p>
                      <a:pPr>
                        <a:buNone/>
                      </a:pPr>
                      <a:r>
                        <a:rPr lang="en-US" altLang="zh-CN" sz="2000"/>
                        <a:t>10</a:t>
                      </a:r>
                      <a:endParaRPr lang="en-US" altLang="zh-CN" sz="2000"/>
                    </a:p>
                  </a:txBody>
                  <a:tcPr/>
                </a:tc>
                <a:tc>
                  <a:txBody>
                    <a:bodyPr/>
                    <a:p>
                      <a:pPr>
                        <a:buNone/>
                      </a:pPr>
                      <a:r>
                        <a:rPr lang="en-US" altLang="zh-CN" sz="2000"/>
                        <a:t>11</a:t>
                      </a:r>
                      <a:endParaRPr lang="en-US" altLang="zh-CN" sz="2000"/>
                    </a:p>
                  </a:txBody>
                  <a:tcPr/>
                </a:tc>
                <a:tc>
                  <a:txBody>
                    <a:bodyPr/>
                    <a:p>
                      <a:pPr>
                        <a:buNone/>
                      </a:pPr>
                      <a:r>
                        <a:rPr lang="en-US" altLang="zh-CN" sz="2000"/>
                        <a:t>12</a:t>
                      </a:r>
                      <a:endParaRPr lang="en-US" altLang="zh-CN" sz="2000"/>
                    </a:p>
                  </a:txBody>
                  <a:tcPr/>
                </a:tc>
                <a:tc>
                  <a:txBody>
                    <a:bodyPr/>
                    <a:p>
                      <a:pPr>
                        <a:buNone/>
                      </a:pPr>
                      <a:r>
                        <a:rPr lang="en-US" altLang="zh-CN" sz="2000"/>
                        <a:t>13</a:t>
                      </a:r>
                      <a:endParaRPr lang="en-US" altLang="zh-CN" sz="2000"/>
                    </a:p>
                  </a:txBody>
                  <a:tcPr/>
                </a:tc>
                <a:tc>
                  <a:txBody>
                    <a:bodyPr/>
                    <a:p>
                      <a:pPr>
                        <a:buNone/>
                      </a:pPr>
                      <a:r>
                        <a:rPr lang="en-US" altLang="zh-CN" sz="2000"/>
                        <a:t>14</a:t>
                      </a:r>
                      <a:endParaRPr lang="en-US" altLang="zh-CN" sz="2000"/>
                    </a:p>
                  </a:txBody>
                  <a:tcPr/>
                </a:tc>
              </a:tr>
              <a:tr h="581025">
                <a:tc>
                  <a:txBody>
                    <a:bodyPr/>
                    <a:p>
                      <a:pPr>
                        <a:buNone/>
                      </a:pPr>
                      <a:r>
                        <a:rPr lang="en-US" altLang="zh-CN" sz="2800"/>
                        <a:t>sum[i]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2</a:t>
                      </a:r>
                      <a:endParaRPr lang="en-US" altLang="zh-CN" sz="2800"/>
                    </a:p>
                  </a:txBody>
                  <a:tcPr/>
                </a:tc>
                <a:tc>
                  <a:txBody>
                    <a:bodyPr/>
                    <a:p>
                      <a:pPr>
                        <a:buNone/>
                      </a:pPr>
                      <a:r>
                        <a:rPr lang="en-US" altLang="zh-CN" sz="2800"/>
                        <a:t>3</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5</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r>
              <a:tr h="581025">
                <a:tc>
                  <a:txBody>
                    <a:bodyPr/>
                    <a:p>
                      <a:pPr>
                        <a:buNone/>
                      </a:pPr>
                      <a:r>
                        <a:rPr lang="en-US" altLang="zh-CN" sz="2800"/>
                        <a:t>s[i]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r>
            </a:tbl>
          </a:graphicData>
        </a:graphic>
      </p:graphicFrame>
      <p:grpSp>
        <p:nvGrpSpPr>
          <p:cNvPr id="9" name="组合 8"/>
          <p:cNvGrpSpPr/>
          <p:nvPr/>
        </p:nvGrpSpPr>
        <p:grpSpPr>
          <a:xfrm>
            <a:off x="1741170" y="3162300"/>
            <a:ext cx="317500" cy="1355725"/>
            <a:chOff x="2867" y="5877"/>
            <a:chExt cx="500" cy="2135"/>
          </a:xfrm>
        </p:grpSpPr>
        <p:sp>
          <p:nvSpPr>
            <p:cNvPr id="3" name="上箭头 2"/>
            <p:cNvSpPr/>
            <p:nvPr/>
          </p:nvSpPr>
          <p:spPr>
            <a:xfrm>
              <a:off x="3015"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867" y="7190"/>
              <a:ext cx="500" cy="822"/>
            </a:xfrm>
            <a:prstGeom prst="rect">
              <a:avLst/>
            </a:prstGeom>
            <a:noFill/>
          </p:spPr>
          <p:txBody>
            <a:bodyPr wrap="square" rtlCol="0">
              <a:spAutoFit/>
            </a:bodyPr>
            <a:p>
              <a:r>
                <a:rPr lang="en-US" altLang="zh-CN" sz="2800"/>
                <a:t>i</a:t>
              </a:r>
              <a:endParaRPr lang="en-US" altLang="zh-CN" sz="2800"/>
            </a:p>
          </p:txBody>
        </p:sp>
      </p:grpSp>
      <p:grpSp>
        <p:nvGrpSpPr>
          <p:cNvPr id="10" name="组合 9"/>
          <p:cNvGrpSpPr/>
          <p:nvPr/>
        </p:nvGrpSpPr>
        <p:grpSpPr>
          <a:xfrm>
            <a:off x="7951470" y="3162300"/>
            <a:ext cx="317500" cy="1355725"/>
            <a:chOff x="12660" y="5877"/>
            <a:chExt cx="500" cy="2135"/>
          </a:xfrm>
        </p:grpSpPr>
        <p:sp>
          <p:nvSpPr>
            <p:cNvPr id="6" name="上箭头 5"/>
            <p:cNvSpPr/>
            <p:nvPr/>
          </p:nvSpPr>
          <p:spPr>
            <a:xfrm>
              <a:off x="12808"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660" y="7190"/>
              <a:ext cx="500" cy="822"/>
            </a:xfrm>
            <a:prstGeom prst="rect">
              <a:avLst/>
            </a:prstGeom>
            <a:noFill/>
          </p:spPr>
          <p:txBody>
            <a:bodyPr wrap="square" rtlCol="0">
              <a:spAutoFit/>
            </a:bodyPr>
            <a:p>
              <a:r>
                <a:rPr lang="en-US" altLang="zh-CN" sz="2800"/>
                <a:t>j</a:t>
              </a:r>
              <a:endParaRPr lang="en-US" altLang="zh-CN" sz="2800"/>
            </a:p>
          </p:txBody>
        </p:sp>
      </p:grpSp>
      <p:grpSp>
        <p:nvGrpSpPr>
          <p:cNvPr id="28" name="组合 27"/>
          <p:cNvGrpSpPr/>
          <p:nvPr/>
        </p:nvGrpSpPr>
        <p:grpSpPr>
          <a:xfrm>
            <a:off x="4103370" y="3166110"/>
            <a:ext cx="495300" cy="1232535"/>
            <a:chOff x="4597" y="7143"/>
            <a:chExt cx="780" cy="1941"/>
          </a:xfrm>
        </p:grpSpPr>
        <p:sp>
          <p:nvSpPr>
            <p:cNvPr id="29" name="上箭头 28"/>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31" name="组合 30"/>
          <p:cNvGrpSpPr/>
          <p:nvPr/>
        </p:nvGrpSpPr>
        <p:grpSpPr>
          <a:xfrm>
            <a:off x="4506595" y="3166110"/>
            <a:ext cx="495300" cy="1232535"/>
            <a:chOff x="4470" y="7143"/>
            <a:chExt cx="780" cy="1941"/>
          </a:xfrm>
        </p:grpSpPr>
        <p:sp>
          <p:nvSpPr>
            <p:cNvPr id="32" name="上箭头 31"/>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4470" y="8262"/>
              <a:ext cx="780" cy="822"/>
            </a:xfrm>
            <a:prstGeom prst="rect">
              <a:avLst/>
            </a:prstGeom>
            <a:noFill/>
          </p:spPr>
          <p:txBody>
            <a:bodyPr wrap="square" rtlCol="0">
              <a:spAutoFit/>
            </a:bodyPr>
            <a:p>
              <a:r>
                <a:rPr lang="en-US" altLang="zh-CN" sz="2800"/>
                <a:t>m</a:t>
              </a:r>
              <a:endParaRPr lang="en-US" altLang="zh-CN" sz="2800"/>
            </a:p>
          </p:txBody>
        </p:sp>
      </p:grpSp>
      <p:grpSp>
        <p:nvGrpSpPr>
          <p:cNvPr id="34" name="组合 33"/>
          <p:cNvGrpSpPr/>
          <p:nvPr/>
        </p:nvGrpSpPr>
        <p:grpSpPr>
          <a:xfrm>
            <a:off x="3110865" y="3162300"/>
            <a:ext cx="495300" cy="1232535"/>
            <a:chOff x="4597" y="7143"/>
            <a:chExt cx="780" cy="1941"/>
          </a:xfrm>
        </p:grpSpPr>
        <p:sp>
          <p:nvSpPr>
            <p:cNvPr id="35" name="上箭头 34"/>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37" name="组合 36"/>
          <p:cNvGrpSpPr/>
          <p:nvPr/>
        </p:nvGrpSpPr>
        <p:grpSpPr>
          <a:xfrm>
            <a:off x="6693535" y="5451475"/>
            <a:ext cx="495300" cy="1232535"/>
            <a:chOff x="4597" y="7143"/>
            <a:chExt cx="780" cy="1941"/>
          </a:xfrm>
        </p:grpSpPr>
        <p:sp>
          <p:nvSpPr>
            <p:cNvPr id="38" name="上箭头 37"/>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40" name="组合 39"/>
          <p:cNvGrpSpPr/>
          <p:nvPr/>
        </p:nvGrpSpPr>
        <p:grpSpPr>
          <a:xfrm>
            <a:off x="4989830" y="3162300"/>
            <a:ext cx="495300" cy="1232535"/>
            <a:chOff x="4597" y="7143"/>
            <a:chExt cx="780" cy="1941"/>
          </a:xfrm>
        </p:grpSpPr>
        <p:sp>
          <p:nvSpPr>
            <p:cNvPr id="41" name="上箭头 40"/>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pic>
        <p:nvPicPr>
          <p:cNvPr id="11" name="图片 10"/>
          <p:cNvPicPr>
            <a:picLocks noChangeAspect="1"/>
          </p:cNvPicPr>
          <p:nvPr/>
        </p:nvPicPr>
        <p:blipFill>
          <a:blip r:embed="rId2"/>
          <a:stretch>
            <a:fillRect/>
          </a:stretch>
        </p:blipFill>
        <p:spPr>
          <a:xfrm>
            <a:off x="400685" y="5222240"/>
            <a:ext cx="2405380" cy="1052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
                                        </p:tgtEl>
                                        <p:attrNameLst>
                                          <p:attrName>ppt_x</p:attrName>
                                        </p:attrNameLst>
                                      </p:cBhvr>
                                      <p:tavLst>
                                        <p:tav tm="0">
                                          <p:val>
                                            <p:strVal val="ppt_x"/>
                                          </p:val>
                                        </p:tav>
                                        <p:tav tm="100000">
                                          <p:val>
                                            <p:strVal val="ppt_x"/>
                                          </p:val>
                                        </p:tav>
                                      </p:tavLst>
                                    </p:anim>
                                    <p:anim calcmode="lin" valueType="num">
                                      <p:cBhvr additive="base">
                                        <p:cTn id="13" dur="500"/>
                                        <p:tgtEl>
                                          <p:spTgt spid="40"/>
                                        </p:tgtEl>
                                        <p:attrNameLst>
                                          <p:attrName>ppt_y</p:attrName>
                                        </p:attrNameLst>
                                      </p:cBhvr>
                                      <p:tavLst>
                                        <p:tav tm="0">
                                          <p:val>
                                            <p:strVal val="ppt_y"/>
                                          </p:val>
                                        </p:tav>
                                        <p:tav tm="100000">
                                          <p:val>
                                            <p:strVal val="1+ppt_h/2"/>
                                          </p:val>
                                        </p:tav>
                                      </p:tavLst>
                                    </p:anim>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0 L -0.366806 0.00722222 " pathEditMode="relative" ptsTypes="">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34"/>
                                        </p:tgtEl>
                                        <p:attrNameLst>
                                          <p:attrName>ppt_x</p:attrName>
                                        </p:attrNameLst>
                                      </p:cBhvr>
                                      <p:tavLst>
                                        <p:tav tm="0">
                                          <p:val>
                                            <p:strVal val="ppt_x"/>
                                          </p:val>
                                        </p:tav>
                                        <p:tav tm="100000">
                                          <p:val>
                                            <p:strVal val="ppt_x"/>
                                          </p:val>
                                        </p:tav>
                                      </p:tavLst>
                                    </p:anim>
                                    <p:anim calcmode="lin" valueType="num">
                                      <p:cBhvr additive="base">
                                        <p:cTn id="29" dur="500"/>
                                        <p:tgtEl>
                                          <p:spTgt spid="34"/>
                                        </p:tgtEl>
                                        <p:attrNameLst>
                                          <p:attrName>ppt_y</p:attrName>
                                        </p:attrNameLst>
                                      </p:cBhvr>
                                      <p:tavLst>
                                        <p:tav tm="0">
                                          <p:val>
                                            <p:strVal val="ppt_y"/>
                                          </p:val>
                                        </p:tav>
                                        <p:tav tm="100000">
                                          <p:val>
                                            <p:strVal val="1+ppt_h/2"/>
                                          </p:val>
                                        </p:tav>
                                      </p:tavLst>
                                    </p:anim>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 0 L 0.162222 -0.00287037 " pathEditMode="relative" ptsTypes="">
                                      <p:cBhvr>
                                        <p:cTn id="34" dur="2000" fill="hold"/>
                                        <p:tgtEl>
                                          <p:spTgt spid="9"/>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8"/>
                                        </p:tgtEl>
                                        <p:attrNameLst>
                                          <p:attrName>ppt_x</p:attrName>
                                        </p:attrNameLst>
                                      </p:cBhvr>
                                      <p:tavLst>
                                        <p:tav tm="0">
                                          <p:val>
                                            <p:strVal val="ppt_x"/>
                                          </p:val>
                                        </p:tav>
                                        <p:tav tm="100000">
                                          <p:val>
                                            <p:strVal val="ppt_x"/>
                                          </p:val>
                                        </p:tav>
                                      </p:tavLst>
                                    </p:anim>
                                    <p:anim calcmode="lin" valueType="num">
                                      <p:cBhvr additive="base">
                                        <p:cTn id="45" dur="500"/>
                                        <p:tgtEl>
                                          <p:spTgt spid="28"/>
                                        </p:tgtEl>
                                        <p:attrNameLst>
                                          <p:attrName>ppt_y</p:attrName>
                                        </p:attrNameLst>
                                      </p:cBhvr>
                                      <p:tavLst>
                                        <p:tav tm="0">
                                          <p:val>
                                            <p:strVal val="ppt_y"/>
                                          </p:val>
                                        </p:tav>
                                        <p:tav tm="100000">
                                          <p:val>
                                            <p:strVal val="1+ppt_h/2"/>
                                          </p:val>
                                        </p:tav>
                                      </p:tavLst>
                                    </p:anim>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163403 -0.00037037 L 0.277708 -0.00324074 " pathEditMode="relative" ptsTypes="">
                                      <p:cBhvr>
                                        <p:cTn id="50" dur="2000" fill="hold"/>
                                        <p:tgtEl>
                                          <p:spTgt spid="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31"/>
                                        </p:tgtEl>
                                        <p:attrNameLst>
                                          <p:attrName>ppt_x</p:attrName>
                                        </p:attrNameLst>
                                      </p:cBhvr>
                                      <p:tavLst>
                                        <p:tav tm="0">
                                          <p:val>
                                            <p:strVal val="ppt_x"/>
                                          </p:val>
                                        </p:tav>
                                        <p:tav tm="100000">
                                          <p:val>
                                            <p:strVal val="ppt_x"/>
                                          </p:val>
                                        </p:tav>
                                      </p:tavLst>
                                    </p:anim>
                                    <p:anim calcmode="lin" valueType="num">
                                      <p:cBhvr additive="base">
                                        <p:cTn id="61" dur="500"/>
                                        <p:tgtEl>
                                          <p:spTgt spid="31"/>
                                        </p:tgtEl>
                                        <p:attrNameLst>
                                          <p:attrName>ppt_y</p:attrName>
                                        </p:attrNameLst>
                                      </p:cBhvr>
                                      <p:tavLst>
                                        <p:tav tm="0">
                                          <p:val>
                                            <p:strVal val="ppt_y"/>
                                          </p:val>
                                        </p:tav>
                                        <p:tav tm="100000">
                                          <p:val>
                                            <p:strVal val="1+ppt_h/2"/>
                                          </p:val>
                                        </p:tav>
                                      </p:tavLst>
                                    </p:anim>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279792 -0.0062037 L 0.314167 -0.0062963 " pathEditMode="relative" rAng="0" ptsTypes="">
                                      <p:cBhvr>
                                        <p:cTn id="66" dur="2000" fill="hold"/>
                                        <p:tgtEl>
                                          <p:spTgt spid="9"/>
                                        </p:tgtEl>
                                        <p:attrNameLst>
                                          <p:attrName>ppt_x</p:attrName>
                                          <p:attrName>ppt_y</p:attrName>
                                        </p:attrNameLst>
                                      </p:cBhvr>
                                      <p:rCtr x="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72415" y="1442720"/>
            <a:ext cx="8263890" cy="3324860"/>
          </a:xfrm>
          <a:prstGeom prst="rect">
            <a:avLst/>
          </a:prstGeom>
        </p:spPr>
      </p:pic>
      <p:sp>
        <p:nvSpPr>
          <p:cNvPr id="6" name="标题 5"/>
          <p:cNvSpPr>
            <a:spLocks noGrp="1"/>
          </p:cNvSpPr>
          <p:nvPr>
            <p:ph type="title"/>
          </p:nvPr>
        </p:nvSpPr>
        <p:spPr>
          <a:xfrm>
            <a:off x="628650" y="365125"/>
            <a:ext cx="7887970" cy="639445"/>
          </a:xfrm>
        </p:spPr>
        <p:txBody>
          <a:bodyPr>
            <a:normAutofit fontScale="90000"/>
          </a:bodyPr>
          <a:p>
            <a:r>
              <a:rPr lang="zh-CN" altLang="en-US"/>
              <a:t>要上取整</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49300"/>
          </a:xfrm>
        </p:spPr>
        <p:txBody>
          <a:bodyPr>
            <a:normAutofit fontScale="90000"/>
          </a:bodyPr>
          <a:p>
            <a:r>
              <a:rPr lang="zh-CN" altLang="en-US"/>
              <a:t>找到满足条件的右边界</a:t>
            </a:r>
            <a:r>
              <a:rPr>
                <a:sym typeface="+mn-ea"/>
              </a:rPr>
              <a:t>（</a:t>
            </a:r>
            <a:r>
              <a:rPr lang="en-US" altLang="zh-CN">
                <a:sym typeface="+mn-ea"/>
              </a:rPr>
              <a:t> </a:t>
            </a:r>
            <a:r>
              <a:rPr>
                <a:sym typeface="+mn-ea"/>
              </a:rPr>
              <a:t>）</a:t>
            </a:r>
            <a:endParaRPr lang="zh-CN" altLang="en-US"/>
          </a:p>
        </p:txBody>
      </p:sp>
      <p:graphicFrame>
        <p:nvGraphicFramePr>
          <p:cNvPr id="5" name="表格 4"/>
          <p:cNvGraphicFramePr/>
          <p:nvPr>
            <p:custDataLst>
              <p:tags r:id="rId1"/>
            </p:custDataLst>
          </p:nvPr>
        </p:nvGraphicFramePr>
        <p:xfrm>
          <a:off x="488315" y="1204595"/>
          <a:ext cx="7964805" cy="1743075"/>
        </p:xfrm>
        <a:graphic>
          <a:graphicData uri="http://schemas.openxmlformats.org/drawingml/2006/table">
            <a:tbl>
              <a:tblPr firstRow="1" bandRow="1">
                <a:tableStyleId>{5C22544A-7EE6-4342-B048-85BDC9FD1C3A}</a:tableStyleId>
              </a:tblPr>
              <a:tblGrid>
                <a:gridCol w="1181735"/>
                <a:gridCol w="484505"/>
                <a:gridCol w="484505"/>
                <a:gridCol w="484505"/>
                <a:gridCol w="484505"/>
                <a:gridCol w="484505"/>
                <a:gridCol w="474345"/>
                <a:gridCol w="494665"/>
                <a:gridCol w="484505"/>
                <a:gridCol w="484505"/>
                <a:gridCol w="484505"/>
                <a:gridCol w="484505"/>
                <a:gridCol w="484505"/>
                <a:gridCol w="484505"/>
                <a:gridCol w="484505"/>
              </a:tblGrid>
              <a:tr h="581025">
                <a:tc>
                  <a:txBody>
                    <a:bodyPr/>
                    <a:p>
                      <a:pPr>
                        <a:buNone/>
                      </a:pPr>
                      <a:endParaRPr lang="en-US" altLang="zh-CN" sz="2800"/>
                    </a:p>
                  </a:txBody>
                  <a:tcPr/>
                </a:tc>
                <a:tc>
                  <a:txBody>
                    <a:bodyPr/>
                    <a:p>
                      <a:pPr>
                        <a:buNone/>
                      </a:pPr>
                      <a:r>
                        <a:rPr lang="en-US" altLang="zh-CN" sz="2000"/>
                        <a:t>1</a:t>
                      </a:r>
                      <a:endParaRPr lang="en-US" altLang="zh-CN" sz="2000"/>
                    </a:p>
                  </a:txBody>
                  <a:tcPr/>
                </a:tc>
                <a:tc>
                  <a:txBody>
                    <a:bodyPr/>
                    <a:p>
                      <a:pPr>
                        <a:buNone/>
                      </a:pPr>
                      <a:r>
                        <a:rPr lang="en-US" altLang="zh-CN" sz="2000"/>
                        <a:t>2</a:t>
                      </a:r>
                      <a:endParaRPr lang="en-US" altLang="zh-CN" sz="2000"/>
                    </a:p>
                  </a:txBody>
                  <a:tcPr/>
                </a:tc>
                <a:tc>
                  <a:txBody>
                    <a:bodyPr/>
                    <a:p>
                      <a:pPr>
                        <a:buNone/>
                      </a:pPr>
                      <a:r>
                        <a:rPr lang="en-US" altLang="zh-CN" sz="2000"/>
                        <a:t>3</a:t>
                      </a:r>
                      <a:endParaRPr lang="en-US" altLang="zh-CN" sz="2000"/>
                    </a:p>
                  </a:txBody>
                  <a:tcPr/>
                </a:tc>
                <a:tc>
                  <a:txBody>
                    <a:bodyPr/>
                    <a:p>
                      <a:pPr>
                        <a:buNone/>
                      </a:pPr>
                      <a:r>
                        <a:rPr lang="en-US" altLang="zh-CN" sz="2000"/>
                        <a:t>4</a:t>
                      </a:r>
                      <a:endParaRPr lang="en-US" altLang="zh-CN" sz="2000"/>
                    </a:p>
                  </a:txBody>
                  <a:tcPr/>
                </a:tc>
                <a:tc>
                  <a:txBody>
                    <a:bodyPr/>
                    <a:p>
                      <a:pPr>
                        <a:buNone/>
                      </a:pPr>
                      <a:r>
                        <a:rPr lang="en-US" altLang="zh-CN" sz="2000"/>
                        <a:t>5</a:t>
                      </a:r>
                      <a:endParaRPr lang="en-US" altLang="zh-CN" sz="2000"/>
                    </a:p>
                  </a:txBody>
                  <a:tcPr/>
                </a:tc>
                <a:tc>
                  <a:txBody>
                    <a:bodyPr/>
                    <a:p>
                      <a:pPr>
                        <a:buNone/>
                      </a:pPr>
                      <a:r>
                        <a:rPr lang="en-US" altLang="zh-CN" sz="2000"/>
                        <a:t>6</a:t>
                      </a:r>
                      <a:endParaRPr lang="en-US" altLang="zh-CN" sz="2000"/>
                    </a:p>
                  </a:txBody>
                  <a:tcPr/>
                </a:tc>
                <a:tc>
                  <a:txBody>
                    <a:bodyPr/>
                    <a:p>
                      <a:pPr>
                        <a:buNone/>
                      </a:pPr>
                      <a:r>
                        <a:rPr lang="en-US" altLang="zh-CN" sz="2000"/>
                        <a:t>7</a:t>
                      </a:r>
                      <a:endParaRPr lang="en-US" altLang="zh-CN" sz="2000"/>
                    </a:p>
                  </a:txBody>
                  <a:tcPr/>
                </a:tc>
                <a:tc>
                  <a:txBody>
                    <a:bodyPr/>
                    <a:p>
                      <a:pPr>
                        <a:buNone/>
                      </a:pPr>
                      <a:r>
                        <a:rPr lang="en-US" altLang="zh-CN" sz="2000"/>
                        <a:t>8</a:t>
                      </a:r>
                      <a:endParaRPr lang="en-US" altLang="zh-CN" sz="2000"/>
                    </a:p>
                  </a:txBody>
                  <a:tcPr/>
                </a:tc>
                <a:tc>
                  <a:txBody>
                    <a:bodyPr/>
                    <a:p>
                      <a:pPr>
                        <a:buNone/>
                      </a:pPr>
                      <a:r>
                        <a:rPr lang="en-US" altLang="zh-CN" sz="2000"/>
                        <a:t>9</a:t>
                      </a:r>
                      <a:endParaRPr lang="en-US" altLang="zh-CN" sz="2000"/>
                    </a:p>
                  </a:txBody>
                  <a:tcPr/>
                </a:tc>
                <a:tc>
                  <a:txBody>
                    <a:bodyPr/>
                    <a:p>
                      <a:pPr>
                        <a:buNone/>
                      </a:pPr>
                      <a:r>
                        <a:rPr lang="en-US" altLang="zh-CN" sz="2000"/>
                        <a:t>10</a:t>
                      </a:r>
                      <a:endParaRPr lang="en-US" altLang="zh-CN" sz="2000"/>
                    </a:p>
                  </a:txBody>
                  <a:tcPr/>
                </a:tc>
                <a:tc>
                  <a:txBody>
                    <a:bodyPr/>
                    <a:p>
                      <a:pPr>
                        <a:buNone/>
                      </a:pPr>
                      <a:r>
                        <a:rPr lang="en-US" altLang="zh-CN" sz="2000"/>
                        <a:t>11</a:t>
                      </a:r>
                      <a:endParaRPr lang="en-US" altLang="zh-CN" sz="2000"/>
                    </a:p>
                  </a:txBody>
                  <a:tcPr/>
                </a:tc>
                <a:tc>
                  <a:txBody>
                    <a:bodyPr/>
                    <a:p>
                      <a:pPr>
                        <a:buNone/>
                      </a:pPr>
                      <a:r>
                        <a:rPr lang="en-US" altLang="zh-CN" sz="2000"/>
                        <a:t>12</a:t>
                      </a:r>
                      <a:endParaRPr lang="en-US" altLang="zh-CN" sz="2000"/>
                    </a:p>
                  </a:txBody>
                  <a:tcPr/>
                </a:tc>
                <a:tc>
                  <a:txBody>
                    <a:bodyPr/>
                    <a:p>
                      <a:pPr>
                        <a:buNone/>
                      </a:pPr>
                      <a:r>
                        <a:rPr lang="en-US" altLang="zh-CN" sz="2000"/>
                        <a:t>13</a:t>
                      </a:r>
                      <a:endParaRPr lang="en-US" altLang="zh-CN" sz="2000"/>
                    </a:p>
                  </a:txBody>
                  <a:tcPr/>
                </a:tc>
                <a:tc>
                  <a:txBody>
                    <a:bodyPr/>
                    <a:p>
                      <a:pPr>
                        <a:buNone/>
                      </a:pPr>
                      <a:r>
                        <a:rPr lang="en-US" altLang="zh-CN" sz="2000"/>
                        <a:t>14</a:t>
                      </a:r>
                      <a:endParaRPr lang="en-US" altLang="zh-CN" sz="2000"/>
                    </a:p>
                  </a:txBody>
                  <a:tcPr/>
                </a:tc>
              </a:tr>
              <a:tr h="581025">
                <a:tc>
                  <a:txBody>
                    <a:bodyPr/>
                    <a:p>
                      <a:pPr>
                        <a:buNone/>
                      </a:pPr>
                      <a:r>
                        <a:rPr lang="en-US" altLang="zh-CN" sz="2800"/>
                        <a:t>sum[i]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2</a:t>
                      </a:r>
                      <a:endParaRPr lang="en-US" altLang="zh-CN" sz="2800"/>
                    </a:p>
                  </a:txBody>
                  <a:tcPr/>
                </a:tc>
                <a:tc>
                  <a:txBody>
                    <a:bodyPr/>
                    <a:p>
                      <a:pPr>
                        <a:buNone/>
                      </a:pPr>
                      <a:r>
                        <a:rPr lang="en-US" altLang="zh-CN" sz="2800"/>
                        <a:t>3</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4</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6</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c>
                  <a:txBody>
                    <a:bodyPr/>
                    <a:p>
                      <a:pPr>
                        <a:buNone/>
                      </a:pPr>
                      <a:r>
                        <a:rPr lang="en-US" altLang="zh-CN" sz="2800"/>
                        <a:t>7</a:t>
                      </a:r>
                      <a:endParaRPr lang="en-US" altLang="zh-CN" sz="2800"/>
                    </a:p>
                  </a:txBody>
                  <a:tcPr/>
                </a:tc>
              </a:tr>
              <a:tr h="581025">
                <a:tc>
                  <a:txBody>
                    <a:bodyPr/>
                    <a:p>
                      <a:pPr>
                        <a:buNone/>
                      </a:pPr>
                      <a:r>
                        <a:rPr lang="en-US" altLang="zh-CN" sz="2800"/>
                        <a:t>s[i]</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1</a:t>
                      </a:r>
                      <a:endParaRPr lang="en-US" altLang="zh-CN" sz="2800"/>
                    </a:p>
                  </a:txBody>
                  <a:tcPr/>
                </a:tc>
                <a:tc>
                  <a:txBody>
                    <a:bodyPr/>
                    <a:p>
                      <a:pPr>
                        <a:buNone/>
                      </a:pPr>
                      <a:r>
                        <a:rPr lang="en-US" altLang="zh-CN" sz="2800"/>
                        <a:t>0</a:t>
                      </a:r>
                      <a:endParaRPr lang="en-US" altLang="zh-CN" sz="2800"/>
                    </a:p>
                  </a:txBody>
                  <a:tcPr/>
                </a:tc>
                <a:tc>
                  <a:txBody>
                    <a:bodyPr/>
                    <a:p>
                      <a:pPr>
                        <a:buNone/>
                      </a:pPr>
                      <a:r>
                        <a:rPr lang="en-US" altLang="zh-CN" sz="2800"/>
                        <a:t>0</a:t>
                      </a:r>
                      <a:endParaRPr lang="en-US" altLang="zh-CN" sz="2800"/>
                    </a:p>
                  </a:txBody>
                  <a:tcPr/>
                </a:tc>
              </a:tr>
            </a:tbl>
          </a:graphicData>
        </a:graphic>
      </p:graphicFrame>
      <p:grpSp>
        <p:nvGrpSpPr>
          <p:cNvPr id="9" name="组合 8"/>
          <p:cNvGrpSpPr/>
          <p:nvPr/>
        </p:nvGrpSpPr>
        <p:grpSpPr>
          <a:xfrm>
            <a:off x="1741170" y="3162300"/>
            <a:ext cx="317500" cy="1355725"/>
            <a:chOff x="2867" y="5877"/>
            <a:chExt cx="500" cy="2135"/>
          </a:xfrm>
        </p:grpSpPr>
        <p:sp>
          <p:nvSpPr>
            <p:cNvPr id="3" name="上箭头 2"/>
            <p:cNvSpPr/>
            <p:nvPr/>
          </p:nvSpPr>
          <p:spPr>
            <a:xfrm>
              <a:off x="3015"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867" y="7190"/>
              <a:ext cx="500" cy="822"/>
            </a:xfrm>
            <a:prstGeom prst="rect">
              <a:avLst/>
            </a:prstGeom>
            <a:noFill/>
          </p:spPr>
          <p:txBody>
            <a:bodyPr wrap="square" rtlCol="0">
              <a:spAutoFit/>
            </a:bodyPr>
            <a:p>
              <a:r>
                <a:rPr lang="en-US" altLang="zh-CN" sz="2800"/>
                <a:t>i</a:t>
              </a:r>
              <a:endParaRPr lang="en-US" altLang="zh-CN" sz="2800"/>
            </a:p>
          </p:txBody>
        </p:sp>
      </p:grpSp>
      <p:grpSp>
        <p:nvGrpSpPr>
          <p:cNvPr id="10" name="组合 9"/>
          <p:cNvGrpSpPr/>
          <p:nvPr/>
        </p:nvGrpSpPr>
        <p:grpSpPr>
          <a:xfrm>
            <a:off x="7951470" y="3162300"/>
            <a:ext cx="317500" cy="1355725"/>
            <a:chOff x="12660" y="5877"/>
            <a:chExt cx="500" cy="2135"/>
          </a:xfrm>
        </p:grpSpPr>
        <p:sp>
          <p:nvSpPr>
            <p:cNvPr id="6" name="上箭头 5"/>
            <p:cNvSpPr/>
            <p:nvPr/>
          </p:nvSpPr>
          <p:spPr>
            <a:xfrm>
              <a:off x="12808" y="5877"/>
              <a:ext cx="204"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660" y="7190"/>
              <a:ext cx="500" cy="822"/>
            </a:xfrm>
            <a:prstGeom prst="rect">
              <a:avLst/>
            </a:prstGeom>
            <a:noFill/>
          </p:spPr>
          <p:txBody>
            <a:bodyPr wrap="square" rtlCol="0">
              <a:spAutoFit/>
            </a:bodyPr>
            <a:p>
              <a:r>
                <a:rPr lang="en-US" altLang="zh-CN" sz="2800"/>
                <a:t>j</a:t>
              </a:r>
              <a:endParaRPr lang="en-US" altLang="zh-CN" sz="2800"/>
            </a:p>
          </p:txBody>
        </p:sp>
      </p:grpSp>
      <p:grpSp>
        <p:nvGrpSpPr>
          <p:cNvPr id="28" name="组合 27"/>
          <p:cNvGrpSpPr/>
          <p:nvPr/>
        </p:nvGrpSpPr>
        <p:grpSpPr>
          <a:xfrm>
            <a:off x="2633345" y="3162300"/>
            <a:ext cx="495300" cy="1232535"/>
            <a:chOff x="4597" y="7143"/>
            <a:chExt cx="780" cy="1941"/>
          </a:xfrm>
        </p:grpSpPr>
        <p:sp>
          <p:nvSpPr>
            <p:cNvPr id="29" name="上箭头 28"/>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grpSp>
        <p:nvGrpSpPr>
          <p:cNvPr id="34" name="组合 33"/>
          <p:cNvGrpSpPr/>
          <p:nvPr/>
        </p:nvGrpSpPr>
        <p:grpSpPr>
          <a:xfrm>
            <a:off x="4554220" y="3151505"/>
            <a:ext cx="495300" cy="1232535"/>
            <a:chOff x="4597" y="7143"/>
            <a:chExt cx="780" cy="1941"/>
          </a:xfrm>
        </p:grpSpPr>
        <p:sp>
          <p:nvSpPr>
            <p:cNvPr id="35" name="上箭头 34"/>
            <p:cNvSpPr/>
            <p:nvPr/>
          </p:nvSpPr>
          <p:spPr>
            <a:xfrm>
              <a:off x="4869" y="7143"/>
              <a:ext cx="236" cy="10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4597" y="8262"/>
              <a:ext cx="780" cy="822"/>
            </a:xfrm>
            <a:prstGeom prst="rect">
              <a:avLst/>
            </a:prstGeom>
            <a:noFill/>
          </p:spPr>
          <p:txBody>
            <a:bodyPr wrap="square" rtlCol="0">
              <a:spAutoFit/>
            </a:bodyPr>
            <a:p>
              <a:r>
                <a:rPr lang="en-US" altLang="zh-CN" sz="2800"/>
                <a:t>m</a:t>
              </a:r>
              <a:endParaRPr lang="en-US" altLang="zh-CN" sz="2800"/>
            </a:p>
          </p:txBody>
        </p:sp>
      </p:grpSp>
      <p:pic>
        <p:nvPicPr>
          <p:cNvPr id="11" name="图片 10"/>
          <p:cNvPicPr>
            <a:picLocks noChangeAspect="1"/>
          </p:cNvPicPr>
          <p:nvPr/>
        </p:nvPicPr>
        <p:blipFill>
          <a:blip r:embed="rId2"/>
          <a:stretch>
            <a:fillRect/>
          </a:stretch>
        </p:blipFill>
        <p:spPr>
          <a:xfrm>
            <a:off x="400685" y="5222240"/>
            <a:ext cx="2405380" cy="1052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0 L -0.42125 0.00435185 " pathEditMode="relative" ptsTypes="">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8"/>
                                        </p:tgtEl>
                                        <p:attrNameLst>
                                          <p:attrName>ppt_x</p:attrName>
                                        </p:attrNameLst>
                                      </p:cBhvr>
                                      <p:tavLst>
                                        <p:tav tm="0">
                                          <p:val>
                                            <p:strVal val="ppt_x"/>
                                          </p:val>
                                        </p:tav>
                                        <p:tav tm="100000">
                                          <p:val>
                                            <p:strVal val="ppt_x"/>
                                          </p:val>
                                        </p:tav>
                                      </p:tavLst>
                                    </p:anim>
                                    <p:anim calcmode="lin" valueType="num">
                                      <p:cBhvr additive="base">
                                        <p:cTn id="29" dur="500"/>
                                        <p:tgtEl>
                                          <p:spTgt spid="28"/>
                                        </p:tgtEl>
                                        <p:attrNameLst>
                                          <p:attrName>ppt_y</p:attrName>
                                        </p:attrNameLst>
                                      </p:cBhvr>
                                      <p:tavLst>
                                        <p:tav tm="0">
                                          <p:val>
                                            <p:strVal val="ppt_y"/>
                                          </p:val>
                                        </p:tav>
                                        <p:tav tm="100000">
                                          <p:val>
                                            <p:strVal val="1+ppt_h/2"/>
                                          </p:val>
                                        </p:tav>
                                      </p:tavLst>
                                    </p:anim>
                                    <p:set>
                                      <p:cBhvr>
                                        <p:cTn id="3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7970" cy="698500"/>
          </a:xfrm>
        </p:spPr>
        <p:txBody>
          <a:bodyPr>
            <a:normAutofit fontScale="90000"/>
          </a:bodyPr>
          <a:lstStyle/>
          <a:p>
            <a:r>
              <a:rPr lang="zh-CN" altLang="en-US" dirty="0"/>
              <a:t>主函数代码</a:t>
            </a:r>
            <a:endParaRPr lang="zh-CN" altLang="en-US" dirty="0"/>
          </a:p>
        </p:txBody>
      </p:sp>
      <p:pic>
        <p:nvPicPr>
          <p:cNvPr id="4" name="图片 3"/>
          <p:cNvPicPr>
            <a:picLocks noChangeAspect="1"/>
          </p:cNvPicPr>
          <p:nvPr/>
        </p:nvPicPr>
        <p:blipFill>
          <a:blip r:embed="rId1"/>
          <a:stretch>
            <a:fillRect/>
          </a:stretch>
        </p:blipFill>
        <p:spPr>
          <a:xfrm>
            <a:off x="346075" y="1183640"/>
            <a:ext cx="4870450" cy="5029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函数代码</a:t>
            </a:r>
            <a:endParaRPr lang="zh-CN" altLang="en-US" dirty="0"/>
          </a:p>
        </p:txBody>
      </p:sp>
      <p:pic>
        <p:nvPicPr>
          <p:cNvPr id="3" name="图片 2"/>
          <p:cNvPicPr>
            <a:picLocks noChangeAspect="1"/>
          </p:cNvPicPr>
          <p:nvPr/>
        </p:nvPicPr>
        <p:blipFill>
          <a:blip r:embed="rId1"/>
          <a:stretch>
            <a:fillRect/>
          </a:stretch>
        </p:blipFill>
        <p:spPr>
          <a:xfrm>
            <a:off x="149860" y="296545"/>
            <a:ext cx="7010400" cy="5029200"/>
          </a:xfrm>
          <a:prstGeom prst="rect">
            <a:avLst/>
          </a:prstGeom>
        </p:spPr>
      </p:pic>
      <p:pic>
        <p:nvPicPr>
          <p:cNvPr id="4" name="图片 3"/>
          <p:cNvPicPr>
            <a:picLocks noChangeAspect="1"/>
          </p:cNvPicPr>
          <p:nvPr/>
        </p:nvPicPr>
        <p:blipFill>
          <a:blip r:embed="rId2"/>
          <a:stretch>
            <a:fillRect/>
          </a:stretch>
        </p:blipFill>
        <p:spPr>
          <a:xfrm>
            <a:off x="5424805" y="2500630"/>
            <a:ext cx="3869055" cy="399605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smtClean="0">
                <a:solidFill>
                  <a:schemeClr val="accent5">
                    <a:lumMod val="75000"/>
                  </a:schemeClr>
                </a:solidFill>
              </a:rPr>
              <a:t>1.3 [3632</a:t>
            </a:r>
            <a:r>
              <a:rPr lang="en-US" altLang="zh-CN" sz="3600" b="1" dirty="0" smtClean="0">
                <a:solidFill>
                  <a:schemeClr val="accent5">
                    <a:lumMod val="75000"/>
                  </a:schemeClr>
                </a:solidFill>
                <a:sym typeface="+mn-ea"/>
              </a:rPr>
              <a:t>] </a:t>
            </a:r>
            <a:r>
              <a:rPr lang="zh-CN" altLang="en-US" sz="3600" b="1" dirty="0" smtClean="0">
                <a:solidFill>
                  <a:schemeClr val="accent5">
                    <a:lumMod val="75000"/>
                  </a:schemeClr>
                </a:solidFill>
                <a:sym typeface="+mn-ea"/>
              </a:rPr>
              <a:t>扩散</a:t>
            </a:r>
            <a:endParaRPr lang="zh-CN" altLang="en-US" sz="3600" b="1" dirty="0" smtClean="0">
              <a:solidFill>
                <a:schemeClr val="accent5">
                  <a:lumMod val="75000"/>
                </a:schemeClr>
              </a:solidFill>
              <a:sym typeface="+mn-ea"/>
            </a:endParaRPr>
          </a:p>
        </p:txBody>
      </p:sp>
      <p:sp>
        <p:nvSpPr>
          <p:cNvPr id="3" name="文本框 2"/>
          <p:cNvSpPr txBox="1"/>
          <p:nvPr/>
        </p:nvSpPr>
        <p:spPr>
          <a:xfrm>
            <a:off x="361315" y="1223010"/>
            <a:ext cx="8422640" cy="2245360"/>
          </a:xfrm>
          <a:prstGeom prst="rect">
            <a:avLst/>
          </a:prstGeom>
          <a:noFill/>
        </p:spPr>
        <p:txBody>
          <a:bodyPr wrap="square" rtlCol="0" anchor="t">
            <a:spAutoFit/>
          </a:bodyPr>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一个点每过一个单位时间就会向四个方向扩散一个距离。两个点a、b连通，记作e(a,b),当且仅当a、b的扩散区域有公共部分。连通块的定义是块内的任意两个点u、v都必定存在路径e(u,a0),e(a0,a1),…,e(ak,v)。给定平面上的n给点，问最早什么时刻它们形成一个连通块。 1≤X[i],Y[i]≤10^9</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输入第一行一个数n，以下n行，每行一个点坐标。输出一个数，表示最早的时刻所有点形成连通块。</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1≤N≤50;</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0" name="图片 99"/>
          <p:cNvPicPr/>
          <p:nvPr/>
        </p:nvPicPr>
        <p:blipFill>
          <a:blip r:embed="rId1"/>
          <a:stretch>
            <a:fillRect/>
          </a:stretch>
        </p:blipFill>
        <p:spPr>
          <a:xfrm>
            <a:off x="1054735" y="3609340"/>
            <a:ext cx="6887210" cy="2524760"/>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530225" y="1181100"/>
            <a:ext cx="4427855" cy="5071745"/>
          </a:xfrm>
          <a:prstGeom prst="rect">
            <a:avLst/>
          </a:prstGeom>
        </p:spPr>
      </p:pic>
      <p:pic>
        <p:nvPicPr>
          <p:cNvPr id="5" name="图片 4"/>
          <p:cNvPicPr>
            <a:picLocks noChangeAspect="1"/>
          </p:cNvPicPr>
          <p:nvPr/>
        </p:nvPicPr>
        <p:blipFill>
          <a:blip r:embed="rId2"/>
          <a:stretch>
            <a:fillRect/>
          </a:stretch>
        </p:blipFill>
        <p:spPr>
          <a:xfrm>
            <a:off x="4708525" y="1181100"/>
            <a:ext cx="4108450"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二分思路</a:t>
            </a:r>
            <a:endParaRPr lang="zh-CN" altLang="en-US" sz="3600" b="1" dirty="0" smtClean="0">
              <a:solidFill>
                <a:schemeClr val="accent5">
                  <a:lumMod val="75000"/>
                </a:schemeClr>
              </a:solidFill>
              <a:sym typeface="+mn-ea"/>
            </a:endParaRPr>
          </a:p>
        </p:txBody>
      </p:sp>
      <p:sp>
        <p:nvSpPr>
          <p:cNvPr id="5" name="Text Box 7"/>
          <p:cNvSpPr txBox="1">
            <a:spLocks noChangeArrowheads="1"/>
          </p:cNvSpPr>
          <p:nvPr/>
        </p:nvSpPr>
        <p:spPr bwMode="auto">
          <a:xfrm>
            <a:off x="450591" y="1552449"/>
            <a:ext cx="8065901" cy="3784600"/>
          </a:xfrm>
          <a:prstGeom prst="rect">
            <a:avLst/>
          </a:prstGeom>
          <a:noFill/>
          <a:ln w="9525">
            <a:noFill/>
            <a:miter lim="800000"/>
          </a:ln>
          <a:effectLst/>
        </p:spPr>
        <p:txBody>
          <a:bodyPr>
            <a:spAutoFit/>
          </a:bodyPr>
          <a:lstStyle/>
          <a:p>
            <a:pPr>
              <a:lnSpc>
                <a:spcPct val="15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对原数组排序，时间复杂度为</a:t>
            </a:r>
            <a:r>
              <a:rPr lang="en-US" altLang="zh-CN" sz="2400" dirty="0">
                <a:latin typeface="宋体" panose="02010600030101010101" pitchFamily="2" charset="-122"/>
                <a:ea typeface="宋体" panose="02010600030101010101" pitchFamily="2" charset="-122"/>
                <a:cs typeface="宋体" panose="02010600030101010101" pitchFamily="2" charset="-122"/>
              </a:rPr>
              <a:t> 0(n*logn)</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50000"/>
              </a:spcBef>
            </a:pPr>
            <a:r>
              <a:rPr lang="en-US" altLang="zh-CN" sz="2400" dirty="0">
                <a:latin typeface="宋体" panose="02010600030101010101" pitchFamily="2" charset="-122"/>
                <a:ea typeface="宋体" panose="02010600030101010101" pitchFamily="2" charset="-122"/>
                <a:cs typeface="宋体" panose="02010600030101010101" pitchFamily="2" charset="-122"/>
              </a:rPr>
              <a:t>2. </a:t>
            </a:r>
            <a:r>
              <a:rPr lang="zh-CN" altLang="en-US" sz="2400" dirty="0">
                <a:latin typeface="宋体" panose="02010600030101010101" pitchFamily="2" charset="-122"/>
                <a:ea typeface="宋体" panose="02010600030101010101" pitchFamily="2" charset="-122"/>
                <a:cs typeface="宋体" panose="02010600030101010101" pitchFamily="2" charset="-122"/>
              </a:rPr>
              <a:t>查找</a:t>
            </a:r>
            <a:r>
              <a:rPr lang="en-US" altLang="zh-CN" sz="2400" dirty="0">
                <a:latin typeface="宋体" panose="02010600030101010101" pitchFamily="2" charset="-122"/>
                <a:ea typeface="宋体" panose="02010600030101010101" pitchFamily="2" charset="-122"/>
                <a:cs typeface="宋体" panose="02010600030101010101" pitchFamily="2" charset="-122"/>
              </a:rPr>
              <a:t>x</a:t>
            </a:r>
            <a:r>
              <a:rPr lang="zh-CN" altLang="en-US" sz="2400" dirty="0">
                <a:latin typeface="宋体" panose="02010600030101010101" pitchFamily="2" charset="-122"/>
                <a:ea typeface="宋体" panose="02010600030101010101" pitchFamily="2" charset="-122"/>
                <a:cs typeface="宋体" panose="02010600030101010101" pitchFamily="2" charset="-122"/>
              </a:rPr>
              <a:t>时限于中间的元素比较，等于则结束。中间数小于</a:t>
            </a:r>
            <a:r>
              <a:rPr lang="en-US" altLang="zh-CN" sz="2400" dirty="0">
                <a:latin typeface="宋体" panose="02010600030101010101" pitchFamily="2" charset="-122"/>
                <a:ea typeface="宋体" panose="02010600030101010101" pitchFamily="2" charset="-122"/>
                <a:cs typeface="宋体" panose="02010600030101010101" pitchFamily="2" charset="-122"/>
              </a:rPr>
              <a:t>x</a:t>
            </a:r>
            <a:r>
              <a:rPr lang="zh-CN" altLang="en-US" sz="2400" dirty="0">
                <a:latin typeface="宋体" panose="02010600030101010101" pitchFamily="2" charset="-122"/>
                <a:ea typeface="宋体" panose="02010600030101010101" pitchFamily="2" charset="-122"/>
                <a:cs typeface="宋体" panose="02010600030101010101" pitchFamily="2" charset="-122"/>
              </a:rPr>
              <a:t>则在右侧查找（调整左端点）；中间数大于</a:t>
            </a:r>
            <a:r>
              <a:rPr lang="en-US" altLang="zh-CN" sz="2400" dirty="0">
                <a:latin typeface="宋体" panose="02010600030101010101" pitchFamily="2" charset="-122"/>
                <a:ea typeface="宋体" panose="02010600030101010101" pitchFamily="2" charset="-122"/>
                <a:cs typeface="宋体" panose="02010600030101010101" pitchFamily="2" charset="-122"/>
              </a:rPr>
              <a:t>x</a:t>
            </a:r>
            <a:r>
              <a:rPr lang="zh-CN" altLang="en-US" sz="2400" dirty="0">
                <a:latin typeface="宋体" panose="02010600030101010101" pitchFamily="2" charset="-122"/>
                <a:ea typeface="宋体" panose="02010600030101010101" pitchFamily="2" charset="-122"/>
                <a:cs typeface="宋体" panose="02010600030101010101" pitchFamily="2" charset="-122"/>
              </a:rPr>
              <a:t>则在左侧查找（调整右端点），重复上述方法。时间复杂度为</a:t>
            </a:r>
            <a:r>
              <a:rPr lang="en-US" altLang="zh-CN" sz="2400" dirty="0">
                <a:latin typeface="宋体" panose="02010600030101010101" pitchFamily="2" charset="-122"/>
                <a:ea typeface="宋体" panose="02010600030101010101" pitchFamily="2" charset="-122"/>
                <a:cs typeface="宋体" panose="02010600030101010101" pitchFamily="2" charset="-122"/>
              </a:rPr>
              <a:t>0(logn)</a:t>
            </a:r>
            <a:r>
              <a:rPr lang="zh-CN" altLang="en-US" sz="2400" dirty="0">
                <a:latin typeface="宋体" panose="02010600030101010101" pitchFamily="2" charset="-122"/>
                <a:ea typeface="宋体" panose="02010600030101010101" pitchFamily="2" charset="-122"/>
                <a:cs typeface="宋体" panose="02010600030101010101" pitchFamily="2" charset="-122"/>
              </a:rPr>
              <a:t>。执行</a:t>
            </a:r>
            <a:r>
              <a:rPr lang="en-US" altLang="zh-CN" sz="2400" dirty="0">
                <a:latin typeface="宋体" panose="02010600030101010101" pitchFamily="2" charset="-122"/>
                <a:ea typeface="宋体" panose="02010600030101010101" pitchFamily="2" charset="-122"/>
                <a:cs typeface="宋体" panose="02010600030101010101" pitchFamily="2" charset="-122"/>
              </a:rPr>
              <a:t>m</a:t>
            </a:r>
            <a:r>
              <a:rPr lang="zh-CN" altLang="en-US" sz="2400" dirty="0">
                <a:latin typeface="宋体" panose="02010600030101010101" pitchFamily="2" charset="-122"/>
                <a:ea typeface="宋体" panose="02010600030101010101" pitchFamily="2" charset="-122"/>
                <a:cs typeface="宋体" panose="02010600030101010101" pitchFamily="2" charset="-122"/>
              </a:rPr>
              <a:t>次，时间复杂度为</a:t>
            </a:r>
            <a:r>
              <a:rPr lang="en-US" altLang="zh-CN" sz="2400" dirty="0">
                <a:latin typeface="宋体" panose="02010600030101010101" pitchFamily="2" charset="-122"/>
                <a:ea typeface="宋体" panose="02010600030101010101" pitchFamily="2" charset="-122"/>
                <a:cs typeface="宋体" panose="02010600030101010101" pitchFamily="2" charset="-122"/>
              </a:rPr>
              <a:t>m*logn</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50000"/>
              </a:spcBef>
            </a:pPr>
            <a:r>
              <a:rPr lang="zh-CN" altLang="en-US" sz="2400" dirty="0">
                <a:latin typeface="宋体" panose="02010600030101010101" pitchFamily="2" charset="-122"/>
                <a:ea typeface="宋体" panose="02010600030101010101" pitchFamily="2" charset="-122"/>
                <a:cs typeface="宋体" panose="02010600030101010101" pitchFamily="2" charset="-122"/>
              </a:rPr>
              <a:t>总的时间复杂度为</a:t>
            </a:r>
            <a:r>
              <a:rPr lang="en-US" altLang="zh-CN" sz="2400" dirty="0">
                <a:latin typeface="宋体" panose="02010600030101010101" pitchFamily="2" charset="-122"/>
                <a:ea typeface="宋体" panose="02010600030101010101" pitchFamily="2" charset="-122"/>
                <a:cs typeface="宋体" panose="02010600030101010101" pitchFamily="2" charset="-122"/>
              </a:rPr>
              <a:t>0(n*logn+m*logn)</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文本框 4"/>
          <p:cNvSpPr txBox="1"/>
          <p:nvPr/>
        </p:nvSpPr>
        <p:spPr>
          <a:xfrm>
            <a:off x="605155" y="337820"/>
            <a:ext cx="3326130" cy="645160"/>
          </a:xfrm>
          <a:prstGeom prst="rect">
            <a:avLst/>
          </a:prstGeom>
          <a:noFill/>
        </p:spPr>
        <p:txBody>
          <a:bodyPr wrap="square" rtlCol="0" anchor="t">
            <a:spAutoFit/>
          </a:bodyPr>
          <a:p>
            <a:r>
              <a:rPr lang="en-US" altLang="zh-CN" sz="3600" b="1" dirty="0" smtClean="0">
                <a:solidFill>
                  <a:schemeClr val="accent5">
                    <a:lumMod val="75000"/>
                  </a:schemeClr>
                </a:solidFill>
                <a:latin typeface="+mj-lt"/>
                <a:ea typeface="+mj-ea"/>
                <a:cs typeface="+mj-cs"/>
              </a:rPr>
              <a:t>并查集+二分</a:t>
            </a:r>
            <a:endParaRPr lang="en-US" altLang="zh-CN" sz="3600" b="1" dirty="0" smtClean="0">
              <a:solidFill>
                <a:schemeClr val="accent5">
                  <a:lumMod val="75000"/>
                </a:schemeClr>
              </a:solidFill>
              <a:latin typeface="+mj-lt"/>
              <a:ea typeface="+mj-ea"/>
              <a:cs typeface="+mj-cs"/>
            </a:endParaRPr>
          </a:p>
        </p:txBody>
      </p:sp>
      <p:sp>
        <p:nvSpPr>
          <p:cNvPr id="3" name="文本框 2"/>
          <p:cNvSpPr txBox="1"/>
          <p:nvPr/>
        </p:nvSpPr>
        <p:spPr>
          <a:xfrm>
            <a:off x="386080" y="1617345"/>
            <a:ext cx="8041005" cy="2676525"/>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在确定的范围为二分</a:t>
            </a:r>
            <a:r>
              <a:rPr lang="en-US" altLang="zh-CN" sz="2400">
                <a:latin typeface="宋体" panose="02010600030101010101" pitchFamily="2" charset="-122"/>
                <a:ea typeface="宋体" panose="02010600030101010101" pitchFamily="2" charset="-122"/>
                <a:cs typeface="宋体" panose="02010600030101010101" pitchFamily="2" charset="-122"/>
              </a:rPr>
              <a:t>(mid)</a:t>
            </a:r>
            <a:r>
              <a:rPr lang="zh-CN" altLang="en-US" sz="2400">
                <a:latin typeface="宋体" panose="02010600030101010101" pitchFamily="2" charset="-122"/>
                <a:ea typeface="宋体" panose="02010600030101010101" pitchFamily="2" charset="-122"/>
                <a:cs typeface="宋体" panose="02010600030101010101" pitchFamily="2" charset="-122"/>
              </a:rPr>
              <a:t>，然后检测在</a:t>
            </a:r>
            <a:r>
              <a:rPr lang="en-US" altLang="zh-CN" sz="2400">
                <a:latin typeface="宋体" panose="02010600030101010101" pitchFamily="2" charset="-122"/>
                <a:ea typeface="宋体" panose="02010600030101010101" pitchFamily="2" charset="-122"/>
                <a:cs typeface="宋体" panose="02010600030101010101" pitchFamily="2" charset="-122"/>
              </a:rPr>
              <a:t>mid</a:t>
            </a:r>
            <a:r>
              <a:rPr lang="zh-CN" altLang="en-US" sz="2400">
                <a:latin typeface="宋体" panose="02010600030101010101" pitchFamily="2" charset="-122"/>
                <a:ea typeface="宋体" panose="02010600030101010101" pitchFamily="2" charset="-122"/>
                <a:cs typeface="宋体" panose="02010600030101010101" pitchFamily="2" charset="-122"/>
              </a:rPr>
              <a:t>时间内能否成功形成连通块。判断连通块用并查集来做：</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要是两点之间的曼哈顿距离（就是横纵坐标的差值和）不超过时间的2倍（因为两个点都能扩散，所以相对的扩散速度会增倍），那么就说明两个点能在一起然后就拿并查集连边，最后如果只有一个连通块就说明该时间合法，就向左区间去二分。</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390525" y="1171575"/>
            <a:ext cx="4914900" cy="508190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2"/>
          <p:cNvPicPr>
            <a:picLocks noChangeAspect="1"/>
          </p:cNvPicPr>
          <p:nvPr/>
        </p:nvPicPr>
        <p:blipFill>
          <a:blip r:embed="rId1"/>
          <a:srcRect b="1142"/>
          <a:stretch>
            <a:fillRect/>
          </a:stretch>
        </p:blipFill>
        <p:spPr>
          <a:xfrm>
            <a:off x="422275" y="1257300"/>
            <a:ext cx="8451850" cy="442150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46405" y="1217930"/>
            <a:ext cx="8098790" cy="479996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3" name="文本框 2"/>
          <p:cNvSpPr txBox="1"/>
          <p:nvPr/>
        </p:nvSpPr>
        <p:spPr>
          <a:xfrm>
            <a:off x="595630" y="457200"/>
            <a:ext cx="2540000" cy="645160"/>
          </a:xfrm>
          <a:prstGeom prst="rect">
            <a:avLst/>
          </a:prstGeom>
          <a:noFill/>
        </p:spPr>
        <p:txBody>
          <a:bodyPr wrap="square" rtlCol="0" anchor="t">
            <a:spAutoFit/>
          </a:bodyPr>
          <a:p>
            <a:r>
              <a:rPr lang="zh-CN" altLang="en-US" sz="3600" b="1" dirty="0" smtClean="0">
                <a:solidFill>
                  <a:schemeClr val="accent5">
                    <a:lumMod val="75000"/>
                  </a:schemeClr>
                </a:solidFill>
                <a:latin typeface="+mj-lt"/>
                <a:ea typeface="+mj-ea"/>
                <a:cs typeface="+mj-cs"/>
              </a:rPr>
              <a:t>4. 实数二分</a:t>
            </a:r>
            <a:endParaRPr lang="zh-CN" altLang="en-US" sz="3600" b="1" dirty="0" smtClean="0">
              <a:solidFill>
                <a:schemeClr val="accent5">
                  <a:lumMod val="75000"/>
                </a:schemeClr>
              </a:solidFill>
              <a:latin typeface="+mj-lt"/>
              <a:ea typeface="+mj-ea"/>
              <a:cs typeface="+mj-cs"/>
            </a:endParaRPr>
          </a:p>
        </p:txBody>
      </p:sp>
      <p:sp>
        <p:nvSpPr>
          <p:cNvPr id="4" name="文本框 3"/>
          <p:cNvSpPr txBox="1"/>
          <p:nvPr/>
        </p:nvSpPr>
        <p:spPr>
          <a:xfrm>
            <a:off x="685165" y="1374775"/>
            <a:ext cx="6390640" cy="460375"/>
          </a:xfrm>
          <a:prstGeom prst="rect">
            <a:avLst/>
          </a:prstGeom>
          <a:noFill/>
        </p:spPr>
        <p:txBody>
          <a:bodyPr wrap="square" rtlCol="0" anchor="t">
            <a:spAutoFit/>
          </a:bodyPr>
          <a:p>
            <a:r>
              <a:rPr lang="zh-CN" altLang="en-US" sz="2400"/>
              <a:t> 实数域上的二分，比整数二分简单。</a:t>
            </a:r>
            <a:endParaRPr lang="zh-CN" altLang="en-US" sz="2400"/>
          </a:p>
        </p:txBody>
      </p:sp>
      <p:pic>
        <p:nvPicPr>
          <p:cNvPr id="5" name="图片 4"/>
          <p:cNvPicPr>
            <a:picLocks noChangeAspect="1"/>
          </p:cNvPicPr>
          <p:nvPr/>
        </p:nvPicPr>
        <p:blipFill>
          <a:blip r:embed="rId1"/>
          <a:stretch>
            <a:fillRect/>
          </a:stretch>
        </p:blipFill>
        <p:spPr>
          <a:xfrm>
            <a:off x="1202690" y="2047240"/>
            <a:ext cx="6875780" cy="3185160"/>
          </a:xfrm>
          <a:prstGeom prst="rect">
            <a:avLst/>
          </a:prstGeom>
        </p:spPr>
      </p:pic>
      <p:sp>
        <p:nvSpPr>
          <p:cNvPr id="6" name="文本框 5"/>
          <p:cNvSpPr txBox="1"/>
          <p:nvPr/>
        </p:nvSpPr>
        <p:spPr>
          <a:xfrm>
            <a:off x="745490" y="5504815"/>
            <a:ext cx="7456805" cy="706755"/>
          </a:xfrm>
          <a:prstGeom prst="rect">
            <a:avLst/>
          </a:prstGeom>
          <a:noFill/>
        </p:spPr>
        <p:txBody>
          <a:bodyPr wrap="square" rtlCol="0" anchor="t">
            <a:spAutoFit/>
          </a:bodyPr>
          <a:p>
            <a:r>
              <a:rPr lang="zh-CN" altLang="en-US" sz="2000"/>
              <a:t>如果用for循环，由于循环内用了二分，执行100次，相当于实现了 1/2100的精度，一般比eps更精确</a:t>
            </a:r>
            <a:endParaRPr lang="zh-CN" altLang="en-US"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[1216</a:t>
            </a:r>
            <a:r>
              <a:rPr lang="en-US" altLang="zh-CN" sz="3600" b="1" dirty="0" smtClean="0">
                <a:solidFill>
                  <a:schemeClr val="accent5">
                    <a:lumMod val="75000"/>
                  </a:schemeClr>
                </a:solidFill>
                <a:sym typeface="+mn-ea"/>
              </a:rPr>
              <a:t>] 陈晫的生日</a:t>
            </a:r>
            <a:endParaRPr lang="en-US" altLang="zh-CN"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466725" y="1276350"/>
            <a:ext cx="8212455" cy="4523105"/>
          </a:xfrm>
          <a:prstGeom prst="rect">
            <a:avLst/>
          </a:prstGeom>
          <a:noFill/>
        </p:spPr>
        <p:txBody>
          <a:bodyPr wrap="square" rtlCol="0" anchor="t">
            <a:spAutoFit/>
          </a:bodyPr>
          <a:p>
            <a:pPr>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陈晫的生日快到了，传统上晫妈要做披萨。晫妈会做各种口味，各种尺寸的披萨，数量为n个。陈晫的几个好朋友要来参加生日聚会，他们每人都得到一块馅饼（不是一个）。</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400">
                <a:latin typeface="宋体" panose="02010600030101010101" pitchFamily="2" charset="-122"/>
                <a:ea typeface="宋体" panose="02010600030101010101" pitchFamily="2" charset="-122"/>
                <a:cs typeface="宋体" panose="02010600030101010101" pitchFamily="2" charset="-122"/>
              </a:rPr>
              <a:t>    小朋友们希望分到的披萨一样多，如果他们中的一个比其他人得到更大的一块，他们就会开始抱怨。因此，所有的小朋友都应该得到同样大小（但不一定形状相同）的馅饼，即使这会导致一些披萨变质（这比破坏聚会要好）。当然，陈晫自己也想要一块披萨，而且那块披萨的大小也应该一样。</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400">
                <a:latin typeface="宋体" panose="02010600030101010101" pitchFamily="2" charset="-122"/>
                <a:ea typeface="宋体" panose="02010600030101010101" pitchFamily="2" charset="-122"/>
                <a:cs typeface="宋体" panose="02010600030101010101" pitchFamily="2" charset="-122"/>
              </a:rPr>
              <a:t>    请帮陈晫计算所有人能得到的最大尺寸是多少？所有的披萨都是圆柱形的，它们都有相同的高度1，但是披萨的半径可以不同。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1.3 [1216</a:t>
            </a:r>
            <a:r>
              <a:rPr lang="en-US" altLang="zh-CN" sz="3600" b="1" dirty="0" smtClean="0">
                <a:solidFill>
                  <a:schemeClr val="accent5">
                    <a:lumMod val="75000"/>
                  </a:schemeClr>
                </a:solidFill>
                <a:sym typeface="+mn-ea"/>
              </a:rPr>
              <a:t>] 陈晫的生日</a:t>
            </a:r>
            <a:endParaRPr lang="en-US" altLang="zh-CN"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848360" y="3909060"/>
            <a:ext cx="2540000" cy="2430145"/>
          </a:xfrm>
          <a:prstGeom prst="rect">
            <a:avLst/>
          </a:prstGeom>
          <a:noFill/>
        </p:spPr>
        <p:txBody>
          <a:bodyPr wrap="square" rtlCol="0" anchor="t">
            <a:spAutoFit/>
          </a:bodyPr>
          <a:p>
            <a:pPr>
              <a:lnSpc>
                <a:spcPct val="40000"/>
              </a:lnSpc>
              <a:spcBef>
                <a:spcPct val="50000"/>
              </a:spcBef>
            </a:pPr>
            <a:r>
              <a:rPr sz="2000" dirty="0">
                <a:cs typeface="Consolas" panose="020B0609020204030204" pitchFamily="49" charset="0"/>
                <a:sym typeface="+mn-ea"/>
              </a:rPr>
              <a:t>样例输入</a:t>
            </a:r>
            <a:endParaRPr sz="2000" dirty="0">
              <a:cs typeface="Consolas" panose="020B0609020204030204" pitchFamily="49" charset="0"/>
              <a:sym typeface="+mn-ea"/>
            </a:endParaRPr>
          </a:p>
          <a:p>
            <a:pPr>
              <a:lnSpc>
                <a:spcPct val="40000"/>
              </a:lnSpc>
              <a:spcBef>
                <a:spcPct val="50000"/>
              </a:spcBef>
            </a:pPr>
            <a:endParaRPr sz="2000" dirty="0">
              <a:cs typeface="Consolas" panose="020B0609020204030204" pitchFamily="49" charset="0"/>
            </a:endParaRPr>
          </a:p>
          <a:p>
            <a:pPr>
              <a:lnSpc>
                <a:spcPct val="40000"/>
              </a:lnSpc>
              <a:spcBef>
                <a:spcPct val="50000"/>
              </a:spcBef>
            </a:pPr>
            <a:r>
              <a:rPr sz="2000" dirty="0">
                <a:cs typeface="Consolas" panose="020B0609020204030204" pitchFamily="49" charset="0"/>
                <a:sym typeface="+mn-ea"/>
              </a:rPr>
              <a:t>3</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3 3</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4 3 3</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1 24</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5</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10 5</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1 4 2 3 4 5 6 5 4 2</a:t>
            </a:r>
            <a:endParaRPr sz="2000" dirty="0">
              <a:cs typeface="Consolas" panose="020B0609020204030204" pitchFamily="49" charset="0"/>
              <a:sym typeface="+mn-ea"/>
            </a:endParaRPr>
          </a:p>
        </p:txBody>
      </p:sp>
      <p:sp>
        <p:nvSpPr>
          <p:cNvPr id="4" name="文本框 3"/>
          <p:cNvSpPr txBox="1"/>
          <p:nvPr/>
        </p:nvSpPr>
        <p:spPr>
          <a:xfrm>
            <a:off x="4198620" y="3909060"/>
            <a:ext cx="2540000" cy="1322070"/>
          </a:xfrm>
          <a:prstGeom prst="rect">
            <a:avLst/>
          </a:prstGeom>
          <a:noFill/>
        </p:spPr>
        <p:txBody>
          <a:bodyPr wrap="square" rtlCol="0" anchor="t">
            <a:spAutoFit/>
          </a:bodyPr>
          <a:p>
            <a:pPr>
              <a:lnSpc>
                <a:spcPct val="40000"/>
              </a:lnSpc>
              <a:spcBef>
                <a:spcPct val="50000"/>
              </a:spcBef>
            </a:pPr>
            <a:r>
              <a:rPr sz="2000" dirty="0">
                <a:cs typeface="Consolas" panose="020B0609020204030204" pitchFamily="49" charset="0"/>
                <a:sym typeface="+mn-ea"/>
              </a:rPr>
              <a:t>样例输出</a:t>
            </a:r>
            <a:endParaRPr sz="2000" dirty="0">
              <a:cs typeface="Consolas" panose="020B0609020204030204" pitchFamily="49" charset="0"/>
            </a:endParaRPr>
          </a:p>
          <a:p>
            <a:pPr>
              <a:lnSpc>
                <a:spcPct val="40000"/>
              </a:lnSpc>
              <a:spcBef>
                <a:spcPct val="50000"/>
              </a:spcBef>
            </a:pP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25.1327</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3.1416</a:t>
            </a:r>
            <a:endParaRPr sz="2000" dirty="0">
              <a:cs typeface="Consolas" panose="020B0609020204030204" pitchFamily="49" charset="0"/>
              <a:sym typeface="+mn-ea"/>
            </a:endParaRPr>
          </a:p>
          <a:p>
            <a:pPr>
              <a:lnSpc>
                <a:spcPct val="40000"/>
              </a:lnSpc>
              <a:spcBef>
                <a:spcPct val="50000"/>
              </a:spcBef>
            </a:pPr>
            <a:r>
              <a:rPr sz="2000" dirty="0">
                <a:cs typeface="Consolas" panose="020B0609020204030204" pitchFamily="49" charset="0"/>
                <a:sym typeface="+mn-ea"/>
              </a:rPr>
              <a:t>50.2655</a:t>
            </a:r>
            <a:endParaRPr sz="2000" dirty="0">
              <a:cs typeface="Consolas" panose="020B0609020204030204" pitchFamily="49" charset="0"/>
              <a:sym typeface="+mn-ea"/>
            </a:endParaRPr>
          </a:p>
        </p:txBody>
      </p:sp>
      <p:sp>
        <p:nvSpPr>
          <p:cNvPr id="6" name="文本框 5"/>
          <p:cNvSpPr txBox="1"/>
          <p:nvPr/>
        </p:nvSpPr>
        <p:spPr>
          <a:xfrm>
            <a:off x="628650" y="1176655"/>
            <a:ext cx="8212455" cy="2676525"/>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输入：第一行是一个正整数</a:t>
            </a:r>
            <a:r>
              <a:rPr lang="en-US" altLang="zh-CN" sz="2400">
                <a:latin typeface="宋体" panose="02010600030101010101" pitchFamily="2" charset="-122"/>
                <a:ea typeface="宋体" panose="02010600030101010101" pitchFamily="2" charset="-122"/>
                <a:cs typeface="宋体" panose="02010600030101010101" pitchFamily="2" charset="-122"/>
              </a:rPr>
              <a:t>t(t&lt;=100)</a:t>
            </a:r>
            <a:r>
              <a:rPr lang="zh-CN" altLang="en-US" sz="2400">
                <a:latin typeface="宋体" panose="02010600030101010101" pitchFamily="2" charset="-122"/>
                <a:ea typeface="宋体" panose="02010600030101010101" pitchFamily="2" charset="-122"/>
                <a:cs typeface="宋体" panose="02010600030101010101" pitchFamily="2" charset="-122"/>
              </a:rPr>
              <a:t>：表示测试用例的数量。对于每一个测试数据；第二行两个整数N和F ，1≤ N、 F≤ 10000：表示披萨的数量和朋友的数量。第三行有N个整数 ri，1≤ ri≤ 10000 表示每个披萨的半径。</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输出：对于每个测试用例，输出一个最大的最大可能V，表示每小朋友人能分到的最大蛋糕是多大。答案是一个浮点数，绝对误差不超过10−3.</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628015" y="1455420"/>
            <a:ext cx="7888605" cy="1938020"/>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主人过生日，m个人来庆生，有n块半径不同的披萨，由m+1个人（加上主人）分，每人的</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rPr>
              <a:t>必须一样重，而且是一整块（不能是几个</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rPr>
              <a:t>碎块，也就是说，每个人的</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rPr>
              <a:t>都是从一块圆</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rPr>
              <a:t>中切下来的完整一块）。问每个人能分到的最大</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rPr>
              <a:t>是多大。</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题解</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466090" y="1246505"/>
            <a:ext cx="8212455" cy="526224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最小值最大化问题。设每人能分到的</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大小是x，用二分法枚举x。将每张</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分成体积为x（x&gt;=1）的F+1块。每张</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可以有残留但不能使用多张</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的残留凑成一小块。比如一个体积为5的</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披萨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切出来了体积为4的一小块，剩余体积为1的不够再切一个4，直接丢弃。求x，误差须在0.001范围内。　</a:t>
            </a:r>
            <a:endParaRPr lang="en-US" sz="2400">
              <a:latin typeface="宋体" panose="02010600030101010101" pitchFamily="2" charset="-122"/>
              <a:ea typeface="宋体" panose="02010600030101010101" pitchFamily="2" charset="-122"/>
              <a:cs typeface="宋体" panose="02010600030101010101" pitchFamily="2" charset="-122"/>
            </a:endParaRPr>
          </a:p>
          <a:p>
            <a:r>
              <a:rPr 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二分求解。</a:t>
            </a:r>
            <a:r>
              <a:rPr sz="2400">
                <a:latin typeface="宋体" panose="02010600030101010101" pitchFamily="2" charset="-122"/>
                <a:ea typeface="宋体" panose="02010600030101010101" pitchFamily="2" charset="-122"/>
                <a:cs typeface="宋体" panose="02010600030101010101" pitchFamily="2" charset="-122"/>
              </a:rPr>
              <a:t>下界low=0，即每人都分不到</a:t>
            </a:r>
            <a:r>
              <a:rPr lang="zh-CN" sz="2400">
                <a:latin typeface="宋体" panose="02010600030101010101" pitchFamily="2" charset="-122"/>
                <a:ea typeface="宋体" panose="02010600030101010101" pitchFamily="2" charset="-122"/>
                <a:cs typeface="宋体" panose="02010600030101010101" pitchFamily="2" charset="-122"/>
              </a:rPr>
              <a:t>披萨；</a:t>
            </a:r>
            <a:r>
              <a:rPr sz="2400">
                <a:latin typeface="宋体" panose="02010600030101010101" pitchFamily="2" charset="-122"/>
                <a:ea typeface="宋体" panose="02010600030101010101" pitchFamily="2" charset="-122"/>
                <a:cs typeface="宋体" panose="02010600030101010101" pitchFamily="2" charset="-122"/>
              </a:rPr>
              <a:t>上界high=maxsize，每人都得到整个</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，而且那个</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为所有</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中最大的(上界就是 n个人n个</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，每个</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还等大)</a:t>
            </a:r>
            <a:endParaRPr sz="2400">
              <a:latin typeface="宋体" panose="02010600030101010101" pitchFamily="2" charset="-122"/>
              <a:ea typeface="宋体" panose="02010600030101010101" pitchFamily="2" charset="-122"/>
              <a:cs typeface="宋体" panose="02010600030101010101" pitchFamily="2" charset="-122"/>
            </a:endParaRPr>
          </a:p>
          <a:p>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对当前上下界折中为mid，计算"如果按照mid的尺寸分</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，能分给多少人"</a:t>
            </a:r>
            <a:r>
              <a:rPr lang="zh-CN" sz="2400">
                <a:latin typeface="宋体" panose="02010600030101010101" pitchFamily="2" charset="-122"/>
                <a:ea typeface="宋体" panose="02010600030101010101" pitchFamily="2" charset="-122"/>
                <a:cs typeface="宋体" panose="02010600030101010101" pitchFamily="2" charset="-122"/>
              </a:rPr>
              <a:t>；</a:t>
            </a:r>
            <a:r>
              <a:rPr sz="2400">
                <a:latin typeface="宋体" panose="02010600030101010101" pitchFamily="2" charset="-122"/>
                <a:ea typeface="宋体" panose="02010600030101010101" pitchFamily="2" charset="-122"/>
                <a:cs typeface="宋体" panose="02010600030101010101" pitchFamily="2" charset="-122"/>
              </a:rPr>
              <a:t>求某个</a:t>
            </a:r>
            <a:r>
              <a:rPr lang="zh-CN" sz="2400">
                <a:latin typeface="宋体" panose="02010600030101010101" pitchFamily="2" charset="-122"/>
                <a:ea typeface="宋体" panose="02010600030101010101" pitchFamily="2" charset="-122"/>
                <a:cs typeface="宋体" panose="02010600030101010101" pitchFamily="2" charset="-122"/>
                <a:sym typeface="+mn-ea"/>
              </a:rPr>
              <a:t>披萨</a:t>
            </a:r>
            <a:r>
              <a:rPr sz="2400">
                <a:latin typeface="宋体" panose="02010600030101010101" pitchFamily="2" charset="-122"/>
                <a:ea typeface="宋体" panose="02010600030101010101" pitchFamily="2" charset="-122"/>
                <a:cs typeface="宋体" panose="02010600030101010101" pitchFamily="2" charset="-122"/>
              </a:rPr>
              <a:t>（尺寸为size）按照mid的尺寸，能够分给的人数，就直接size / mid，舍弃小数就可以</a:t>
            </a:r>
            <a:r>
              <a:rPr lang="zh-CN" sz="2400">
                <a:latin typeface="宋体" panose="02010600030101010101" pitchFamily="2" charset="-122"/>
                <a:ea typeface="宋体" panose="02010600030101010101" pitchFamily="2" charset="-122"/>
                <a:cs typeface="宋体" panose="02010600030101010101" pitchFamily="2" charset="-122"/>
              </a:rPr>
              <a:t>。</a:t>
            </a:r>
            <a:endParaRPr sz="2400">
              <a:latin typeface="宋体" panose="02010600030101010101" pitchFamily="2" charset="-122"/>
              <a:ea typeface="宋体" panose="02010600030101010101" pitchFamily="2" charset="-122"/>
              <a:cs typeface="宋体" panose="02010600030101010101" pitchFamily="2" charset="-122"/>
            </a:endParaRPr>
          </a:p>
          <a:p>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331470" y="1198245"/>
            <a:ext cx="8693150" cy="3574415"/>
          </a:xfrm>
          <a:prstGeom prst="rect">
            <a:avLst/>
          </a:prstGeom>
        </p:spPr>
      </p:pic>
      <p:sp>
        <p:nvSpPr>
          <p:cNvPr id="5" name="标题 4"/>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代码</a:t>
            </a:r>
            <a:endParaRPr lang="zh-CN" altLang="en-US" sz="3600" b="1"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graphicFrame>
        <p:nvGraphicFramePr>
          <p:cNvPr id="3" name="表格 2"/>
          <p:cNvGraphicFramePr/>
          <p:nvPr>
            <p:custDataLst>
              <p:tags r:id="rId1"/>
            </p:custDataLst>
          </p:nvPr>
        </p:nvGraphicFramePr>
        <p:xfrm>
          <a:off x="447040" y="3023870"/>
          <a:ext cx="8069580" cy="1757680"/>
        </p:xfrm>
        <a:graphic>
          <a:graphicData uri="http://schemas.openxmlformats.org/drawingml/2006/table">
            <a:tbl>
              <a:tblPr firstRow="1" bandRow="1">
                <a:tableStyleId>{5940675A-B579-460E-94D1-54222C63F5DA}</a:tableStyleId>
              </a:tblPr>
              <a:tblGrid>
                <a:gridCol w="1007110"/>
                <a:gridCol w="568325"/>
                <a:gridCol w="720090"/>
                <a:gridCol w="724535"/>
                <a:gridCol w="720090"/>
                <a:gridCol w="719455"/>
                <a:gridCol w="724535"/>
                <a:gridCol w="721360"/>
                <a:gridCol w="720090"/>
                <a:gridCol w="719455"/>
                <a:gridCol w="724535"/>
              </a:tblGrid>
              <a:tr h="57404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原数组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63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20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30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70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76</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3"/>
          <p:cNvGraphicFramePr/>
          <p:nvPr>
            <p:custDataLst>
              <p:tags r:id="rId2"/>
            </p:custDataLst>
          </p:nvPr>
        </p:nvGraphicFramePr>
        <p:xfrm>
          <a:off x="447040" y="4658995"/>
          <a:ext cx="8069580" cy="1757680"/>
        </p:xfrm>
        <a:graphic>
          <a:graphicData uri="http://schemas.openxmlformats.org/drawingml/2006/table">
            <a:tbl>
              <a:tblPr firstRow="1" bandRow="1">
                <a:tableStyleId>{5940675A-B579-460E-94D1-54222C63F5DA}</a:tableStyleId>
              </a:tblPr>
              <a:tblGrid>
                <a:gridCol w="1007110"/>
                <a:gridCol w="568325"/>
                <a:gridCol w="720090"/>
                <a:gridCol w="724535"/>
                <a:gridCol w="720090"/>
                <a:gridCol w="719455"/>
                <a:gridCol w="724535"/>
                <a:gridCol w="721360"/>
                <a:gridCol w="720090"/>
                <a:gridCol w="719455"/>
                <a:gridCol w="724535"/>
              </a:tblGrid>
              <a:tr h="574040">
                <a:tc>
                  <a:txBody>
                    <a:bodyPr/>
                    <a:p>
                      <a:pPr indent="0">
                        <a:buNone/>
                      </a:pPr>
                      <a:r>
                        <a:rPr lang="zh-CN" altLang="en-US" sz="2000" b="0" dirty="0">
                          <a:latin typeface="宋体" panose="02010600030101010101" pitchFamily="2" charset="-122"/>
                          <a:ea typeface="宋体" panose="02010600030101010101" pitchFamily="2" charset="-122"/>
                          <a:cs typeface="宋体" panose="02010600030101010101" pitchFamily="2" charset="-122"/>
                        </a:rPr>
                        <a:t>序号</a:t>
                      </a:r>
                      <a:endParaRPr lang="zh-CN" altLang="en-US" sz="20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dirty="0">
                          <a:latin typeface="Calibri" panose="020F0502020204030204" charset="0"/>
                          <a:cs typeface="Calibri" panose="020F0502020204030204" charset="0"/>
                        </a:rPr>
                        <a:t>1</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2</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4</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5</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8</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9</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10</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0075">
                <a:tc>
                  <a:txBody>
                    <a:bodyPr/>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原数组</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16</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20</a:t>
                      </a:r>
                      <a:endParaRPr lang="en-US" altLang="en-US" sz="2000" b="0" dirty="0">
                        <a:latin typeface="Calibri" panose="020F0502020204030204" charset="0"/>
                        <a:ea typeface="Calibri" panose="020F0502020204030204" charset="0"/>
                        <a:cs typeface="Calibri" panose="020F0502020204030204" charset="0"/>
                      </a:endParaRPr>
                    </a:p>
                    <a:p>
                      <a:pPr indent="0">
                        <a:buNone/>
                      </a:pP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23</a:t>
                      </a:r>
                      <a:endParaRPr lang="en-US" altLang="en-US" sz="2000" b="0">
                        <a:latin typeface="Calibri" panose="020F0502020204030204" charset="0"/>
                        <a:ea typeface="Calibri" panose="020F0502020204030204" charset="0"/>
                        <a:cs typeface="Calibri" panose="020F0502020204030204" charset="0"/>
                      </a:endParaRPr>
                    </a:p>
                    <a:p>
                      <a:pPr indent="0">
                        <a:buNone/>
                      </a:pP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000" b="0" dirty="0">
                          <a:latin typeface="Calibri" panose="020F0502020204030204" charset="0"/>
                          <a:ea typeface="Calibri" panose="020F0502020204030204" charset="0"/>
                          <a:cs typeface="Calibri" panose="020F0502020204030204" charset="0"/>
                        </a:rPr>
                        <a:t>30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40</a:t>
                      </a:r>
                      <a:endParaRPr lang="en-US" altLang="en-US" sz="2000" b="0">
                        <a:latin typeface="Calibri" panose="020F0502020204030204" charset="0"/>
                        <a:ea typeface="Calibri" panose="020F0502020204030204" charset="0"/>
                        <a:cs typeface="Calibri" panose="020F0502020204030204" charset="0"/>
                      </a:endParaRPr>
                    </a:p>
                    <a:p>
                      <a:pPr indent="0">
                        <a:buNone/>
                      </a:pP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63</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70</a:t>
                      </a:r>
                      <a:endParaRPr lang="en-US" altLang="en-US" sz="20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Calibri" panose="020F0502020204030204" charset="0"/>
                          <a:cs typeface="Calibri" panose="020F0502020204030204" charset="0"/>
                        </a:rPr>
                        <a:t>73</a:t>
                      </a: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dirty="0">
                          <a:latin typeface="Calibri" panose="020F0502020204030204" charset="0"/>
                          <a:cs typeface="Calibri" panose="020F0502020204030204" charset="0"/>
                          <a:sym typeface="+mn-ea"/>
                        </a:rPr>
                        <a:t>76</a:t>
                      </a:r>
                      <a:endParaRPr lang="en-US" altLang="en-US" sz="2000" b="0" dirty="0">
                        <a:latin typeface="Calibri" panose="020F0502020204030204" charset="0"/>
                        <a:ea typeface="Calibri" panose="020F0502020204030204" charset="0"/>
                        <a:cs typeface="Calibri" panose="020F0502020204030204" charset="0"/>
                      </a:endParaRPr>
                    </a:p>
                    <a:p>
                      <a:pPr indent="0">
                        <a:buNone/>
                      </a:pP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a:latin typeface="Calibri" panose="020F0502020204030204" charset="0"/>
                          <a:cs typeface="Calibri" panose="020F0502020204030204" charset="0"/>
                          <a:sym typeface="+mn-ea"/>
                        </a:rPr>
                        <a:t>79</a:t>
                      </a:r>
                      <a:endParaRPr lang="en-US" altLang="en-US" sz="2000" b="0">
                        <a:latin typeface="Calibri" panose="020F0502020204030204" charset="0"/>
                        <a:ea typeface="Calibri" panose="020F0502020204030204" charset="0"/>
                        <a:cs typeface="Calibri" panose="020F0502020204030204" charset="0"/>
                      </a:endParaRPr>
                    </a:p>
                    <a:p>
                      <a:pPr indent="0">
                        <a:buNone/>
                      </a:pPr>
                      <a:endParaRPr lang="en-US" alt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28650" y="1268730"/>
            <a:ext cx="7984490" cy="1568450"/>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给出n个不相同的正整数a1,a2,a3,...an, 其中 n&lt;=10</a:t>
            </a:r>
            <a:r>
              <a:rPr lang="zh-CN" altLang="en-US" sz="2400" baseline="30000">
                <a:latin typeface="宋体" panose="02010600030101010101" pitchFamily="2" charset="-122"/>
                <a:ea typeface="宋体" panose="02010600030101010101" pitchFamily="2" charset="-122"/>
                <a:cs typeface="宋体" panose="02010600030101010101" pitchFamily="2" charset="-122"/>
              </a:rPr>
              <a:t>5</a:t>
            </a:r>
            <a:r>
              <a:rPr lang="zh-CN" altLang="en-US" sz="2400">
                <a:latin typeface="宋体" panose="02010600030101010101" pitchFamily="2" charset="-122"/>
                <a:ea typeface="宋体" panose="02010600030101010101" pitchFamily="2" charset="-122"/>
                <a:cs typeface="宋体" panose="02010600030101010101" pitchFamily="2" charset="-122"/>
              </a:rPr>
              <a:t> ,  ai&lt;=10</a:t>
            </a:r>
            <a:r>
              <a:rPr lang="zh-CN" altLang="en-US" sz="2400" baseline="30000">
                <a:latin typeface="宋体" panose="02010600030101010101" pitchFamily="2" charset="-122"/>
                <a:ea typeface="宋体" panose="02010600030101010101" pitchFamily="2" charset="-122"/>
                <a:cs typeface="宋体" panose="02010600030101010101" pitchFamily="2" charset="-122"/>
              </a:rPr>
              <a:t>9</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有m 个查询（m&lt;=105）,每次查询m是否在数组a中如果存在输出1，否则输出0.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代码</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342900" y="1238250"/>
            <a:ext cx="8171180" cy="503872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4215" y="1753870"/>
            <a:ext cx="3373755" cy="4438650"/>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p:nvPr/>
        </p:nvGraphicFramePr>
        <p:xfrm>
          <a:off x="548005" y="2226310"/>
          <a:ext cx="7965440" cy="667385"/>
        </p:xfrm>
        <a:graphic>
          <a:graphicData uri="http://schemas.openxmlformats.org/presentationml/2006/ole">
            <mc:AlternateContent xmlns:mc="http://schemas.openxmlformats.org/markup-compatibility/2006">
              <mc:Choice xmlns:v="urn:schemas-microsoft-com:vml" Requires="v">
                <p:oleObj spid="_x0000_s32" name="" r:id="rId1" imgW="8045450" imgH="666750" progId="Paint.Picture">
                  <p:embed/>
                </p:oleObj>
              </mc:Choice>
              <mc:Fallback>
                <p:oleObj name="" r:id="rId1" imgW="8045450" imgH="666750" progId="Paint.Picture">
                  <p:embed/>
                  <p:pic>
                    <p:nvPicPr>
                      <p:cNvPr id="0" name="图片 31"/>
                      <p:cNvPicPr/>
                      <p:nvPr/>
                    </p:nvPicPr>
                    <p:blipFill>
                      <a:blip r:embed="rId2"/>
                      <a:stretch>
                        <a:fillRect/>
                      </a:stretch>
                    </p:blipFill>
                    <p:spPr>
                      <a:xfrm>
                        <a:off x="548005" y="2226310"/>
                        <a:ext cx="7965440" cy="667385"/>
                      </a:xfrm>
                      <a:prstGeom prst="rect">
                        <a:avLst/>
                      </a:prstGeom>
                    </p:spPr>
                  </p:pic>
                </p:oleObj>
              </mc:Fallback>
            </mc:AlternateContent>
          </a:graphicData>
        </a:graphic>
      </p:graphicFrame>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3653155" y="3018790"/>
            <a:ext cx="4489450" cy="521970"/>
          </a:xfrm>
          <a:prstGeom prst="rect">
            <a:avLst/>
          </a:prstGeom>
          <a:noFill/>
        </p:spPr>
        <p:txBody>
          <a:bodyPr wrap="square" rtlCol="0">
            <a:spAutoFit/>
          </a:bodyPr>
          <a:p>
            <a:r>
              <a:rPr lang="en-US" altLang="zh-CN" sz="2800">
                <a:solidFill>
                  <a:srgbClr val="FF0000"/>
                </a:solidFill>
              </a:rPr>
              <a:t>L      Mid      R       A[mid]       x</a:t>
            </a:r>
            <a:endParaRPr lang="en-US" altLang="zh-CN" sz="2800">
              <a:solidFill>
                <a:srgbClr val="FF0000"/>
              </a:solidFill>
            </a:endParaRPr>
          </a:p>
        </p:txBody>
      </p:sp>
      <p:graphicFrame>
        <p:nvGraphicFramePr>
          <p:cNvPr id="4" name="表格 3"/>
          <p:cNvGraphicFramePr/>
          <p:nvPr>
            <p:custDataLst>
              <p:tags r:id="rId3"/>
            </p:custDataLst>
          </p:nvPr>
        </p:nvGraphicFramePr>
        <p:xfrm>
          <a:off x="548005" y="1212850"/>
          <a:ext cx="8049895" cy="365760"/>
        </p:xfrm>
        <a:graphic>
          <a:graphicData uri="http://schemas.openxmlformats.org/drawingml/2006/table">
            <a:tbl>
              <a:tblPr firstRow="1" bandRow="1">
                <a:tableStyleId>{5940675A-B579-460E-94D1-54222C63F5DA}</a:tableStyleId>
              </a:tblPr>
              <a:tblGrid>
                <a:gridCol w="1164590"/>
                <a:gridCol w="476885"/>
                <a:gridCol w="648335"/>
                <a:gridCol w="723265"/>
                <a:gridCol w="718185"/>
                <a:gridCol w="717550"/>
                <a:gridCol w="722630"/>
                <a:gridCol w="719455"/>
                <a:gridCol w="718820"/>
                <a:gridCol w="717550"/>
                <a:gridCol w="722630"/>
              </a:tblGrid>
              <a:tr h="344170">
                <a:tc>
                  <a:txBody>
                    <a:bodyPr/>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原数组</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16</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20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23</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400" b="0" dirty="0">
                          <a:latin typeface="Calibri" panose="020F0502020204030204" charset="0"/>
                          <a:ea typeface="Calibri" panose="020F0502020204030204" charset="0"/>
                          <a:cs typeface="Calibri" panose="020F0502020204030204" charset="0"/>
                        </a:rPr>
                        <a:t>30</a:t>
                      </a: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40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63</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73</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76</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79</a:t>
                      </a:r>
                      <a:endParaRPr lang="en-US" altLang="en-US" sz="2400" b="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7678420" y="3669665"/>
            <a:ext cx="539115" cy="460375"/>
          </a:xfrm>
          <a:prstGeom prst="rect">
            <a:avLst/>
          </a:prstGeom>
          <a:noFill/>
        </p:spPr>
        <p:txBody>
          <a:bodyPr wrap="square" rtlCol="0">
            <a:spAutoFit/>
          </a:bodyPr>
          <a:p>
            <a:r>
              <a:rPr lang="en-US" altLang="zh-CN" sz="2400">
                <a:highlight>
                  <a:srgbClr val="FFFF00"/>
                </a:highlight>
              </a:rPr>
              <a:t>23</a:t>
            </a:r>
            <a:endParaRPr lang="en-US" altLang="zh-CN" sz="2400">
              <a:highlight>
                <a:srgbClr val="FFFF00"/>
              </a:highlight>
            </a:endParaRPr>
          </a:p>
        </p:txBody>
      </p:sp>
      <p:sp>
        <p:nvSpPr>
          <p:cNvPr id="8" name="文本框 7"/>
          <p:cNvSpPr txBox="1"/>
          <p:nvPr/>
        </p:nvSpPr>
        <p:spPr>
          <a:xfrm>
            <a:off x="3626485" y="3669665"/>
            <a:ext cx="539115" cy="460375"/>
          </a:xfrm>
          <a:prstGeom prst="rect">
            <a:avLst/>
          </a:prstGeom>
          <a:noFill/>
        </p:spPr>
        <p:txBody>
          <a:bodyPr wrap="square" rtlCol="0">
            <a:spAutoFit/>
          </a:bodyPr>
          <a:p>
            <a:r>
              <a:rPr lang="en-US" altLang="zh-CN" sz="2400"/>
              <a:t>1</a:t>
            </a:r>
            <a:endParaRPr lang="en-US" altLang="zh-CN" sz="2400"/>
          </a:p>
        </p:txBody>
      </p:sp>
      <p:sp>
        <p:nvSpPr>
          <p:cNvPr id="9" name="文本框 8"/>
          <p:cNvSpPr txBox="1"/>
          <p:nvPr/>
        </p:nvSpPr>
        <p:spPr>
          <a:xfrm>
            <a:off x="5243830" y="3669665"/>
            <a:ext cx="539115" cy="460375"/>
          </a:xfrm>
          <a:prstGeom prst="rect">
            <a:avLst/>
          </a:prstGeom>
          <a:noFill/>
        </p:spPr>
        <p:txBody>
          <a:bodyPr wrap="square" rtlCol="0">
            <a:spAutoFit/>
          </a:bodyPr>
          <a:p>
            <a:r>
              <a:rPr lang="en-US" altLang="zh-CN" sz="2400"/>
              <a:t>10</a:t>
            </a:r>
            <a:endParaRPr lang="en-US" altLang="zh-CN" sz="2400"/>
          </a:p>
        </p:txBody>
      </p:sp>
      <p:sp>
        <p:nvSpPr>
          <p:cNvPr id="10" name="文本框 9"/>
          <p:cNvSpPr txBox="1"/>
          <p:nvPr/>
        </p:nvSpPr>
        <p:spPr>
          <a:xfrm>
            <a:off x="4434840" y="3669665"/>
            <a:ext cx="539115" cy="460375"/>
          </a:xfrm>
          <a:prstGeom prst="rect">
            <a:avLst/>
          </a:prstGeom>
          <a:noFill/>
        </p:spPr>
        <p:txBody>
          <a:bodyPr wrap="square" rtlCol="0">
            <a:spAutoFit/>
          </a:bodyPr>
          <a:p>
            <a:r>
              <a:rPr lang="en-US" altLang="zh-CN" sz="2400"/>
              <a:t>5</a:t>
            </a:r>
            <a:endParaRPr lang="en-US" altLang="zh-CN" sz="2400"/>
          </a:p>
        </p:txBody>
      </p:sp>
      <p:sp>
        <p:nvSpPr>
          <p:cNvPr id="11" name="文本框 10"/>
          <p:cNvSpPr txBox="1"/>
          <p:nvPr/>
        </p:nvSpPr>
        <p:spPr>
          <a:xfrm>
            <a:off x="6459220" y="3699510"/>
            <a:ext cx="539115" cy="460375"/>
          </a:xfrm>
          <a:prstGeom prst="rect">
            <a:avLst/>
          </a:prstGeom>
          <a:noFill/>
        </p:spPr>
        <p:txBody>
          <a:bodyPr wrap="square" rtlCol="0">
            <a:spAutoFit/>
          </a:bodyPr>
          <a:p>
            <a:r>
              <a:rPr lang="en-US" altLang="zh-CN" sz="2400"/>
              <a:t>40</a:t>
            </a:r>
            <a:endParaRPr lang="en-US" altLang="zh-CN" sz="2400"/>
          </a:p>
        </p:txBody>
      </p:sp>
      <p:sp>
        <p:nvSpPr>
          <p:cNvPr id="12" name="文本框 11"/>
          <p:cNvSpPr txBox="1"/>
          <p:nvPr/>
        </p:nvSpPr>
        <p:spPr>
          <a:xfrm>
            <a:off x="7678420" y="4191635"/>
            <a:ext cx="539115" cy="460375"/>
          </a:xfrm>
          <a:prstGeom prst="rect">
            <a:avLst/>
          </a:prstGeom>
          <a:noFill/>
        </p:spPr>
        <p:txBody>
          <a:bodyPr wrap="square" rtlCol="0">
            <a:spAutoFit/>
          </a:bodyPr>
          <a:p>
            <a:r>
              <a:rPr lang="en-US" altLang="zh-CN" sz="2400">
                <a:highlight>
                  <a:srgbClr val="FFFF00"/>
                </a:highlight>
              </a:rPr>
              <a:t>23</a:t>
            </a:r>
            <a:endParaRPr lang="en-US" altLang="zh-CN" sz="2400">
              <a:highlight>
                <a:srgbClr val="FFFF00"/>
              </a:highlight>
            </a:endParaRPr>
          </a:p>
        </p:txBody>
      </p:sp>
      <p:sp>
        <p:nvSpPr>
          <p:cNvPr id="13" name="文本框 12"/>
          <p:cNvSpPr txBox="1"/>
          <p:nvPr/>
        </p:nvSpPr>
        <p:spPr>
          <a:xfrm>
            <a:off x="3626485" y="4191635"/>
            <a:ext cx="539115" cy="460375"/>
          </a:xfrm>
          <a:prstGeom prst="rect">
            <a:avLst/>
          </a:prstGeom>
          <a:noFill/>
        </p:spPr>
        <p:txBody>
          <a:bodyPr wrap="square" rtlCol="0">
            <a:spAutoFit/>
          </a:bodyPr>
          <a:p>
            <a:r>
              <a:rPr lang="en-US" altLang="zh-CN" sz="2400"/>
              <a:t>1</a:t>
            </a:r>
            <a:endParaRPr lang="en-US" altLang="zh-CN" sz="2400"/>
          </a:p>
        </p:txBody>
      </p:sp>
      <p:sp>
        <p:nvSpPr>
          <p:cNvPr id="14" name="文本框 13"/>
          <p:cNvSpPr txBox="1"/>
          <p:nvPr/>
        </p:nvSpPr>
        <p:spPr>
          <a:xfrm>
            <a:off x="5311140" y="4191635"/>
            <a:ext cx="539115" cy="460375"/>
          </a:xfrm>
          <a:prstGeom prst="rect">
            <a:avLst/>
          </a:prstGeom>
          <a:noFill/>
        </p:spPr>
        <p:txBody>
          <a:bodyPr wrap="square" rtlCol="0">
            <a:spAutoFit/>
          </a:bodyPr>
          <a:p>
            <a:r>
              <a:rPr lang="en-US" altLang="zh-CN" sz="2400"/>
              <a:t>4</a:t>
            </a:r>
            <a:endParaRPr lang="en-US" altLang="zh-CN" sz="2400"/>
          </a:p>
        </p:txBody>
      </p:sp>
      <p:sp>
        <p:nvSpPr>
          <p:cNvPr id="15" name="文本框 14"/>
          <p:cNvSpPr txBox="1"/>
          <p:nvPr/>
        </p:nvSpPr>
        <p:spPr>
          <a:xfrm>
            <a:off x="4434840" y="4191635"/>
            <a:ext cx="539115" cy="460375"/>
          </a:xfrm>
          <a:prstGeom prst="rect">
            <a:avLst/>
          </a:prstGeom>
          <a:noFill/>
        </p:spPr>
        <p:txBody>
          <a:bodyPr wrap="square" rtlCol="0">
            <a:spAutoFit/>
          </a:bodyPr>
          <a:p>
            <a:r>
              <a:rPr lang="en-US" altLang="zh-CN" sz="2400"/>
              <a:t>2</a:t>
            </a:r>
            <a:endParaRPr lang="en-US" altLang="zh-CN" sz="2400"/>
          </a:p>
        </p:txBody>
      </p:sp>
      <p:sp>
        <p:nvSpPr>
          <p:cNvPr id="16" name="文本框 15"/>
          <p:cNvSpPr txBox="1"/>
          <p:nvPr/>
        </p:nvSpPr>
        <p:spPr>
          <a:xfrm>
            <a:off x="6459220" y="4221480"/>
            <a:ext cx="539115" cy="460375"/>
          </a:xfrm>
          <a:prstGeom prst="rect">
            <a:avLst/>
          </a:prstGeom>
          <a:noFill/>
        </p:spPr>
        <p:txBody>
          <a:bodyPr wrap="square" rtlCol="0">
            <a:spAutoFit/>
          </a:bodyPr>
          <a:p>
            <a:r>
              <a:rPr lang="en-US" altLang="zh-CN" sz="2400"/>
              <a:t>20</a:t>
            </a:r>
            <a:endParaRPr lang="en-US" altLang="zh-CN" sz="2400"/>
          </a:p>
        </p:txBody>
      </p:sp>
      <p:sp>
        <p:nvSpPr>
          <p:cNvPr id="17" name="文本框 16"/>
          <p:cNvSpPr txBox="1"/>
          <p:nvPr/>
        </p:nvSpPr>
        <p:spPr>
          <a:xfrm>
            <a:off x="7190105" y="4246880"/>
            <a:ext cx="398145" cy="36830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&lt;</a:t>
            </a:r>
            <a:endParaRPr lang="zh-CN" altLang="en-US">
              <a:latin typeface="Arial" panose="020B0604020202020204" pitchFamily="34" charset="0"/>
              <a:cs typeface="Arial" panose="020B0604020202020204" pitchFamily="34" charset="0"/>
            </a:endParaRPr>
          </a:p>
        </p:txBody>
      </p:sp>
      <p:sp>
        <p:nvSpPr>
          <p:cNvPr id="18" name="文本框 17"/>
          <p:cNvSpPr txBox="1"/>
          <p:nvPr/>
        </p:nvSpPr>
        <p:spPr>
          <a:xfrm>
            <a:off x="7190105" y="4805680"/>
            <a:ext cx="397510" cy="36830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
        <p:nvSpPr>
          <p:cNvPr id="19" name="文本框 18"/>
          <p:cNvSpPr txBox="1"/>
          <p:nvPr/>
        </p:nvSpPr>
        <p:spPr>
          <a:xfrm>
            <a:off x="956310" y="3540760"/>
            <a:ext cx="1443355" cy="460375"/>
          </a:xfrm>
          <a:prstGeom prst="rect">
            <a:avLst/>
          </a:prstGeom>
          <a:noFill/>
        </p:spPr>
        <p:txBody>
          <a:bodyPr wrap="square" rtlCol="0">
            <a:spAutoFit/>
          </a:bodyPr>
          <a:p>
            <a:r>
              <a:rPr lang="en-US" altLang="zh-CN" sz="2400"/>
              <a:t>r=mid-1</a:t>
            </a:r>
            <a:endParaRPr lang="en-US" altLang="zh-CN" sz="2400"/>
          </a:p>
        </p:txBody>
      </p:sp>
      <p:sp>
        <p:nvSpPr>
          <p:cNvPr id="20" name="文本框 19"/>
          <p:cNvSpPr txBox="1"/>
          <p:nvPr/>
        </p:nvSpPr>
        <p:spPr>
          <a:xfrm>
            <a:off x="956310" y="4253230"/>
            <a:ext cx="1443355" cy="460375"/>
          </a:xfrm>
          <a:prstGeom prst="rect">
            <a:avLst/>
          </a:prstGeom>
          <a:noFill/>
        </p:spPr>
        <p:txBody>
          <a:bodyPr wrap="square" rtlCol="0">
            <a:spAutoFit/>
          </a:bodyPr>
          <a:p>
            <a:r>
              <a:rPr lang="en-US" altLang="zh-CN" sz="2400"/>
              <a:t>l=mid+1</a:t>
            </a:r>
            <a:endParaRPr lang="en-US" altLang="zh-CN" sz="2400"/>
          </a:p>
        </p:txBody>
      </p:sp>
      <p:sp>
        <p:nvSpPr>
          <p:cNvPr id="21" name="文本框 20"/>
          <p:cNvSpPr txBox="1"/>
          <p:nvPr/>
        </p:nvSpPr>
        <p:spPr>
          <a:xfrm>
            <a:off x="7190105" y="3744595"/>
            <a:ext cx="375920" cy="36830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&gt;</a:t>
            </a:r>
            <a:endParaRPr lang="zh-CN" altLang="en-US">
              <a:latin typeface="Arial" panose="020B0604020202020204" pitchFamily="34" charset="0"/>
              <a:cs typeface="Arial" panose="020B0604020202020204" pitchFamily="34" charset="0"/>
            </a:endParaRPr>
          </a:p>
        </p:txBody>
      </p:sp>
      <p:sp>
        <p:nvSpPr>
          <p:cNvPr id="22" name="文本框 21"/>
          <p:cNvSpPr txBox="1"/>
          <p:nvPr/>
        </p:nvSpPr>
        <p:spPr>
          <a:xfrm>
            <a:off x="7678420" y="4713605"/>
            <a:ext cx="539115" cy="460375"/>
          </a:xfrm>
          <a:prstGeom prst="rect">
            <a:avLst/>
          </a:prstGeom>
          <a:noFill/>
        </p:spPr>
        <p:txBody>
          <a:bodyPr wrap="square" rtlCol="0">
            <a:spAutoFit/>
          </a:bodyPr>
          <a:p>
            <a:r>
              <a:rPr lang="en-US" altLang="zh-CN" sz="2400">
                <a:highlight>
                  <a:srgbClr val="FFFF00"/>
                </a:highlight>
              </a:rPr>
              <a:t>23</a:t>
            </a:r>
            <a:endParaRPr lang="en-US" altLang="zh-CN" sz="2400">
              <a:highlight>
                <a:srgbClr val="FFFF00"/>
              </a:highlight>
            </a:endParaRPr>
          </a:p>
        </p:txBody>
      </p:sp>
      <p:sp>
        <p:nvSpPr>
          <p:cNvPr id="23" name="文本框 22"/>
          <p:cNvSpPr txBox="1"/>
          <p:nvPr/>
        </p:nvSpPr>
        <p:spPr>
          <a:xfrm>
            <a:off x="3626485" y="4713605"/>
            <a:ext cx="539115" cy="460375"/>
          </a:xfrm>
          <a:prstGeom prst="rect">
            <a:avLst/>
          </a:prstGeom>
          <a:noFill/>
        </p:spPr>
        <p:txBody>
          <a:bodyPr wrap="square" rtlCol="0">
            <a:spAutoFit/>
          </a:bodyPr>
          <a:p>
            <a:r>
              <a:rPr lang="en-US" altLang="zh-CN" sz="2400"/>
              <a:t>3</a:t>
            </a:r>
            <a:endParaRPr lang="en-US" altLang="zh-CN" sz="2400"/>
          </a:p>
        </p:txBody>
      </p:sp>
      <p:sp>
        <p:nvSpPr>
          <p:cNvPr id="24" name="文本框 23"/>
          <p:cNvSpPr txBox="1"/>
          <p:nvPr/>
        </p:nvSpPr>
        <p:spPr>
          <a:xfrm>
            <a:off x="5311140" y="4713605"/>
            <a:ext cx="539115" cy="460375"/>
          </a:xfrm>
          <a:prstGeom prst="rect">
            <a:avLst/>
          </a:prstGeom>
          <a:noFill/>
        </p:spPr>
        <p:txBody>
          <a:bodyPr wrap="square" rtlCol="0">
            <a:spAutoFit/>
          </a:bodyPr>
          <a:p>
            <a:r>
              <a:rPr lang="en-US" altLang="zh-CN" sz="2400"/>
              <a:t>4</a:t>
            </a:r>
            <a:endParaRPr lang="en-US" altLang="zh-CN" sz="2400"/>
          </a:p>
        </p:txBody>
      </p:sp>
      <p:sp>
        <p:nvSpPr>
          <p:cNvPr id="25" name="文本框 24"/>
          <p:cNvSpPr txBox="1"/>
          <p:nvPr/>
        </p:nvSpPr>
        <p:spPr>
          <a:xfrm>
            <a:off x="4434840" y="4713605"/>
            <a:ext cx="539115" cy="460375"/>
          </a:xfrm>
          <a:prstGeom prst="rect">
            <a:avLst/>
          </a:prstGeom>
          <a:noFill/>
        </p:spPr>
        <p:txBody>
          <a:bodyPr wrap="square" rtlCol="0">
            <a:spAutoFit/>
          </a:bodyPr>
          <a:p>
            <a:r>
              <a:rPr lang="en-US" altLang="zh-CN" sz="2400"/>
              <a:t>3</a:t>
            </a:r>
            <a:endParaRPr lang="en-US" altLang="zh-CN" sz="2400"/>
          </a:p>
        </p:txBody>
      </p:sp>
      <p:sp>
        <p:nvSpPr>
          <p:cNvPr id="26" name="文本框 25"/>
          <p:cNvSpPr txBox="1"/>
          <p:nvPr/>
        </p:nvSpPr>
        <p:spPr>
          <a:xfrm>
            <a:off x="6459220" y="4743450"/>
            <a:ext cx="539115" cy="460375"/>
          </a:xfrm>
          <a:prstGeom prst="rect">
            <a:avLst/>
          </a:prstGeom>
          <a:noFill/>
        </p:spPr>
        <p:txBody>
          <a:bodyPr wrap="square" rtlCol="0">
            <a:spAutoFit/>
          </a:bodyPr>
          <a:p>
            <a:r>
              <a:rPr lang="en-US" altLang="zh-CN" sz="2400">
                <a:highlight>
                  <a:srgbClr val="FFFF00"/>
                </a:highlight>
              </a:rPr>
              <a:t>23</a:t>
            </a:r>
            <a:endParaRPr lang="en-US" altLang="zh-CN" sz="2400">
              <a:highlight>
                <a:srgbClr val="FFFF00"/>
              </a:highlight>
            </a:endParaRPr>
          </a:p>
        </p:txBody>
      </p:sp>
      <p:sp>
        <p:nvSpPr>
          <p:cNvPr id="3" name="上箭头 2"/>
          <p:cNvSpPr/>
          <p:nvPr/>
        </p:nvSpPr>
        <p:spPr>
          <a:xfrm>
            <a:off x="1882775" y="1651635"/>
            <a:ext cx="75565" cy="557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上箭头 26"/>
          <p:cNvSpPr/>
          <p:nvPr/>
        </p:nvSpPr>
        <p:spPr>
          <a:xfrm>
            <a:off x="8141970" y="1649095"/>
            <a:ext cx="75565" cy="557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上箭头 29"/>
          <p:cNvSpPr/>
          <p:nvPr/>
        </p:nvSpPr>
        <p:spPr>
          <a:xfrm>
            <a:off x="4453255" y="1661160"/>
            <a:ext cx="238760" cy="408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上箭头 32"/>
          <p:cNvSpPr/>
          <p:nvPr/>
        </p:nvSpPr>
        <p:spPr>
          <a:xfrm>
            <a:off x="2331085" y="1692910"/>
            <a:ext cx="238760" cy="408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30"/>
                                        </p:tgtEl>
                                        <p:attrNameLst>
                                          <p:attrName>ppt_x</p:attrName>
                                        </p:attrNameLst>
                                      </p:cBhvr>
                                      <p:tavLst>
                                        <p:tav tm="0">
                                          <p:val>
                                            <p:strVal val="ppt_x"/>
                                          </p:val>
                                        </p:tav>
                                        <p:tav tm="100000">
                                          <p:val>
                                            <p:strVal val="ppt_x"/>
                                          </p:val>
                                        </p:tav>
                                      </p:tavLst>
                                    </p:anim>
                                    <p:anim calcmode="lin" valueType="num">
                                      <p:cBhvr additive="base">
                                        <p:cTn id="67" dur="500"/>
                                        <p:tgtEl>
                                          <p:spTgt spid="30"/>
                                        </p:tgtEl>
                                        <p:attrNameLst>
                                          <p:attrName>ppt_y</p:attrName>
                                        </p:attrNameLst>
                                      </p:cBhvr>
                                      <p:tavLst>
                                        <p:tav tm="0">
                                          <p:val>
                                            <p:strVal val="ppt_y"/>
                                          </p:val>
                                        </p:tav>
                                        <p:tav tm="100000">
                                          <p:val>
                                            <p:strVal val="1+ppt_h/2"/>
                                          </p:val>
                                        </p:tav>
                                      </p:tavLst>
                                    </p:anim>
                                    <p:set>
                                      <p:cBhvr>
                                        <p:cTn id="68" dur="1" fill="hold">
                                          <p:stCondLst>
                                            <p:cond delay="499"/>
                                          </p:stCondLst>
                                        </p:cTn>
                                        <p:tgtEl>
                                          <p:spTgt spid="3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 0 L -0.476253 0.00481481 " pathEditMode="relative" rAng="0" ptsTypes="">
                                      <p:cBhvr>
                                        <p:cTn id="78" dur="2000" fill="hold"/>
                                        <p:tgtEl>
                                          <p:spTgt spid="27"/>
                                        </p:tgtEl>
                                        <p:attrNameLst>
                                          <p:attrName>ppt_x</p:attrName>
                                          <p:attrName>ppt_y</p:attrName>
                                        </p:attrNameLst>
                                      </p:cBhvr>
                                      <p:rCtr x="-236" y="5"/>
                                    </p:animMotion>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fill="hold"/>
                                        <p:tgtEl>
                                          <p:spTgt spid="20"/>
                                        </p:tgtEl>
                                        <p:attrNameLst>
                                          <p:attrName>ppt_x</p:attrName>
                                        </p:attrNameLst>
                                      </p:cBhvr>
                                      <p:tavLst>
                                        <p:tav tm="0">
                                          <p:val>
                                            <p:strVal val="#ppt_x"/>
                                          </p:val>
                                        </p:tav>
                                        <p:tav tm="100000">
                                          <p:val>
                                            <p:strVal val="#ppt_x"/>
                                          </p:val>
                                        </p:tav>
                                      </p:tavLst>
                                    </p:anim>
                                    <p:anim calcmode="lin" valueType="num">
                                      <p:cBhvr additive="base">
                                        <p:cTn id="1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2" nodeType="clickEffect">
                                  <p:stCondLst>
                                    <p:cond delay="0"/>
                                  </p:stCondLst>
                                  <p:childTnLst>
                                    <p:anim calcmode="lin" valueType="num">
                                      <p:cBhvr additive="base">
                                        <p:cTn id="124" dur="500"/>
                                        <p:tgtEl>
                                          <p:spTgt spid="33"/>
                                        </p:tgtEl>
                                        <p:attrNameLst>
                                          <p:attrName>ppt_x</p:attrName>
                                        </p:attrNameLst>
                                      </p:cBhvr>
                                      <p:tavLst>
                                        <p:tav tm="0">
                                          <p:val>
                                            <p:strVal val="ppt_x"/>
                                          </p:val>
                                        </p:tav>
                                        <p:tav tm="100000">
                                          <p:val>
                                            <p:strVal val="ppt_x"/>
                                          </p:val>
                                        </p:tav>
                                      </p:tavLst>
                                    </p:anim>
                                    <p:anim calcmode="lin" valueType="num">
                                      <p:cBhvr additive="base">
                                        <p:cTn id="125" dur="500"/>
                                        <p:tgtEl>
                                          <p:spTgt spid="33"/>
                                        </p:tgtEl>
                                        <p:attrNameLst>
                                          <p:attrName>ppt_y</p:attrName>
                                        </p:attrNameLst>
                                      </p:cBhvr>
                                      <p:tavLst>
                                        <p:tav tm="0">
                                          <p:val>
                                            <p:strVal val="ppt_y"/>
                                          </p:val>
                                        </p:tav>
                                        <p:tav tm="100000">
                                          <p:val>
                                            <p:strVal val="1+ppt_h/2"/>
                                          </p:val>
                                        </p:tav>
                                      </p:tavLst>
                                    </p:anim>
                                    <p:set>
                                      <p:cBhvr>
                                        <p:cTn id="126" dur="1" fill="hold">
                                          <p:stCondLst>
                                            <p:cond delay="499"/>
                                          </p:stCondLst>
                                        </p:cTn>
                                        <p:tgtEl>
                                          <p:spTgt spid="3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additive="base">
                                        <p:cTn id="131" dur="500" fill="hold"/>
                                        <p:tgtEl>
                                          <p:spTgt spid="23"/>
                                        </p:tgtEl>
                                        <p:attrNameLst>
                                          <p:attrName>ppt_x</p:attrName>
                                        </p:attrNameLst>
                                      </p:cBhvr>
                                      <p:tavLst>
                                        <p:tav tm="0">
                                          <p:val>
                                            <p:strVal val="#ppt_x"/>
                                          </p:val>
                                        </p:tav>
                                        <p:tav tm="100000">
                                          <p:val>
                                            <p:strVal val="#ppt_x"/>
                                          </p:val>
                                        </p:tav>
                                      </p:tavLst>
                                    </p:anim>
                                    <p:anim calcmode="lin" valueType="num">
                                      <p:cBhvr additive="base">
                                        <p:cTn id="1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grpId="0" nodeType="clickEffect">
                                  <p:stCondLst>
                                    <p:cond delay="0"/>
                                  </p:stCondLst>
                                  <p:childTnLst>
                                    <p:animMotion origin="layout" path="M 0 0 L 0.129496 0.00287037 " pathEditMode="relative" ptsTypes="">
                                      <p:cBhvr>
                                        <p:cTn id="136" dur="2000" fill="hold"/>
                                        <p:tgtEl>
                                          <p:spTgt spid="3"/>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additive="base">
                                        <p:cTn id="141" dur="500" fill="hold"/>
                                        <p:tgtEl>
                                          <p:spTgt spid="24"/>
                                        </p:tgtEl>
                                        <p:attrNameLst>
                                          <p:attrName>ppt_x</p:attrName>
                                        </p:attrNameLst>
                                      </p:cBhvr>
                                      <p:tavLst>
                                        <p:tav tm="0">
                                          <p:val>
                                            <p:strVal val="#ppt_x"/>
                                          </p:val>
                                        </p:tav>
                                        <p:tav tm="100000">
                                          <p:val>
                                            <p:strVal val="#ppt_x"/>
                                          </p:val>
                                        </p:tav>
                                      </p:tavLst>
                                    </p:anim>
                                    <p:anim calcmode="lin" valueType="num">
                                      <p:cBhvr additive="base">
                                        <p:cTn id="1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additive="base">
                                        <p:cTn id="147" dur="500" fill="hold"/>
                                        <p:tgtEl>
                                          <p:spTgt spid="25"/>
                                        </p:tgtEl>
                                        <p:attrNameLst>
                                          <p:attrName>ppt_x</p:attrName>
                                        </p:attrNameLst>
                                      </p:cBhvr>
                                      <p:tavLst>
                                        <p:tav tm="0">
                                          <p:val>
                                            <p:strVal val="#ppt_x"/>
                                          </p:val>
                                        </p:tav>
                                        <p:tav tm="100000">
                                          <p:val>
                                            <p:strVal val="#ppt_x"/>
                                          </p:val>
                                        </p:tav>
                                      </p:tavLst>
                                    </p:anim>
                                    <p:anim calcmode="lin" valueType="num">
                                      <p:cBhvr additive="base">
                                        <p:cTn id="1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 calcmode="lin" valueType="num">
                                      <p:cBhvr additive="base">
                                        <p:cTn id="153" dur="500" fill="hold"/>
                                        <p:tgtEl>
                                          <p:spTgt spid="26"/>
                                        </p:tgtEl>
                                        <p:attrNameLst>
                                          <p:attrName>ppt_x</p:attrName>
                                        </p:attrNameLst>
                                      </p:cBhvr>
                                      <p:tavLst>
                                        <p:tav tm="0">
                                          <p:val>
                                            <p:strVal val="#ppt_x"/>
                                          </p:val>
                                        </p:tav>
                                        <p:tav tm="100000">
                                          <p:val>
                                            <p:strVal val="#ppt_x"/>
                                          </p:val>
                                        </p:tav>
                                      </p:tavLst>
                                    </p:anim>
                                    <p:anim calcmode="lin" valueType="num">
                                      <p:cBhvr additive="base">
                                        <p:cTn id="1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 calcmode="lin" valueType="num">
                                      <p:cBhvr additive="base">
                                        <p:cTn id="159" dur="500" fill="hold"/>
                                        <p:tgtEl>
                                          <p:spTgt spid="18"/>
                                        </p:tgtEl>
                                        <p:attrNameLst>
                                          <p:attrName>ppt_x</p:attrName>
                                        </p:attrNameLst>
                                      </p:cBhvr>
                                      <p:tavLst>
                                        <p:tav tm="0">
                                          <p:val>
                                            <p:strVal val="#ppt_x"/>
                                          </p:val>
                                        </p:tav>
                                        <p:tav tm="100000">
                                          <p:val>
                                            <p:strVal val="#ppt_x"/>
                                          </p:val>
                                        </p:tav>
                                      </p:tavLst>
                                    </p:anim>
                                    <p:anim calcmode="lin" valueType="num">
                                      <p:cBhvr additive="base">
                                        <p:cTn id="1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21" grpId="0"/>
      <p:bldP spid="21" grpId="1"/>
      <p:bldP spid="14" grpId="0"/>
      <p:bldP spid="14" grpId="1"/>
      <p:bldP spid="13" grpId="0"/>
      <p:bldP spid="13" grpId="1"/>
      <p:bldP spid="15" grpId="0"/>
      <p:bldP spid="15" grpId="1"/>
      <p:bldP spid="16" grpId="0"/>
      <p:bldP spid="16" grpId="1"/>
      <p:bldP spid="17" grpId="0"/>
      <p:bldP spid="17" grpId="1"/>
      <p:bldP spid="20" grpId="0"/>
      <p:bldP spid="20" grpId="1"/>
      <p:bldP spid="19" grpId="0"/>
      <p:bldP spid="19" grpId="1"/>
      <p:bldP spid="22" grpId="0"/>
      <p:bldP spid="22" grpId="1"/>
      <p:bldP spid="23" grpId="0"/>
      <p:bldP spid="23" grpId="1"/>
      <p:bldP spid="24" grpId="0"/>
      <p:bldP spid="24" grpId="1"/>
      <p:bldP spid="25" grpId="0"/>
      <p:bldP spid="25" grpId="1"/>
      <p:bldP spid="26" grpId="0"/>
      <p:bldP spid="26" grpId="1"/>
      <p:bldP spid="18" grpId="0"/>
      <p:bldP spid="18" grpId="1"/>
      <p:bldP spid="27" grpId="0" animBg="1"/>
      <p:bldP spid="3" grpId="0" animBg="1"/>
      <p:bldP spid="30" grpId="0" bldLvl="0" animBg="1"/>
      <p:bldP spid="30" grpId="1" animBg="1"/>
      <p:bldP spid="30" grpId="2" animBg="1"/>
      <p:bldP spid="33" grpId="0" animBg="1"/>
      <p:bldP spid="33" grpId="1" animBg="1"/>
      <p:bldP spid="33"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p:nvPr/>
        </p:nvGraphicFramePr>
        <p:xfrm>
          <a:off x="548005" y="2226310"/>
          <a:ext cx="7965440" cy="667385"/>
        </p:xfrm>
        <a:graphic>
          <a:graphicData uri="http://schemas.openxmlformats.org/presentationml/2006/ole">
            <mc:AlternateContent xmlns:mc="http://schemas.openxmlformats.org/markup-compatibility/2006">
              <mc:Choice xmlns:v="urn:schemas-microsoft-com:vml" Requires="v">
                <p:oleObj spid="_x0000_s32" name="" r:id="rId1" imgW="8045450" imgH="666750" progId="Paint.Picture">
                  <p:embed/>
                </p:oleObj>
              </mc:Choice>
              <mc:Fallback>
                <p:oleObj name="" r:id="rId1" imgW="8045450" imgH="666750" progId="Paint.Picture">
                  <p:embed/>
                  <p:pic>
                    <p:nvPicPr>
                      <p:cNvPr id="0" name="图片 31"/>
                      <p:cNvPicPr/>
                      <p:nvPr/>
                    </p:nvPicPr>
                    <p:blipFill>
                      <a:blip r:embed="rId2"/>
                      <a:stretch>
                        <a:fillRect/>
                      </a:stretch>
                    </p:blipFill>
                    <p:spPr>
                      <a:xfrm>
                        <a:off x="548005" y="2226310"/>
                        <a:ext cx="7965440" cy="667385"/>
                      </a:xfrm>
                      <a:prstGeom prst="rect">
                        <a:avLst/>
                      </a:prstGeom>
                    </p:spPr>
                  </p:pic>
                </p:oleObj>
              </mc:Fallback>
            </mc:AlternateContent>
          </a:graphicData>
        </a:graphic>
      </p:graphicFrame>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en-US" altLang="zh-CN" sz="3600" b="1" dirty="0" smtClean="0">
                <a:solidFill>
                  <a:schemeClr val="accent5">
                    <a:lumMod val="75000"/>
                  </a:schemeClr>
                </a:solidFill>
                <a:sym typeface="+mn-ea"/>
              </a:rPr>
              <a:t>1108]: 查询元素</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3653155" y="3018790"/>
            <a:ext cx="4489450" cy="521970"/>
          </a:xfrm>
          <a:prstGeom prst="rect">
            <a:avLst/>
          </a:prstGeom>
          <a:noFill/>
        </p:spPr>
        <p:txBody>
          <a:bodyPr wrap="square" rtlCol="0">
            <a:spAutoFit/>
          </a:bodyPr>
          <a:p>
            <a:r>
              <a:rPr lang="en-US" altLang="zh-CN" sz="2800">
                <a:solidFill>
                  <a:srgbClr val="FF0000"/>
                </a:solidFill>
              </a:rPr>
              <a:t>L      Mid      R       A[mid]       x</a:t>
            </a:r>
            <a:endParaRPr lang="en-US" altLang="zh-CN" sz="2800">
              <a:solidFill>
                <a:srgbClr val="FF0000"/>
              </a:solidFill>
            </a:endParaRPr>
          </a:p>
        </p:txBody>
      </p:sp>
      <p:graphicFrame>
        <p:nvGraphicFramePr>
          <p:cNvPr id="4" name="表格 3"/>
          <p:cNvGraphicFramePr/>
          <p:nvPr>
            <p:custDataLst>
              <p:tags r:id="rId3"/>
            </p:custDataLst>
          </p:nvPr>
        </p:nvGraphicFramePr>
        <p:xfrm>
          <a:off x="548005" y="1212850"/>
          <a:ext cx="8049895" cy="365760"/>
        </p:xfrm>
        <a:graphic>
          <a:graphicData uri="http://schemas.openxmlformats.org/drawingml/2006/table">
            <a:tbl>
              <a:tblPr firstRow="1" bandRow="1">
                <a:tableStyleId>{5940675A-B579-460E-94D1-54222C63F5DA}</a:tableStyleId>
              </a:tblPr>
              <a:tblGrid>
                <a:gridCol w="1164590"/>
                <a:gridCol w="476885"/>
                <a:gridCol w="648335"/>
                <a:gridCol w="723265"/>
                <a:gridCol w="718185"/>
                <a:gridCol w="717550"/>
                <a:gridCol w="722630"/>
                <a:gridCol w="719455"/>
                <a:gridCol w="718820"/>
                <a:gridCol w="717550"/>
                <a:gridCol w="722630"/>
              </a:tblGrid>
              <a:tr h="344170">
                <a:tc>
                  <a:txBody>
                    <a:bodyPr/>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原数组</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16</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20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23</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400" b="0" dirty="0">
                          <a:latin typeface="Calibri" panose="020F0502020204030204" charset="0"/>
                          <a:ea typeface="Calibri" panose="020F0502020204030204" charset="0"/>
                          <a:cs typeface="Calibri" panose="020F0502020204030204" charset="0"/>
                        </a:rPr>
                        <a:t>30</a:t>
                      </a:r>
                      <a:endParaRPr lang="en-US" altLang="en-US" sz="2400" b="0" dirty="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40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63</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70</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Calibri" panose="020F0502020204030204" charset="0"/>
                          <a:cs typeface="Calibri" panose="020F0502020204030204" charset="0"/>
                        </a:rPr>
                        <a:t>73</a:t>
                      </a:r>
                      <a:endParaRPr lang="en-US" altLang="en-US" sz="2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dirty="0">
                          <a:latin typeface="Calibri" panose="020F0502020204030204" charset="0"/>
                          <a:cs typeface="Calibri" panose="020F0502020204030204" charset="0"/>
                          <a:sym typeface="+mn-ea"/>
                        </a:rPr>
                        <a:t>76</a:t>
                      </a:r>
                      <a:endParaRPr lang="en-US" altLang="en-US" sz="2400" b="0" dirty="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a:latin typeface="Calibri" panose="020F0502020204030204" charset="0"/>
                          <a:cs typeface="Calibri" panose="020F0502020204030204" charset="0"/>
                          <a:sym typeface="+mn-ea"/>
                        </a:rPr>
                        <a:t>79</a:t>
                      </a:r>
                      <a:endParaRPr lang="en-US" altLang="en-US" sz="2400" b="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7678420" y="3669665"/>
            <a:ext cx="539115" cy="460375"/>
          </a:xfrm>
          <a:prstGeom prst="rect">
            <a:avLst/>
          </a:prstGeom>
          <a:noFill/>
        </p:spPr>
        <p:txBody>
          <a:bodyPr wrap="square" rtlCol="0">
            <a:spAutoFit/>
          </a:bodyPr>
          <a:p>
            <a:r>
              <a:rPr lang="en-US" altLang="zh-CN" sz="2400">
                <a:highlight>
                  <a:srgbClr val="FFFF00"/>
                </a:highlight>
              </a:rPr>
              <a:t>22</a:t>
            </a:r>
            <a:endParaRPr lang="en-US" altLang="zh-CN" sz="2400">
              <a:highlight>
                <a:srgbClr val="FFFF00"/>
              </a:highlight>
            </a:endParaRPr>
          </a:p>
        </p:txBody>
      </p:sp>
      <p:sp>
        <p:nvSpPr>
          <p:cNvPr id="8" name="文本框 7"/>
          <p:cNvSpPr txBox="1"/>
          <p:nvPr/>
        </p:nvSpPr>
        <p:spPr>
          <a:xfrm>
            <a:off x="3626485" y="3669665"/>
            <a:ext cx="539115" cy="460375"/>
          </a:xfrm>
          <a:prstGeom prst="rect">
            <a:avLst/>
          </a:prstGeom>
          <a:noFill/>
        </p:spPr>
        <p:txBody>
          <a:bodyPr wrap="square" rtlCol="0">
            <a:spAutoFit/>
          </a:bodyPr>
          <a:p>
            <a:r>
              <a:rPr lang="en-US" altLang="zh-CN" sz="2400"/>
              <a:t>1</a:t>
            </a:r>
            <a:endParaRPr lang="en-US" altLang="zh-CN" sz="2400"/>
          </a:p>
        </p:txBody>
      </p:sp>
      <p:sp>
        <p:nvSpPr>
          <p:cNvPr id="9" name="文本框 8"/>
          <p:cNvSpPr txBox="1"/>
          <p:nvPr/>
        </p:nvSpPr>
        <p:spPr>
          <a:xfrm>
            <a:off x="5243830" y="3669665"/>
            <a:ext cx="539115" cy="460375"/>
          </a:xfrm>
          <a:prstGeom prst="rect">
            <a:avLst/>
          </a:prstGeom>
          <a:noFill/>
        </p:spPr>
        <p:txBody>
          <a:bodyPr wrap="square" rtlCol="0">
            <a:spAutoFit/>
          </a:bodyPr>
          <a:p>
            <a:r>
              <a:rPr lang="en-US" altLang="zh-CN" sz="2400"/>
              <a:t>10</a:t>
            </a:r>
            <a:endParaRPr lang="en-US" altLang="zh-CN" sz="2400"/>
          </a:p>
        </p:txBody>
      </p:sp>
      <p:sp>
        <p:nvSpPr>
          <p:cNvPr id="10" name="文本框 9"/>
          <p:cNvSpPr txBox="1"/>
          <p:nvPr/>
        </p:nvSpPr>
        <p:spPr>
          <a:xfrm>
            <a:off x="4434840" y="3669665"/>
            <a:ext cx="539115" cy="460375"/>
          </a:xfrm>
          <a:prstGeom prst="rect">
            <a:avLst/>
          </a:prstGeom>
          <a:noFill/>
        </p:spPr>
        <p:txBody>
          <a:bodyPr wrap="square" rtlCol="0">
            <a:spAutoFit/>
          </a:bodyPr>
          <a:p>
            <a:r>
              <a:rPr lang="en-US" altLang="zh-CN" sz="2400"/>
              <a:t>5</a:t>
            </a:r>
            <a:endParaRPr lang="en-US" altLang="zh-CN" sz="2400"/>
          </a:p>
        </p:txBody>
      </p:sp>
      <p:sp>
        <p:nvSpPr>
          <p:cNvPr id="11" name="文本框 10"/>
          <p:cNvSpPr txBox="1"/>
          <p:nvPr/>
        </p:nvSpPr>
        <p:spPr>
          <a:xfrm>
            <a:off x="6459220" y="3699510"/>
            <a:ext cx="539115" cy="460375"/>
          </a:xfrm>
          <a:prstGeom prst="rect">
            <a:avLst/>
          </a:prstGeom>
          <a:noFill/>
        </p:spPr>
        <p:txBody>
          <a:bodyPr wrap="square" rtlCol="0">
            <a:spAutoFit/>
          </a:bodyPr>
          <a:p>
            <a:r>
              <a:rPr lang="en-US" altLang="zh-CN" sz="2400"/>
              <a:t>40</a:t>
            </a:r>
            <a:endParaRPr lang="en-US" altLang="zh-CN" sz="2400"/>
          </a:p>
        </p:txBody>
      </p:sp>
      <p:sp>
        <p:nvSpPr>
          <p:cNvPr id="12" name="文本框 11"/>
          <p:cNvSpPr txBox="1"/>
          <p:nvPr/>
        </p:nvSpPr>
        <p:spPr>
          <a:xfrm>
            <a:off x="7678420" y="4191635"/>
            <a:ext cx="539115" cy="460375"/>
          </a:xfrm>
          <a:prstGeom prst="rect">
            <a:avLst/>
          </a:prstGeom>
          <a:noFill/>
        </p:spPr>
        <p:txBody>
          <a:bodyPr wrap="square" rtlCol="0">
            <a:spAutoFit/>
          </a:bodyPr>
          <a:p>
            <a:r>
              <a:rPr lang="en-US" altLang="zh-CN" sz="2400">
                <a:highlight>
                  <a:srgbClr val="FFFF00"/>
                </a:highlight>
              </a:rPr>
              <a:t>22</a:t>
            </a:r>
            <a:endParaRPr lang="en-US" altLang="zh-CN" sz="2400">
              <a:highlight>
                <a:srgbClr val="FFFF00"/>
              </a:highlight>
            </a:endParaRPr>
          </a:p>
        </p:txBody>
      </p:sp>
      <p:sp>
        <p:nvSpPr>
          <p:cNvPr id="13" name="文本框 12"/>
          <p:cNvSpPr txBox="1"/>
          <p:nvPr/>
        </p:nvSpPr>
        <p:spPr>
          <a:xfrm>
            <a:off x="3626485" y="4191635"/>
            <a:ext cx="539115" cy="460375"/>
          </a:xfrm>
          <a:prstGeom prst="rect">
            <a:avLst/>
          </a:prstGeom>
          <a:noFill/>
        </p:spPr>
        <p:txBody>
          <a:bodyPr wrap="square" rtlCol="0">
            <a:spAutoFit/>
          </a:bodyPr>
          <a:p>
            <a:r>
              <a:rPr lang="en-US" altLang="zh-CN" sz="2400"/>
              <a:t>1</a:t>
            </a:r>
            <a:endParaRPr lang="en-US" altLang="zh-CN" sz="2400"/>
          </a:p>
        </p:txBody>
      </p:sp>
      <p:sp>
        <p:nvSpPr>
          <p:cNvPr id="14" name="文本框 13"/>
          <p:cNvSpPr txBox="1"/>
          <p:nvPr/>
        </p:nvSpPr>
        <p:spPr>
          <a:xfrm>
            <a:off x="5311140" y="4191635"/>
            <a:ext cx="539115" cy="460375"/>
          </a:xfrm>
          <a:prstGeom prst="rect">
            <a:avLst/>
          </a:prstGeom>
          <a:noFill/>
        </p:spPr>
        <p:txBody>
          <a:bodyPr wrap="square" rtlCol="0">
            <a:spAutoFit/>
          </a:bodyPr>
          <a:p>
            <a:r>
              <a:rPr lang="en-US" altLang="zh-CN" sz="2400"/>
              <a:t>4</a:t>
            </a:r>
            <a:endParaRPr lang="en-US" altLang="zh-CN" sz="2400"/>
          </a:p>
        </p:txBody>
      </p:sp>
      <p:sp>
        <p:nvSpPr>
          <p:cNvPr id="15" name="文本框 14"/>
          <p:cNvSpPr txBox="1"/>
          <p:nvPr/>
        </p:nvSpPr>
        <p:spPr>
          <a:xfrm>
            <a:off x="4434840" y="4191635"/>
            <a:ext cx="539115" cy="460375"/>
          </a:xfrm>
          <a:prstGeom prst="rect">
            <a:avLst/>
          </a:prstGeom>
          <a:noFill/>
        </p:spPr>
        <p:txBody>
          <a:bodyPr wrap="square" rtlCol="0">
            <a:spAutoFit/>
          </a:bodyPr>
          <a:p>
            <a:r>
              <a:rPr lang="en-US" altLang="zh-CN" sz="2400"/>
              <a:t>2</a:t>
            </a:r>
            <a:endParaRPr lang="en-US" altLang="zh-CN" sz="2400"/>
          </a:p>
        </p:txBody>
      </p:sp>
      <p:sp>
        <p:nvSpPr>
          <p:cNvPr id="16" name="文本框 15"/>
          <p:cNvSpPr txBox="1"/>
          <p:nvPr/>
        </p:nvSpPr>
        <p:spPr>
          <a:xfrm>
            <a:off x="6459220" y="4221480"/>
            <a:ext cx="539115" cy="460375"/>
          </a:xfrm>
          <a:prstGeom prst="rect">
            <a:avLst/>
          </a:prstGeom>
          <a:noFill/>
        </p:spPr>
        <p:txBody>
          <a:bodyPr wrap="square" rtlCol="0">
            <a:spAutoFit/>
          </a:bodyPr>
          <a:p>
            <a:r>
              <a:rPr lang="en-US" altLang="zh-CN" sz="2400"/>
              <a:t>20</a:t>
            </a:r>
            <a:endParaRPr lang="en-US" altLang="zh-CN" sz="2400"/>
          </a:p>
        </p:txBody>
      </p:sp>
      <p:sp>
        <p:nvSpPr>
          <p:cNvPr id="17" name="文本框 16"/>
          <p:cNvSpPr txBox="1"/>
          <p:nvPr/>
        </p:nvSpPr>
        <p:spPr>
          <a:xfrm>
            <a:off x="7190105" y="4246880"/>
            <a:ext cx="398145" cy="36830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&lt;</a:t>
            </a:r>
            <a:endParaRPr lang="zh-CN" altLang="en-US">
              <a:latin typeface="Arial" panose="020B0604020202020204" pitchFamily="34" charset="0"/>
              <a:cs typeface="Arial" panose="020B0604020202020204" pitchFamily="34" charset="0"/>
            </a:endParaRPr>
          </a:p>
        </p:txBody>
      </p:sp>
      <p:sp>
        <p:nvSpPr>
          <p:cNvPr id="18" name="文本框 17"/>
          <p:cNvSpPr txBox="1"/>
          <p:nvPr/>
        </p:nvSpPr>
        <p:spPr>
          <a:xfrm>
            <a:off x="7190105" y="4805680"/>
            <a:ext cx="397510" cy="368300"/>
          </a:xfrm>
          <a:prstGeom prst="rect">
            <a:avLst/>
          </a:prstGeom>
          <a:noFill/>
        </p:spPr>
        <p:txBody>
          <a:bodyPr wrap="square" rtlCol="0" anchor="t">
            <a:spAutoFit/>
          </a:bodyPr>
          <a:p>
            <a:r>
              <a:rPr lang="en-US" altLang="zh-CN">
                <a:latin typeface="Arial" panose="020B0604020202020204" pitchFamily="34" charset="0"/>
                <a:cs typeface="Arial" panose="020B0604020202020204" pitchFamily="34" charset="0"/>
              </a:rPr>
              <a:t>&gt;</a:t>
            </a:r>
            <a:endParaRPr lang="en-US" altLang="zh-CN">
              <a:latin typeface="Arial" panose="020B0604020202020204" pitchFamily="34" charset="0"/>
              <a:cs typeface="Arial" panose="020B0604020202020204" pitchFamily="34" charset="0"/>
            </a:endParaRPr>
          </a:p>
        </p:txBody>
      </p:sp>
      <p:sp>
        <p:nvSpPr>
          <p:cNvPr id="19" name="文本框 18"/>
          <p:cNvSpPr txBox="1"/>
          <p:nvPr/>
        </p:nvSpPr>
        <p:spPr>
          <a:xfrm>
            <a:off x="956310" y="3540760"/>
            <a:ext cx="1443355" cy="460375"/>
          </a:xfrm>
          <a:prstGeom prst="rect">
            <a:avLst/>
          </a:prstGeom>
          <a:noFill/>
        </p:spPr>
        <p:txBody>
          <a:bodyPr wrap="square" rtlCol="0">
            <a:spAutoFit/>
          </a:bodyPr>
          <a:p>
            <a:r>
              <a:rPr lang="en-US" altLang="zh-CN" sz="2400"/>
              <a:t>r=mid-1</a:t>
            </a:r>
            <a:endParaRPr lang="en-US" altLang="zh-CN" sz="2400"/>
          </a:p>
        </p:txBody>
      </p:sp>
      <p:sp>
        <p:nvSpPr>
          <p:cNvPr id="20" name="文本框 19"/>
          <p:cNvSpPr txBox="1"/>
          <p:nvPr/>
        </p:nvSpPr>
        <p:spPr>
          <a:xfrm>
            <a:off x="956310" y="4253230"/>
            <a:ext cx="1443355" cy="460375"/>
          </a:xfrm>
          <a:prstGeom prst="rect">
            <a:avLst/>
          </a:prstGeom>
          <a:noFill/>
        </p:spPr>
        <p:txBody>
          <a:bodyPr wrap="square" rtlCol="0">
            <a:spAutoFit/>
          </a:bodyPr>
          <a:p>
            <a:r>
              <a:rPr lang="en-US" altLang="zh-CN" sz="2400"/>
              <a:t>l=mid+1</a:t>
            </a:r>
            <a:endParaRPr lang="en-US" altLang="zh-CN" sz="2400"/>
          </a:p>
        </p:txBody>
      </p:sp>
      <p:sp>
        <p:nvSpPr>
          <p:cNvPr id="21" name="文本框 20"/>
          <p:cNvSpPr txBox="1"/>
          <p:nvPr/>
        </p:nvSpPr>
        <p:spPr>
          <a:xfrm>
            <a:off x="7190105" y="3744595"/>
            <a:ext cx="375920" cy="36830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&gt;</a:t>
            </a:r>
            <a:endParaRPr lang="zh-CN" altLang="en-US">
              <a:latin typeface="Arial" panose="020B0604020202020204" pitchFamily="34" charset="0"/>
              <a:cs typeface="Arial" panose="020B0604020202020204" pitchFamily="34" charset="0"/>
            </a:endParaRPr>
          </a:p>
        </p:txBody>
      </p:sp>
      <p:sp>
        <p:nvSpPr>
          <p:cNvPr id="22" name="文本框 21"/>
          <p:cNvSpPr txBox="1"/>
          <p:nvPr/>
        </p:nvSpPr>
        <p:spPr>
          <a:xfrm>
            <a:off x="7678420" y="4713605"/>
            <a:ext cx="539115" cy="460375"/>
          </a:xfrm>
          <a:prstGeom prst="rect">
            <a:avLst/>
          </a:prstGeom>
          <a:noFill/>
        </p:spPr>
        <p:txBody>
          <a:bodyPr wrap="square" rtlCol="0">
            <a:spAutoFit/>
          </a:bodyPr>
          <a:p>
            <a:r>
              <a:rPr lang="en-US" altLang="zh-CN" sz="2400">
                <a:highlight>
                  <a:srgbClr val="FFFF00"/>
                </a:highlight>
              </a:rPr>
              <a:t>22</a:t>
            </a:r>
            <a:endParaRPr lang="en-US" altLang="zh-CN" sz="2400">
              <a:highlight>
                <a:srgbClr val="FFFF00"/>
              </a:highlight>
            </a:endParaRPr>
          </a:p>
        </p:txBody>
      </p:sp>
      <p:sp>
        <p:nvSpPr>
          <p:cNvPr id="23" name="文本框 22"/>
          <p:cNvSpPr txBox="1"/>
          <p:nvPr/>
        </p:nvSpPr>
        <p:spPr>
          <a:xfrm>
            <a:off x="3626485" y="4713605"/>
            <a:ext cx="539115" cy="460375"/>
          </a:xfrm>
          <a:prstGeom prst="rect">
            <a:avLst/>
          </a:prstGeom>
          <a:noFill/>
        </p:spPr>
        <p:txBody>
          <a:bodyPr wrap="square" rtlCol="0">
            <a:spAutoFit/>
          </a:bodyPr>
          <a:p>
            <a:r>
              <a:rPr lang="en-US" altLang="zh-CN" sz="2400"/>
              <a:t>3</a:t>
            </a:r>
            <a:endParaRPr lang="en-US" altLang="zh-CN" sz="2400"/>
          </a:p>
        </p:txBody>
      </p:sp>
      <p:sp>
        <p:nvSpPr>
          <p:cNvPr id="24" name="文本框 23"/>
          <p:cNvSpPr txBox="1"/>
          <p:nvPr/>
        </p:nvSpPr>
        <p:spPr>
          <a:xfrm>
            <a:off x="5311140" y="4713605"/>
            <a:ext cx="539115" cy="460375"/>
          </a:xfrm>
          <a:prstGeom prst="rect">
            <a:avLst/>
          </a:prstGeom>
          <a:noFill/>
        </p:spPr>
        <p:txBody>
          <a:bodyPr wrap="square" rtlCol="0">
            <a:spAutoFit/>
          </a:bodyPr>
          <a:p>
            <a:r>
              <a:rPr lang="en-US" altLang="zh-CN" sz="2400"/>
              <a:t>4</a:t>
            </a:r>
            <a:endParaRPr lang="en-US" altLang="zh-CN" sz="2400"/>
          </a:p>
        </p:txBody>
      </p:sp>
      <p:sp>
        <p:nvSpPr>
          <p:cNvPr id="25" name="文本框 24"/>
          <p:cNvSpPr txBox="1"/>
          <p:nvPr/>
        </p:nvSpPr>
        <p:spPr>
          <a:xfrm>
            <a:off x="4434840" y="4713605"/>
            <a:ext cx="539115" cy="460375"/>
          </a:xfrm>
          <a:prstGeom prst="rect">
            <a:avLst/>
          </a:prstGeom>
          <a:noFill/>
        </p:spPr>
        <p:txBody>
          <a:bodyPr wrap="square" rtlCol="0">
            <a:spAutoFit/>
          </a:bodyPr>
          <a:p>
            <a:r>
              <a:rPr lang="en-US" altLang="zh-CN" sz="2400"/>
              <a:t>3</a:t>
            </a:r>
            <a:endParaRPr lang="en-US" altLang="zh-CN" sz="2400"/>
          </a:p>
        </p:txBody>
      </p:sp>
      <p:sp>
        <p:nvSpPr>
          <p:cNvPr id="26" name="文本框 25"/>
          <p:cNvSpPr txBox="1"/>
          <p:nvPr/>
        </p:nvSpPr>
        <p:spPr>
          <a:xfrm>
            <a:off x="6459220" y="4743450"/>
            <a:ext cx="539115" cy="460375"/>
          </a:xfrm>
          <a:prstGeom prst="rect">
            <a:avLst/>
          </a:prstGeom>
          <a:noFill/>
        </p:spPr>
        <p:txBody>
          <a:bodyPr wrap="square" rtlCol="0">
            <a:spAutoFit/>
          </a:bodyPr>
          <a:p>
            <a:r>
              <a:rPr lang="en-US" altLang="zh-CN" sz="2400"/>
              <a:t>23</a:t>
            </a:r>
            <a:endParaRPr lang="en-US" altLang="zh-CN" sz="2400"/>
          </a:p>
        </p:txBody>
      </p:sp>
      <p:sp>
        <p:nvSpPr>
          <p:cNvPr id="3" name="上箭头 2"/>
          <p:cNvSpPr/>
          <p:nvPr/>
        </p:nvSpPr>
        <p:spPr>
          <a:xfrm>
            <a:off x="1882775" y="1651635"/>
            <a:ext cx="75565" cy="557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上箭头 26"/>
          <p:cNvSpPr/>
          <p:nvPr/>
        </p:nvSpPr>
        <p:spPr>
          <a:xfrm>
            <a:off x="8141970" y="1649095"/>
            <a:ext cx="75565" cy="557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上箭头 29"/>
          <p:cNvSpPr/>
          <p:nvPr/>
        </p:nvSpPr>
        <p:spPr>
          <a:xfrm>
            <a:off x="4453255" y="1661160"/>
            <a:ext cx="238760" cy="408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上箭头 32"/>
          <p:cNvSpPr/>
          <p:nvPr/>
        </p:nvSpPr>
        <p:spPr>
          <a:xfrm>
            <a:off x="2331085" y="1692910"/>
            <a:ext cx="238760" cy="408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3626485" y="5235575"/>
            <a:ext cx="539115" cy="460375"/>
          </a:xfrm>
          <a:prstGeom prst="rect">
            <a:avLst/>
          </a:prstGeom>
          <a:noFill/>
        </p:spPr>
        <p:txBody>
          <a:bodyPr wrap="square" rtlCol="0">
            <a:spAutoFit/>
          </a:bodyPr>
          <a:p>
            <a:r>
              <a:rPr lang="en-US" altLang="zh-CN" sz="2400"/>
              <a:t>3</a:t>
            </a:r>
            <a:endParaRPr lang="en-US" altLang="zh-CN" sz="2400"/>
          </a:p>
        </p:txBody>
      </p:sp>
      <p:sp>
        <p:nvSpPr>
          <p:cNvPr id="34" name="文本框 33"/>
          <p:cNvSpPr txBox="1"/>
          <p:nvPr/>
        </p:nvSpPr>
        <p:spPr>
          <a:xfrm>
            <a:off x="5329555" y="5235575"/>
            <a:ext cx="539115" cy="460375"/>
          </a:xfrm>
          <a:prstGeom prst="rect">
            <a:avLst/>
          </a:prstGeom>
          <a:noFill/>
        </p:spPr>
        <p:txBody>
          <a:bodyPr wrap="square" rtlCol="0">
            <a:spAutoFit/>
          </a:bodyPr>
          <a:p>
            <a:r>
              <a:rPr lang="en-US" altLang="zh-CN" sz="2400">
                <a:highlight>
                  <a:srgbClr val="FFFF00"/>
                </a:highlight>
              </a:rPr>
              <a:t>2</a:t>
            </a:r>
            <a:endParaRPr lang="en-US" altLang="zh-CN" sz="2400">
              <a:highlight>
                <a:srgbClr val="FFFF00"/>
              </a:highlight>
            </a:endParaRPr>
          </a:p>
        </p:txBody>
      </p:sp>
      <p:sp>
        <p:nvSpPr>
          <p:cNvPr id="38" name="文本框 37"/>
          <p:cNvSpPr txBox="1"/>
          <p:nvPr/>
        </p:nvSpPr>
        <p:spPr>
          <a:xfrm>
            <a:off x="4184015" y="5757545"/>
            <a:ext cx="979805" cy="460375"/>
          </a:xfrm>
          <a:prstGeom prst="rect">
            <a:avLst/>
          </a:prstGeom>
          <a:noFill/>
        </p:spPr>
        <p:txBody>
          <a:bodyPr wrap="square" rtlCol="0">
            <a:spAutoFit/>
          </a:bodyPr>
          <a:p>
            <a:r>
              <a:rPr lang="en-US" altLang="zh-CN" sz="2400">
                <a:highlight>
                  <a:srgbClr val="FF0000"/>
                </a:highlight>
              </a:rPr>
              <a:t>L&gt;R</a:t>
            </a:r>
            <a:endParaRPr lang="en-US" altLang="zh-CN" sz="2400">
              <a:highlight>
                <a:srgbClr val="FF00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30"/>
                                        </p:tgtEl>
                                        <p:attrNameLst>
                                          <p:attrName>ppt_x</p:attrName>
                                        </p:attrNameLst>
                                      </p:cBhvr>
                                      <p:tavLst>
                                        <p:tav tm="0">
                                          <p:val>
                                            <p:strVal val="ppt_x"/>
                                          </p:val>
                                        </p:tav>
                                        <p:tav tm="100000">
                                          <p:val>
                                            <p:strVal val="ppt_x"/>
                                          </p:val>
                                        </p:tav>
                                      </p:tavLst>
                                    </p:anim>
                                    <p:anim calcmode="lin" valueType="num">
                                      <p:cBhvr additive="base">
                                        <p:cTn id="67" dur="500"/>
                                        <p:tgtEl>
                                          <p:spTgt spid="30"/>
                                        </p:tgtEl>
                                        <p:attrNameLst>
                                          <p:attrName>ppt_y</p:attrName>
                                        </p:attrNameLst>
                                      </p:cBhvr>
                                      <p:tavLst>
                                        <p:tav tm="0">
                                          <p:val>
                                            <p:strVal val="ppt_y"/>
                                          </p:val>
                                        </p:tav>
                                        <p:tav tm="100000">
                                          <p:val>
                                            <p:strVal val="1+ppt_h/2"/>
                                          </p:val>
                                        </p:tav>
                                      </p:tavLst>
                                    </p:anim>
                                    <p:set>
                                      <p:cBhvr>
                                        <p:cTn id="68" dur="1" fill="hold">
                                          <p:stCondLst>
                                            <p:cond delay="499"/>
                                          </p:stCondLst>
                                        </p:cTn>
                                        <p:tgtEl>
                                          <p:spTgt spid="3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 0 L -0.476253 0.00481481 " pathEditMode="relative" rAng="0" ptsTypes="">
                                      <p:cBhvr>
                                        <p:cTn id="78" dur="2000" fill="hold"/>
                                        <p:tgtEl>
                                          <p:spTgt spid="27"/>
                                        </p:tgtEl>
                                        <p:attrNameLst>
                                          <p:attrName>ppt_x</p:attrName>
                                          <p:attrName>ppt_y</p:attrName>
                                        </p:attrNameLst>
                                      </p:cBhvr>
                                      <p:rCtr x="-236" y="5"/>
                                    </p:animMotion>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fill="hold"/>
                                        <p:tgtEl>
                                          <p:spTgt spid="20"/>
                                        </p:tgtEl>
                                        <p:attrNameLst>
                                          <p:attrName>ppt_x</p:attrName>
                                        </p:attrNameLst>
                                      </p:cBhvr>
                                      <p:tavLst>
                                        <p:tav tm="0">
                                          <p:val>
                                            <p:strVal val="#ppt_x"/>
                                          </p:val>
                                        </p:tav>
                                        <p:tav tm="100000">
                                          <p:val>
                                            <p:strVal val="#ppt_x"/>
                                          </p:val>
                                        </p:tav>
                                      </p:tavLst>
                                    </p:anim>
                                    <p:anim calcmode="lin" valueType="num">
                                      <p:cBhvr additive="base">
                                        <p:cTn id="1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2" nodeType="clickEffect">
                                  <p:stCondLst>
                                    <p:cond delay="0"/>
                                  </p:stCondLst>
                                  <p:childTnLst>
                                    <p:anim calcmode="lin" valueType="num">
                                      <p:cBhvr additive="base">
                                        <p:cTn id="124" dur="500"/>
                                        <p:tgtEl>
                                          <p:spTgt spid="33"/>
                                        </p:tgtEl>
                                        <p:attrNameLst>
                                          <p:attrName>ppt_x</p:attrName>
                                        </p:attrNameLst>
                                      </p:cBhvr>
                                      <p:tavLst>
                                        <p:tav tm="0">
                                          <p:val>
                                            <p:strVal val="ppt_x"/>
                                          </p:val>
                                        </p:tav>
                                        <p:tav tm="100000">
                                          <p:val>
                                            <p:strVal val="ppt_x"/>
                                          </p:val>
                                        </p:tav>
                                      </p:tavLst>
                                    </p:anim>
                                    <p:anim calcmode="lin" valueType="num">
                                      <p:cBhvr additive="base">
                                        <p:cTn id="125" dur="500"/>
                                        <p:tgtEl>
                                          <p:spTgt spid="33"/>
                                        </p:tgtEl>
                                        <p:attrNameLst>
                                          <p:attrName>ppt_y</p:attrName>
                                        </p:attrNameLst>
                                      </p:cBhvr>
                                      <p:tavLst>
                                        <p:tav tm="0">
                                          <p:val>
                                            <p:strVal val="ppt_y"/>
                                          </p:val>
                                        </p:tav>
                                        <p:tav tm="100000">
                                          <p:val>
                                            <p:strVal val="1+ppt_h/2"/>
                                          </p:val>
                                        </p:tav>
                                      </p:tavLst>
                                    </p:anim>
                                    <p:set>
                                      <p:cBhvr>
                                        <p:cTn id="126" dur="1" fill="hold">
                                          <p:stCondLst>
                                            <p:cond delay="499"/>
                                          </p:stCondLst>
                                        </p:cTn>
                                        <p:tgtEl>
                                          <p:spTgt spid="3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additive="base">
                                        <p:cTn id="131" dur="500" fill="hold"/>
                                        <p:tgtEl>
                                          <p:spTgt spid="23"/>
                                        </p:tgtEl>
                                        <p:attrNameLst>
                                          <p:attrName>ppt_x</p:attrName>
                                        </p:attrNameLst>
                                      </p:cBhvr>
                                      <p:tavLst>
                                        <p:tav tm="0">
                                          <p:val>
                                            <p:strVal val="#ppt_x"/>
                                          </p:val>
                                        </p:tav>
                                        <p:tav tm="100000">
                                          <p:val>
                                            <p:strVal val="#ppt_x"/>
                                          </p:val>
                                        </p:tav>
                                      </p:tavLst>
                                    </p:anim>
                                    <p:anim calcmode="lin" valueType="num">
                                      <p:cBhvr additive="base">
                                        <p:cTn id="1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grpId="0" nodeType="clickEffect">
                                  <p:stCondLst>
                                    <p:cond delay="0"/>
                                  </p:stCondLst>
                                  <p:childTnLst>
                                    <p:animMotion origin="layout" path="M 0 0 L 0.129496 0.00287037 " pathEditMode="relative" ptsTypes="">
                                      <p:cBhvr>
                                        <p:cTn id="136" dur="2000" fill="hold"/>
                                        <p:tgtEl>
                                          <p:spTgt spid="3"/>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additive="base">
                                        <p:cTn id="141" dur="500" fill="hold"/>
                                        <p:tgtEl>
                                          <p:spTgt spid="24"/>
                                        </p:tgtEl>
                                        <p:attrNameLst>
                                          <p:attrName>ppt_x</p:attrName>
                                        </p:attrNameLst>
                                      </p:cBhvr>
                                      <p:tavLst>
                                        <p:tav tm="0">
                                          <p:val>
                                            <p:strVal val="#ppt_x"/>
                                          </p:val>
                                        </p:tav>
                                        <p:tav tm="100000">
                                          <p:val>
                                            <p:strVal val="#ppt_x"/>
                                          </p:val>
                                        </p:tav>
                                      </p:tavLst>
                                    </p:anim>
                                    <p:anim calcmode="lin" valueType="num">
                                      <p:cBhvr additive="base">
                                        <p:cTn id="1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additive="base">
                                        <p:cTn id="147" dur="500" fill="hold"/>
                                        <p:tgtEl>
                                          <p:spTgt spid="25"/>
                                        </p:tgtEl>
                                        <p:attrNameLst>
                                          <p:attrName>ppt_x</p:attrName>
                                        </p:attrNameLst>
                                      </p:cBhvr>
                                      <p:tavLst>
                                        <p:tav tm="0">
                                          <p:val>
                                            <p:strVal val="#ppt_x"/>
                                          </p:val>
                                        </p:tav>
                                        <p:tav tm="100000">
                                          <p:val>
                                            <p:strVal val="#ppt_x"/>
                                          </p:val>
                                        </p:tav>
                                      </p:tavLst>
                                    </p:anim>
                                    <p:anim calcmode="lin" valueType="num">
                                      <p:cBhvr additive="base">
                                        <p:cTn id="1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 calcmode="lin" valueType="num">
                                      <p:cBhvr additive="base">
                                        <p:cTn id="153" dur="500" fill="hold"/>
                                        <p:tgtEl>
                                          <p:spTgt spid="26"/>
                                        </p:tgtEl>
                                        <p:attrNameLst>
                                          <p:attrName>ppt_x</p:attrName>
                                        </p:attrNameLst>
                                      </p:cBhvr>
                                      <p:tavLst>
                                        <p:tav tm="0">
                                          <p:val>
                                            <p:strVal val="#ppt_x"/>
                                          </p:val>
                                        </p:tav>
                                        <p:tav tm="100000">
                                          <p:val>
                                            <p:strVal val="#ppt_x"/>
                                          </p:val>
                                        </p:tav>
                                      </p:tavLst>
                                    </p:anim>
                                    <p:anim calcmode="lin" valueType="num">
                                      <p:cBhvr additive="base">
                                        <p:cTn id="1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 calcmode="lin" valueType="num">
                                      <p:cBhvr additive="base">
                                        <p:cTn id="159" dur="500" fill="hold"/>
                                        <p:tgtEl>
                                          <p:spTgt spid="18"/>
                                        </p:tgtEl>
                                        <p:attrNameLst>
                                          <p:attrName>ppt_x</p:attrName>
                                        </p:attrNameLst>
                                      </p:cBhvr>
                                      <p:tavLst>
                                        <p:tav tm="0">
                                          <p:val>
                                            <p:strVal val="#ppt_x"/>
                                          </p:val>
                                        </p:tav>
                                        <p:tav tm="100000">
                                          <p:val>
                                            <p:strVal val="#ppt_x"/>
                                          </p:val>
                                        </p:tav>
                                      </p:tavLst>
                                    </p:anim>
                                    <p:anim calcmode="lin" valueType="num">
                                      <p:cBhvr additive="base">
                                        <p:cTn id="1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34"/>
                                        </p:tgtEl>
                                        <p:attrNameLst>
                                          <p:attrName>style.visibility</p:attrName>
                                        </p:attrNameLst>
                                      </p:cBhvr>
                                      <p:to>
                                        <p:strVal val="visible"/>
                                      </p:to>
                                    </p:set>
                                    <p:anim calcmode="lin" valueType="num">
                                      <p:cBhvr additive="base">
                                        <p:cTn id="165" dur="500" fill="hold"/>
                                        <p:tgtEl>
                                          <p:spTgt spid="34"/>
                                        </p:tgtEl>
                                        <p:attrNameLst>
                                          <p:attrName>ppt_x</p:attrName>
                                        </p:attrNameLst>
                                      </p:cBhvr>
                                      <p:tavLst>
                                        <p:tav tm="0">
                                          <p:val>
                                            <p:strVal val="#ppt_x"/>
                                          </p:val>
                                        </p:tav>
                                        <p:tav tm="100000">
                                          <p:val>
                                            <p:strVal val="#ppt_x"/>
                                          </p:val>
                                        </p:tav>
                                      </p:tavLst>
                                    </p:anim>
                                    <p:anim calcmode="lin" valueType="num">
                                      <p:cBhvr additive="base">
                                        <p:cTn id="1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29"/>
                                        </p:tgtEl>
                                        <p:attrNameLst>
                                          <p:attrName>style.visibility</p:attrName>
                                        </p:attrNameLst>
                                      </p:cBhvr>
                                      <p:to>
                                        <p:strVal val="visible"/>
                                      </p:to>
                                    </p:set>
                                    <p:anim calcmode="lin" valueType="num">
                                      <p:cBhvr additive="base">
                                        <p:cTn id="171" dur="500" fill="hold"/>
                                        <p:tgtEl>
                                          <p:spTgt spid="29"/>
                                        </p:tgtEl>
                                        <p:attrNameLst>
                                          <p:attrName>ppt_x</p:attrName>
                                        </p:attrNameLst>
                                      </p:cBhvr>
                                      <p:tavLst>
                                        <p:tav tm="0">
                                          <p:val>
                                            <p:strVal val="#ppt_x"/>
                                          </p:val>
                                        </p:tav>
                                        <p:tav tm="100000">
                                          <p:val>
                                            <p:strVal val="#ppt_x"/>
                                          </p:val>
                                        </p:tav>
                                      </p:tavLst>
                                    </p:anim>
                                    <p:anim calcmode="lin" valueType="num">
                                      <p:cBhvr additive="base">
                                        <p:cTn id="1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additive="base">
                                        <p:cTn id="177" dur="500" fill="hold"/>
                                        <p:tgtEl>
                                          <p:spTgt spid="38"/>
                                        </p:tgtEl>
                                        <p:attrNameLst>
                                          <p:attrName>ppt_x</p:attrName>
                                        </p:attrNameLst>
                                      </p:cBhvr>
                                      <p:tavLst>
                                        <p:tav tm="0">
                                          <p:val>
                                            <p:strVal val="#ppt_x"/>
                                          </p:val>
                                        </p:tav>
                                        <p:tav tm="100000">
                                          <p:val>
                                            <p:strVal val="#ppt_x"/>
                                          </p:val>
                                        </p:tav>
                                      </p:tavLst>
                                    </p:anim>
                                    <p:anim calcmode="lin" valueType="num">
                                      <p:cBhvr additive="base">
                                        <p:cTn id="17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21" grpId="0"/>
      <p:bldP spid="21" grpId="1"/>
      <p:bldP spid="14" grpId="0"/>
      <p:bldP spid="14" grpId="1"/>
      <p:bldP spid="13" grpId="0"/>
      <p:bldP spid="13" grpId="1"/>
      <p:bldP spid="15" grpId="0"/>
      <p:bldP spid="15" grpId="1"/>
      <p:bldP spid="16" grpId="0"/>
      <p:bldP spid="16" grpId="1"/>
      <p:bldP spid="17" grpId="0"/>
      <p:bldP spid="17" grpId="1"/>
      <p:bldP spid="20" grpId="0"/>
      <p:bldP spid="20" grpId="1"/>
      <p:bldP spid="19" grpId="0"/>
      <p:bldP spid="19" grpId="1"/>
      <p:bldP spid="22" grpId="0"/>
      <p:bldP spid="22" grpId="1"/>
      <p:bldP spid="23" grpId="0"/>
      <p:bldP spid="23" grpId="1"/>
      <p:bldP spid="24" grpId="0"/>
      <p:bldP spid="24" grpId="1"/>
      <p:bldP spid="25" grpId="0"/>
      <p:bldP spid="25" grpId="1"/>
      <p:bldP spid="26" grpId="0"/>
      <p:bldP spid="26" grpId="1"/>
      <p:bldP spid="18" grpId="0"/>
      <p:bldP spid="18" grpId="1"/>
      <p:bldP spid="27" grpId="0" bldLvl="0" animBg="1"/>
      <p:bldP spid="3" grpId="0" bldLvl="0" animBg="1"/>
      <p:bldP spid="30" grpId="0" bldLvl="0" animBg="1"/>
      <p:bldP spid="30" grpId="1" animBg="1"/>
      <p:bldP spid="30" grpId="2" bldLvl="0" animBg="1"/>
      <p:bldP spid="33" grpId="0" bldLvl="0" animBg="1"/>
      <p:bldP spid="33" grpId="1" animBg="1"/>
      <p:bldP spid="33" grpId="2" bldLvl="0" animBg="1"/>
      <p:bldP spid="29" grpId="0"/>
      <p:bldP spid="29" grpId="1"/>
      <p:bldP spid="34" grpId="0"/>
      <p:bldP spid="34" grpId="1"/>
      <p:bldP spid="38" grpId="0"/>
      <p:bldP spid="38" grpId="1"/>
    </p:bldLst>
  </p:timing>
</p:sld>
</file>

<file path=ppt/tags/tag1.xml><?xml version="1.0" encoding="utf-8"?>
<p:tagLst xmlns:p="http://schemas.openxmlformats.org/presentationml/2006/main">
  <p:tag name="KSO_WM_UNIT_PLACING_PICTURE_USER_VIEWPORT" val="{&quot;height&quot;:6470,&quot;width&quot;:6800}"/>
</p:tagLst>
</file>

<file path=ppt/tags/tag10.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ags/tag11.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ags/tag12.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ags/tag13.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ags/tag14.xml><?xml version="1.0" encoding="utf-8"?>
<p:tagLst xmlns:p="http://schemas.openxmlformats.org/presentationml/2006/main">
  <p:tag name="TABLE_ENDDRAG_ORIGIN_RECT" val="571*137"/>
  <p:tag name="TABLE_ENDDRAG_RECT" val="97*148*571*137"/>
  <p:tag name="KSO_WM_UNIT_TABLE_BEAUTIFY" val="smartTable{638eea85-3346-4ce5-b903-969ebe981441}"/>
</p:tagLst>
</file>

<file path=ppt/tags/tag15.xml><?xml version="1.0" encoding="utf-8"?>
<p:tagLst xmlns:p="http://schemas.openxmlformats.org/presentationml/2006/main">
  <p:tag name="TABLE_ENDDRAG_ORIGIN_RECT" val="571*137"/>
  <p:tag name="TABLE_ENDDRAG_RECT" val="97*148*571*137"/>
  <p:tag name="KSO_WM_UNIT_TABLE_BEAUTIFY" val="smartTable{638eea85-3346-4ce5-b903-969ebe981441}"/>
</p:tagLst>
</file>

<file path=ppt/tags/tag16.xml><?xml version="1.0" encoding="utf-8"?>
<p:tagLst xmlns:p="http://schemas.openxmlformats.org/presentationml/2006/main">
  <p:tag name="TABLE_ENDDRAG_ORIGIN_RECT" val="571*137"/>
  <p:tag name="TABLE_ENDDRAG_RECT" val="97*148*571*137"/>
  <p:tag name="KSO_WM_UNIT_TABLE_BEAUTIFY" val="smartTable{638eea85-3346-4ce5-b903-969ebe981441}"/>
</p:tagLst>
</file>

<file path=ppt/tags/tag17.xml><?xml version="1.0" encoding="utf-8"?>
<p:tagLst xmlns:p="http://schemas.openxmlformats.org/presentationml/2006/main">
  <p:tag name="COMMONDATA" val="eyJoZGlkIjoiODMwMTdmODJjOTA1MzMzZjY4YTE3ZWQzNzJiYmQwMTQifQ=="/>
  <p:tag name="KSO_WPP_MARK_KEY" val="9a5f1cf3-9bf9-4166-bb72-8d45c583329e"/>
</p:tagLst>
</file>

<file path=ppt/tags/tag2.xml><?xml version="1.0" encoding="utf-8"?>
<p:tagLst xmlns:p="http://schemas.openxmlformats.org/presentationml/2006/main">
  <p:tag name="KSO_WM_UNIT_TABLE_BEAUTIFY" val="smartTable{7e1183e1-740a-430d-9041-a3cd1b0e877a}"/>
  <p:tag name="TABLE_ENDDRAG_ORIGIN_RECT" val="635*136"/>
  <p:tag name="TABLE_ENDDRAG_RECT" val="49*109*635*136"/>
</p:tagLst>
</file>

<file path=ppt/tags/tag3.xml><?xml version="1.0" encoding="utf-8"?>
<p:tagLst xmlns:p="http://schemas.openxmlformats.org/presentationml/2006/main">
  <p:tag name="KSO_WM_UNIT_TABLE_BEAUTIFY" val="smartTable{f5e61382-d749-48f1-bd7b-20de7dd5f4fb}"/>
  <p:tag name="TABLE_ENDDRAG_ORIGIN_RECT" val="635*136"/>
  <p:tag name="TABLE_ENDDRAG_RECT" val="49*109*635*136"/>
</p:tagLst>
</file>

<file path=ppt/tags/tag4.xml><?xml version="1.0" encoding="utf-8"?>
<p:tagLst xmlns:p="http://schemas.openxmlformats.org/presentationml/2006/main">
  <p:tag name="TABLE_ENDDRAG_ORIGIN_RECT" val="633*27"/>
  <p:tag name="TABLE_ENDDRAG_RECT" val="49*126*633*27"/>
</p:tagLst>
</file>

<file path=ppt/tags/tag5.xml><?xml version="1.0" encoding="utf-8"?>
<p:tagLst xmlns:p="http://schemas.openxmlformats.org/presentationml/2006/main">
  <p:tag name="TABLE_ENDDRAG_ORIGIN_RECT" val="633*27"/>
  <p:tag name="TABLE_ENDDRAG_RECT" val="49*126*633*27"/>
</p:tagLst>
</file>

<file path=ppt/tags/tag6.xml><?xml version="1.0" encoding="utf-8"?>
<p:tagLst xmlns:p="http://schemas.openxmlformats.org/presentationml/2006/main">
  <p:tag name="TABLE_ENDDRAG_ORIGIN_RECT" val="633*27"/>
  <p:tag name="TABLE_ENDDRAG_RECT" val="49*126*633*27"/>
</p:tagLst>
</file>

<file path=ppt/tags/tag7.xml><?xml version="1.0" encoding="utf-8"?>
<p:tagLst xmlns:p="http://schemas.openxmlformats.org/presentationml/2006/main">
  <p:tag name="KSO_WM_UNIT_TABLE_BEAUTIFY" val="smartTable{f5e61382-d749-48f1-bd7b-20de7dd5f4fb}"/>
  <p:tag name="TABLE_ENDDRAG_ORIGIN_RECT" val="635*136"/>
  <p:tag name="TABLE_ENDDRAG_RECT" val="49*109*635*136"/>
</p:tagLst>
</file>

<file path=ppt/tags/tag8.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ags/tag9.xml><?xml version="1.0" encoding="utf-8"?>
<p:tagLst xmlns:p="http://schemas.openxmlformats.org/presentationml/2006/main">
  <p:tag name="KSO_WM_UNIT_TABLE_BEAUTIFY" val="smartTable{f5e61382-d749-48f1-bd7b-20de7dd5f4fb}"/>
  <p:tag name="TABLE_ENDDRAG_ORIGIN_RECT" val="488*28"/>
  <p:tag name="TABLE_ENDDRAG_RECT" val="81*129*488*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9151</Words>
  <Application>WPS 演示</Application>
  <PresentationFormat>自定义</PresentationFormat>
  <Paragraphs>1543</Paragraphs>
  <Slides>71</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13</vt:i4>
      </vt:variant>
      <vt:variant>
        <vt:lpstr>幻灯片标题</vt:lpstr>
      </vt:variant>
      <vt:variant>
        <vt:i4>71</vt:i4>
      </vt:variant>
    </vt:vector>
  </HeadingPairs>
  <TitlesOfParts>
    <vt:vector size="93" baseType="lpstr">
      <vt:lpstr>Arial</vt:lpstr>
      <vt:lpstr>宋体</vt:lpstr>
      <vt:lpstr>Wingdings</vt:lpstr>
      <vt:lpstr>Times New Roman</vt:lpstr>
      <vt:lpstr>Consolas</vt:lpstr>
      <vt:lpstr>Calibri</vt:lpstr>
      <vt:lpstr>微软雅黑</vt:lpstr>
      <vt:lpstr>Arial Unicode MS</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算法-二分</vt:lpstr>
      <vt:lpstr>1.1 [1108] 查询元素</vt:lpstr>
      <vt:lpstr>方法1：直接模拟</vt:lpstr>
      <vt:lpstr>方法2：二分</vt:lpstr>
      <vt:lpstr> 二分</vt:lpstr>
      <vt:lpstr>二分思路</vt:lpstr>
      <vt:lpstr>1.1 [1108]: 查询元素</vt:lpstr>
      <vt:lpstr>1.1 [1108]: 查询元素</vt:lpstr>
      <vt:lpstr>1.1 [1108]: 查询元素</vt:lpstr>
      <vt:lpstr>1.1 [1108]: 查询元素</vt:lpstr>
      <vt:lpstr>1.1 [1108]: 查询元素</vt:lpstr>
      <vt:lpstr>1.1 [1108]: 查询元素</vt:lpstr>
      <vt:lpstr>1.2 [1154] 查询元素2</vt:lpstr>
      <vt:lpstr> 分析</vt:lpstr>
      <vt:lpstr> 分析：刚好大于等于x的位置(x&gt;=k)</vt:lpstr>
      <vt:lpstr>1.2 满足≥x 最靠左（小）的位置</vt:lpstr>
      <vt:lpstr>1.3[1036] 数的范围</vt:lpstr>
      <vt:lpstr>1.3 [1036] 数的范围</vt:lpstr>
      <vt:lpstr>1.3 满足≤x 最靠右（大）的位置</vt:lpstr>
      <vt:lpstr>1.3 满足≤x 最靠右（大）的位置</vt:lpstr>
      <vt:lpstr>1.3 满足≤x 最靠右（大）的位置</vt:lpstr>
      <vt:lpstr>1.3 满足≤x 最靠右（大）的位置</vt:lpstr>
      <vt:lpstr>PowerPoint 演示文稿</vt:lpstr>
      <vt:lpstr>1.3 满足≤x 最靠右（大）的位置</vt:lpstr>
      <vt:lpstr>总结：二分的三种情况</vt:lpstr>
      <vt:lpstr>二分的三种情况</vt:lpstr>
      <vt:lpstr>二分的三种情况</vt:lpstr>
      <vt:lpstr>二分的三种情况</vt:lpstr>
      <vt:lpstr>二分的三种情况</vt:lpstr>
      <vt:lpstr>PowerPoint 演示文稿</vt:lpstr>
      <vt:lpstr>PowerPoint 演示文稿</vt:lpstr>
      <vt:lpstr>1.3 [3630] 愤怒的牛</vt:lpstr>
      <vt:lpstr>PowerPoint 演示文稿</vt:lpstr>
      <vt:lpstr>PowerPoint 演示文稿</vt:lpstr>
      <vt:lpstr>PowerPoint 演示文稿</vt:lpstr>
      <vt:lpstr> [1091]  自动刷题机</vt:lpstr>
      <vt:lpstr> [1091]  自动刷题机</vt:lpstr>
      <vt:lpstr>PowerPoint 演示文稿</vt:lpstr>
      <vt:lpstr>PowerPoint 演示文稿</vt:lpstr>
      <vt:lpstr> [8010]  牛牛大会</vt:lpstr>
      <vt:lpstr> [8010]  牛牛大会</vt:lpstr>
      <vt:lpstr> 分析</vt:lpstr>
      <vt:lpstr> 样例分析</vt:lpstr>
      <vt:lpstr> 分析</vt:lpstr>
      <vt:lpstr> 分析</vt:lpstr>
      <vt:lpstr> 分析</vt:lpstr>
      <vt:lpstr>[4021] 01序列</vt:lpstr>
      <vt:lpstr>思路分析</vt:lpstr>
      <vt:lpstr>思路分析-枚举</vt:lpstr>
      <vt:lpstr>思路分析-枚举优化</vt:lpstr>
      <vt:lpstr>找到满足条件的左边界（&gt;=k的最小值）</vt:lpstr>
      <vt:lpstr>要下取整</vt:lpstr>
      <vt:lpstr>找到满足条件的右边界（&lt;=k的最大值）</vt:lpstr>
      <vt:lpstr>要上取整</vt:lpstr>
      <vt:lpstr>找到满足条件的右边界（ ）</vt:lpstr>
      <vt:lpstr>主函数代码</vt:lpstr>
      <vt:lpstr>函数代码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1.3 [1216] 陈晫的生日</vt:lpstr>
      <vt:lpstr>1.3 [1216] 陈晫的生日</vt:lpstr>
      <vt:lpstr>分析</vt:lpstr>
      <vt:lpstr>题解</vt:lpstr>
      <vt:lpstr>代码</vt:lpstr>
      <vt:lpstr>代码</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199</cp:revision>
  <dcterms:created xsi:type="dcterms:W3CDTF">2019-11-15T07:21:00Z</dcterms:created>
  <dcterms:modified xsi:type="dcterms:W3CDTF">2023-05-07T12:43:53Z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255A24993F624BE9950781DB466EEBAD</vt:lpwstr>
  </property>
</Properties>
</file>