
<file path=[Content_Types].xml><?xml version="1.0" encoding="utf-8"?>
<Types xmlns="http://schemas.openxmlformats.org/package/2006/content-types">
  <Default Extension="vml" ContentType="application/vnd.openxmlformats-officedocument.vmlDrawing"/>
  <Default Extension="bin" ContentType="application/vnd.openxmlformats-officedocument.oleObject"/>
  <Default Extension="jpeg" ContentType="image/jpeg"/>
  <Default Extension="JPG" ContentType="image/.jpg"/>
  <Default Extension="png" ContentType="image/png"/>
  <Default Extension="wmf" ContentType="image/x-w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
  </p:notesMasterIdLst>
  <p:sldIdLst>
    <p:sldId id="1416" r:id="rId3"/>
    <p:sldId id="1531" r:id="rId4"/>
    <p:sldId id="1684" r:id="rId6"/>
    <p:sldId id="1683" r:id="rId7"/>
    <p:sldId id="1689" r:id="rId8"/>
    <p:sldId id="1690" r:id="rId9"/>
    <p:sldId id="1691" r:id="rId10"/>
    <p:sldId id="1685" r:id="rId11"/>
    <p:sldId id="1686" r:id="rId12"/>
    <p:sldId id="1826" r:id="rId13"/>
    <p:sldId id="1725" r:id="rId14"/>
    <p:sldId id="1783" r:id="rId15"/>
    <p:sldId id="1784" r:id="rId16"/>
    <p:sldId id="1786" r:id="rId17"/>
    <p:sldId id="1788" r:id="rId18"/>
    <p:sldId id="1789" r:id="rId19"/>
    <p:sldId id="1790" r:id="rId20"/>
    <p:sldId id="1936" r:id="rId21"/>
    <p:sldId id="1981" r:id="rId22"/>
    <p:sldId id="1982" r:id="rId23"/>
    <p:sldId id="1983" r:id="rId24"/>
    <p:sldId id="1980" r:id="rId25"/>
    <p:sldId id="1984" r:id="rId26"/>
    <p:sldId id="1935" r:id="rId27"/>
    <p:sldId id="1985" r:id="rId28"/>
    <p:sldId id="1894" r:id="rId29"/>
    <p:sldId id="1929" r:id="rId30"/>
    <p:sldId id="1933" r:id="rId31"/>
    <p:sldId id="1932" r:id="rId32"/>
    <p:sldId id="1755" r:id="rId33"/>
    <p:sldId id="1827" r:id="rId34"/>
    <p:sldId id="1833" r:id="rId35"/>
    <p:sldId id="1834" r:id="rId36"/>
    <p:sldId id="1835" r:id="rId37"/>
    <p:sldId id="1866" r:id="rId38"/>
    <p:sldId id="1756" r:id="rId39"/>
    <p:sldId id="1987" r:id="rId40"/>
    <p:sldId id="1986" r:id="rId41"/>
    <p:sldId id="1988" r:id="rId42"/>
    <p:sldId id="1757" r:id="rId43"/>
    <p:sldId id="2028" r:id="rId44"/>
    <p:sldId id="2030" r:id="rId45"/>
    <p:sldId id="1645" r:id="rId46"/>
    <p:sldId id="1648" r:id="rId47"/>
    <p:sldId id="1646" r:id="rId48"/>
    <p:sldId id="1500" r:id="rId49"/>
    <p:sldId id="1613" r:id="rId50"/>
    <p:sldId id="1615" r:id="rId51"/>
    <p:sldId id="1614" r:id="rId52"/>
    <p:sldId id="1617" r:id="rId53"/>
    <p:sldId id="1625" r:id="rId54"/>
    <p:sldId id="1627" r:id="rId55"/>
    <p:sldId id="1618" r:id="rId56"/>
    <p:sldId id="1620" r:id="rId57"/>
    <p:sldId id="1619" r:id="rId58"/>
    <p:sldId id="1621" r:id="rId59"/>
    <p:sldId id="1628" r:id="rId60"/>
  </p:sldIdLst>
  <p:sldSz cx="9145270" cy="6858000"/>
  <p:notesSz cx="6858000" cy="9144000"/>
  <p:custDataLst>
    <p:tags r:id="rId6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罗 勇" initials="罗"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p:scale>
          <a:sx n="66" d="100"/>
          <a:sy n="66" d="100"/>
        </p:scale>
        <p:origin x="-1264" y="-108"/>
      </p:cViewPr>
      <p:guideLst>
        <p:guide orient="horz" pos="2148"/>
        <p:guide pos="2729"/>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5" Type="http://schemas.openxmlformats.org/officeDocument/2006/relationships/tags" Target="tags/tag4.xml"/><Relationship Id="rId64" Type="http://schemas.openxmlformats.org/officeDocument/2006/relationships/commentAuthors" Target="commentAuthors.xml"/><Relationship Id="rId63" Type="http://schemas.openxmlformats.org/officeDocument/2006/relationships/tableStyles" Target="tableStyles.xml"/><Relationship Id="rId62" Type="http://schemas.openxmlformats.org/officeDocument/2006/relationships/viewProps" Target="viewProps.xml"/><Relationship Id="rId61" Type="http://schemas.openxmlformats.org/officeDocument/2006/relationships/presProps" Target="presProps.xml"/><Relationship Id="rId60" Type="http://schemas.openxmlformats.org/officeDocument/2006/relationships/slide" Target="slides/slide57.xml"/><Relationship Id="rId6" Type="http://schemas.openxmlformats.org/officeDocument/2006/relationships/slide" Target="slides/slide3.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notesMaster" Target="notesMasters/notesMaster1.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4256D97-C121-4518-9166-38EE255D68C3}"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7D1B510-4A36-4140-9235-F13CF6735E84}"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3250" name="幻灯片图像占位符 1"/>
          <p:cNvSpPr>
            <a:spLocks noGrp="1" noRot="1" noChangeAspect="1" noTextEdit="1"/>
          </p:cNvSpPr>
          <p:nvPr>
            <p:ph type="sldImg"/>
          </p:nvPr>
        </p:nvSpPr>
        <p:spPr>
          <a:ln>
            <a:solidFill>
              <a:srgbClr val="000000">
                <a:alpha val="100000"/>
              </a:srgbClr>
            </a:solidFill>
            <a:miter lim="800000"/>
          </a:ln>
        </p:spPr>
      </p:sp>
      <p:sp>
        <p:nvSpPr>
          <p:cNvPr id="53251" name="备注占位符 2"/>
          <p:cNvSpPr>
            <a:spLocks noGrp="1"/>
          </p:cNvSpPr>
          <p:nvPr>
            <p:ph type="body" idx="1"/>
          </p:nvPr>
        </p:nvSpPr>
        <p:spPr>
          <a:noFill/>
          <a:ln>
            <a:noFill/>
          </a:ln>
        </p:spPr>
        <p:txBody>
          <a:bodyPr wrap="square" lIns="91440" tIns="45720" rIns="91440" bIns="45720" anchor="t" anchorCtr="0"/>
          <a:p>
            <a:pPr lvl="0"/>
            <a:endParaRPr lang="zh-CN" altLang="en-US" dirty="0"/>
          </a:p>
        </p:txBody>
      </p:sp>
      <p:sp>
        <p:nvSpPr>
          <p:cNvPr id="53252" name="灯片编号占位符 3"/>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zh-CN" altLang="en-US" sz="1200" dirty="0"/>
            </a:fld>
            <a:endParaRPr lang="zh-CN" altLang="en-US" sz="1200"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7" name="标题 7"/>
          <p:cNvSpPr>
            <a:spLocks noGrp="1"/>
          </p:cNvSpPr>
          <p:nvPr>
            <p:ph type="ctrTitle"/>
          </p:nvPr>
        </p:nvSpPr>
        <p:spPr>
          <a:xfrm>
            <a:off x="1219200" y="3886200"/>
            <a:ext cx="6858000" cy="990600"/>
          </a:xfrm>
          <a:prstGeom prst="rect">
            <a:avLst/>
          </a:prstGeom>
        </p:spPr>
        <p:txBody>
          <a:bodyPr anchor="t" anchorCtr="0"/>
          <a:lstStyle>
            <a:lvl1pPr algn="r">
              <a:defRPr sz="3200">
                <a:solidFill>
                  <a:schemeClr val="tx1"/>
                </a:solidFill>
              </a:defRPr>
            </a:lvl1pPr>
          </a:lstStyle>
          <a:p>
            <a:r>
              <a:rPr kumimoji="0" lang="zh-CN" altLang="en-US" smtClean="0"/>
              <a:t>单击此处编辑母版标题样式</a:t>
            </a:r>
            <a:endParaRPr kumimoji="0" lang="en-US"/>
          </a:p>
        </p:txBody>
      </p:sp>
      <p:sp>
        <p:nvSpPr>
          <p:cNvPr id="8" name="副标题 8"/>
          <p:cNvSpPr>
            <a:spLocks noGrp="1"/>
          </p:cNvSpPr>
          <p:nvPr>
            <p:ph type="subTitle" idx="1"/>
          </p:nvPr>
        </p:nvSpPr>
        <p:spPr>
          <a:xfrm>
            <a:off x="1219200" y="5124450"/>
            <a:ext cx="6858000" cy="533400"/>
          </a:xfrm>
          <a:prstGeom prst="rect">
            <a:avLst/>
          </a:prstGeo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zh-CN" altLang="en-US" smtClean="0"/>
              <a:t>单击此处编辑母版副标题样式</a:t>
            </a:r>
            <a:endParaRPr kumimoji="0" lang="en-US"/>
          </a:p>
        </p:txBody>
      </p:sp>
      <p:sp>
        <p:nvSpPr>
          <p:cNvPr id="9" name="矩形 8"/>
          <p:cNvSpPr/>
          <p:nvPr userDrawn="1"/>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矩形 9"/>
          <p:cNvSpPr/>
          <p:nvPr userDrawn="1"/>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矩形 10"/>
          <p:cNvSpPr/>
          <p:nvPr userDrawn="1"/>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矩形 11"/>
          <p:cNvSpPr/>
          <p:nvPr userDrawn="1"/>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28759" y="365126"/>
            <a:ext cx="7888070" cy="1325563"/>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28759" y="1825625"/>
            <a:ext cx="7888070" cy="4351338"/>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a:xfrm>
            <a:off x="628759" y="6356351"/>
            <a:ext cx="2057757" cy="365125"/>
          </a:xfrm>
          <a:prstGeom prst="rect">
            <a:avLst/>
          </a:prstGeom>
        </p:spPr>
        <p:txBody>
          <a:bodyPr/>
          <a:lstStyle/>
          <a:p>
            <a:endParaRPr lang="zh-CN" altLang="en-US"/>
          </a:p>
        </p:txBody>
      </p:sp>
      <p:sp>
        <p:nvSpPr>
          <p:cNvPr id="5" name="页脚占位符 4"/>
          <p:cNvSpPr>
            <a:spLocks noGrp="1"/>
          </p:cNvSpPr>
          <p:nvPr>
            <p:ph type="ftr" sz="quarter" idx="11"/>
          </p:nvPr>
        </p:nvSpPr>
        <p:spPr>
          <a:xfrm>
            <a:off x="3029476" y="6356351"/>
            <a:ext cx="3086636" cy="365125"/>
          </a:xfrm>
          <a:prstGeom prst="rect">
            <a:avLst/>
          </a:prstGeom>
        </p:spPr>
        <p:txBody>
          <a:bodyPr/>
          <a:lstStyle/>
          <a:p>
            <a:r>
              <a:rPr lang="zh-CN" altLang="en-US"/>
              <a:t>浙江财经大学信智学院 陈琰宏</a:t>
            </a:r>
            <a:endParaRPr lang="zh-CN" altLang="en-US"/>
          </a:p>
        </p:txBody>
      </p:sp>
      <p:sp>
        <p:nvSpPr>
          <p:cNvPr id="6" name="灯片编号占位符 5"/>
          <p:cNvSpPr>
            <a:spLocks noGrp="1"/>
          </p:cNvSpPr>
          <p:nvPr>
            <p:ph type="sldNum" sz="quarter" idx="12"/>
          </p:nvPr>
        </p:nvSpPr>
        <p:spPr>
          <a:xfrm>
            <a:off x="6459072" y="6356351"/>
            <a:ext cx="2057757" cy="365125"/>
          </a:xfrm>
          <a:prstGeom prst="rect">
            <a:avLst/>
          </a:prstGeom>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4812" y="365125"/>
            <a:ext cx="1972017" cy="5811838"/>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28759" y="365125"/>
            <a:ext cx="5801732" cy="5811838"/>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a:xfrm>
            <a:off x="628759" y="6356351"/>
            <a:ext cx="2057757" cy="365125"/>
          </a:xfrm>
          <a:prstGeom prst="rect">
            <a:avLst/>
          </a:prstGeom>
        </p:spPr>
        <p:txBody>
          <a:bodyPr/>
          <a:lstStyle/>
          <a:p>
            <a:endParaRPr lang="zh-CN" altLang="en-US"/>
          </a:p>
        </p:txBody>
      </p:sp>
      <p:sp>
        <p:nvSpPr>
          <p:cNvPr id="5" name="页脚占位符 4"/>
          <p:cNvSpPr>
            <a:spLocks noGrp="1"/>
          </p:cNvSpPr>
          <p:nvPr>
            <p:ph type="ftr" sz="quarter" idx="11"/>
          </p:nvPr>
        </p:nvSpPr>
        <p:spPr>
          <a:xfrm>
            <a:off x="3029476" y="6356351"/>
            <a:ext cx="3086636" cy="365125"/>
          </a:xfrm>
          <a:prstGeom prst="rect">
            <a:avLst/>
          </a:prstGeom>
        </p:spPr>
        <p:txBody>
          <a:bodyPr/>
          <a:lstStyle/>
          <a:p>
            <a:r>
              <a:rPr lang="zh-CN" altLang="en-US"/>
              <a:t>浙江财经大学信智学院 陈琰宏</a:t>
            </a:r>
            <a:endParaRPr lang="zh-CN" altLang="en-US"/>
          </a:p>
        </p:txBody>
      </p:sp>
      <p:sp>
        <p:nvSpPr>
          <p:cNvPr id="6" name="灯片编号占位符 5"/>
          <p:cNvSpPr>
            <a:spLocks noGrp="1"/>
          </p:cNvSpPr>
          <p:nvPr>
            <p:ph type="sldNum" sz="quarter" idx="12"/>
          </p:nvPr>
        </p:nvSpPr>
        <p:spPr>
          <a:xfrm>
            <a:off x="6459072" y="6356351"/>
            <a:ext cx="2057757" cy="365125"/>
          </a:xfrm>
          <a:prstGeom prst="rect">
            <a:avLst/>
          </a:prstGeom>
        </p:spPr>
        <p:txBody>
          <a:bodyPr/>
          <a:lstStyle/>
          <a:p>
            <a:fld id="{565CE74E-AB26-4998-AD42-012C4C1AD076}"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标题，文本与内容">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sz="half" idx="1"/>
          </p:nvPr>
        </p:nvSpPr>
        <p:spPr>
          <a:xfrm>
            <a:off x="628737" y="1825625"/>
            <a:ext cx="3886740" cy="4351338"/>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内容占位符 3"/>
          <p:cNvSpPr>
            <a:spLocks noGrp="1"/>
          </p:cNvSpPr>
          <p:nvPr>
            <p:ph sz="half" idx="2"/>
          </p:nvPr>
        </p:nvSpPr>
        <p:spPr>
          <a:xfrm>
            <a:off x="4629793" y="1825625"/>
            <a:ext cx="3886740" cy="4351338"/>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9" name="Rectangle 4"/>
          <p:cNvSpPr>
            <a:spLocks noGrp="1"/>
          </p:cNvSpPr>
          <p:nvPr>
            <p:ph type="dt" sz="half" idx="12"/>
          </p:nvPr>
        </p:nvSpPr>
        <p:spPr>
          <a:xfrm>
            <a:off x="685895" y="6248400"/>
            <a:ext cx="1905265" cy="457200"/>
          </a:xfrm>
          <a:prstGeom prst="rect">
            <a:avLst/>
          </a:prstGeom>
          <a:noFill/>
          <a:ln w="9525">
            <a:noFill/>
            <a:mite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x-none" sz="1400" b="0" i="0" u="none" strike="noStrike" kern="1200" cap="none" spc="0" normalizeH="0" baseline="0" noProof="1">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10" name="Rectangle 5"/>
          <p:cNvSpPr>
            <a:spLocks noGrp="1"/>
          </p:cNvSpPr>
          <p:nvPr>
            <p:ph type="ftr" sz="quarter" idx="3"/>
          </p:nvPr>
        </p:nvSpPr>
        <p:spPr>
          <a:xfrm>
            <a:off x="3124634" y="6248400"/>
            <a:ext cx="2896002" cy="457200"/>
          </a:xfrm>
          <a:prstGeom prst="rect">
            <a:avLst/>
          </a:prstGeom>
          <a:noFill/>
          <a:ln w="9525">
            <a:noFill/>
            <a:mite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x-none" sz="1400" b="0" i="0" u="none" strike="noStrike" kern="1200" cap="none" spc="0" normalizeH="0" baseline="0" noProof="1">
                <a:ln>
                  <a:noFill/>
                </a:ln>
                <a:solidFill>
                  <a:schemeClr val="tx1"/>
                </a:solidFill>
                <a:effectLst/>
                <a:uLnTx/>
                <a:uFillTx/>
                <a:latin typeface="Times New Roman" panose="02020603050405020304" pitchFamily="18" charset="0"/>
                <a:ea typeface="宋体" panose="02010600030101010101" pitchFamily="2" charset="-122"/>
                <a:cs typeface="+mn-cs"/>
              </a:rPr>
              <a:t>浙江财经大学信智学院 陈琰宏</a:t>
            </a:r>
            <a:endParaRPr kumimoji="0" lang="en-US" altLang="x-none" sz="1400" b="0" i="0" u="none" strike="noStrike" kern="1200" cap="none" spc="0" normalizeH="0" baseline="0" noProof="1">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11" name="Rectangle 6"/>
          <p:cNvSpPr>
            <a:spLocks noGrp="1"/>
          </p:cNvSpPr>
          <p:nvPr>
            <p:ph type="sldNum" sz="quarter" idx="4"/>
          </p:nvPr>
        </p:nvSpPr>
        <p:spPr>
          <a:xfrm>
            <a:off x="6554110" y="6248400"/>
            <a:ext cx="1905265" cy="457200"/>
          </a:xfrm>
          <a:prstGeom prst="rect">
            <a:avLst/>
          </a:prstGeom>
          <a:noFill/>
          <a:ln w="9525">
            <a:noFill/>
            <a:mite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569DFB09-06DA-4D7B-B329-89A7B5D591DD}" type="slidenum">
              <a:rPr kumimoji="0" lang="en-US" altLang="x-none" sz="1400" b="0" i="0" u="none" strike="noStrike" kern="1200" cap="none" spc="0" normalizeH="0" baseline="0" noProof="1">
                <a:ln>
                  <a:noFill/>
                </a:ln>
                <a:solidFill>
                  <a:schemeClr val="tx1"/>
                </a:solidFill>
                <a:effectLst/>
                <a:uLnTx/>
                <a:uFillTx/>
                <a:latin typeface="Times New Roman" panose="02020603050405020304" pitchFamily="18" charset="0"/>
                <a:ea typeface="宋体" panose="02010600030101010101" pitchFamily="2" charset="-122"/>
                <a:cs typeface="+mn-ea"/>
              </a:rPr>
            </a:fld>
            <a:endParaRPr kumimoji="0" lang="en-US" altLang="x-none" sz="1400" b="0" i="0" u="none" strike="noStrike" kern="1200" cap="none" spc="0" normalizeH="0" baseline="0" noProof="1">
              <a:ln>
                <a:noFill/>
              </a:ln>
              <a:solidFill>
                <a:schemeClr val="tx1"/>
              </a:solidFill>
              <a:effectLst/>
              <a:uLnTx/>
              <a:uFillTx/>
              <a:latin typeface="Times New Roman" panose="02020603050405020304" pitchFamily="18" charset="0"/>
              <a:ea typeface="宋体" panose="02010600030101010101" pitchFamily="2" charset="-122"/>
              <a:cs typeface="+mn-ea"/>
            </a:endParaRPr>
          </a:p>
        </p:txBody>
      </p:sp>
    </p:spTree>
  </p:cSld>
  <p:clrMapOvr>
    <a:masterClrMapping/>
  </p:clrMapOvr>
  <p:transition>
    <p:strips dir="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28759" y="365126"/>
            <a:ext cx="7888070" cy="1325563"/>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628759" y="1825625"/>
            <a:ext cx="7888070" cy="4351338"/>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a:xfrm>
            <a:off x="628759" y="6356351"/>
            <a:ext cx="2057757" cy="365125"/>
          </a:xfrm>
          <a:prstGeom prst="rect">
            <a:avLst/>
          </a:prstGeom>
        </p:spPr>
        <p:txBody>
          <a:bodyPr/>
          <a:lstStyle/>
          <a:p>
            <a:endParaRPr lang="zh-CN" altLang="en-US"/>
          </a:p>
        </p:txBody>
      </p:sp>
      <p:sp>
        <p:nvSpPr>
          <p:cNvPr id="5" name="页脚占位符 4"/>
          <p:cNvSpPr>
            <a:spLocks noGrp="1"/>
          </p:cNvSpPr>
          <p:nvPr>
            <p:ph type="ftr" sz="quarter" idx="11"/>
          </p:nvPr>
        </p:nvSpPr>
        <p:spPr>
          <a:xfrm>
            <a:off x="3029476" y="6356351"/>
            <a:ext cx="3086636" cy="365125"/>
          </a:xfrm>
          <a:prstGeom prst="rect">
            <a:avLst/>
          </a:prstGeom>
        </p:spPr>
        <p:txBody>
          <a:bodyPr/>
          <a:lstStyle/>
          <a:p>
            <a:r>
              <a:rPr lang="zh-CN" altLang="en-US"/>
              <a:t>浙江财经大学信智学院 陈琰宏</a:t>
            </a:r>
            <a:endParaRPr lang="zh-CN" altLang="en-US"/>
          </a:p>
        </p:txBody>
      </p:sp>
      <p:sp>
        <p:nvSpPr>
          <p:cNvPr id="6" name="灯片编号占位符 5"/>
          <p:cNvSpPr>
            <a:spLocks noGrp="1"/>
          </p:cNvSpPr>
          <p:nvPr>
            <p:ph type="sldNum" sz="quarter" idx="12"/>
          </p:nvPr>
        </p:nvSpPr>
        <p:spPr>
          <a:xfrm>
            <a:off x="6459072" y="6356351"/>
            <a:ext cx="2057757" cy="365125"/>
          </a:xfrm>
          <a:prstGeom prst="rect">
            <a:avLst/>
          </a:prstGeom>
        </p:spPr>
        <p:txBody>
          <a:bodyPr/>
          <a:lstStyle/>
          <a:p>
            <a:fld id="{565CE74E-AB26-4998-AD42-012C4C1AD076}" type="slidenum">
              <a:rPr lang="zh-CN" altLang="en-US" smtClean="0"/>
            </a:fld>
            <a:endParaRPr lang="zh-CN" altLang="en-US"/>
          </a:p>
        </p:txBody>
      </p:sp>
      <p:pic>
        <p:nvPicPr>
          <p:cNvPr id="7" name="Picture 2" descr="C:\Users\Administrator\Desktop\b21c8701a18b87d6e9bbd88e060828381e30fda2.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976870" y="226060"/>
            <a:ext cx="923290" cy="88201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996" y="1709739"/>
            <a:ext cx="7888070" cy="2852737"/>
          </a:xfrm>
          <a:prstGeom prst="rect">
            <a:avLst/>
          </a:prstGeo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996" y="4589464"/>
            <a:ext cx="788807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a:xfrm>
            <a:off x="628759" y="6356351"/>
            <a:ext cx="2057757" cy="365125"/>
          </a:xfrm>
          <a:prstGeom prst="rect">
            <a:avLst/>
          </a:prstGeom>
        </p:spPr>
        <p:txBody>
          <a:bodyPr/>
          <a:lstStyle/>
          <a:p>
            <a:endParaRPr lang="zh-CN" altLang="en-US"/>
          </a:p>
        </p:txBody>
      </p:sp>
      <p:sp>
        <p:nvSpPr>
          <p:cNvPr id="5" name="页脚占位符 4"/>
          <p:cNvSpPr>
            <a:spLocks noGrp="1"/>
          </p:cNvSpPr>
          <p:nvPr>
            <p:ph type="ftr" sz="quarter" idx="11"/>
          </p:nvPr>
        </p:nvSpPr>
        <p:spPr>
          <a:xfrm>
            <a:off x="3029476" y="6356351"/>
            <a:ext cx="3086636" cy="365125"/>
          </a:xfrm>
          <a:prstGeom prst="rect">
            <a:avLst/>
          </a:prstGeom>
        </p:spPr>
        <p:txBody>
          <a:bodyPr/>
          <a:lstStyle/>
          <a:p>
            <a:r>
              <a:rPr lang="zh-CN" altLang="en-US"/>
              <a:t>浙江财经大学信智学院 陈琰宏</a:t>
            </a:r>
            <a:endParaRPr lang="zh-CN" altLang="en-US"/>
          </a:p>
        </p:txBody>
      </p:sp>
      <p:sp>
        <p:nvSpPr>
          <p:cNvPr id="6" name="灯片编号占位符 5"/>
          <p:cNvSpPr>
            <a:spLocks noGrp="1"/>
          </p:cNvSpPr>
          <p:nvPr>
            <p:ph type="sldNum" sz="quarter" idx="12"/>
          </p:nvPr>
        </p:nvSpPr>
        <p:spPr>
          <a:xfrm>
            <a:off x="6459072" y="6356351"/>
            <a:ext cx="2057757" cy="365125"/>
          </a:xfrm>
          <a:prstGeom prst="rect">
            <a:avLst/>
          </a:prstGeom>
        </p:spPr>
        <p:txBody>
          <a:bodyPr/>
          <a:lstStyle/>
          <a:p>
            <a:fld id="{565CE74E-AB26-4998-AD42-012C4C1AD076}"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28759" y="365126"/>
            <a:ext cx="7888070" cy="1325563"/>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28759" y="1825625"/>
            <a:ext cx="3886875" cy="4351338"/>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29954" y="1825625"/>
            <a:ext cx="3886875" cy="4351338"/>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a:xfrm>
            <a:off x="628759" y="6356351"/>
            <a:ext cx="2057757" cy="365125"/>
          </a:xfrm>
          <a:prstGeom prst="rect">
            <a:avLst/>
          </a:prstGeom>
        </p:spPr>
        <p:txBody>
          <a:bodyPr/>
          <a:lstStyle/>
          <a:p>
            <a:endParaRPr lang="zh-CN" altLang="en-US"/>
          </a:p>
        </p:txBody>
      </p:sp>
      <p:sp>
        <p:nvSpPr>
          <p:cNvPr id="6" name="页脚占位符 5"/>
          <p:cNvSpPr>
            <a:spLocks noGrp="1"/>
          </p:cNvSpPr>
          <p:nvPr>
            <p:ph type="ftr" sz="quarter" idx="11"/>
          </p:nvPr>
        </p:nvSpPr>
        <p:spPr>
          <a:xfrm>
            <a:off x="3029476" y="6356351"/>
            <a:ext cx="3086636" cy="365125"/>
          </a:xfrm>
          <a:prstGeom prst="rect">
            <a:avLst/>
          </a:prstGeom>
        </p:spPr>
        <p:txBody>
          <a:bodyPr/>
          <a:lstStyle/>
          <a:p>
            <a:r>
              <a:rPr lang="zh-CN" altLang="en-US"/>
              <a:t>浙江财经大学信智学院 陈琰宏</a:t>
            </a:r>
            <a:endParaRPr lang="zh-CN" altLang="en-US"/>
          </a:p>
        </p:txBody>
      </p:sp>
      <p:sp>
        <p:nvSpPr>
          <p:cNvPr id="7" name="灯片编号占位符 6"/>
          <p:cNvSpPr>
            <a:spLocks noGrp="1"/>
          </p:cNvSpPr>
          <p:nvPr>
            <p:ph type="sldNum" sz="quarter" idx="12"/>
          </p:nvPr>
        </p:nvSpPr>
        <p:spPr>
          <a:xfrm>
            <a:off x="6459072" y="6356351"/>
            <a:ext cx="2057757" cy="365125"/>
          </a:xfrm>
          <a:prstGeom prst="rect">
            <a:avLst/>
          </a:prstGeom>
        </p:spPr>
        <p:txBody>
          <a:bodyPr/>
          <a:lstStyle/>
          <a:p>
            <a:fld id="{565CE74E-AB26-4998-AD42-012C4C1AD076}"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950" y="365126"/>
            <a:ext cx="7888070" cy="1325563"/>
          </a:xfrm>
          <a:prstGeom prst="rect">
            <a:avLst/>
          </a:prstGeo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9951" y="1681163"/>
            <a:ext cx="3869012"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629951" y="2505075"/>
            <a:ext cx="3869012" cy="3684588"/>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29954" y="1681163"/>
            <a:ext cx="3888066"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29954" y="2505075"/>
            <a:ext cx="3888066" cy="3684588"/>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a:xfrm>
            <a:off x="628759" y="6356351"/>
            <a:ext cx="2057757" cy="365125"/>
          </a:xfrm>
          <a:prstGeom prst="rect">
            <a:avLst/>
          </a:prstGeom>
        </p:spPr>
        <p:txBody>
          <a:bodyPr/>
          <a:lstStyle/>
          <a:p>
            <a:endParaRPr lang="zh-CN" altLang="en-US"/>
          </a:p>
        </p:txBody>
      </p:sp>
      <p:sp>
        <p:nvSpPr>
          <p:cNvPr id="8" name="页脚占位符 7"/>
          <p:cNvSpPr>
            <a:spLocks noGrp="1"/>
          </p:cNvSpPr>
          <p:nvPr>
            <p:ph type="ftr" sz="quarter" idx="11"/>
          </p:nvPr>
        </p:nvSpPr>
        <p:spPr>
          <a:xfrm>
            <a:off x="3029476" y="6356351"/>
            <a:ext cx="3086636" cy="365125"/>
          </a:xfrm>
          <a:prstGeom prst="rect">
            <a:avLst/>
          </a:prstGeom>
        </p:spPr>
        <p:txBody>
          <a:bodyPr/>
          <a:lstStyle/>
          <a:p>
            <a:r>
              <a:rPr lang="zh-CN" altLang="en-US"/>
              <a:t>浙江财经大学信智学院 陈琰宏</a:t>
            </a:r>
            <a:endParaRPr lang="zh-CN" altLang="en-US"/>
          </a:p>
        </p:txBody>
      </p:sp>
      <p:sp>
        <p:nvSpPr>
          <p:cNvPr id="9" name="灯片编号占位符 8"/>
          <p:cNvSpPr>
            <a:spLocks noGrp="1"/>
          </p:cNvSpPr>
          <p:nvPr>
            <p:ph type="sldNum" sz="quarter" idx="12"/>
          </p:nvPr>
        </p:nvSpPr>
        <p:spPr>
          <a:xfrm>
            <a:off x="6459072" y="6356351"/>
            <a:ext cx="2057757" cy="365125"/>
          </a:xfrm>
          <a:prstGeom prst="rect">
            <a:avLst/>
          </a:prstGeom>
        </p:spPr>
        <p:txBody>
          <a:bodyPr/>
          <a:lstStyle/>
          <a:p>
            <a:fld id="{565CE74E-AB26-4998-AD42-012C4C1AD076}"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28759" y="365126"/>
            <a:ext cx="7888070" cy="1325563"/>
          </a:xfrm>
          <a:prstGeom prst="rect">
            <a:avLst/>
          </a:prstGeo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628759" y="6356351"/>
            <a:ext cx="2057757" cy="365125"/>
          </a:xfrm>
          <a:prstGeom prst="rect">
            <a:avLst/>
          </a:prstGeom>
        </p:spPr>
        <p:txBody>
          <a:bodyPr/>
          <a:lstStyle/>
          <a:p>
            <a:endParaRPr lang="zh-CN" altLang="en-US"/>
          </a:p>
        </p:txBody>
      </p:sp>
      <p:sp>
        <p:nvSpPr>
          <p:cNvPr id="4" name="页脚占位符 3"/>
          <p:cNvSpPr>
            <a:spLocks noGrp="1"/>
          </p:cNvSpPr>
          <p:nvPr>
            <p:ph type="ftr" sz="quarter" idx="11"/>
          </p:nvPr>
        </p:nvSpPr>
        <p:spPr>
          <a:xfrm>
            <a:off x="3029476" y="6356351"/>
            <a:ext cx="3086636" cy="365125"/>
          </a:xfrm>
          <a:prstGeom prst="rect">
            <a:avLst/>
          </a:prstGeom>
        </p:spPr>
        <p:txBody>
          <a:bodyPr/>
          <a:lstStyle/>
          <a:p>
            <a:r>
              <a:rPr lang="zh-CN" altLang="en-US"/>
              <a:t>浙江财经大学信智学院 陈琰宏</a:t>
            </a:r>
            <a:endParaRPr lang="zh-CN" altLang="en-US"/>
          </a:p>
        </p:txBody>
      </p:sp>
      <p:sp>
        <p:nvSpPr>
          <p:cNvPr id="5" name="灯片编号占位符 4"/>
          <p:cNvSpPr>
            <a:spLocks noGrp="1"/>
          </p:cNvSpPr>
          <p:nvPr>
            <p:ph type="sldNum" sz="quarter" idx="12"/>
          </p:nvPr>
        </p:nvSpPr>
        <p:spPr>
          <a:xfrm>
            <a:off x="6459072" y="6356351"/>
            <a:ext cx="2057757" cy="365125"/>
          </a:xfrm>
          <a:prstGeom prst="rect">
            <a:avLst/>
          </a:prstGeom>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28759" y="6356351"/>
            <a:ext cx="2057757" cy="365125"/>
          </a:xfrm>
          <a:prstGeom prst="rect">
            <a:avLst/>
          </a:prstGeom>
        </p:spPr>
        <p:txBody>
          <a:bodyPr/>
          <a:lstStyle/>
          <a:p>
            <a:endParaRPr lang="zh-CN" altLang="en-US"/>
          </a:p>
        </p:txBody>
      </p:sp>
      <p:sp>
        <p:nvSpPr>
          <p:cNvPr id="3" name="页脚占位符 2"/>
          <p:cNvSpPr>
            <a:spLocks noGrp="1"/>
          </p:cNvSpPr>
          <p:nvPr>
            <p:ph type="ftr" sz="quarter" idx="11"/>
          </p:nvPr>
        </p:nvSpPr>
        <p:spPr>
          <a:xfrm>
            <a:off x="3029476" y="6356351"/>
            <a:ext cx="3086636" cy="365125"/>
          </a:xfrm>
          <a:prstGeom prst="rect">
            <a:avLst/>
          </a:prstGeom>
        </p:spPr>
        <p:txBody>
          <a:bodyPr/>
          <a:lstStyle/>
          <a:p>
            <a:r>
              <a:rPr lang="zh-CN" altLang="en-US"/>
              <a:t>浙江财经大学信智学院 陈琰宏</a:t>
            </a:r>
            <a:endParaRPr lang="zh-CN" altLang="en-US"/>
          </a:p>
        </p:txBody>
      </p:sp>
      <p:sp>
        <p:nvSpPr>
          <p:cNvPr id="4" name="灯片编号占位符 3"/>
          <p:cNvSpPr>
            <a:spLocks noGrp="1"/>
          </p:cNvSpPr>
          <p:nvPr>
            <p:ph type="sldNum" sz="quarter" idx="12"/>
          </p:nvPr>
        </p:nvSpPr>
        <p:spPr>
          <a:xfrm>
            <a:off x="6459072" y="6356351"/>
            <a:ext cx="2057757" cy="365125"/>
          </a:xfrm>
          <a:prstGeom prst="rect">
            <a:avLst/>
          </a:prstGeom>
        </p:spPr>
        <p:txBody>
          <a:bodyPr/>
          <a:lstStyle/>
          <a:p>
            <a:fld id="{565CE74E-AB26-4998-AD42-012C4C1AD076}"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951" y="457200"/>
            <a:ext cx="2949690" cy="1600200"/>
          </a:xfrm>
          <a:prstGeom prst="rect">
            <a:avLst/>
          </a:prstGeo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8066" y="987426"/>
            <a:ext cx="4629954"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29951" y="2057400"/>
            <a:ext cx="2949690"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a:xfrm>
            <a:off x="628759" y="6356351"/>
            <a:ext cx="2057757" cy="365125"/>
          </a:xfrm>
          <a:prstGeom prst="rect">
            <a:avLst/>
          </a:prstGeom>
        </p:spPr>
        <p:txBody>
          <a:bodyPr/>
          <a:lstStyle/>
          <a:p>
            <a:endParaRPr lang="zh-CN" altLang="en-US"/>
          </a:p>
        </p:txBody>
      </p:sp>
      <p:sp>
        <p:nvSpPr>
          <p:cNvPr id="6" name="页脚占位符 5"/>
          <p:cNvSpPr>
            <a:spLocks noGrp="1"/>
          </p:cNvSpPr>
          <p:nvPr>
            <p:ph type="ftr" sz="quarter" idx="11"/>
          </p:nvPr>
        </p:nvSpPr>
        <p:spPr>
          <a:xfrm>
            <a:off x="3029476" y="6356351"/>
            <a:ext cx="3086636" cy="365125"/>
          </a:xfrm>
          <a:prstGeom prst="rect">
            <a:avLst/>
          </a:prstGeom>
        </p:spPr>
        <p:txBody>
          <a:bodyPr/>
          <a:lstStyle/>
          <a:p>
            <a:r>
              <a:rPr lang="zh-CN" altLang="en-US"/>
              <a:t>浙江财经大学信智学院 陈琰宏</a:t>
            </a:r>
            <a:endParaRPr lang="zh-CN" altLang="en-US"/>
          </a:p>
        </p:txBody>
      </p:sp>
      <p:sp>
        <p:nvSpPr>
          <p:cNvPr id="7" name="灯片编号占位符 6"/>
          <p:cNvSpPr>
            <a:spLocks noGrp="1"/>
          </p:cNvSpPr>
          <p:nvPr>
            <p:ph type="sldNum" sz="quarter" idx="12"/>
          </p:nvPr>
        </p:nvSpPr>
        <p:spPr>
          <a:xfrm>
            <a:off x="6459072" y="6356351"/>
            <a:ext cx="2057757" cy="365125"/>
          </a:xfrm>
          <a:prstGeom prst="rect">
            <a:avLst/>
          </a:prstGeom>
        </p:spPr>
        <p:txBody>
          <a:bodyPr/>
          <a:lstStyle/>
          <a:p>
            <a:fld id="{565CE74E-AB26-4998-AD42-012C4C1AD076}"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951" y="457200"/>
            <a:ext cx="2949690" cy="1600200"/>
          </a:xfrm>
          <a:prstGeom prst="rect">
            <a:avLst/>
          </a:prstGeo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8066" y="987426"/>
            <a:ext cx="4629954"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629951" y="2057400"/>
            <a:ext cx="2949690"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a:xfrm>
            <a:off x="628759" y="6356351"/>
            <a:ext cx="2057757" cy="365125"/>
          </a:xfrm>
          <a:prstGeom prst="rect">
            <a:avLst/>
          </a:prstGeom>
        </p:spPr>
        <p:txBody>
          <a:bodyPr/>
          <a:lstStyle/>
          <a:p>
            <a:endParaRPr lang="zh-CN" altLang="en-US"/>
          </a:p>
        </p:txBody>
      </p:sp>
      <p:sp>
        <p:nvSpPr>
          <p:cNvPr id="6" name="页脚占位符 5"/>
          <p:cNvSpPr>
            <a:spLocks noGrp="1"/>
          </p:cNvSpPr>
          <p:nvPr>
            <p:ph type="ftr" sz="quarter" idx="11"/>
          </p:nvPr>
        </p:nvSpPr>
        <p:spPr>
          <a:xfrm>
            <a:off x="3029476" y="6356351"/>
            <a:ext cx="3086636" cy="365125"/>
          </a:xfrm>
          <a:prstGeom prst="rect">
            <a:avLst/>
          </a:prstGeom>
        </p:spPr>
        <p:txBody>
          <a:bodyPr/>
          <a:lstStyle/>
          <a:p>
            <a:r>
              <a:rPr lang="zh-CN" altLang="en-US"/>
              <a:t>浙江财经大学信智学院 陈琰宏</a:t>
            </a:r>
            <a:endParaRPr lang="zh-CN" altLang="en-US"/>
          </a:p>
        </p:txBody>
      </p:sp>
      <p:sp>
        <p:nvSpPr>
          <p:cNvPr id="7" name="灯片编号占位符 6"/>
          <p:cNvSpPr>
            <a:spLocks noGrp="1"/>
          </p:cNvSpPr>
          <p:nvPr>
            <p:ph type="sldNum" sz="quarter" idx="12"/>
          </p:nvPr>
        </p:nvSpPr>
        <p:spPr>
          <a:xfrm>
            <a:off x="6459072" y="6356351"/>
            <a:ext cx="2057757" cy="365125"/>
          </a:xfrm>
          <a:prstGeom prst="rect">
            <a:avLst/>
          </a:prstGeom>
        </p:spPr>
        <p:txBody>
          <a:bodyPr/>
          <a:lstStyle/>
          <a:p>
            <a:fld id="{565CE74E-AB26-4998-AD42-012C4C1AD07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标题占位符 21"/>
          <p:cNvSpPr>
            <a:spLocks noGrp="1"/>
          </p:cNvSpPr>
          <p:nvPr>
            <p:ph type="title"/>
          </p:nvPr>
        </p:nvSpPr>
        <p:spPr>
          <a:xfrm>
            <a:off x="457200" y="152400"/>
            <a:ext cx="8229600" cy="990600"/>
          </a:xfrm>
          <a:prstGeom prst="rect">
            <a:avLst/>
          </a:prstGeom>
        </p:spPr>
        <p:txBody>
          <a:bodyPr vert="horz" anchor="b" anchorCtr="0">
            <a:normAutofit/>
          </a:bodyPr>
          <a:lstStyle/>
          <a:p>
            <a:r>
              <a:rPr kumimoji="0" lang="zh-CN" altLang="en-US" smtClean="0"/>
              <a:t>单击此处编辑母版标题样式</a:t>
            </a:r>
            <a:endParaRPr kumimoji="0" lang="en-US"/>
          </a:p>
        </p:txBody>
      </p:sp>
      <p:sp>
        <p:nvSpPr>
          <p:cNvPr id="8" name="文本占位符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zh-CN" altLang="en-US" smtClean="0"/>
              <a:t>单击此处编辑母版文本样式</a:t>
            </a:r>
            <a:endParaRPr kumimoji="0" lang="zh-CN" altLang="en-US" smtClean="0"/>
          </a:p>
          <a:p>
            <a:pPr lvl="1" eaLnBrk="1" latinLnBrk="0" hangingPunct="1"/>
            <a:r>
              <a:rPr kumimoji="0" lang="zh-CN" altLang="en-US" smtClean="0"/>
              <a:t>第二级</a:t>
            </a:r>
            <a:endParaRPr kumimoji="0" lang="zh-CN" altLang="en-US" smtClean="0"/>
          </a:p>
          <a:p>
            <a:pPr lvl="2" eaLnBrk="1" latinLnBrk="0" hangingPunct="1"/>
            <a:r>
              <a:rPr kumimoji="0" lang="zh-CN" altLang="en-US" smtClean="0"/>
              <a:t>第三级</a:t>
            </a:r>
            <a:endParaRPr kumimoji="0" lang="zh-CN" altLang="en-US" smtClean="0"/>
          </a:p>
          <a:p>
            <a:pPr lvl="3" eaLnBrk="1" latinLnBrk="0" hangingPunct="1"/>
            <a:r>
              <a:rPr kumimoji="0" lang="zh-CN" altLang="en-US" smtClean="0"/>
              <a:t>第四级</a:t>
            </a:r>
            <a:endParaRPr kumimoji="0" lang="zh-CN" altLang="en-US" smtClean="0"/>
          </a:p>
          <a:p>
            <a:pPr lvl="4" eaLnBrk="1" latinLnBrk="0" hangingPunct="1"/>
            <a:r>
              <a:rPr kumimoji="0" lang="zh-CN" altLang="en-US" smtClean="0"/>
              <a:t>第五级</a:t>
            </a:r>
            <a:endParaRPr kumimoji="0" lang="en-US"/>
          </a:p>
        </p:txBody>
      </p:sp>
      <p:sp>
        <p:nvSpPr>
          <p:cNvPr id="9" name="日期占位符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endParaRPr lang="zh-CN" altLang="en-US"/>
          </a:p>
        </p:txBody>
      </p:sp>
      <p:sp>
        <p:nvSpPr>
          <p:cNvPr id="10" name="页脚占位符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r>
              <a:rPr lang="zh-CN" altLang="en-US" dirty="0" smtClean="0"/>
              <a:t>浙江财经大学信智学院 陈琰宏</a:t>
            </a:r>
            <a:endParaRPr lang="zh-CN" altLang="en-US" dirty="0"/>
          </a:p>
        </p:txBody>
      </p:sp>
      <p:sp>
        <p:nvSpPr>
          <p:cNvPr id="11" name="灯片编号占位符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0C913308-F349-4B6D-A68A-DD1791B4A57B}" type="slidenum">
              <a:rPr lang="zh-CN" altLang="en-US" smtClean="0"/>
            </a:fld>
            <a:endParaRPr lang="zh-CN" altLang="en-US"/>
          </a:p>
        </p:txBody>
      </p:sp>
      <p:sp>
        <p:nvSpPr>
          <p:cNvPr id="12" name="直接连接符 11"/>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3" name="直接连接符 12"/>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4" name="等腰三角形 13"/>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7.xml"/><Relationship Id="rId2" Type="http://schemas.openxmlformats.org/officeDocument/2006/relationships/image" Target="../media/image13.png"/><Relationship Id="rId1" Type="http://schemas.openxmlformats.org/officeDocument/2006/relationships/image" Target="../media/image12.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4.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4.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5.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6.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8.png"/><Relationship Id="rId1" Type="http://schemas.openxmlformats.org/officeDocument/2006/relationships/image" Target="../media/image1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0.png"/><Relationship Id="rId1" Type="http://schemas.openxmlformats.org/officeDocument/2006/relationships/tags" Target="../tags/tag2.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1.png"/></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2.png"/></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4.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5.png"/></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6.png"/></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7.png"/></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8.png"/></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8.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9.png"/></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0.png"/></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1.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2.png"/></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png"/><Relationship Id="rId1" Type="http://schemas.openxmlformats.org/officeDocument/2006/relationships/image" Target="../media/image33.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3.png"/></Relationships>
</file>

<file path=ppt/slides/_rels/slide5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4.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5.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6.png"/></Relationships>
</file>

<file path=ppt/slides/_rels/slide5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7.png"/></Relationships>
</file>

<file path=ppt/slides/_rels/slide5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8.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7.xml.rels><?xml version="1.0" encoding="UTF-8" standalone="yes"?>
<Relationships xmlns="http://schemas.openxmlformats.org/package/2006/relationships"><Relationship Id="rId8" Type="http://schemas.openxmlformats.org/officeDocument/2006/relationships/vmlDrawing" Target="../drawings/vmlDrawing1.vml"/><Relationship Id="rId7" Type="http://schemas.openxmlformats.org/officeDocument/2006/relationships/slideLayout" Target="../slideLayouts/slideLayout2.xml"/><Relationship Id="rId6" Type="http://schemas.openxmlformats.org/officeDocument/2006/relationships/image" Target="../media/image7.wmf"/><Relationship Id="rId5" Type="http://schemas.openxmlformats.org/officeDocument/2006/relationships/oleObject" Target="../embeddings/oleObject1.bin"/><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tags" Target="../tags/tag1.xml"/></Relationships>
</file>

<file path=ppt/slides/_rels/slide8.xml.rels><?xml version="1.0" encoding="UTF-8" standalone="yes"?>
<Relationships xmlns="http://schemas.openxmlformats.org/package/2006/relationships"><Relationship Id="rId7" Type="http://schemas.openxmlformats.org/officeDocument/2006/relationships/notesSlide" Target="../notesSlides/notesSlide5.xml"/><Relationship Id="rId6" Type="http://schemas.openxmlformats.org/officeDocument/2006/relationships/vmlDrawing" Target="../drawings/vmlDrawing2.vml"/><Relationship Id="rId5" Type="http://schemas.openxmlformats.org/officeDocument/2006/relationships/slideLayout" Target="../slideLayouts/slideLayout7.xml"/><Relationship Id="rId4" Type="http://schemas.openxmlformats.org/officeDocument/2006/relationships/image" Target="../media/image10.png"/><Relationship Id="rId3" Type="http://schemas.openxmlformats.org/officeDocument/2006/relationships/image" Target="../media/image9.png"/><Relationship Id="rId2" Type="http://schemas.openxmlformats.org/officeDocument/2006/relationships/image" Target="../media/image8.wmf"/><Relationship Id="rId1" Type="http://schemas.openxmlformats.org/officeDocument/2006/relationships/oleObject" Target="../embeddings/oleObject2.bin"/></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ctrTitle"/>
          </p:nvPr>
        </p:nvSpPr>
        <p:spPr>
          <a:xfrm>
            <a:off x="1114272" y="3736672"/>
            <a:ext cx="6912768" cy="1003279"/>
          </a:xfrm>
        </p:spPr>
        <p:txBody>
          <a:bodyPr>
            <a:noAutofit/>
          </a:bodyPr>
          <a:lstStyle/>
          <a:p>
            <a:pPr algn="ctr"/>
            <a:r>
              <a:rPr lang="zh-CN" altLang="en-US" sz="4400" b="1" dirty="0" smtClean="0">
                <a:latin typeface="+mn-ea"/>
                <a:ea typeface="+mn-ea"/>
                <a:cs typeface="+mn-ea"/>
                <a:sym typeface="+mn-ea"/>
              </a:rPr>
              <a:t>记忆化搜索动态规划</a:t>
            </a:r>
            <a:br>
              <a:rPr lang="zh-CN" altLang="en-US" sz="4400" b="1" dirty="0" smtClean="0">
                <a:latin typeface="+mn-ea"/>
                <a:ea typeface="+mn-ea"/>
                <a:cs typeface="+mn-ea"/>
              </a:rPr>
            </a:br>
            <a:endParaRPr lang="zh-CN" altLang="en-US" sz="4400" b="1" dirty="0" smtClean="0">
              <a:latin typeface="+mn-ea"/>
              <a:ea typeface="+mn-ea"/>
              <a:cs typeface="+mn-ea"/>
            </a:endParaRPr>
          </a:p>
        </p:txBody>
      </p:sp>
      <p:sp>
        <p:nvSpPr>
          <p:cNvPr id="5" name="副标题 2"/>
          <p:cNvSpPr>
            <a:spLocks noGrp="1"/>
          </p:cNvSpPr>
          <p:nvPr>
            <p:ph type="subTitle" idx="1"/>
          </p:nvPr>
        </p:nvSpPr>
        <p:spPr>
          <a:xfrm>
            <a:off x="1219200" y="5124450"/>
            <a:ext cx="6858000" cy="533400"/>
          </a:xfrm>
        </p:spPr>
        <p:txBody>
          <a:bodyPr>
            <a:normAutofit/>
          </a:bodyPr>
          <a:lstStyle/>
          <a:p>
            <a:pPr algn="ctr"/>
            <a:r>
              <a:rPr lang="en-US" altLang="zh-CN" sz="2800" dirty="0" smtClean="0"/>
              <a:t>                                   </a:t>
            </a:r>
            <a:r>
              <a:rPr lang="zh-CN" altLang="en-US" sz="2800" b="1" dirty="0" smtClean="0">
                <a:latin typeface="宋体" panose="02010600030101010101" pitchFamily="2" charset="-122"/>
                <a:ea typeface="宋体" panose="02010600030101010101" pitchFamily="2" charset="-122"/>
              </a:rPr>
              <a:t>信智学院  </a:t>
            </a:r>
            <a:r>
              <a:rPr lang="zh-CN" sz="2800" b="1" dirty="0">
                <a:latin typeface="宋体" panose="02010600030101010101" pitchFamily="2" charset="-122"/>
                <a:ea typeface="宋体" panose="02010600030101010101" pitchFamily="2" charset="-122"/>
              </a:rPr>
              <a:t>陈琰宏</a:t>
            </a:r>
            <a:endParaRPr lang="zh-CN" sz="2800" b="1" dirty="0">
              <a:latin typeface="宋体" panose="02010600030101010101" pitchFamily="2" charset="-122"/>
              <a:ea typeface="宋体" panose="02010600030101010101" pitchFamily="2" charset="-122"/>
            </a:endParaRPr>
          </a:p>
        </p:txBody>
      </p:sp>
      <p:pic>
        <p:nvPicPr>
          <p:cNvPr id="6" name="图片 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344" y="1124744"/>
            <a:ext cx="9144000" cy="1042416"/>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999" advTm="5181"/>
    </mc:Choice>
    <mc:Fallback>
      <p:transition spd="slow" advTm="5181"/>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椭圆 4"/>
          <p:cNvSpPr/>
          <p:nvPr/>
        </p:nvSpPr>
        <p:spPr>
          <a:xfrm>
            <a:off x="410210" y="5215890"/>
            <a:ext cx="1156335" cy="6705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ltLang="zh-CN" sz="2400"/>
          </a:p>
          <a:p>
            <a:pPr algn="ctr"/>
            <a:r>
              <a:rPr lang="en-US" altLang="zh-CN" sz="2400"/>
              <a:t>dfs(2)</a:t>
            </a:r>
            <a:endParaRPr lang="en-US" altLang="zh-CN" sz="2400"/>
          </a:p>
          <a:p>
            <a:pPr algn="ctr"/>
            <a:endParaRPr lang="en-US" altLang="zh-CN" sz="2400"/>
          </a:p>
        </p:txBody>
      </p:sp>
      <p:grpSp>
        <p:nvGrpSpPr>
          <p:cNvPr id="73" name="组合 72"/>
          <p:cNvGrpSpPr/>
          <p:nvPr/>
        </p:nvGrpSpPr>
        <p:grpSpPr>
          <a:xfrm>
            <a:off x="1490980" y="2435860"/>
            <a:ext cx="1146810" cy="1046480"/>
            <a:chOff x="2348" y="3836"/>
            <a:chExt cx="1806" cy="1648"/>
          </a:xfrm>
        </p:grpSpPr>
        <p:sp>
          <p:nvSpPr>
            <p:cNvPr id="3" name="椭圆 2"/>
            <p:cNvSpPr/>
            <p:nvPr/>
          </p:nvSpPr>
          <p:spPr>
            <a:xfrm>
              <a:off x="2348" y="4428"/>
              <a:ext cx="1806" cy="10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ltLang="zh-CN" sz="2400"/>
            </a:p>
            <a:p>
              <a:pPr algn="ctr"/>
              <a:r>
                <a:rPr lang="en-US" altLang="zh-CN" sz="2400"/>
                <a:t>dfs(4)</a:t>
              </a:r>
              <a:endParaRPr lang="en-US" altLang="zh-CN" sz="2400"/>
            </a:p>
            <a:p>
              <a:pPr algn="ctr"/>
              <a:endParaRPr lang="en-US" altLang="zh-CN" sz="2400"/>
            </a:p>
          </p:txBody>
        </p:sp>
        <p:cxnSp>
          <p:nvCxnSpPr>
            <p:cNvPr id="36" name="直接箭头连接符 35"/>
            <p:cNvCxnSpPr>
              <a:stCxn id="2" idx="3"/>
              <a:endCxn id="3" idx="0"/>
            </p:cNvCxnSpPr>
            <p:nvPr/>
          </p:nvCxnSpPr>
          <p:spPr>
            <a:xfrm flipH="1">
              <a:off x="3251" y="3836"/>
              <a:ext cx="782" cy="59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grpSp>
      <p:grpSp>
        <p:nvGrpSpPr>
          <p:cNvPr id="74" name="组合 73"/>
          <p:cNvGrpSpPr/>
          <p:nvPr/>
        </p:nvGrpSpPr>
        <p:grpSpPr>
          <a:xfrm>
            <a:off x="927735" y="3383915"/>
            <a:ext cx="1136650" cy="1300480"/>
            <a:chOff x="1461" y="5329"/>
            <a:chExt cx="1790" cy="2048"/>
          </a:xfrm>
        </p:grpSpPr>
        <p:sp>
          <p:nvSpPr>
            <p:cNvPr id="4" name="椭圆 3"/>
            <p:cNvSpPr/>
            <p:nvPr/>
          </p:nvSpPr>
          <p:spPr>
            <a:xfrm>
              <a:off x="1461" y="6321"/>
              <a:ext cx="1791" cy="10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ltLang="zh-CN" sz="2400"/>
            </a:p>
            <a:p>
              <a:pPr algn="ctr"/>
              <a:r>
                <a:rPr lang="en-US" altLang="zh-CN" sz="2400"/>
                <a:t>dfs(3)</a:t>
              </a:r>
              <a:endParaRPr lang="en-US" altLang="zh-CN" sz="2400"/>
            </a:p>
            <a:p>
              <a:pPr algn="ctr"/>
              <a:endParaRPr lang="en-US" altLang="zh-CN" sz="2400"/>
            </a:p>
          </p:txBody>
        </p:sp>
        <p:cxnSp>
          <p:nvCxnSpPr>
            <p:cNvPr id="37" name="直接箭头连接符 36"/>
            <p:cNvCxnSpPr>
              <a:stCxn id="3" idx="3"/>
              <a:endCxn id="4" idx="0"/>
            </p:cNvCxnSpPr>
            <p:nvPr/>
          </p:nvCxnSpPr>
          <p:spPr>
            <a:xfrm flipH="1">
              <a:off x="2357" y="5329"/>
              <a:ext cx="255" cy="99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grpSp>
      <p:cxnSp>
        <p:nvCxnSpPr>
          <p:cNvPr id="38" name="直接箭头连接符 37"/>
          <p:cNvCxnSpPr>
            <a:stCxn id="4" idx="3"/>
            <a:endCxn id="5" idx="0"/>
          </p:cNvCxnSpPr>
          <p:nvPr/>
        </p:nvCxnSpPr>
        <p:spPr>
          <a:xfrm flipH="1">
            <a:off x="988695" y="4585970"/>
            <a:ext cx="105410" cy="62992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grpSp>
        <p:nvGrpSpPr>
          <p:cNvPr id="78" name="组合 77"/>
          <p:cNvGrpSpPr/>
          <p:nvPr/>
        </p:nvGrpSpPr>
        <p:grpSpPr>
          <a:xfrm>
            <a:off x="1666240" y="4741545"/>
            <a:ext cx="1184910" cy="1567180"/>
            <a:chOff x="2624" y="7467"/>
            <a:chExt cx="1866" cy="2468"/>
          </a:xfrm>
        </p:grpSpPr>
        <p:sp>
          <p:nvSpPr>
            <p:cNvPr id="6" name="椭圆 5"/>
            <p:cNvSpPr/>
            <p:nvPr/>
          </p:nvSpPr>
          <p:spPr>
            <a:xfrm>
              <a:off x="2624" y="8879"/>
              <a:ext cx="1866" cy="10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ltLang="zh-CN" sz="2400"/>
            </a:p>
            <a:p>
              <a:pPr algn="ctr"/>
              <a:r>
                <a:rPr lang="en-US" altLang="zh-CN" sz="2400"/>
                <a:t>dfs(1)</a:t>
              </a:r>
              <a:endParaRPr lang="en-US" altLang="zh-CN" sz="2400"/>
            </a:p>
            <a:p>
              <a:pPr algn="ctr"/>
              <a:endParaRPr lang="en-US" altLang="zh-CN" sz="2400"/>
            </a:p>
          </p:txBody>
        </p:sp>
        <p:cxnSp>
          <p:nvCxnSpPr>
            <p:cNvPr id="39" name="直接箭头连接符 38"/>
            <p:cNvCxnSpPr>
              <a:endCxn id="6" idx="0"/>
            </p:cNvCxnSpPr>
            <p:nvPr/>
          </p:nvCxnSpPr>
          <p:spPr>
            <a:xfrm>
              <a:off x="2690" y="7467"/>
              <a:ext cx="867" cy="141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grpSp>
      <p:cxnSp>
        <p:nvCxnSpPr>
          <p:cNvPr id="41" name="直接箭头连接符 40"/>
          <p:cNvCxnSpPr>
            <a:stCxn id="6" idx="7"/>
            <a:endCxn id="4" idx="5"/>
          </p:cNvCxnSpPr>
          <p:nvPr/>
        </p:nvCxnSpPr>
        <p:spPr>
          <a:xfrm flipH="1" flipV="1">
            <a:off x="1898650" y="4585970"/>
            <a:ext cx="779145" cy="1150620"/>
          </a:xfrm>
          <a:prstGeom prst="straightConnector1">
            <a:avLst/>
          </a:prstGeom>
          <a:ln w="19050">
            <a:tailEnd type="arrow" w="med" len="med"/>
          </a:ln>
        </p:spPr>
        <p:style>
          <a:lnRef idx="2">
            <a:schemeClr val="accent2"/>
          </a:lnRef>
          <a:fillRef idx="0">
            <a:schemeClr val="accent2"/>
          </a:fillRef>
          <a:effectRef idx="1">
            <a:schemeClr val="accent2"/>
          </a:effectRef>
          <a:fontRef idx="minor">
            <a:schemeClr val="tx1"/>
          </a:fontRef>
        </p:style>
      </p:cxnSp>
      <p:sp>
        <p:nvSpPr>
          <p:cNvPr id="42" name="文本框 41"/>
          <p:cNvSpPr txBox="1"/>
          <p:nvPr/>
        </p:nvSpPr>
        <p:spPr>
          <a:xfrm>
            <a:off x="317500" y="3724275"/>
            <a:ext cx="962660" cy="368300"/>
          </a:xfrm>
          <a:prstGeom prst="rect">
            <a:avLst/>
          </a:prstGeom>
          <a:noFill/>
        </p:spPr>
        <p:txBody>
          <a:bodyPr wrap="square" rtlCol="0">
            <a:spAutoFit/>
          </a:bodyPr>
          <a:p>
            <a:r>
              <a:rPr lang="en-US" altLang="zh-CN">
                <a:highlight>
                  <a:srgbClr val="FFFF00"/>
                </a:highlight>
              </a:rPr>
              <a:t>dp[3]=2</a:t>
            </a:r>
            <a:endParaRPr lang="en-US" altLang="zh-CN">
              <a:highlight>
                <a:srgbClr val="FFFF00"/>
              </a:highlight>
            </a:endParaRPr>
          </a:p>
        </p:txBody>
      </p:sp>
      <p:cxnSp>
        <p:nvCxnSpPr>
          <p:cNvPr id="43" name="直接箭头连接符 42"/>
          <p:cNvCxnSpPr>
            <a:stCxn id="4" idx="7"/>
          </p:cNvCxnSpPr>
          <p:nvPr/>
        </p:nvCxnSpPr>
        <p:spPr>
          <a:xfrm flipV="1">
            <a:off x="1898650" y="3482340"/>
            <a:ext cx="165735" cy="629920"/>
          </a:xfrm>
          <a:prstGeom prst="straightConnector1">
            <a:avLst/>
          </a:prstGeom>
          <a:ln w="19050">
            <a:tailEnd type="arrow" w="med" len="med"/>
          </a:ln>
        </p:spPr>
        <p:style>
          <a:lnRef idx="2">
            <a:schemeClr val="accent2"/>
          </a:lnRef>
          <a:fillRef idx="0">
            <a:schemeClr val="accent2"/>
          </a:fillRef>
          <a:effectRef idx="1">
            <a:schemeClr val="accent2"/>
          </a:effectRef>
          <a:fontRef idx="minor">
            <a:schemeClr val="tx1"/>
          </a:fontRef>
        </p:style>
      </p:cxnSp>
      <p:sp>
        <p:nvSpPr>
          <p:cNvPr id="45" name="文本框 44"/>
          <p:cNvSpPr txBox="1"/>
          <p:nvPr/>
        </p:nvSpPr>
        <p:spPr>
          <a:xfrm>
            <a:off x="2132330" y="4946015"/>
            <a:ext cx="783590" cy="368300"/>
          </a:xfrm>
          <a:prstGeom prst="rect">
            <a:avLst/>
          </a:prstGeom>
          <a:noFill/>
        </p:spPr>
        <p:txBody>
          <a:bodyPr wrap="square" rtlCol="0">
            <a:spAutoFit/>
          </a:bodyPr>
          <a:p>
            <a:r>
              <a:rPr lang="en-US" altLang="zh-CN"/>
              <a:t>b=1</a:t>
            </a:r>
            <a:endParaRPr lang="en-US" altLang="zh-CN"/>
          </a:p>
        </p:txBody>
      </p:sp>
      <p:sp>
        <p:nvSpPr>
          <p:cNvPr id="46" name="文本框 45"/>
          <p:cNvSpPr txBox="1"/>
          <p:nvPr/>
        </p:nvSpPr>
        <p:spPr>
          <a:xfrm>
            <a:off x="1666240" y="3616325"/>
            <a:ext cx="783590" cy="368300"/>
          </a:xfrm>
          <a:prstGeom prst="rect">
            <a:avLst/>
          </a:prstGeom>
          <a:noFill/>
        </p:spPr>
        <p:txBody>
          <a:bodyPr wrap="square" rtlCol="0">
            <a:spAutoFit/>
          </a:bodyPr>
          <a:p>
            <a:r>
              <a:rPr lang="en-US" altLang="zh-CN"/>
              <a:t>a=2</a:t>
            </a:r>
            <a:endParaRPr lang="en-US" altLang="zh-CN"/>
          </a:p>
        </p:txBody>
      </p:sp>
      <p:sp>
        <p:nvSpPr>
          <p:cNvPr id="47" name="椭圆 46"/>
          <p:cNvSpPr/>
          <p:nvPr/>
        </p:nvSpPr>
        <p:spPr>
          <a:xfrm>
            <a:off x="2620010" y="3802380"/>
            <a:ext cx="1156335" cy="670560"/>
          </a:xfrm>
          <a:prstGeom prst="ellipse">
            <a:avLst/>
          </a:prstGeom>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ltLang="zh-CN" sz="2400"/>
          </a:p>
          <a:p>
            <a:pPr algn="ctr"/>
            <a:r>
              <a:rPr lang="en-US" altLang="zh-CN" sz="2000"/>
              <a:t>dfs(2)</a:t>
            </a:r>
            <a:endParaRPr lang="en-US" altLang="zh-CN" sz="2000"/>
          </a:p>
          <a:p>
            <a:pPr algn="ctr"/>
            <a:endParaRPr lang="en-US" altLang="zh-CN" sz="2000"/>
          </a:p>
        </p:txBody>
      </p:sp>
      <p:cxnSp>
        <p:nvCxnSpPr>
          <p:cNvPr id="48" name="直接箭头连接符 47"/>
          <p:cNvCxnSpPr>
            <a:endCxn id="47" idx="1"/>
          </p:cNvCxnSpPr>
          <p:nvPr/>
        </p:nvCxnSpPr>
        <p:spPr>
          <a:xfrm>
            <a:off x="2466340" y="3282315"/>
            <a:ext cx="323215" cy="61849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52" name="文本框 51"/>
          <p:cNvSpPr txBox="1"/>
          <p:nvPr/>
        </p:nvSpPr>
        <p:spPr>
          <a:xfrm>
            <a:off x="560070" y="2778760"/>
            <a:ext cx="962660" cy="368300"/>
          </a:xfrm>
          <a:prstGeom prst="rect">
            <a:avLst/>
          </a:prstGeom>
          <a:noFill/>
        </p:spPr>
        <p:txBody>
          <a:bodyPr wrap="square" rtlCol="0">
            <a:spAutoFit/>
          </a:bodyPr>
          <a:p>
            <a:r>
              <a:rPr lang="en-US" altLang="zh-CN">
                <a:highlight>
                  <a:srgbClr val="FFFF00"/>
                </a:highlight>
              </a:rPr>
              <a:t>dp[4]=3</a:t>
            </a:r>
            <a:endParaRPr lang="en-US" altLang="zh-CN">
              <a:highlight>
                <a:srgbClr val="FFFF00"/>
              </a:highlight>
            </a:endParaRPr>
          </a:p>
        </p:txBody>
      </p:sp>
      <p:sp>
        <p:nvSpPr>
          <p:cNvPr id="53" name="文本框 52"/>
          <p:cNvSpPr txBox="1"/>
          <p:nvPr/>
        </p:nvSpPr>
        <p:spPr>
          <a:xfrm>
            <a:off x="1427480" y="1813560"/>
            <a:ext cx="962660" cy="368300"/>
          </a:xfrm>
          <a:prstGeom prst="rect">
            <a:avLst/>
          </a:prstGeom>
          <a:noFill/>
        </p:spPr>
        <p:txBody>
          <a:bodyPr wrap="square" rtlCol="0">
            <a:spAutoFit/>
          </a:bodyPr>
          <a:p>
            <a:r>
              <a:rPr lang="en-US" altLang="zh-CN">
                <a:highlight>
                  <a:srgbClr val="FFFF00"/>
                </a:highlight>
              </a:rPr>
              <a:t>dp[5]=5</a:t>
            </a:r>
            <a:endParaRPr lang="en-US" altLang="zh-CN">
              <a:highlight>
                <a:srgbClr val="FFFF00"/>
              </a:highlight>
            </a:endParaRPr>
          </a:p>
        </p:txBody>
      </p:sp>
      <p:grpSp>
        <p:nvGrpSpPr>
          <p:cNvPr id="85" name="组合 84"/>
          <p:cNvGrpSpPr/>
          <p:nvPr/>
        </p:nvGrpSpPr>
        <p:grpSpPr>
          <a:xfrm>
            <a:off x="2526030" y="2534285"/>
            <a:ext cx="783590" cy="490220"/>
            <a:chOff x="3978" y="3991"/>
            <a:chExt cx="1234" cy="772"/>
          </a:xfrm>
        </p:grpSpPr>
        <p:cxnSp>
          <p:nvCxnSpPr>
            <p:cNvPr id="55" name="直接箭头连接符 54"/>
            <p:cNvCxnSpPr/>
            <p:nvPr/>
          </p:nvCxnSpPr>
          <p:spPr>
            <a:xfrm flipV="1">
              <a:off x="4033" y="3991"/>
              <a:ext cx="559" cy="653"/>
            </a:xfrm>
            <a:prstGeom prst="straightConnector1">
              <a:avLst/>
            </a:prstGeom>
            <a:ln w="19050">
              <a:tailEnd type="arrow" w="med" len="med"/>
            </a:ln>
          </p:spPr>
          <p:style>
            <a:lnRef idx="2">
              <a:schemeClr val="accent2"/>
            </a:lnRef>
            <a:fillRef idx="0">
              <a:schemeClr val="accent2"/>
            </a:fillRef>
            <a:effectRef idx="1">
              <a:schemeClr val="accent2"/>
            </a:effectRef>
            <a:fontRef idx="minor">
              <a:schemeClr val="tx1"/>
            </a:fontRef>
          </p:style>
        </p:cxnSp>
        <p:sp>
          <p:nvSpPr>
            <p:cNvPr id="56" name="文本框 55"/>
            <p:cNvSpPr txBox="1"/>
            <p:nvPr/>
          </p:nvSpPr>
          <p:spPr>
            <a:xfrm>
              <a:off x="3978" y="4183"/>
              <a:ext cx="1234" cy="580"/>
            </a:xfrm>
            <a:prstGeom prst="rect">
              <a:avLst/>
            </a:prstGeom>
            <a:noFill/>
          </p:spPr>
          <p:txBody>
            <a:bodyPr wrap="square" rtlCol="0">
              <a:spAutoFit/>
            </a:bodyPr>
            <a:p>
              <a:r>
                <a:rPr lang="en-US" altLang="zh-CN"/>
                <a:t>a=3</a:t>
              </a:r>
              <a:endParaRPr lang="en-US" altLang="zh-CN"/>
            </a:p>
          </p:txBody>
        </p:sp>
      </p:grpSp>
      <p:grpSp>
        <p:nvGrpSpPr>
          <p:cNvPr id="86" name="组合 85"/>
          <p:cNvGrpSpPr/>
          <p:nvPr/>
        </p:nvGrpSpPr>
        <p:grpSpPr>
          <a:xfrm>
            <a:off x="3453130" y="2406015"/>
            <a:ext cx="1073785" cy="650875"/>
            <a:chOff x="5438" y="3789"/>
            <a:chExt cx="1691" cy="1025"/>
          </a:xfrm>
        </p:grpSpPr>
        <p:sp>
          <p:nvSpPr>
            <p:cNvPr id="57" name="文本框 56"/>
            <p:cNvSpPr txBox="1"/>
            <p:nvPr/>
          </p:nvSpPr>
          <p:spPr>
            <a:xfrm>
              <a:off x="5613" y="4234"/>
              <a:ext cx="1516" cy="580"/>
            </a:xfrm>
            <a:prstGeom prst="rect">
              <a:avLst/>
            </a:prstGeom>
            <a:noFill/>
          </p:spPr>
          <p:txBody>
            <a:bodyPr wrap="square" rtlCol="0">
              <a:spAutoFit/>
            </a:bodyPr>
            <a:p>
              <a:r>
                <a:rPr lang="en-US" altLang="zh-CN">
                  <a:highlight>
                    <a:srgbClr val="FFFF00"/>
                  </a:highlight>
                </a:rPr>
                <a:t>dp[3]=2</a:t>
              </a:r>
              <a:endParaRPr lang="en-US" altLang="zh-CN">
                <a:highlight>
                  <a:srgbClr val="FFFF00"/>
                </a:highlight>
              </a:endParaRPr>
            </a:p>
          </p:txBody>
        </p:sp>
        <p:cxnSp>
          <p:nvCxnSpPr>
            <p:cNvPr id="60" name="直接箭头连接符 59"/>
            <p:cNvCxnSpPr/>
            <p:nvPr/>
          </p:nvCxnSpPr>
          <p:spPr>
            <a:xfrm>
              <a:off x="5438" y="3789"/>
              <a:ext cx="539" cy="571"/>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grpSp>
      <p:grpSp>
        <p:nvGrpSpPr>
          <p:cNvPr id="87" name="组合 86"/>
          <p:cNvGrpSpPr/>
          <p:nvPr/>
        </p:nvGrpSpPr>
        <p:grpSpPr>
          <a:xfrm>
            <a:off x="3593465" y="2268855"/>
            <a:ext cx="843915" cy="419100"/>
            <a:chOff x="5659" y="3573"/>
            <a:chExt cx="1329" cy="660"/>
          </a:xfrm>
        </p:grpSpPr>
        <p:sp>
          <p:nvSpPr>
            <p:cNvPr id="50" name="文本框 49"/>
            <p:cNvSpPr txBox="1"/>
            <p:nvPr/>
          </p:nvSpPr>
          <p:spPr>
            <a:xfrm>
              <a:off x="5754" y="3573"/>
              <a:ext cx="1234" cy="580"/>
            </a:xfrm>
            <a:prstGeom prst="rect">
              <a:avLst/>
            </a:prstGeom>
            <a:noFill/>
          </p:spPr>
          <p:txBody>
            <a:bodyPr wrap="square" rtlCol="0">
              <a:spAutoFit/>
            </a:bodyPr>
            <a:p>
              <a:r>
                <a:rPr lang="en-US" altLang="zh-CN"/>
                <a:t>b=2</a:t>
              </a:r>
              <a:endParaRPr lang="en-US" altLang="zh-CN"/>
            </a:p>
          </p:txBody>
        </p:sp>
        <p:cxnSp>
          <p:nvCxnSpPr>
            <p:cNvPr id="61" name="直接箭头连接符 60"/>
            <p:cNvCxnSpPr/>
            <p:nvPr/>
          </p:nvCxnSpPr>
          <p:spPr>
            <a:xfrm flipH="1" flipV="1">
              <a:off x="5659" y="3573"/>
              <a:ext cx="544" cy="661"/>
            </a:xfrm>
            <a:prstGeom prst="straightConnector1">
              <a:avLst/>
            </a:prstGeom>
            <a:ln w="19050">
              <a:tailEnd type="arrow" w="med" len="med"/>
            </a:ln>
          </p:spPr>
          <p:style>
            <a:lnRef idx="2">
              <a:schemeClr val="accent2"/>
            </a:lnRef>
            <a:fillRef idx="0">
              <a:schemeClr val="accent2"/>
            </a:fillRef>
            <a:effectRef idx="1">
              <a:schemeClr val="accent2"/>
            </a:effectRef>
            <a:fontRef idx="minor">
              <a:schemeClr val="tx1"/>
            </a:fontRef>
          </p:style>
        </p:cxnSp>
      </p:grpSp>
      <p:sp>
        <p:nvSpPr>
          <p:cNvPr id="63" name="椭圆 62"/>
          <p:cNvSpPr/>
          <p:nvPr/>
        </p:nvSpPr>
        <p:spPr>
          <a:xfrm>
            <a:off x="3725545" y="1191895"/>
            <a:ext cx="1165860" cy="67119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ltLang="zh-CN" sz="2400"/>
          </a:p>
          <a:p>
            <a:pPr algn="ctr"/>
            <a:r>
              <a:rPr lang="en-US" altLang="zh-CN" sz="2400"/>
              <a:t>dfs(6)</a:t>
            </a:r>
            <a:endParaRPr lang="en-US" altLang="zh-CN" sz="2400"/>
          </a:p>
          <a:p>
            <a:pPr algn="ctr"/>
            <a:endParaRPr lang="en-US" altLang="zh-CN" sz="2400"/>
          </a:p>
        </p:txBody>
      </p:sp>
      <p:grpSp>
        <p:nvGrpSpPr>
          <p:cNvPr id="72" name="组合 71"/>
          <p:cNvGrpSpPr/>
          <p:nvPr/>
        </p:nvGrpSpPr>
        <p:grpSpPr>
          <a:xfrm>
            <a:off x="2390140" y="1527810"/>
            <a:ext cx="1334770" cy="1005840"/>
            <a:chOff x="3764" y="2406"/>
            <a:chExt cx="2102" cy="1584"/>
          </a:xfrm>
        </p:grpSpPr>
        <p:sp>
          <p:nvSpPr>
            <p:cNvPr id="2" name="椭圆 1"/>
            <p:cNvSpPr/>
            <p:nvPr/>
          </p:nvSpPr>
          <p:spPr>
            <a:xfrm>
              <a:off x="3764" y="2934"/>
              <a:ext cx="1836" cy="105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ltLang="zh-CN" sz="2400"/>
            </a:p>
            <a:p>
              <a:pPr algn="ctr"/>
              <a:r>
                <a:rPr lang="en-US" altLang="zh-CN" sz="2400"/>
                <a:t>dfs(5)</a:t>
              </a:r>
              <a:endParaRPr lang="en-US" altLang="zh-CN" sz="2400"/>
            </a:p>
            <a:p>
              <a:pPr algn="ctr"/>
              <a:endParaRPr lang="en-US" altLang="zh-CN" sz="2400"/>
            </a:p>
          </p:txBody>
        </p:sp>
        <p:cxnSp>
          <p:nvCxnSpPr>
            <p:cNvPr id="64" name="直接箭头连接符 63"/>
            <p:cNvCxnSpPr>
              <a:stCxn id="63" idx="2"/>
              <a:endCxn id="2" idx="0"/>
            </p:cNvCxnSpPr>
            <p:nvPr/>
          </p:nvCxnSpPr>
          <p:spPr>
            <a:xfrm flipH="1">
              <a:off x="4682" y="2406"/>
              <a:ext cx="1185" cy="52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grpSp>
      <p:grpSp>
        <p:nvGrpSpPr>
          <p:cNvPr id="88" name="组合 87"/>
          <p:cNvGrpSpPr/>
          <p:nvPr/>
        </p:nvGrpSpPr>
        <p:grpSpPr>
          <a:xfrm>
            <a:off x="3385185" y="1730375"/>
            <a:ext cx="1052195" cy="368300"/>
            <a:chOff x="5331" y="2725"/>
            <a:chExt cx="1657" cy="580"/>
          </a:xfrm>
        </p:grpSpPr>
        <p:cxnSp>
          <p:nvCxnSpPr>
            <p:cNvPr id="66" name="直接箭头连接符 65"/>
            <p:cNvCxnSpPr/>
            <p:nvPr/>
          </p:nvCxnSpPr>
          <p:spPr>
            <a:xfrm flipV="1">
              <a:off x="5331" y="2788"/>
              <a:ext cx="805" cy="310"/>
            </a:xfrm>
            <a:prstGeom prst="straightConnector1">
              <a:avLst/>
            </a:prstGeom>
            <a:ln w="19050">
              <a:tailEnd type="arrow" w="med" len="med"/>
            </a:ln>
          </p:spPr>
          <p:style>
            <a:lnRef idx="2">
              <a:schemeClr val="accent2"/>
            </a:lnRef>
            <a:fillRef idx="0">
              <a:schemeClr val="accent2"/>
            </a:fillRef>
            <a:effectRef idx="1">
              <a:schemeClr val="accent2"/>
            </a:effectRef>
            <a:fontRef idx="minor">
              <a:schemeClr val="tx1"/>
            </a:fontRef>
          </p:style>
        </p:cxnSp>
        <p:sp>
          <p:nvSpPr>
            <p:cNvPr id="67" name="文本框 66"/>
            <p:cNvSpPr txBox="1"/>
            <p:nvPr/>
          </p:nvSpPr>
          <p:spPr>
            <a:xfrm>
              <a:off x="5754" y="2725"/>
              <a:ext cx="1234" cy="580"/>
            </a:xfrm>
            <a:prstGeom prst="rect">
              <a:avLst/>
            </a:prstGeom>
            <a:noFill/>
          </p:spPr>
          <p:txBody>
            <a:bodyPr wrap="square" rtlCol="0">
              <a:spAutoFit/>
            </a:bodyPr>
            <a:p>
              <a:r>
                <a:rPr lang="en-US" altLang="zh-CN"/>
                <a:t>a=5</a:t>
              </a:r>
              <a:endParaRPr lang="en-US" altLang="zh-CN"/>
            </a:p>
          </p:txBody>
        </p:sp>
      </p:grpSp>
      <p:grpSp>
        <p:nvGrpSpPr>
          <p:cNvPr id="89" name="组合 88"/>
          <p:cNvGrpSpPr/>
          <p:nvPr/>
        </p:nvGrpSpPr>
        <p:grpSpPr>
          <a:xfrm>
            <a:off x="4308475" y="1863090"/>
            <a:ext cx="1435735" cy="905510"/>
            <a:chOff x="6785" y="2934"/>
            <a:chExt cx="2261" cy="1426"/>
          </a:xfrm>
        </p:grpSpPr>
        <p:cxnSp>
          <p:nvCxnSpPr>
            <p:cNvPr id="65" name="直接箭头连接符 64"/>
            <p:cNvCxnSpPr>
              <a:stCxn id="63" idx="4"/>
              <a:endCxn id="68" idx="1"/>
            </p:cNvCxnSpPr>
            <p:nvPr/>
          </p:nvCxnSpPr>
          <p:spPr>
            <a:xfrm>
              <a:off x="6785" y="2934"/>
              <a:ext cx="745" cy="1136"/>
            </a:xfrm>
            <a:prstGeom prst="straightConnector1">
              <a:avLst/>
            </a:prstGeom>
            <a:ln w="19050">
              <a:tailEnd type="arrow" w="med" len="med"/>
            </a:ln>
          </p:spPr>
          <p:style>
            <a:lnRef idx="2">
              <a:schemeClr val="accent2"/>
            </a:lnRef>
            <a:fillRef idx="0">
              <a:schemeClr val="accent2"/>
            </a:fillRef>
            <a:effectRef idx="1">
              <a:schemeClr val="accent2"/>
            </a:effectRef>
            <a:fontRef idx="minor">
              <a:schemeClr val="tx1"/>
            </a:fontRef>
          </p:style>
        </p:cxnSp>
        <p:sp>
          <p:nvSpPr>
            <p:cNvPr id="68" name="文本框 67"/>
            <p:cNvSpPr txBox="1"/>
            <p:nvPr/>
          </p:nvSpPr>
          <p:spPr>
            <a:xfrm>
              <a:off x="7530" y="3780"/>
              <a:ext cx="1516" cy="580"/>
            </a:xfrm>
            <a:prstGeom prst="rect">
              <a:avLst/>
            </a:prstGeom>
            <a:noFill/>
          </p:spPr>
          <p:txBody>
            <a:bodyPr wrap="square" rtlCol="0">
              <a:spAutoFit/>
            </a:bodyPr>
            <a:p>
              <a:r>
                <a:rPr lang="en-US" altLang="zh-CN">
                  <a:highlight>
                    <a:srgbClr val="FFFF00"/>
                  </a:highlight>
                </a:rPr>
                <a:t>dp[4]=3</a:t>
              </a:r>
              <a:endParaRPr lang="en-US" altLang="zh-CN">
                <a:highlight>
                  <a:srgbClr val="FFFF00"/>
                </a:highlight>
              </a:endParaRPr>
            </a:p>
          </p:txBody>
        </p:sp>
      </p:grpSp>
      <p:grpSp>
        <p:nvGrpSpPr>
          <p:cNvPr id="90" name="组合 89"/>
          <p:cNvGrpSpPr/>
          <p:nvPr/>
        </p:nvGrpSpPr>
        <p:grpSpPr>
          <a:xfrm>
            <a:off x="4720590" y="1764665"/>
            <a:ext cx="954405" cy="635000"/>
            <a:chOff x="7434" y="2779"/>
            <a:chExt cx="1503" cy="1000"/>
          </a:xfrm>
        </p:grpSpPr>
        <p:cxnSp>
          <p:nvCxnSpPr>
            <p:cNvPr id="54" name="直接箭头连接符 53"/>
            <p:cNvCxnSpPr>
              <a:stCxn id="68" idx="0"/>
              <a:endCxn id="63" idx="5"/>
            </p:cNvCxnSpPr>
            <p:nvPr/>
          </p:nvCxnSpPr>
          <p:spPr>
            <a:xfrm flipH="1" flipV="1">
              <a:off x="7434" y="2779"/>
              <a:ext cx="854" cy="1001"/>
            </a:xfrm>
            <a:prstGeom prst="straightConnector1">
              <a:avLst/>
            </a:prstGeom>
            <a:ln w="19050">
              <a:tailEnd type="arrow" w="med" len="med"/>
            </a:ln>
          </p:spPr>
          <p:style>
            <a:lnRef idx="2">
              <a:schemeClr val="accent2"/>
            </a:lnRef>
            <a:fillRef idx="0">
              <a:schemeClr val="accent2"/>
            </a:fillRef>
            <a:effectRef idx="1">
              <a:schemeClr val="accent2"/>
            </a:effectRef>
            <a:fontRef idx="minor">
              <a:schemeClr val="tx1"/>
            </a:fontRef>
          </p:style>
        </p:cxnSp>
        <p:sp>
          <p:nvSpPr>
            <p:cNvPr id="69" name="文本框 68"/>
            <p:cNvSpPr txBox="1"/>
            <p:nvPr/>
          </p:nvSpPr>
          <p:spPr>
            <a:xfrm>
              <a:off x="7703" y="2934"/>
              <a:ext cx="1234" cy="580"/>
            </a:xfrm>
            <a:prstGeom prst="rect">
              <a:avLst/>
            </a:prstGeom>
            <a:noFill/>
          </p:spPr>
          <p:txBody>
            <a:bodyPr wrap="square" rtlCol="0">
              <a:spAutoFit/>
            </a:bodyPr>
            <a:p>
              <a:r>
                <a:rPr lang="en-US" altLang="zh-CN"/>
                <a:t>b=3</a:t>
              </a:r>
              <a:endParaRPr lang="en-US" altLang="zh-CN"/>
            </a:p>
          </p:txBody>
        </p:sp>
      </p:grpSp>
      <p:grpSp>
        <p:nvGrpSpPr>
          <p:cNvPr id="77" name="组合 76"/>
          <p:cNvGrpSpPr/>
          <p:nvPr/>
        </p:nvGrpSpPr>
        <p:grpSpPr>
          <a:xfrm>
            <a:off x="1094105" y="4684395"/>
            <a:ext cx="681990" cy="629920"/>
            <a:chOff x="1723" y="7377"/>
            <a:chExt cx="1074" cy="992"/>
          </a:xfrm>
        </p:grpSpPr>
        <p:cxnSp>
          <p:nvCxnSpPr>
            <p:cNvPr id="75" name="直接箭头连接符 74"/>
            <p:cNvCxnSpPr/>
            <p:nvPr/>
          </p:nvCxnSpPr>
          <p:spPr>
            <a:xfrm flipV="1">
              <a:off x="2200" y="7377"/>
              <a:ext cx="157" cy="992"/>
            </a:xfrm>
            <a:prstGeom prst="straightConnector1">
              <a:avLst/>
            </a:prstGeom>
            <a:ln w="19050">
              <a:tailEnd type="arrow" w="med" len="med"/>
            </a:ln>
          </p:spPr>
          <p:style>
            <a:lnRef idx="2">
              <a:schemeClr val="accent2"/>
            </a:lnRef>
            <a:fillRef idx="0">
              <a:schemeClr val="accent2"/>
            </a:fillRef>
            <a:effectRef idx="1">
              <a:schemeClr val="accent2"/>
            </a:effectRef>
            <a:fontRef idx="minor">
              <a:schemeClr val="tx1"/>
            </a:fontRef>
          </p:style>
        </p:cxnSp>
        <p:sp>
          <p:nvSpPr>
            <p:cNvPr id="76" name="文本框 75"/>
            <p:cNvSpPr txBox="1"/>
            <p:nvPr/>
          </p:nvSpPr>
          <p:spPr>
            <a:xfrm>
              <a:off x="1723" y="7634"/>
              <a:ext cx="1075" cy="580"/>
            </a:xfrm>
            <a:prstGeom prst="rect">
              <a:avLst/>
            </a:prstGeom>
            <a:noFill/>
          </p:spPr>
          <p:txBody>
            <a:bodyPr wrap="square" rtlCol="0">
              <a:spAutoFit/>
            </a:bodyPr>
            <a:p>
              <a:r>
                <a:rPr lang="en-US" altLang="zh-CN"/>
                <a:t>a=1</a:t>
              </a:r>
              <a:endParaRPr lang="en-US" altLang="zh-CN"/>
            </a:p>
          </p:txBody>
        </p:sp>
      </p:grpSp>
      <p:grpSp>
        <p:nvGrpSpPr>
          <p:cNvPr id="84" name="组合 83"/>
          <p:cNvGrpSpPr/>
          <p:nvPr/>
        </p:nvGrpSpPr>
        <p:grpSpPr>
          <a:xfrm>
            <a:off x="2619909" y="3240147"/>
            <a:ext cx="1105636" cy="571777"/>
            <a:chOff x="4214" y="5008"/>
            <a:chExt cx="1638" cy="1050"/>
          </a:xfrm>
        </p:grpSpPr>
        <p:cxnSp>
          <p:nvCxnSpPr>
            <p:cNvPr id="81" name="直接箭头连接符 80"/>
            <p:cNvCxnSpPr/>
            <p:nvPr/>
          </p:nvCxnSpPr>
          <p:spPr>
            <a:xfrm flipH="1" flipV="1">
              <a:off x="4214" y="5008"/>
              <a:ext cx="883" cy="1032"/>
            </a:xfrm>
            <a:prstGeom prst="straightConnector1">
              <a:avLst/>
            </a:prstGeom>
            <a:ln w="19050">
              <a:tailEnd type="arrow" w="med" len="med"/>
            </a:ln>
          </p:spPr>
          <p:style>
            <a:lnRef idx="2">
              <a:schemeClr val="accent2"/>
            </a:lnRef>
            <a:fillRef idx="0">
              <a:schemeClr val="accent2"/>
            </a:fillRef>
            <a:effectRef idx="1">
              <a:schemeClr val="accent2"/>
            </a:effectRef>
            <a:fontRef idx="minor">
              <a:schemeClr val="tx1"/>
            </a:fontRef>
          </p:style>
        </p:cxnSp>
        <p:sp>
          <p:nvSpPr>
            <p:cNvPr id="82" name="文本框 81"/>
            <p:cNvSpPr txBox="1"/>
            <p:nvPr/>
          </p:nvSpPr>
          <p:spPr>
            <a:xfrm>
              <a:off x="4618" y="5382"/>
              <a:ext cx="1234" cy="676"/>
            </a:xfrm>
            <a:prstGeom prst="rect">
              <a:avLst/>
            </a:prstGeom>
            <a:noFill/>
          </p:spPr>
          <p:txBody>
            <a:bodyPr wrap="square" rtlCol="0">
              <a:spAutoFit/>
            </a:bodyPr>
            <a:p>
              <a:r>
                <a:rPr lang="en-US" altLang="zh-CN"/>
                <a:t>b=1</a:t>
              </a:r>
              <a:endParaRPr lang="en-US" altLang="zh-CN"/>
            </a:p>
          </p:txBody>
        </p:sp>
      </p:grpSp>
      <p:sp>
        <p:nvSpPr>
          <p:cNvPr id="91" name="文本框 90"/>
          <p:cNvSpPr txBox="1"/>
          <p:nvPr/>
        </p:nvSpPr>
        <p:spPr>
          <a:xfrm>
            <a:off x="5060950" y="1233805"/>
            <a:ext cx="1174115" cy="460375"/>
          </a:xfrm>
          <a:prstGeom prst="rect">
            <a:avLst/>
          </a:prstGeom>
          <a:noFill/>
        </p:spPr>
        <p:txBody>
          <a:bodyPr wrap="square" rtlCol="0">
            <a:spAutoFit/>
          </a:bodyPr>
          <a:p>
            <a:r>
              <a:rPr lang="en-US" altLang="zh-CN" sz="2400">
                <a:solidFill>
                  <a:srgbClr val="FF0000"/>
                </a:solidFill>
                <a:highlight>
                  <a:srgbClr val="FFFF00"/>
                </a:highlight>
              </a:rPr>
              <a:t>dp[6]=8</a:t>
            </a:r>
            <a:endParaRPr lang="en-US" altLang="zh-CN" sz="2400">
              <a:solidFill>
                <a:srgbClr val="FF0000"/>
              </a:solidFill>
              <a:highlight>
                <a:srgbClr val="FFFF00"/>
              </a:highlight>
            </a:endParaRPr>
          </a:p>
        </p:txBody>
      </p:sp>
      <p:sp>
        <p:nvSpPr>
          <p:cNvPr id="94" name="标题 1"/>
          <p:cNvSpPr>
            <a:spLocks noGrp="1"/>
          </p:cNvSpPr>
          <p:nvPr/>
        </p:nvSpPr>
        <p:spPr>
          <a:xfrm>
            <a:off x="410210" y="379095"/>
            <a:ext cx="5594985" cy="699135"/>
          </a:xfrm>
          <a:prstGeom prst="rect">
            <a:avLst/>
          </a:prstGeom>
        </p:spPr>
        <p:txBody>
          <a:bodyPr vert="horz" wrap="square" lIns="91440" tIns="45720" rIns="91440" bIns="45720" anchor="ctr" anchorCtr="0">
            <a:normAutofit fontScale="8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a:buClrTx/>
              <a:buSzTx/>
              <a:buFontTx/>
            </a:pPr>
            <a:r>
              <a:rPr lang="en-US" altLang="zh-CN" sz="3600" b="1" dirty="0" smtClean="0">
                <a:solidFill>
                  <a:schemeClr val="accent5">
                    <a:lumMod val="75000"/>
                  </a:schemeClr>
                </a:solidFill>
              </a:rPr>
              <a:t>1.2 </a:t>
            </a:r>
            <a:r>
              <a:rPr lang="zh-CN" altLang="en-US" sz="3600" b="1" dirty="0" smtClean="0">
                <a:solidFill>
                  <a:schemeClr val="accent5">
                    <a:lumMod val="75000"/>
                  </a:schemeClr>
                </a:solidFill>
              </a:rPr>
              <a:t>记忆化搜索执行流程像什么：</a:t>
            </a:r>
            <a:endParaRPr lang="en-US" altLang="zh-CN" sz="3600" b="1" dirty="0" smtClean="0">
              <a:solidFill>
                <a:schemeClr val="accent5">
                  <a:lumMod val="75000"/>
                </a:schemeClr>
              </a:solidFill>
            </a:endParaRPr>
          </a:p>
        </p:txBody>
      </p:sp>
      <p:sp>
        <p:nvSpPr>
          <p:cNvPr id="7" name="标题 1"/>
          <p:cNvSpPr>
            <a:spLocks noGrp="1"/>
          </p:cNvSpPr>
          <p:nvPr/>
        </p:nvSpPr>
        <p:spPr>
          <a:xfrm>
            <a:off x="4130675" y="4585970"/>
            <a:ext cx="4052570" cy="699135"/>
          </a:xfrm>
          <a:prstGeom prst="rect">
            <a:avLst/>
          </a:prstGeom>
        </p:spPr>
        <p:txBody>
          <a:bodyPr vert="horz" wrap="square" lIns="91440" tIns="45720" rIns="91440" bIns="45720" anchor="ctr" anchorCtr="0">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a:buClrTx/>
              <a:buSzTx/>
              <a:buFontTx/>
            </a:pPr>
            <a:r>
              <a:rPr lang="zh-CN" sz="3600" b="1" dirty="0" smtClean="0">
                <a:solidFill>
                  <a:schemeClr val="accent5">
                    <a:lumMod val="75000"/>
                  </a:schemeClr>
                </a:solidFill>
                <a:highlight>
                  <a:srgbClr val="FFFF00"/>
                </a:highlight>
              </a:rPr>
              <a:t>二叉树的后续遍历！</a:t>
            </a:r>
            <a:endParaRPr lang="zh-CN" sz="3600" b="1" dirty="0" smtClean="0">
              <a:solidFill>
                <a:schemeClr val="accent5">
                  <a:lumMod val="75000"/>
                </a:schemeClr>
              </a:solidFill>
              <a:highlight>
                <a:srgbClr val="FFFF00"/>
              </a:highlight>
            </a:endParaRPr>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3"/>
                                        </p:tgtEl>
                                        <p:attrNameLst>
                                          <p:attrName>style.visibility</p:attrName>
                                        </p:attrNameLst>
                                      </p:cBhvr>
                                      <p:to>
                                        <p:strVal val="visible"/>
                                      </p:to>
                                    </p:set>
                                    <p:anim calcmode="lin" valueType="num">
                                      <p:cBhvr additive="base">
                                        <p:cTn id="7" dur="500" fill="hold"/>
                                        <p:tgtEl>
                                          <p:spTgt spid="63"/>
                                        </p:tgtEl>
                                        <p:attrNameLst>
                                          <p:attrName>ppt_x</p:attrName>
                                        </p:attrNameLst>
                                      </p:cBhvr>
                                      <p:tavLst>
                                        <p:tav tm="0">
                                          <p:val>
                                            <p:strVal val="#ppt_x"/>
                                          </p:val>
                                        </p:tav>
                                        <p:tav tm="100000">
                                          <p:val>
                                            <p:strVal val="#ppt_x"/>
                                          </p:val>
                                        </p:tav>
                                      </p:tavLst>
                                    </p:anim>
                                    <p:anim calcmode="lin" valueType="num">
                                      <p:cBhvr additive="base">
                                        <p:cTn id="8" dur="500" fill="hold"/>
                                        <p:tgtEl>
                                          <p:spTgt spid="6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2"/>
                                        </p:tgtEl>
                                        <p:attrNameLst>
                                          <p:attrName>style.visibility</p:attrName>
                                        </p:attrNameLst>
                                      </p:cBhvr>
                                      <p:to>
                                        <p:strVal val="visible"/>
                                      </p:to>
                                    </p:set>
                                    <p:anim calcmode="lin" valueType="num">
                                      <p:cBhvr additive="base">
                                        <p:cTn id="13" dur="500" fill="hold"/>
                                        <p:tgtEl>
                                          <p:spTgt spid="72"/>
                                        </p:tgtEl>
                                        <p:attrNameLst>
                                          <p:attrName>ppt_x</p:attrName>
                                        </p:attrNameLst>
                                      </p:cBhvr>
                                      <p:tavLst>
                                        <p:tav tm="0">
                                          <p:val>
                                            <p:strVal val="#ppt_x"/>
                                          </p:val>
                                        </p:tav>
                                        <p:tav tm="100000">
                                          <p:val>
                                            <p:strVal val="#ppt_x"/>
                                          </p:val>
                                        </p:tav>
                                      </p:tavLst>
                                    </p:anim>
                                    <p:anim calcmode="lin" valueType="num">
                                      <p:cBhvr additive="base">
                                        <p:cTn id="14" dur="500" fill="hold"/>
                                        <p:tgtEl>
                                          <p:spTgt spid="7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3"/>
                                        </p:tgtEl>
                                        <p:attrNameLst>
                                          <p:attrName>style.visibility</p:attrName>
                                        </p:attrNameLst>
                                      </p:cBhvr>
                                      <p:to>
                                        <p:strVal val="visible"/>
                                      </p:to>
                                    </p:set>
                                    <p:anim calcmode="lin" valueType="num">
                                      <p:cBhvr additive="base">
                                        <p:cTn id="19" dur="500" fill="hold"/>
                                        <p:tgtEl>
                                          <p:spTgt spid="73"/>
                                        </p:tgtEl>
                                        <p:attrNameLst>
                                          <p:attrName>ppt_x</p:attrName>
                                        </p:attrNameLst>
                                      </p:cBhvr>
                                      <p:tavLst>
                                        <p:tav tm="0">
                                          <p:val>
                                            <p:strVal val="#ppt_x"/>
                                          </p:val>
                                        </p:tav>
                                        <p:tav tm="100000">
                                          <p:val>
                                            <p:strVal val="#ppt_x"/>
                                          </p:val>
                                        </p:tav>
                                      </p:tavLst>
                                    </p:anim>
                                    <p:anim calcmode="lin" valueType="num">
                                      <p:cBhvr additive="base">
                                        <p:cTn id="20" dur="500" fill="hold"/>
                                        <p:tgtEl>
                                          <p:spTgt spid="7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4"/>
                                        </p:tgtEl>
                                        <p:attrNameLst>
                                          <p:attrName>style.visibility</p:attrName>
                                        </p:attrNameLst>
                                      </p:cBhvr>
                                      <p:to>
                                        <p:strVal val="visible"/>
                                      </p:to>
                                    </p:set>
                                    <p:anim calcmode="lin" valueType="num">
                                      <p:cBhvr additive="base">
                                        <p:cTn id="25" dur="500" fill="hold"/>
                                        <p:tgtEl>
                                          <p:spTgt spid="74"/>
                                        </p:tgtEl>
                                        <p:attrNameLst>
                                          <p:attrName>ppt_x</p:attrName>
                                        </p:attrNameLst>
                                      </p:cBhvr>
                                      <p:tavLst>
                                        <p:tav tm="0">
                                          <p:val>
                                            <p:strVal val="#ppt_x"/>
                                          </p:val>
                                        </p:tav>
                                        <p:tav tm="100000">
                                          <p:val>
                                            <p:strVal val="#ppt_x"/>
                                          </p:val>
                                        </p:tav>
                                      </p:tavLst>
                                    </p:anim>
                                    <p:anim calcmode="lin" valueType="num">
                                      <p:cBhvr additive="base">
                                        <p:cTn id="26" dur="500" fill="hold"/>
                                        <p:tgtEl>
                                          <p:spTgt spid="7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additive="base">
                                        <p:cTn id="31" dur="500" fill="hold"/>
                                        <p:tgtEl>
                                          <p:spTgt spid="38"/>
                                        </p:tgtEl>
                                        <p:attrNameLst>
                                          <p:attrName>ppt_x</p:attrName>
                                        </p:attrNameLst>
                                      </p:cBhvr>
                                      <p:tavLst>
                                        <p:tav tm="0">
                                          <p:val>
                                            <p:strVal val="#ppt_x"/>
                                          </p:val>
                                        </p:tav>
                                        <p:tav tm="100000">
                                          <p:val>
                                            <p:strVal val="#ppt_x"/>
                                          </p:val>
                                        </p:tav>
                                      </p:tavLst>
                                    </p:anim>
                                    <p:anim calcmode="lin" valueType="num">
                                      <p:cBhvr additive="base">
                                        <p:cTn id="32" dur="500" fill="hold"/>
                                        <p:tgtEl>
                                          <p:spTgt spid="3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additive="base">
                                        <p:cTn id="35" dur="500" fill="hold"/>
                                        <p:tgtEl>
                                          <p:spTgt spid="5"/>
                                        </p:tgtEl>
                                        <p:attrNameLst>
                                          <p:attrName>ppt_x</p:attrName>
                                        </p:attrNameLst>
                                      </p:cBhvr>
                                      <p:tavLst>
                                        <p:tav tm="0">
                                          <p:val>
                                            <p:strVal val="#ppt_x"/>
                                          </p:val>
                                        </p:tav>
                                        <p:tav tm="100000">
                                          <p:val>
                                            <p:strVal val="#ppt_x"/>
                                          </p:val>
                                        </p:tav>
                                      </p:tavLst>
                                    </p:anim>
                                    <p:anim calcmode="lin" valueType="num">
                                      <p:cBhvr additive="base">
                                        <p:cTn id="3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77"/>
                                        </p:tgtEl>
                                        <p:attrNameLst>
                                          <p:attrName>style.visibility</p:attrName>
                                        </p:attrNameLst>
                                      </p:cBhvr>
                                      <p:to>
                                        <p:strVal val="visible"/>
                                      </p:to>
                                    </p:set>
                                    <p:anim calcmode="lin" valueType="num">
                                      <p:cBhvr additive="base">
                                        <p:cTn id="41" dur="500" fill="hold"/>
                                        <p:tgtEl>
                                          <p:spTgt spid="77"/>
                                        </p:tgtEl>
                                        <p:attrNameLst>
                                          <p:attrName>ppt_x</p:attrName>
                                        </p:attrNameLst>
                                      </p:cBhvr>
                                      <p:tavLst>
                                        <p:tav tm="0">
                                          <p:val>
                                            <p:strVal val="#ppt_x"/>
                                          </p:val>
                                        </p:tav>
                                        <p:tav tm="100000">
                                          <p:val>
                                            <p:strVal val="#ppt_x"/>
                                          </p:val>
                                        </p:tav>
                                      </p:tavLst>
                                    </p:anim>
                                    <p:anim calcmode="lin" valueType="num">
                                      <p:cBhvr additive="base">
                                        <p:cTn id="42" dur="500" fill="hold"/>
                                        <p:tgtEl>
                                          <p:spTgt spid="77"/>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78"/>
                                        </p:tgtEl>
                                        <p:attrNameLst>
                                          <p:attrName>style.visibility</p:attrName>
                                        </p:attrNameLst>
                                      </p:cBhvr>
                                      <p:to>
                                        <p:strVal val="visible"/>
                                      </p:to>
                                    </p:set>
                                    <p:anim calcmode="lin" valueType="num">
                                      <p:cBhvr additive="base">
                                        <p:cTn id="47" dur="500" fill="hold"/>
                                        <p:tgtEl>
                                          <p:spTgt spid="78"/>
                                        </p:tgtEl>
                                        <p:attrNameLst>
                                          <p:attrName>ppt_x</p:attrName>
                                        </p:attrNameLst>
                                      </p:cBhvr>
                                      <p:tavLst>
                                        <p:tav tm="0">
                                          <p:val>
                                            <p:strVal val="#ppt_x"/>
                                          </p:val>
                                        </p:tav>
                                        <p:tav tm="100000">
                                          <p:val>
                                            <p:strVal val="#ppt_x"/>
                                          </p:val>
                                        </p:tav>
                                      </p:tavLst>
                                    </p:anim>
                                    <p:anim calcmode="lin" valueType="num">
                                      <p:cBhvr additive="base">
                                        <p:cTn id="48" dur="500" fill="hold"/>
                                        <p:tgtEl>
                                          <p:spTgt spid="78"/>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500" fill="hold"/>
                                        <p:tgtEl>
                                          <p:spTgt spid="45"/>
                                        </p:tgtEl>
                                        <p:attrNameLst>
                                          <p:attrName>ppt_x</p:attrName>
                                        </p:attrNameLst>
                                      </p:cBhvr>
                                      <p:tavLst>
                                        <p:tav tm="0">
                                          <p:val>
                                            <p:strVal val="#ppt_x"/>
                                          </p:val>
                                        </p:tav>
                                        <p:tav tm="100000">
                                          <p:val>
                                            <p:strVal val="#ppt_x"/>
                                          </p:val>
                                        </p:tav>
                                      </p:tavLst>
                                    </p:anim>
                                    <p:anim calcmode="lin" valueType="num">
                                      <p:cBhvr additive="base">
                                        <p:cTn id="54"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42"/>
                                        </p:tgtEl>
                                        <p:attrNameLst>
                                          <p:attrName>style.visibility</p:attrName>
                                        </p:attrNameLst>
                                      </p:cBhvr>
                                      <p:to>
                                        <p:strVal val="visible"/>
                                      </p:to>
                                    </p:set>
                                    <p:anim calcmode="lin" valueType="num">
                                      <p:cBhvr additive="base">
                                        <p:cTn id="59" dur="500" fill="hold"/>
                                        <p:tgtEl>
                                          <p:spTgt spid="42"/>
                                        </p:tgtEl>
                                        <p:attrNameLst>
                                          <p:attrName>ppt_x</p:attrName>
                                        </p:attrNameLst>
                                      </p:cBhvr>
                                      <p:tavLst>
                                        <p:tav tm="0">
                                          <p:val>
                                            <p:strVal val="#ppt_x"/>
                                          </p:val>
                                        </p:tav>
                                        <p:tav tm="100000">
                                          <p:val>
                                            <p:strVal val="#ppt_x"/>
                                          </p:val>
                                        </p:tav>
                                      </p:tavLst>
                                    </p:anim>
                                    <p:anim calcmode="lin" valueType="num">
                                      <p:cBhvr additive="base">
                                        <p:cTn id="60" dur="500" fill="hold"/>
                                        <p:tgtEl>
                                          <p:spTgt spid="42"/>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41"/>
                                        </p:tgtEl>
                                        <p:attrNameLst>
                                          <p:attrName>style.visibility</p:attrName>
                                        </p:attrNameLst>
                                      </p:cBhvr>
                                      <p:to>
                                        <p:strVal val="visible"/>
                                      </p:to>
                                    </p:set>
                                    <p:anim calcmode="lin" valueType="num">
                                      <p:cBhvr additive="base">
                                        <p:cTn id="63" dur="500" fill="hold"/>
                                        <p:tgtEl>
                                          <p:spTgt spid="41"/>
                                        </p:tgtEl>
                                        <p:attrNameLst>
                                          <p:attrName>ppt_x</p:attrName>
                                        </p:attrNameLst>
                                      </p:cBhvr>
                                      <p:tavLst>
                                        <p:tav tm="0">
                                          <p:val>
                                            <p:strVal val="#ppt_x"/>
                                          </p:val>
                                        </p:tav>
                                        <p:tav tm="100000">
                                          <p:val>
                                            <p:strVal val="#ppt_x"/>
                                          </p:val>
                                        </p:tav>
                                      </p:tavLst>
                                    </p:anim>
                                    <p:anim calcmode="lin" valueType="num">
                                      <p:cBhvr additive="base">
                                        <p:cTn id="64"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46"/>
                                        </p:tgtEl>
                                        <p:attrNameLst>
                                          <p:attrName>style.visibility</p:attrName>
                                        </p:attrNameLst>
                                      </p:cBhvr>
                                      <p:to>
                                        <p:strVal val="visible"/>
                                      </p:to>
                                    </p:set>
                                    <p:anim calcmode="lin" valueType="num">
                                      <p:cBhvr additive="base">
                                        <p:cTn id="69" dur="500" fill="hold"/>
                                        <p:tgtEl>
                                          <p:spTgt spid="46"/>
                                        </p:tgtEl>
                                        <p:attrNameLst>
                                          <p:attrName>ppt_x</p:attrName>
                                        </p:attrNameLst>
                                      </p:cBhvr>
                                      <p:tavLst>
                                        <p:tav tm="0">
                                          <p:val>
                                            <p:strVal val="#ppt_x"/>
                                          </p:val>
                                        </p:tav>
                                        <p:tav tm="100000">
                                          <p:val>
                                            <p:strVal val="#ppt_x"/>
                                          </p:val>
                                        </p:tav>
                                      </p:tavLst>
                                    </p:anim>
                                    <p:anim calcmode="lin" valueType="num">
                                      <p:cBhvr additive="base">
                                        <p:cTn id="70" dur="500" fill="hold"/>
                                        <p:tgtEl>
                                          <p:spTgt spid="46"/>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500" fill="hold"/>
                                        <p:tgtEl>
                                          <p:spTgt spid="43"/>
                                        </p:tgtEl>
                                        <p:attrNameLst>
                                          <p:attrName>ppt_x</p:attrName>
                                        </p:attrNameLst>
                                      </p:cBhvr>
                                      <p:tavLst>
                                        <p:tav tm="0">
                                          <p:val>
                                            <p:strVal val="#ppt_x"/>
                                          </p:val>
                                        </p:tav>
                                        <p:tav tm="100000">
                                          <p:val>
                                            <p:strVal val="#ppt_x"/>
                                          </p:val>
                                        </p:tav>
                                      </p:tavLst>
                                    </p:anim>
                                    <p:anim calcmode="lin" valueType="num">
                                      <p:cBhvr additive="base">
                                        <p:cTn id="74"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additive="base">
                                        <p:cTn id="79" dur="500" fill="hold"/>
                                        <p:tgtEl>
                                          <p:spTgt spid="48"/>
                                        </p:tgtEl>
                                        <p:attrNameLst>
                                          <p:attrName>ppt_x</p:attrName>
                                        </p:attrNameLst>
                                      </p:cBhvr>
                                      <p:tavLst>
                                        <p:tav tm="0">
                                          <p:val>
                                            <p:strVal val="#ppt_x"/>
                                          </p:val>
                                        </p:tav>
                                        <p:tav tm="100000">
                                          <p:val>
                                            <p:strVal val="#ppt_x"/>
                                          </p:val>
                                        </p:tav>
                                      </p:tavLst>
                                    </p:anim>
                                    <p:anim calcmode="lin" valueType="num">
                                      <p:cBhvr additive="base">
                                        <p:cTn id="80" dur="500" fill="hold"/>
                                        <p:tgtEl>
                                          <p:spTgt spid="4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additive="base">
                                        <p:cTn id="83" dur="500" fill="hold"/>
                                        <p:tgtEl>
                                          <p:spTgt spid="47"/>
                                        </p:tgtEl>
                                        <p:attrNameLst>
                                          <p:attrName>ppt_x</p:attrName>
                                        </p:attrNameLst>
                                      </p:cBhvr>
                                      <p:tavLst>
                                        <p:tav tm="0">
                                          <p:val>
                                            <p:strVal val="#ppt_x"/>
                                          </p:val>
                                        </p:tav>
                                        <p:tav tm="100000">
                                          <p:val>
                                            <p:strVal val="#ppt_x"/>
                                          </p:val>
                                        </p:tav>
                                      </p:tavLst>
                                    </p:anim>
                                    <p:anim calcmode="lin" valueType="num">
                                      <p:cBhvr additive="base">
                                        <p:cTn id="84" dur="500" fill="hold"/>
                                        <p:tgtEl>
                                          <p:spTgt spid="47"/>
                                        </p:tgtEl>
                                        <p:attrNameLst>
                                          <p:attrName>ppt_y</p:attrName>
                                        </p:attrNameLst>
                                      </p:cBhvr>
                                      <p:tavLst>
                                        <p:tav tm="0">
                                          <p:val>
                                            <p:strVal val="1+#ppt_h/2"/>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2" presetClass="entr" presetSubtype="4" fill="hold" nodeType="clickEffect">
                                  <p:stCondLst>
                                    <p:cond delay="0"/>
                                  </p:stCondLst>
                                  <p:childTnLst>
                                    <p:set>
                                      <p:cBhvr>
                                        <p:cTn id="88" dur="1" fill="hold">
                                          <p:stCondLst>
                                            <p:cond delay="0"/>
                                          </p:stCondLst>
                                        </p:cTn>
                                        <p:tgtEl>
                                          <p:spTgt spid="84"/>
                                        </p:tgtEl>
                                        <p:attrNameLst>
                                          <p:attrName>style.visibility</p:attrName>
                                        </p:attrNameLst>
                                      </p:cBhvr>
                                      <p:to>
                                        <p:strVal val="visible"/>
                                      </p:to>
                                    </p:set>
                                    <p:anim calcmode="lin" valueType="num">
                                      <p:cBhvr additive="base">
                                        <p:cTn id="89" dur="500" fill="hold"/>
                                        <p:tgtEl>
                                          <p:spTgt spid="84"/>
                                        </p:tgtEl>
                                        <p:attrNameLst>
                                          <p:attrName>ppt_x</p:attrName>
                                        </p:attrNameLst>
                                      </p:cBhvr>
                                      <p:tavLst>
                                        <p:tav tm="0">
                                          <p:val>
                                            <p:strVal val="#ppt_x"/>
                                          </p:val>
                                        </p:tav>
                                        <p:tav tm="100000">
                                          <p:val>
                                            <p:strVal val="#ppt_x"/>
                                          </p:val>
                                        </p:tav>
                                      </p:tavLst>
                                    </p:anim>
                                    <p:anim calcmode="lin" valueType="num">
                                      <p:cBhvr additive="base">
                                        <p:cTn id="90" dur="500" fill="hold"/>
                                        <p:tgtEl>
                                          <p:spTgt spid="84"/>
                                        </p:tgtEl>
                                        <p:attrNameLst>
                                          <p:attrName>ppt_y</p:attrName>
                                        </p:attrNameLst>
                                      </p:cBhvr>
                                      <p:tavLst>
                                        <p:tav tm="0">
                                          <p:val>
                                            <p:strVal val="1+#ppt_h/2"/>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2" presetClass="entr" presetSubtype="4" fill="hold" grpId="0" nodeType="clickEffect">
                                  <p:stCondLst>
                                    <p:cond delay="0"/>
                                  </p:stCondLst>
                                  <p:childTnLst>
                                    <p:set>
                                      <p:cBhvr>
                                        <p:cTn id="94" dur="1" fill="hold">
                                          <p:stCondLst>
                                            <p:cond delay="0"/>
                                          </p:stCondLst>
                                        </p:cTn>
                                        <p:tgtEl>
                                          <p:spTgt spid="52"/>
                                        </p:tgtEl>
                                        <p:attrNameLst>
                                          <p:attrName>style.visibility</p:attrName>
                                        </p:attrNameLst>
                                      </p:cBhvr>
                                      <p:to>
                                        <p:strVal val="visible"/>
                                      </p:to>
                                    </p:set>
                                    <p:anim calcmode="lin" valueType="num">
                                      <p:cBhvr additive="base">
                                        <p:cTn id="95" dur="500" fill="hold"/>
                                        <p:tgtEl>
                                          <p:spTgt spid="52"/>
                                        </p:tgtEl>
                                        <p:attrNameLst>
                                          <p:attrName>ppt_x</p:attrName>
                                        </p:attrNameLst>
                                      </p:cBhvr>
                                      <p:tavLst>
                                        <p:tav tm="0">
                                          <p:val>
                                            <p:strVal val="#ppt_x"/>
                                          </p:val>
                                        </p:tav>
                                        <p:tav tm="100000">
                                          <p:val>
                                            <p:strVal val="#ppt_x"/>
                                          </p:val>
                                        </p:tav>
                                      </p:tavLst>
                                    </p:anim>
                                    <p:anim calcmode="lin" valueType="num">
                                      <p:cBhvr additive="base">
                                        <p:cTn id="96" dur="500" fill="hold"/>
                                        <p:tgtEl>
                                          <p:spTgt spid="52"/>
                                        </p:tgtEl>
                                        <p:attrNameLst>
                                          <p:attrName>ppt_y</p:attrName>
                                        </p:attrNameLst>
                                      </p:cBhvr>
                                      <p:tavLst>
                                        <p:tav tm="0">
                                          <p:val>
                                            <p:strVal val="1+#ppt_h/2"/>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2" presetClass="entr" presetSubtype="4" fill="hold" nodeType="clickEffect">
                                  <p:stCondLst>
                                    <p:cond delay="0"/>
                                  </p:stCondLst>
                                  <p:childTnLst>
                                    <p:set>
                                      <p:cBhvr>
                                        <p:cTn id="100" dur="1" fill="hold">
                                          <p:stCondLst>
                                            <p:cond delay="0"/>
                                          </p:stCondLst>
                                        </p:cTn>
                                        <p:tgtEl>
                                          <p:spTgt spid="85"/>
                                        </p:tgtEl>
                                        <p:attrNameLst>
                                          <p:attrName>style.visibility</p:attrName>
                                        </p:attrNameLst>
                                      </p:cBhvr>
                                      <p:to>
                                        <p:strVal val="visible"/>
                                      </p:to>
                                    </p:set>
                                    <p:anim calcmode="lin" valueType="num">
                                      <p:cBhvr additive="base">
                                        <p:cTn id="101" dur="500" fill="hold"/>
                                        <p:tgtEl>
                                          <p:spTgt spid="85"/>
                                        </p:tgtEl>
                                        <p:attrNameLst>
                                          <p:attrName>ppt_x</p:attrName>
                                        </p:attrNameLst>
                                      </p:cBhvr>
                                      <p:tavLst>
                                        <p:tav tm="0">
                                          <p:val>
                                            <p:strVal val="#ppt_x"/>
                                          </p:val>
                                        </p:tav>
                                        <p:tav tm="100000">
                                          <p:val>
                                            <p:strVal val="#ppt_x"/>
                                          </p:val>
                                        </p:tav>
                                      </p:tavLst>
                                    </p:anim>
                                    <p:anim calcmode="lin" valueType="num">
                                      <p:cBhvr additive="base">
                                        <p:cTn id="102" dur="500" fill="hold"/>
                                        <p:tgtEl>
                                          <p:spTgt spid="85"/>
                                        </p:tgtEl>
                                        <p:attrNameLst>
                                          <p:attrName>ppt_y</p:attrName>
                                        </p:attrNameLst>
                                      </p:cBhvr>
                                      <p:tavLst>
                                        <p:tav tm="0">
                                          <p:val>
                                            <p:strVal val="1+#ppt_h/2"/>
                                          </p:val>
                                        </p:tav>
                                        <p:tav tm="100000">
                                          <p:val>
                                            <p:strVal val="#ppt_y"/>
                                          </p:val>
                                        </p:tav>
                                      </p:tavLst>
                                    </p:anim>
                                  </p:childTnLst>
                                </p:cTn>
                              </p:par>
                            </p:childTnLst>
                          </p:cTn>
                        </p:par>
                      </p:childTnLst>
                    </p:cTn>
                  </p:par>
                  <p:par>
                    <p:cTn id="103" fill="hold">
                      <p:stCondLst>
                        <p:cond delay="indefinite"/>
                      </p:stCondLst>
                      <p:childTnLst>
                        <p:par>
                          <p:cTn id="104" fill="hold">
                            <p:stCondLst>
                              <p:cond delay="0"/>
                            </p:stCondLst>
                            <p:childTnLst>
                              <p:par>
                                <p:cTn id="105" presetID="2" presetClass="entr" presetSubtype="4" fill="hold" nodeType="click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additive="base">
                                        <p:cTn id="107" dur="500" fill="hold"/>
                                        <p:tgtEl>
                                          <p:spTgt spid="86"/>
                                        </p:tgtEl>
                                        <p:attrNameLst>
                                          <p:attrName>ppt_x</p:attrName>
                                        </p:attrNameLst>
                                      </p:cBhvr>
                                      <p:tavLst>
                                        <p:tav tm="0">
                                          <p:val>
                                            <p:strVal val="#ppt_x"/>
                                          </p:val>
                                        </p:tav>
                                        <p:tav tm="100000">
                                          <p:val>
                                            <p:strVal val="#ppt_x"/>
                                          </p:val>
                                        </p:tav>
                                      </p:tavLst>
                                    </p:anim>
                                    <p:anim calcmode="lin" valueType="num">
                                      <p:cBhvr additive="base">
                                        <p:cTn id="108" dur="500" fill="hold"/>
                                        <p:tgtEl>
                                          <p:spTgt spid="86"/>
                                        </p:tgtEl>
                                        <p:attrNameLst>
                                          <p:attrName>ppt_y</p:attrName>
                                        </p:attrNameLst>
                                      </p:cBhvr>
                                      <p:tavLst>
                                        <p:tav tm="0">
                                          <p:val>
                                            <p:strVal val="1+#ppt_h/2"/>
                                          </p:val>
                                        </p:tav>
                                        <p:tav tm="100000">
                                          <p:val>
                                            <p:strVal val="#ppt_y"/>
                                          </p:val>
                                        </p:tav>
                                      </p:tavLst>
                                    </p:anim>
                                  </p:childTnLst>
                                </p:cTn>
                              </p:par>
                            </p:childTnLst>
                          </p:cTn>
                        </p:par>
                      </p:childTnLst>
                    </p:cTn>
                  </p:par>
                  <p:par>
                    <p:cTn id="109" fill="hold">
                      <p:stCondLst>
                        <p:cond delay="indefinite"/>
                      </p:stCondLst>
                      <p:childTnLst>
                        <p:par>
                          <p:cTn id="110" fill="hold">
                            <p:stCondLst>
                              <p:cond delay="0"/>
                            </p:stCondLst>
                            <p:childTnLst>
                              <p:par>
                                <p:cTn id="111" presetID="2" presetClass="entr" presetSubtype="4" fill="hold" nodeType="clickEffect">
                                  <p:stCondLst>
                                    <p:cond delay="0"/>
                                  </p:stCondLst>
                                  <p:childTnLst>
                                    <p:set>
                                      <p:cBhvr>
                                        <p:cTn id="112" dur="1" fill="hold">
                                          <p:stCondLst>
                                            <p:cond delay="0"/>
                                          </p:stCondLst>
                                        </p:cTn>
                                        <p:tgtEl>
                                          <p:spTgt spid="87"/>
                                        </p:tgtEl>
                                        <p:attrNameLst>
                                          <p:attrName>style.visibility</p:attrName>
                                        </p:attrNameLst>
                                      </p:cBhvr>
                                      <p:to>
                                        <p:strVal val="visible"/>
                                      </p:to>
                                    </p:set>
                                    <p:anim calcmode="lin" valueType="num">
                                      <p:cBhvr additive="base">
                                        <p:cTn id="113" dur="500" fill="hold"/>
                                        <p:tgtEl>
                                          <p:spTgt spid="87"/>
                                        </p:tgtEl>
                                        <p:attrNameLst>
                                          <p:attrName>ppt_x</p:attrName>
                                        </p:attrNameLst>
                                      </p:cBhvr>
                                      <p:tavLst>
                                        <p:tav tm="0">
                                          <p:val>
                                            <p:strVal val="#ppt_x"/>
                                          </p:val>
                                        </p:tav>
                                        <p:tav tm="100000">
                                          <p:val>
                                            <p:strVal val="#ppt_x"/>
                                          </p:val>
                                        </p:tav>
                                      </p:tavLst>
                                    </p:anim>
                                    <p:anim calcmode="lin" valueType="num">
                                      <p:cBhvr additive="base">
                                        <p:cTn id="114" dur="500" fill="hold"/>
                                        <p:tgtEl>
                                          <p:spTgt spid="87"/>
                                        </p:tgtEl>
                                        <p:attrNameLst>
                                          <p:attrName>ppt_y</p:attrName>
                                        </p:attrNameLst>
                                      </p:cBhvr>
                                      <p:tavLst>
                                        <p:tav tm="0">
                                          <p:val>
                                            <p:strVal val="1+#ppt_h/2"/>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2" presetClass="entr" presetSubtype="4" fill="hold" grpId="0" nodeType="clickEffect">
                                  <p:stCondLst>
                                    <p:cond delay="0"/>
                                  </p:stCondLst>
                                  <p:childTnLst>
                                    <p:set>
                                      <p:cBhvr>
                                        <p:cTn id="118" dur="1" fill="hold">
                                          <p:stCondLst>
                                            <p:cond delay="0"/>
                                          </p:stCondLst>
                                        </p:cTn>
                                        <p:tgtEl>
                                          <p:spTgt spid="53"/>
                                        </p:tgtEl>
                                        <p:attrNameLst>
                                          <p:attrName>style.visibility</p:attrName>
                                        </p:attrNameLst>
                                      </p:cBhvr>
                                      <p:to>
                                        <p:strVal val="visible"/>
                                      </p:to>
                                    </p:set>
                                    <p:anim calcmode="lin" valueType="num">
                                      <p:cBhvr additive="base">
                                        <p:cTn id="119" dur="500" fill="hold"/>
                                        <p:tgtEl>
                                          <p:spTgt spid="53"/>
                                        </p:tgtEl>
                                        <p:attrNameLst>
                                          <p:attrName>ppt_x</p:attrName>
                                        </p:attrNameLst>
                                      </p:cBhvr>
                                      <p:tavLst>
                                        <p:tav tm="0">
                                          <p:val>
                                            <p:strVal val="#ppt_x"/>
                                          </p:val>
                                        </p:tav>
                                        <p:tav tm="100000">
                                          <p:val>
                                            <p:strVal val="#ppt_x"/>
                                          </p:val>
                                        </p:tav>
                                      </p:tavLst>
                                    </p:anim>
                                    <p:anim calcmode="lin" valueType="num">
                                      <p:cBhvr additive="base">
                                        <p:cTn id="120" dur="500" fill="hold"/>
                                        <p:tgtEl>
                                          <p:spTgt spid="53"/>
                                        </p:tgtEl>
                                        <p:attrNameLst>
                                          <p:attrName>ppt_y</p:attrName>
                                        </p:attrNameLst>
                                      </p:cBhvr>
                                      <p:tavLst>
                                        <p:tav tm="0">
                                          <p:val>
                                            <p:strVal val="1+#ppt_h/2"/>
                                          </p:val>
                                        </p:tav>
                                        <p:tav tm="100000">
                                          <p:val>
                                            <p:strVal val="#ppt_y"/>
                                          </p:val>
                                        </p:tav>
                                      </p:tavLst>
                                    </p:anim>
                                  </p:childTnLst>
                                </p:cTn>
                              </p:par>
                            </p:childTnLst>
                          </p:cTn>
                        </p:par>
                      </p:childTnLst>
                    </p:cTn>
                  </p:par>
                  <p:par>
                    <p:cTn id="121" fill="hold">
                      <p:stCondLst>
                        <p:cond delay="indefinite"/>
                      </p:stCondLst>
                      <p:childTnLst>
                        <p:par>
                          <p:cTn id="122" fill="hold">
                            <p:stCondLst>
                              <p:cond delay="0"/>
                            </p:stCondLst>
                            <p:childTnLst>
                              <p:par>
                                <p:cTn id="123" presetID="2" presetClass="entr" presetSubtype="4" fill="hold" nodeType="clickEffect">
                                  <p:stCondLst>
                                    <p:cond delay="0"/>
                                  </p:stCondLst>
                                  <p:childTnLst>
                                    <p:set>
                                      <p:cBhvr>
                                        <p:cTn id="124" dur="1" fill="hold">
                                          <p:stCondLst>
                                            <p:cond delay="0"/>
                                          </p:stCondLst>
                                        </p:cTn>
                                        <p:tgtEl>
                                          <p:spTgt spid="88"/>
                                        </p:tgtEl>
                                        <p:attrNameLst>
                                          <p:attrName>style.visibility</p:attrName>
                                        </p:attrNameLst>
                                      </p:cBhvr>
                                      <p:to>
                                        <p:strVal val="visible"/>
                                      </p:to>
                                    </p:set>
                                    <p:anim calcmode="lin" valueType="num">
                                      <p:cBhvr additive="base">
                                        <p:cTn id="125" dur="500" fill="hold"/>
                                        <p:tgtEl>
                                          <p:spTgt spid="88"/>
                                        </p:tgtEl>
                                        <p:attrNameLst>
                                          <p:attrName>ppt_x</p:attrName>
                                        </p:attrNameLst>
                                      </p:cBhvr>
                                      <p:tavLst>
                                        <p:tav tm="0">
                                          <p:val>
                                            <p:strVal val="#ppt_x"/>
                                          </p:val>
                                        </p:tav>
                                        <p:tav tm="100000">
                                          <p:val>
                                            <p:strVal val="#ppt_x"/>
                                          </p:val>
                                        </p:tav>
                                      </p:tavLst>
                                    </p:anim>
                                    <p:anim calcmode="lin" valueType="num">
                                      <p:cBhvr additive="base">
                                        <p:cTn id="126" dur="500" fill="hold"/>
                                        <p:tgtEl>
                                          <p:spTgt spid="88"/>
                                        </p:tgtEl>
                                        <p:attrNameLst>
                                          <p:attrName>ppt_y</p:attrName>
                                        </p:attrNameLst>
                                      </p:cBhvr>
                                      <p:tavLst>
                                        <p:tav tm="0">
                                          <p:val>
                                            <p:strVal val="1+#ppt_h/2"/>
                                          </p:val>
                                        </p:tav>
                                        <p:tav tm="100000">
                                          <p:val>
                                            <p:strVal val="#ppt_y"/>
                                          </p:val>
                                        </p:tav>
                                      </p:tavLst>
                                    </p:anim>
                                  </p:childTnLst>
                                </p:cTn>
                              </p:par>
                            </p:childTnLst>
                          </p:cTn>
                        </p:par>
                      </p:childTnLst>
                    </p:cTn>
                  </p:par>
                  <p:par>
                    <p:cTn id="127" fill="hold">
                      <p:stCondLst>
                        <p:cond delay="indefinite"/>
                      </p:stCondLst>
                      <p:childTnLst>
                        <p:par>
                          <p:cTn id="128" fill="hold">
                            <p:stCondLst>
                              <p:cond delay="0"/>
                            </p:stCondLst>
                            <p:childTnLst>
                              <p:par>
                                <p:cTn id="129" presetID="2" presetClass="entr" presetSubtype="4" fill="hold" nodeType="clickEffect">
                                  <p:stCondLst>
                                    <p:cond delay="0"/>
                                  </p:stCondLst>
                                  <p:childTnLst>
                                    <p:set>
                                      <p:cBhvr>
                                        <p:cTn id="130" dur="1" fill="hold">
                                          <p:stCondLst>
                                            <p:cond delay="0"/>
                                          </p:stCondLst>
                                        </p:cTn>
                                        <p:tgtEl>
                                          <p:spTgt spid="89"/>
                                        </p:tgtEl>
                                        <p:attrNameLst>
                                          <p:attrName>style.visibility</p:attrName>
                                        </p:attrNameLst>
                                      </p:cBhvr>
                                      <p:to>
                                        <p:strVal val="visible"/>
                                      </p:to>
                                    </p:set>
                                    <p:anim calcmode="lin" valueType="num">
                                      <p:cBhvr additive="base">
                                        <p:cTn id="131" dur="500" fill="hold"/>
                                        <p:tgtEl>
                                          <p:spTgt spid="89"/>
                                        </p:tgtEl>
                                        <p:attrNameLst>
                                          <p:attrName>ppt_x</p:attrName>
                                        </p:attrNameLst>
                                      </p:cBhvr>
                                      <p:tavLst>
                                        <p:tav tm="0">
                                          <p:val>
                                            <p:strVal val="#ppt_x"/>
                                          </p:val>
                                        </p:tav>
                                        <p:tav tm="100000">
                                          <p:val>
                                            <p:strVal val="#ppt_x"/>
                                          </p:val>
                                        </p:tav>
                                      </p:tavLst>
                                    </p:anim>
                                    <p:anim calcmode="lin" valueType="num">
                                      <p:cBhvr additive="base">
                                        <p:cTn id="132" dur="500" fill="hold"/>
                                        <p:tgtEl>
                                          <p:spTgt spid="89"/>
                                        </p:tgtEl>
                                        <p:attrNameLst>
                                          <p:attrName>ppt_y</p:attrName>
                                        </p:attrNameLst>
                                      </p:cBhvr>
                                      <p:tavLst>
                                        <p:tav tm="0">
                                          <p:val>
                                            <p:strVal val="1+#ppt_h/2"/>
                                          </p:val>
                                        </p:tav>
                                        <p:tav tm="100000">
                                          <p:val>
                                            <p:strVal val="#ppt_y"/>
                                          </p:val>
                                        </p:tav>
                                      </p:tavLst>
                                    </p:anim>
                                  </p:childTnLst>
                                </p:cTn>
                              </p:par>
                            </p:childTnLst>
                          </p:cTn>
                        </p:par>
                      </p:childTnLst>
                    </p:cTn>
                  </p:par>
                  <p:par>
                    <p:cTn id="133" fill="hold">
                      <p:stCondLst>
                        <p:cond delay="indefinite"/>
                      </p:stCondLst>
                      <p:childTnLst>
                        <p:par>
                          <p:cTn id="134" fill="hold">
                            <p:stCondLst>
                              <p:cond delay="0"/>
                            </p:stCondLst>
                            <p:childTnLst>
                              <p:par>
                                <p:cTn id="135" presetID="2" presetClass="entr" presetSubtype="4" fill="hold" nodeType="clickEffect">
                                  <p:stCondLst>
                                    <p:cond delay="0"/>
                                  </p:stCondLst>
                                  <p:childTnLst>
                                    <p:set>
                                      <p:cBhvr>
                                        <p:cTn id="136" dur="1" fill="hold">
                                          <p:stCondLst>
                                            <p:cond delay="0"/>
                                          </p:stCondLst>
                                        </p:cTn>
                                        <p:tgtEl>
                                          <p:spTgt spid="90"/>
                                        </p:tgtEl>
                                        <p:attrNameLst>
                                          <p:attrName>style.visibility</p:attrName>
                                        </p:attrNameLst>
                                      </p:cBhvr>
                                      <p:to>
                                        <p:strVal val="visible"/>
                                      </p:to>
                                    </p:set>
                                    <p:anim calcmode="lin" valueType="num">
                                      <p:cBhvr additive="base">
                                        <p:cTn id="137" dur="500" fill="hold"/>
                                        <p:tgtEl>
                                          <p:spTgt spid="90"/>
                                        </p:tgtEl>
                                        <p:attrNameLst>
                                          <p:attrName>ppt_x</p:attrName>
                                        </p:attrNameLst>
                                      </p:cBhvr>
                                      <p:tavLst>
                                        <p:tav tm="0">
                                          <p:val>
                                            <p:strVal val="#ppt_x"/>
                                          </p:val>
                                        </p:tav>
                                        <p:tav tm="100000">
                                          <p:val>
                                            <p:strVal val="#ppt_x"/>
                                          </p:val>
                                        </p:tav>
                                      </p:tavLst>
                                    </p:anim>
                                    <p:anim calcmode="lin" valueType="num">
                                      <p:cBhvr additive="base">
                                        <p:cTn id="138" dur="500" fill="hold"/>
                                        <p:tgtEl>
                                          <p:spTgt spid="90"/>
                                        </p:tgtEl>
                                        <p:attrNameLst>
                                          <p:attrName>ppt_y</p:attrName>
                                        </p:attrNameLst>
                                      </p:cBhvr>
                                      <p:tavLst>
                                        <p:tav tm="0">
                                          <p:val>
                                            <p:strVal val="1+#ppt_h/2"/>
                                          </p:val>
                                        </p:tav>
                                        <p:tav tm="100000">
                                          <p:val>
                                            <p:strVal val="#ppt_y"/>
                                          </p:val>
                                        </p:tav>
                                      </p:tavLst>
                                    </p:anim>
                                  </p:childTnLst>
                                </p:cTn>
                              </p:par>
                            </p:childTnLst>
                          </p:cTn>
                        </p:par>
                      </p:childTnLst>
                    </p:cTn>
                  </p:par>
                  <p:par>
                    <p:cTn id="139" fill="hold">
                      <p:stCondLst>
                        <p:cond delay="indefinite"/>
                      </p:stCondLst>
                      <p:childTnLst>
                        <p:par>
                          <p:cTn id="140" fill="hold">
                            <p:stCondLst>
                              <p:cond delay="0"/>
                            </p:stCondLst>
                            <p:childTnLst>
                              <p:par>
                                <p:cTn id="141" presetID="2" presetClass="entr" presetSubtype="4" fill="hold" grpId="0" nodeType="clickEffect">
                                  <p:stCondLst>
                                    <p:cond delay="0"/>
                                  </p:stCondLst>
                                  <p:childTnLst>
                                    <p:set>
                                      <p:cBhvr>
                                        <p:cTn id="142" dur="1" fill="hold">
                                          <p:stCondLst>
                                            <p:cond delay="0"/>
                                          </p:stCondLst>
                                        </p:cTn>
                                        <p:tgtEl>
                                          <p:spTgt spid="91"/>
                                        </p:tgtEl>
                                        <p:attrNameLst>
                                          <p:attrName>style.visibility</p:attrName>
                                        </p:attrNameLst>
                                      </p:cBhvr>
                                      <p:to>
                                        <p:strVal val="visible"/>
                                      </p:to>
                                    </p:set>
                                    <p:anim calcmode="lin" valueType="num">
                                      <p:cBhvr additive="base">
                                        <p:cTn id="143" dur="500" fill="hold"/>
                                        <p:tgtEl>
                                          <p:spTgt spid="91"/>
                                        </p:tgtEl>
                                        <p:attrNameLst>
                                          <p:attrName>ppt_x</p:attrName>
                                        </p:attrNameLst>
                                      </p:cBhvr>
                                      <p:tavLst>
                                        <p:tav tm="0">
                                          <p:val>
                                            <p:strVal val="#ppt_x"/>
                                          </p:val>
                                        </p:tav>
                                        <p:tav tm="100000">
                                          <p:val>
                                            <p:strVal val="#ppt_x"/>
                                          </p:val>
                                        </p:tav>
                                      </p:tavLst>
                                    </p:anim>
                                    <p:anim calcmode="lin" valueType="num">
                                      <p:cBhvr additive="base">
                                        <p:cTn id="144"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par>
                    <p:cTn id="145" fill="hold">
                      <p:stCondLst>
                        <p:cond delay="indefinite"/>
                      </p:stCondLst>
                      <p:childTnLst>
                        <p:par>
                          <p:cTn id="146" fill="hold">
                            <p:stCondLst>
                              <p:cond delay="0"/>
                            </p:stCondLst>
                            <p:childTnLst>
                              <p:par>
                                <p:cTn id="147" presetID="2" presetClass="entr" presetSubtype="4" fill="hold" grpId="0" nodeType="clickEffect">
                                  <p:stCondLst>
                                    <p:cond delay="0"/>
                                  </p:stCondLst>
                                  <p:childTnLst>
                                    <p:set>
                                      <p:cBhvr>
                                        <p:cTn id="148" dur="1" fill="hold">
                                          <p:stCondLst>
                                            <p:cond delay="0"/>
                                          </p:stCondLst>
                                        </p:cTn>
                                        <p:tgtEl>
                                          <p:spTgt spid="7"/>
                                        </p:tgtEl>
                                        <p:attrNameLst>
                                          <p:attrName>style.visibility</p:attrName>
                                        </p:attrNameLst>
                                      </p:cBhvr>
                                      <p:to>
                                        <p:strVal val="visible"/>
                                      </p:to>
                                    </p:set>
                                    <p:anim calcmode="lin" valueType="num">
                                      <p:cBhvr additive="base">
                                        <p:cTn id="149" dur="500" fill="hold"/>
                                        <p:tgtEl>
                                          <p:spTgt spid="7"/>
                                        </p:tgtEl>
                                        <p:attrNameLst>
                                          <p:attrName>ppt_x</p:attrName>
                                        </p:attrNameLst>
                                      </p:cBhvr>
                                      <p:tavLst>
                                        <p:tav tm="0">
                                          <p:val>
                                            <p:strVal val="#ppt_x"/>
                                          </p:val>
                                        </p:tav>
                                        <p:tav tm="100000">
                                          <p:val>
                                            <p:strVal val="#ppt_x"/>
                                          </p:val>
                                        </p:tav>
                                      </p:tavLst>
                                    </p:anim>
                                    <p:anim calcmode="lin" valueType="num">
                                      <p:cBhvr additive="base">
                                        <p:cTn id="15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bldLvl="0" animBg="1"/>
      <p:bldP spid="63" grpId="1" animBg="1"/>
      <p:bldP spid="5" grpId="0" bldLvl="0" animBg="1"/>
      <p:bldP spid="5" grpId="1" animBg="1"/>
      <p:bldP spid="46" grpId="0"/>
      <p:bldP spid="46" grpId="1"/>
      <p:bldP spid="47" grpId="0" bldLvl="0" animBg="1"/>
      <p:bldP spid="47" grpId="1" animBg="1"/>
      <p:bldP spid="42" grpId="0"/>
      <p:bldP spid="42" grpId="1"/>
      <p:bldP spid="52" grpId="0"/>
      <p:bldP spid="52" grpId="1"/>
      <p:bldP spid="53" grpId="0"/>
      <p:bldP spid="53" grpId="1"/>
      <p:bldP spid="45" grpId="0"/>
      <p:bldP spid="45" grpId="1"/>
      <p:bldP spid="91" grpId="0"/>
      <p:bldP spid="91" grpId="1"/>
      <p:bldP spid="7" grpId="0"/>
      <p:bldP spid="7"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标题 1"/>
          <p:cNvSpPr>
            <a:spLocks noGrp="1"/>
          </p:cNvSpPr>
          <p:nvPr/>
        </p:nvSpPr>
        <p:spPr>
          <a:xfrm>
            <a:off x="628650" y="365125"/>
            <a:ext cx="7887970" cy="699135"/>
          </a:xfrm>
          <a:prstGeom prst="rect">
            <a:avLst/>
          </a:prstGeom>
        </p:spPr>
        <p:txBody>
          <a:bodyPr vert="horz" wrap="square" lIns="91440" tIns="45720" rIns="91440" bIns="45720" anchor="ctr"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a:buClrTx/>
              <a:buSzTx/>
              <a:buFontTx/>
            </a:pPr>
            <a:r>
              <a:rPr lang="en-US" altLang="zh-CN" sz="3600" b="1" dirty="0" smtClean="0">
                <a:solidFill>
                  <a:schemeClr val="accent5">
                    <a:lumMod val="75000"/>
                  </a:schemeClr>
                </a:solidFill>
              </a:rPr>
              <a:t>1.3 </a:t>
            </a:r>
            <a:r>
              <a:rPr lang="zh-CN" altLang="en-US" sz="3600" b="1" dirty="0" smtClean="0">
                <a:solidFill>
                  <a:schemeClr val="accent5">
                    <a:lumMod val="75000"/>
                  </a:schemeClr>
                </a:solidFill>
              </a:rPr>
              <a:t>两种方法比较</a:t>
            </a:r>
            <a:endParaRPr lang="zh-CN" altLang="en-US" sz="3600" b="1" dirty="0" smtClean="0">
              <a:solidFill>
                <a:schemeClr val="accent5">
                  <a:lumMod val="75000"/>
                </a:schemeClr>
              </a:solidFill>
            </a:endParaRPr>
          </a:p>
        </p:txBody>
      </p:sp>
      <p:pic>
        <p:nvPicPr>
          <p:cNvPr id="8" name="图片 7"/>
          <p:cNvPicPr>
            <a:picLocks noChangeAspect="1"/>
          </p:cNvPicPr>
          <p:nvPr/>
        </p:nvPicPr>
        <p:blipFill>
          <a:blip r:embed="rId1"/>
          <a:stretch>
            <a:fillRect/>
          </a:stretch>
        </p:blipFill>
        <p:spPr>
          <a:xfrm>
            <a:off x="302260" y="1233805"/>
            <a:ext cx="3479800" cy="4794250"/>
          </a:xfrm>
          <a:prstGeom prst="rect">
            <a:avLst/>
          </a:prstGeom>
        </p:spPr>
      </p:pic>
      <p:pic>
        <p:nvPicPr>
          <p:cNvPr id="9" name="图片 8"/>
          <p:cNvPicPr>
            <a:picLocks noChangeAspect="1"/>
          </p:cNvPicPr>
          <p:nvPr/>
        </p:nvPicPr>
        <p:blipFill>
          <a:blip r:embed="rId2"/>
          <a:stretch>
            <a:fillRect/>
          </a:stretch>
        </p:blipFill>
        <p:spPr>
          <a:xfrm>
            <a:off x="4225925" y="1233805"/>
            <a:ext cx="4368800" cy="393065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ext Box 2"/>
          <p:cNvSpPr txBox="1">
            <a:spLocks noChangeArrowheads="1"/>
          </p:cNvSpPr>
          <p:nvPr/>
        </p:nvSpPr>
        <p:spPr bwMode="auto">
          <a:xfrm>
            <a:off x="611820" y="1581975"/>
            <a:ext cx="8137525"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en-US" sz="2400" dirty="0">
                <a:latin typeface="宋体" panose="02010600030101010101" pitchFamily="2" charset="-122"/>
                <a:ea typeface="宋体" panose="02010600030101010101" pitchFamily="2" charset="-122"/>
              </a:rPr>
              <a:t>有如下所示的数塔，要求从顶层走到底层，若每一步只能走到相邻的结点，则经过的结点的数字之和最大是多少？ </a:t>
            </a:r>
            <a:endParaRPr lang="zh-CN" altLang="en-US" sz="2400" b="1" dirty="0">
              <a:latin typeface="宋体" panose="02010600030101010101" pitchFamily="2" charset="-122"/>
              <a:ea typeface="宋体" panose="02010600030101010101" pitchFamily="2" charset="-122"/>
            </a:endParaRPr>
          </a:p>
        </p:txBody>
      </p:sp>
      <p:sp>
        <p:nvSpPr>
          <p:cNvPr id="6" name="Rectangle 1036"/>
          <p:cNvSpPr>
            <a:spLocks noGrp="1" noChangeArrowheads="1"/>
          </p:cNvSpPr>
          <p:nvPr>
            <p:ph type="title" idx="4294967295"/>
          </p:nvPr>
        </p:nvSpPr>
        <p:spPr>
          <a:xfrm>
            <a:off x="425367" y="555944"/>
            <a:ext cx="8210550" cy="550962"/>
          </a:xfrm>
        </p:spPr>
        <p:txBody>
          <a:bodyPr anchor="b">
            <a:normAutofit/>
          </a:bodyPr>
          <a:lstStyle/>
          <a:p>
            <a:r>
              <a:rPr lang="en-US" altLang="zh-CN" sz="3200" b="1" dirty="0" smtClean="0">
                <a:solidFill>
                  <a:schemeClr val="accent5">
                    <a:lumMod val="75000"/>
                  </a:schemeClr>
                </a:solidFill>
              </a:rPr>
              <a:t>2 [2997]</a:t>
            </a:r>
            <a:r>
              <a:rPr lang="zh-CN" altLang="en-US" sz="3200" b="1" dirty="0" smtClean="0">
                <a:solidFill>
                  <a:schemeClr val="accent5">
                    <a:lumMod val="75000"/>
                  </a:schemeClr>
                </a:solidFill>
              </a:rPr>
              <a:t> 数塔问题</a:t>
            </a:r>
            <a:endParaRPr lang="zh-CN" altLang="en-US" sz="3200" b="1" dirty="0" smtClean="0">
              <a:solidFill>
                <a:schemeClr val="accent5">
                  <a:lumMod val="75000"/>
                </a:schemeClr>
              </a:solidFill>
            </a:endParaRPr>
          </a:p>
        </p:txBody>
      </p:sp>
      <p:pic>
        <p:nvPicPr>
          <p:cNvPr id="25601" name="Picture 1"/>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557755" y="2702126"/>
            <a:ext cx="5844072" cy="30261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057400" y="1377315"/>
            <a:ext cx="6413500" cy="3321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矩形 2"/>
          <p:cNvSpPr/>
          <p:nvPr/>
        </p:nvSpPr>
        <p:spPr>
          <a:xfrm>
            <a:off x="2766060" y="3538220"/>
            <a:ext cx="837565" cy="4095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2400" b="1" dirty="0" smtClean="0">
                <a:solidFill>
                  <a:srgbClr val="C00000"/>
                </a:solidFill>
              </a:rPr>
              <a:t>21</a:t>
            </a:r>
            <a:endParaRPr lang="zh-CN" altLang="en-US" sz="2400" b="1" dirty="0">
              <a:solidFill>
                <a:srgbClr val="C00000"/>
              </a:solidFill>
            </a:endParaRPr>
          </a:p>
        </p:txBody>
      </p:sp>
      <p:sp>
        <p:nvSpPr>
          <p:cNvPr id="7" name="矩形 6"/>
          <p:cNvSpPr/>
          <p:nvPr/>
        </p:nvSpPr>
        <p:spPr>
          <a:xfrm>
            <a:off x="4146550" y="3538220"/>
            <a:ext cx="837565" cy="4095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2400" b="1" dirty="0" smtClean="0">
                <a:solidFill>
                  <a:srgbClr val="C00000"/>
                </a:solidFill>
              </a:rPr>
              <a:t>28</a:t>
            </a:r>
            <a:endParaRPr lang="zh-CN" altLang="en-US" sz="2400" b="1" dirty="0">
              <a:solidFill>
                <a:srgbClr val="C00000"/>
              </a:solidFill>
            </a:endParaRPr>
          </a:p>
        </p:txBody>
      </p:sp>
      <p:sp>
        <p:nvSpPr>
          <p:cNvPr id="8" name="矩形 7"/>
          <p:cNvSpPr/>
          <p:nvPr/>
        </p:nvSpPr>
        <p:spPr>
          <a:xfrm>
            <a:off x="5584190" y="3538220"/>
            <a:ext cx="837565" cy="4095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2400" b="1" dirty="0" smtClean="0">
                <a:solidFill>
                  <a:srgbClr val="C00000"/>
                </a:solidFill>
              </a:rPr>
              <a:t>19</a:t>
            </a:r>
            <a:endParaRPr lang="zh-CN" altLang="en-US" sz="2400" b="1" dirty="0">
              <a:solidFill>
                <a:srgbClr val="C00000"/>
              </a:solidFill>
            </a:endParaRPr>
          </a:p>
        </p:txBody>
      </p:sp>
      <p:sp>
        <p:nvSpPr>
          <p:cNvPr id="9" name="矩形 8"/>
          <p:cNvSpPr/>
          <p:nvPr/>
        </p:nvSpPr>
        <p:spPr>
          <a:xfrm>
            <a:off x="6957695" y="3538220"/>
            <a:ext cx="837565" cy="4095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2400" b="1" dirty="0" smtClean="0">
                <a:solidFill>
                  <a:srgbClr val="C00000"/>
                </a:solidFill>
              </a:rPr>
              <a:t>21</a:t>
            </a:r>
            <a:endParaRPr lang="zh-CN" altLang="en-US" sz="2400" b="1" dirty="0">
              <a:solidFill>
                <a:srgbClr val="C00000"/>
              </a:solidFill>
            </a:endParaRPr>
          </a:p>
        </p:txBody>
      </p:sp>
      <p:sp>
        <p:nvSpPr>
          <p:cNvPr id="10" name="矩形 9"/>
          <p:cNvSpPr/>
          <p:nvPr/>
        </p:nvSpPr>
        <p:spPr>
          <a:xfrm>
            <a:off x="3436620" y="2846070"/>
            <a:ext cx="837565" cy="4095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2400" b="1" dirty="0" smtClean="0">
                <a:solidFill>
                  <a:srgbClr val="C00000"/>
                </a:solidFill>
              </a:rPr>
              <a:t>38</a:t>
            </a:r>
            <a:endParaRPr lang="zh-CN" altLang="en-US" sz="2400" b="1" dirty="0">
              <a:solidFill>
                <a:srgbClr val="C00000"/>
              </a:solidFill>
            </a:endParaRPr>
          </a:p>
        </p:txBody>
      </p:sp>
      <p:sp>
        <p:nvSpPr>
          <p:cNvPr id="11" name="矩形 10"/>
          <p:cNvSpPr/>
          <p:nvPr/>
        </p:nvSpPr>
        <p:spPr>
          <a:xfrm>
            <a:off x="4778375" y="2846070"/>
            <a:ext cx="837565" cy="4095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2400" b="1" dirty="0" smtClean="0">
                <a:solidFill>
                  <a:srgbClr val="C00000"/>
                </a:solidFill>
              </a:rPr>
              <a:t>34</a:t>
            </a:r>
            <a:endParaRPr lang="zh-CN" altLang="en-US" sz="2400" b="1" dirty="0">
              <a:solidFill>
                <a:srgbClr val="C00000"/>
              </a:solidFill>
            </a:endParaRPr>
          </a:p>
        </p:txBody>
      </p:sp>
      <p:sp>
        <p:nvSpPr>
          <p:cNvPr id="12" name="矩形 11"/>
          <p:cNvSpPr/>
          <p:nvPr/>
        </p:nvSpPr>
        <p:spPr>
          <a:xfrm>
            <a:off x="6314440" y="2833370"/>
            <a:ext cx="837565" cy="4095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2400" b="1" dirty="0">
                <a:solidFill>
                  <a:srgbClr val="C00000"/>
                </a:solidFill>
              </a:rPr>
              <a:t>2</a:t>
            </a:r>
            <a:r>
              <a:rPr lang="en-US" altLang="zh-CN" sz="2400" b="1" dirty="0" smtClean="0">
                <a:solidFill>
                  <a:srgbClr val="C00000"/>
                </a:solidFill>
              </a:rPr>
              <a:t>9</a:t>
            </a:r>
            <a:endParaRPr lang="zh-CN" altLang="en-US" sz="2400" b="1" dirty="0">
              <a:solidFill>
                <a:srgbClr val="C00000"/>
              </a:solidFill>
            </a:endParaRPr>
          </a:p>
        </p:txBody>
      </p:sp>
      <p:sp>
        <p:nvSpPr>
          <p:cNvPr id="13" name="矩形 12"/>
          <p:cNvSpPr/>
          <p:nvPr/>
        </p:nvSpPr>
        <p:spPr>
          <a:xfrm>
            <a:off x="4048125" y="2136140"/>
            <a:ext cx="837565" cy="4095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2400" b="1" dirty="0" smtClean="0">
                <a:solidFill>
                  <a:srgbClr val="C00000"/>
                </a:solidFill>
              </a:rPr>
              <a:t>50</a:t>
            </a:r>
            <a:endParaRPr lang="zh-CN" altLang="en-US" sz="2400" b="1" dirty="0">
              <a:solidFill>
                <a:srgbClr val="C00000"/>
              </a:solidFill>
            </a:endParaRPr>
          </a:p>
        </p:txBody>
      </p:sp>
      <p:sp>
        <p:nvSpPr>
          <p:cNvPr id="14" name="矩形 13"/>
          <p:cNvSpPr/>
          <p:nvPr/>
        </p:nvSpPr>
        <p:spPr>
          <a:xfrm>
            <a:off x="5565775" y="2136140"/>
            <a:ext cx="837565" cy="4095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2400" b="1" dirty="0" smtClean="0">
                <a:solidFill>
                  <a:srgbClr val="C00000"/>
                </a:solidFill>
              </a:rPr>
              <a:t>49</a:t>
            </a:r>
            <a:endParaRPr lang="zh-CN" altLang="en-US" sz="2400" b="1" dirty="0">
              <a:solidFill>
                <a:srgbClr val="C00000"/>
              </a:solidFill>
            </a:endParaRPr>
          </a:p>
        </p:txBody>
      </p:sp>
      <p:sp>
        <p:nvSpPr>
          <p:cNvPr id="15" name="矩形 14"/>
          <p:cNvSpPr/>
          <p:nvPr/>
        </p:nvSpPr>
        <p:spPr>
          <a:xfrm>
            <a:off x="4845685" y="1421765"/>
            <a:ext cx="837565" cy="4095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2400" b="1" dirty="0" smtClean="0">
                <a:solidFill>
                  <a:srgbClr val="C00000"/>
                </a:solidFill>
              </a:rPr>
              <a:t>59</a:t>
            </a:r>
            <a:endParaRPr lang="zh-CN" altLang="en-US" sz="2400" b="1" dirty="0">
              <a:solidFill>
                <a:srgbClr val="C00000"/>
              </a:solidFill>
            </a:endParaRPr>
          </a:p>
        </p:txBody>
      </p:sp>
      <p:sp>
        <p:nvSpPr>
          <p:cNvPr id="5" name="矩形 4"/>
          <p:cNvSpPr/>
          <p:nvPr/>
        </p:nvSpPr>
        <p:spPr>
          <a:xfrm>
            <a:off x="800100" y="1395730"/>
            <a:ext cx="1021715" cy="461645"/>
          </a:xfrm>
          <a:prstGeom prst="rect">
            <a:avLst/>
          </a:prstGeom>
        </p:spPr>
        <p:txBody>
          <a:bodyPr wrap="none">
            <a:spAutoFit/>
          </a:bodyPr>
          <a:lstStyle/>
          <a:p>
            <a:r>
              <a:rPr lang="en-US" altLang="zh-CN" sz="2400" dirty="0" smtClean="0"/>
              <a:t>a[1][1]</a:t>
            </a:r>
            <a:endParaRPr lang="zh-CN" altLang="en-US" sz="2400" dirty="0"/>
          </a:p>
        </p:txBody>
      </p:sp>
      <p:sp>
        <p:nvSpPr>
          <p:cNvPr id="19" name="矩形 18"/>
          <p:cNvSpPr/>
          <p:nvPr/>
        </p:nvSpPr>
        <p:spPr>
          <a:xfrm>
            <a:off x="782320" y="2159000"/>
            <a:ext cx="939800" cy="461645"/>
          </a:xfrm>
          <a:prstGeom prst="rect">
            <a:avLst/>
          </a:prstGeom>
        </p:spPr>
        <p:txBody>
          <a:bodyPr wrap="none">
            <a:spAutoFit/>
          </a:bodyPr>
          <a:lstStyle/>
          <a:p>
            <a:r>
              <a:rPr lang="en-US" altLang="zh-CN" sz="2400" dirty="0" smtClean="0"/>
              <a:t>a[2][j]</a:t>
            </a:r>
            <a:endParaRPr lang="zh-CN" altLang="en-US" sz="2400" dirty="0"/>
          </a:p>
        </p:txBody>
      </p:sp>
      <p:sp>
        <p:nvSpPr>
          <p:cNvPr id="20" name="矩形 19"/>
          <p:cNvSpPr/>
          <p:nvPr/>
        </p:nvSpPr>
        <p:spPr>
          <a:xfrm>
            <a:off x="824230" y="2854960"/>
            <a:ext cx="939800" cy="461645"/>
          </a:xfrm>
          <a:prstGeom prst="rect">
            <a:avLst/>
          </a:prstGeom>
        </p:spPr>
        <p:txBody>
          <a:bodyPr wrap="none">
            <a:spAutoFit/>
          </a:bodyPr>
          <a:lstStyle/>
          <a:p>
            <a:r>
              <a:rPr lang="en-US" altLang="zh-CN" sz="2400" dirty="0" smtClean="0"/>
              <a:t>a[3][j]</a:t>
            </a:r>
            <a:endParaRPr lang="zh-CN" altLang="en-US" sz="2400" dirty="0"/>
          </a:p>
        </p:txBody>
      </p:sp>
      <p:sp>
        <p:nvSpPr>
          <p:cNvPr id="21" name="矩形 20"/>
          <p:cNvSpPr/>
          <p:nvPr/>
        </p:nvSpPr>
        <p:spPr>
          <a:xfrm>
            <a:off x="782955" y="3470275"/>
            <a:ext cx="939800" cy="461645"/>
          </a:xfrm>
          <a:prstGeom prst="rect">
            <a:avLst/>
          </a:prstGeom>
        </p:spPr>
        <p:txBody>
          <a:bodyPr wrap="none">
            <a:spAutoFit/>
          </a:bodyPr>
          <a:lstStyle/>
          <a:p>
            <a:r>
              <a:rPr lang="en-US" altLang="zh-CN" sz="2400" dirty="0" smtClean="0"/>
              <a:t>a[4][j]</a:t>
            </a:r>
            <a:endParaRPr lang="zh-CN" altLang="en-US" sz="2400" dirty="0"/>
          </a:p>
        </p:txBody>
      </p:sp>
      <p:sp>
        <p:nvSpPr>
          <p:cNvPr id="22" name="矩形 21"/>
          <p:cNvSpPr/>
          <p:nvPr/>
        </p:nvSpPr>
        <p:spPr>
          <a:xfrm>
            <a:off x="782955" y="4117975"/>
            <a:ext cx="939800" cy="461645"/>
          </a:xfrm>
          <a:prstGeom prst="rect">
            <a:avLst/>
          </a:prstGeom>
        </p:spPr>
        <p:txBody>
          <a:bodyPr wrap="none">
            <a:spAutoFit/>
          </a:bodyPr>
          <a:lstStyle/>
          <a:p>
            <a:r>
              <a:rPr lang="en-US" altLang="zh-CN" sz="2400" dirty="0" smtClean="0"/>
              <a:t>a[5][j]</a:t>
            </a:r>
            <a:endParaRPr lang="zh-CN" altLang="en-US" sz="2400" dirty="0"/>
          </a:p>
        </p:txBody>
      </p:sp>
      <p:sp>
        <p:nvSpPr>
          <p:cNvPr id="6" name="矩形 5"/>
          <p:cNvSpPr/>
          <p:nvPr/>
        </p:nvSpPr>
        <p:spPr>
          <a:xfrm>
            <a:off x="226406" y="0"/>
            <a:ext cx="2987675" cy="583565"/>
          </a:xfrm>
          <a:prstGeom prst="rect">
            <a:avLst/>
          </a:prstGeom>
        </p:spPr>
        <p:txBody>
          <a:bodyPr wrap="none">
            <a:spAutoFit/>
          </a:bodyPr>
          <a:lstStyle/>
          <a:p>
            <a:r>
              <a:rPr lang="en-US" altLang="zh-CN" sz="3200" b="1" dirty="0">
                <a:solidFill>
                  <a:schemeClr val="bg1"/>
                </a:solidFill>
              </a:rPr>
              <a:t>[2997] </a:t>
            </a:r>
            <a:r>
              <a:rPr lang="zh-CN" altLang="en-US" sz="3200" b="1" dirty="0">
                <a:solidFill>
                  <a:schemeClr val="bg1"/>
                </a:solidFill>
              </a:rPr>
              <a:t>数塔</a:t>
            </a:r>
            <a:r>
              <a:rPr lang="zh-CN" altLang="en-US" sz="3200" b="1" dirty="0" smtClean="0">
                <a:solidFill>
                  <a:schemeClr val="bg1"/>
                </a:solidFill>
              </a:rPr>
              <a:t>问题</a:t>
            </a:r>
            <a:endParaRPr lang="zh-CN" altLang="en-US" sz="3200" b="1" dirty="0" smtClean="0">
              <a:solidFill>
                <a:schemeClr val="bg1"/>
              </a:solidFill>
            </a:endParaRPr>
          </a:p>
        </p:txBody>
      </p:sp>
      <p:sp>
        <p:nvSpPr>
          <p:cNvPr id="23" name="Rectangle 1036"/>
          <p:cNvSpPr>
            <a:spLocks noGrp="1" noChangeArrowheads="1"/>
          </p:cNvSpPr>
          <p:nvPr>
            <p:ph type="title" idx="4294967295"/>
          </p:nvPr>
        </p:nvSpPr>
        <p:spPr>
          <a:xfrm>
            <a:off x="425367" y="555944"/>
            <a:ext cx="8210550" cy="550962"/>
          </a:xfrm>
        </p:spPr>
        <p:txBody>
          <a:bodyPr anchor="b">
            <a:normAutofit fontScale="90000"/>
          </a:bodyPr>
          <a:lstStyle/>
          <a:p>
            <a:r>
              <a:rPr lang="en-US" altLang="zh-CN" sz="3200" b="1" dirty="0" smtClean="0">
                <a:solidFill>
                  <a:schemeClr val="accent5">
                    <a:lumMod val="75000"/>
                  </a:schemeClr>
                </a:solidFill>
              </a:rPr>
              <a:t>2 .1 </a:t>
            </a:r>
            <a:r>
              <a:rPr lang="zh-CN" altLang="en-US" sz="3200" b="1" dirty="0" smtClean="0">
                <a:solidFill>
                  <a:schemeClr val="accent5">
                    <a:lumMod val="75000"/>
                  </a:schemeClr>
                </a:solidFill>
              </a:rPr>
              <a:t>递推（</a:t>
            </a:r>
            <a:r>
              <a:rPr lang="en-US" altLang="zh-CN" sz="3200" b="1" dirty="0" smtClean="0">
                <a:solidFill>
                  <a:schemeClr val="accent5">
                    <a:lumMod val="75000"/>
                  </a:schemeClr>
                </a:solidFill>
              </a:rPr>
              <a:t>DP)</a:t>
            </a:r>
            <a:r>
              <a:rPr lang="zh-CN" altLang="en-US" sz="3200" b="1" dirty="0" smtClean="0">
                <a:solidFill>
                  <a:schemeClr val="accent5">
                    <a:lumMod val="75000"/>
                  </a:schemeClr>
                </a:solidFill>
              </a:rPr>
              <a:t>写法</a:t>
            </a:r>
            <a:endParaRPr lang="zh-CN" altLang="en-US" sz="3200" b="1" dirty="0" smtClean="0">
              <a:solidFill>
                <a:schemeClr val="accent5">
                  <a:lumMod val="75000"/>
                </a:schemeClr>
              </a:solidFill>
            </a:endParaRPr>
          </a:p>
        </p:txBody>
      </p:sp>
      <p:sp>
        <p:nvSpPr>
          <p:cNvPr id="24" name="Text Box 2"/>
          <p:cNvSpPr txBox="1">
            <a:spLocks noChangeArrowheads="1"/>
          </p:cNvSpPr>
          <p:nvPr/>
        </p:nvSpPr>
        <p:spPr bwMode="auto">
          <a:xfrm>
            <a:off x="708946" y="5062237"/>
            <a:ext cx="7761754"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zh-CN" altLang="en-US" sz="2400" b="1" dirty="0">
                <a:solidFill>
                  <a:srgbClr val="FF0000"/>
                </a:solidFill>
              </a:rPr>
              <a:t>递推关系</a:t>
            </a:r>
            <a:r>
              <a:rPr lang="zh-CN" altLang="en-US" sz="2400" b="1" dirty="0" smtClean="0">
                <a:solidFill>
                  <a:srgbClr val="FF0000"/>
                </a:solidFill>
              </a:rPr>
              <a:t>：</a:t>
            </a:r>
            <a:r>
              <a:rPr lang="en-US" altLang="zh-CN" sz="2400" b="1" dirty="0" smtClean="0">
                <a:solidFill>
                  <a:srgbClr val="FF0000"/>
                </a:solidFill>
              </a:rPr>
              <a:t> </a:t>
            </a:r>
            <a:r>
              <a:rPr lang="en-US" altLang="zh-CN" sz="2400" b="1" dirty="0">
                <a:solidFill>
                  <a:srgbClr val="FF0000"/>
                </a:solidFill>
              </a:rPr>
              <a:t>a[</a:t>
            </a:r>
            <a:r>
              <a:rPr lang="en-US" altLang="zh-CN" sz="2400" b="1" dirty="0" err="1">
                <a:solidFill>
                  <a:srgbClr val="FF0000"/>
                </a:solidFill>
              </a:rPr>
              <a:t>i</a:t>
            </a:r>
            <a:r>
              <a:rPr lang="en-US" altLang="zh-CN" sz="2400" b="1" dirty="0">
                <a:solidFill>
                  <a:srgbClr val="FF0000"/>
                </a:solidFill>
              </a:rPr>
              <a:t>][j]=a[</a:t>
            </a:r>
            <a:r>
              <a:rPr lang="en-US" altLang="zh-CN" sz="2400" b="1" dirty="0" err="1">
                <a:solidFill>
                  <a:srgbClr val="FF0000"/>
                </a:solidFill>
              </a:rPr>
              <a:t>i</a:t>
            </a:r>
            <a:r>
              <a:rPr lang="en-US" altLang="zh-CN" sz="2400" b="1" dirty="0">
                <a:solidFill>
                  <a:srgbClr val="FF0000"/>
                </a:solidFill>
              </a:rPr>
              <a:t>][j]+max(a[i+1][j],a[i+1][j+1]);</a:t>
            </a:r>
            <a:endParaRPr lang="en-US" altLang="zh-CN" sz="2400" b="1" dirty="0">
              <a:solidFill>
                <a:srgbClr val="FF0000"/>
              </a:solidFill>
            </a:endParaRPr>
          </a:p>
          <a:p>
            <a:r>
              <a:rPr lang="zh-CN" altLang="en-US" sz="2400" b="1" dirty="0">
                <a:solidFill>
                  <a:srgbClr val="FF0000"/>
                </a:solidFill>
              </a:rPr>
              <a:t>求解</a:t>
            </a:r>
            <a:r>
              <a:rPr lang="zh-CN" altLang="en-US" sz="2400" b="1" dirty="0" smtClean="0">
                <a:solidFill>
                  <a:srgbClr val="FF0000"/>
                </a:solidFill>
              </a:rPr>
              <a:t>：          </a:t>
            </a:r>
            <a:r>
              <a:rPr lang="en-US" altLang="zh-CN" sz="2400" b="1" dirty="0" err="1" smtClean="0">
                <a:solidFill>
                  <a:srgbClr val="FF0000"/>
                </a:solidFill>
              </a:rPr>
              <a:t>cout</a:t>
            </a:r>
            <a:r>
              <a:rPr lang="en-US" altLang="zh-CN" sz="2400" b="1" dirty="0">
                <a:solidFill>
                  <a:srgbClr val="FF0000"/>
                </a:solidFill>
              </a:rPr>
              <a:t>&lt;&lt;</a:t>
            </a:r>
            <a:r>
              <a:rPr lang="en-US" altLang="zh-CN" sz="2400" b="1" dirty="0" smtClean="0">
                <a:solidFill>
                  <a:srgbClr val="FF0000"/>
                </a:solidFill>
              </a:rPr>
              <a:t>a[1][1];</a:t>
            </a:r>
            <a:endParaRPr lang="en-US" altLang="zh-CN" sz="2400" b="1" dirty="0" smtClean="0">
              <a:solidFill>
                <a:srgbClr val="FF0000"/>
              </a:solidFill>
            </a:endParaRPr>
          </a:p>
          <a:p>
            <a:r>
              <a:rPr lang="zh-CN" altLang="en-US" sz="2400" b="1" dirty="0" smtClean="0">
                <a:solidFill>
                  <a:srgbClr val="FF0000"/>
                </a:solidFill>
              </a:rPr>
              <a:t>边界：          </a:t>
            </a:r>
            <a:r>
              <a:rPr lang="en-US" altLang="zh-CN" sz="2400" b="1" dirty="0" err="1" smtClean="0">
                <a:solidFill>
                  <a:srgbClr val="FF0000"/>
                </a:solidFill>
              </a:rPr>
              <a:t>memset</a:t>
            </a:r>
            <a:r>
              <a:rPr lang="en-US" altLang="zh-CN" sz="2400" b="1" dirty="0" smtClean="0">
                <a:solidFill>
                  <a:srgbClr val="FF0000"/>
                </a:solidFill>
              </a:rPr>
              <a:t>(a,0,sizeof(a));</a:t>
            </a:r>
            <a:endParaRPr lang="en-US" altLang="zh-CN" sz="2400" b="1" dirty="0" smtClean="0">
              <a:solidFill>
                <a:srgbClr val="FF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ppt_x"/>
                                          </p:val>
                                        </p:tav>
                                        <p:tav tm="100000">
                                          <p:val>
                                            <p:strVal val="#ppt_x"/>
                                          </p:val>
                                        </p:tav>
                                      </p:tavLst>
                                    </p:anim>
                                    <p:anim calcmode="lin" valueType="num">
                                      <p:cBhvr additive="base">
                                        <p:cTn id="30" dur="50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additive="base">
                                        <p:cTn id="33" dur="500" fill="hold"/>
                                        <p:tgtEl>
                                          <p:spTgt spid="12"/>
                                        </p:tgtEl>
                                        <p:attrNameLst>
                                          <p:attrName>ppt_x</p:attrName>
                                        </p:attrNameLst>
                                      </p:cBhvr>
                                      <p:tavLst>
                                        <p:tav tm="0">
                                          <p:val>
                                            <p:strVal val="#ppt_x"/>
                                          </p:val>
                                        </p:tav>
                                        <p:tav tm="100000">
                                          <p:val>
                                            <p:strVal val="#ppt_x"/>
                                          </p:val>
                                        </p:tav>
                                      </p:tavLst>
                                    </p:anim>
                                    <p:anim calcmode="lin" valueType="num">
                                      <p:cBhvr additive="base">
                                        <p:cTn id="3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additive="base">
                                        <p:cTn id="39" dur="500" fill="hold"/>
                                        <p:tgtEl>
                                          <p:spTgt spid="13"/>
                                        </p:tgtEl>
                                        <p:attrNameLst>
                                          <p:attrName>ppt_x</p:attrName>
                                        </p:attrNameLst>
                                      </p:cBhvr>
                                      <p:tavLst>
                                        <p:tav tm="0">
                                          <p:val>
                                            <p:strVal val="#ppt_x"/>
                                          </p:val>
                                        </p:tav>
                                        <p:tav tm="100000">
                                          <p:val>
                                            <p:strVal val="#ppt_x"/>
                                          </p:val>
                                        </p:tav>
                                      </p:tavLst>
                                    </p:anim>
                                    <p:anim calcmode="lin" valueType="num">
                                      <p:cBhvr additive="base">
                                        <p:cTn id="40" dur="500" fill="hold"/>
                                        <p:tgtEl>
                                          <p:spTgt spid="1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additive="base">
                                        <p:cTn id="43" dur="500" fill="hold"/>
                                        <p:tgtEl>
                                          <p:spTgt spid="14"/>
                                        </p:tgtEl>
                                        <p:attrNameLst>
                                          <p:attrName>ppt_x</p:attrName>
                                        </p:attrNameLst>
                                      </p:cBhvr>
                                      <p:tavLst>
                                        <p:tav tm="0">
                                          <p:val>
                                            <p:strVal val="#ppt_x"/>
                                          </p:val>
                                        </p:tav>
                                        <p:tav tm="100000">
                                          <p:val>
                                            <p:strVal val="#ppt_x"/>
                                          </p:val>
                                        </p:tav>
                                      </p:tavLst>
                                    </p:anim>
                                    <p:anim calcmode="lin" valueType="num">
                                      <p:cBhvr additive="base">
                                        <p:cTn id="4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additive="base">
                                        <p:cTn id="49" dur="500" fill="hold"/>
                                        <p:tgtEl>
                                          <p:spTgt spid="15"/>
                                        </p:tgtEl>
                                        <p:attrNameLst>
                                          <p:attrName>ppt_x</p:attrName>
                                        </p:attrNameLst>
                                      </p:cBhvr>
                                      <p:tavLst>
                                        <p:tav tm="0">
                                          <p:val>
                                            <p:strVal val="#ppt_x"/>
                                          </p:val>
                                        </p:tav>
                                        <p:tav tm="100000">
                                          <p:val>
                                            <p:strVal val="#ppt_x"/>
                                          </p:val>
                                        </p:tav>
                                      </p:tavLst>
                                    </p:anim>
                                    <p:anim calcmode="lin" valueType="num">
                                      <p:cBhvr additive="base">
                                        <p:cTn id="5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additive="base">
                                        <p:cTn id="55" dur="500" fill="hold"/>
                                        <p:tgtEl>
                                          <p:spTgt spid="24"/>
                                        </p:tgtEl>
                                        <p:attrNameLst>
                                          <p:attrName>ppt_x</p:attrName>
                                        </p:attrNameLst>
                                      </p:cBhvr>
                                      <p:tavLst>
                                        <p:tav tm="0">
                                          <p:val>
                                            <p:strVal val="#ppt_x"/>
                                          </p:val>
                                        </p:tav>
                                        <p:tav tm="100000">
                                          <p:val>
                                            <p:strVal val="#ppt_x"/>
                                          </p:val>
                                        </p:tav>
                                      </p:tavLst>
                                    </p:anim>
                                    <p:anim calcmode="lin" valueType="num">
                                      <p:cBhvr additive="base">
                                        <p:cTn id="56"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7" grpId="0" bldLvl="0" animBg="1"/>
      <p:bldP spid="8" grpId="0" bldLvl="0" animBg="1"/>
      <p:bldP spid="9" grpId="0" bldLvl="0" animBg="1"/>
      <p:bldP spid="3" grpId="1" animBg="1"/>
      <p:bldP spid="7" grpId="1" animBg="1"/>
      <p:bldP spid="8" grpId="1" animBg="1"/>
      <p:bldP spid="9" grpId="1" animBg="1"/>
      <p:bldP spid="10" grpId="0" bldLvl="0" animBg="1"/>
      <p:bldP spid="11" grpId="0" bldLvl="0" animBg="1"/>
      <p:bldP spid="12" grpId="0" bldLvl="0" animBg="1"/>
      <p:bldP spid="10" grpId="1" animBg="1"/>
      <p:bldP spid="11" grpId="1" animBg="1"/>
      <p:bldP spid="12" grpId="1" animBg="1"/>
      <p:bldP spid="13" grpId="0" bldLvl="0" animBg="1"/>
      <p:bldP spid="14" grpId="0" bldLvl="0" animBg="1"/>
      <p:bldP spid="13" grpId="1" animBg="1"/>
      <p:bldP spid="14" grpId="1" animBg="1"/>
      <p:bldP spid="15" grpId="0" bldLvl="0" animBg="1"/>
      <p:bldP spid="15" grpId="1" animBg="1"/>
      <p:bldP spid="24" grpId="0" bldLvl="0" animBg="1"/>
      <p:bldP spid="24"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26406" y="0"/>
            <a:ext cx="2987675" cy="583565"/>
          </a:xfrm>
          <a:prstGeom prst="rect">
            <a:avLst/>
          </a:prstGeom>
        </p:spPr>
        <p:txBody>
          <a:bodyPr wrap="none">
            <a:spAutoFit/>
          </a:bodyPr>
          <a:lstStyle/>
          <a:p>
            <a:r>
              <a:rPr lang="en-US" altLang="zh-CN" sz="3200" b="1" dirty="0">
                <a:solidFill>
                  <a:schemeClr val="bg1"/>
                </a:solidFill>
              </a:rPr>
              <a:t>[2997] </a:t>
            </a:r>
            <a:r>
              <a:rPr lang="zh-CN" altLang="en-US" sz="3200" b="1" dirty="0">
                <a:solidFill>
                  <a:schemeClr val="bg1"/>
                </a:solidFill>
              </a:rPr>
              <a:t>数塔</a:t>
            </a:r>
            <a:r>
              <a:rPr lang="zh-CN" altLang="en-US" sz="3200" b="1" dirty="0" smtClean="0">
                <a:solidFill>
                  <a:schemeClr val="bg1"/>
                </a:solidFill>
              </a:rPr>
              <a:t>问题</a:t>
            </a:r>
            <a:endParaRPr lang="zh-CN" altLang="en-US" sz="3200" b="1" dirty="0" smtClean="0">
              <a:solidFill>
                <a:schemeClr val="bg1"/>
              </a:solidFill>
            </a:endParaRPr>
          </a:p>
        </p:txBody>
      </p:sp>
      <p:pic>
        <p:nvPicPr>
          <p:cNvPr id="30722"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11672" y="1205372"/>
            <a:ext cx="7372951" cy="4877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3" name="Rectangle 1036"/>
          <p:cNvSpPr>
            <a:spLocks noGrp="1" noChangeArrowheads="1"/>
          </p:cNvSpPr>
          <p:nvPr>
            <p:ph type="title" idx="4294967295"/>
          </p:nvPr>
        </p:nvSpPr>
        <p:spPr>
          <a:xfrm>
            <a:off x="425367" y="555944"/>
            <a:ext cx="8210550" cy="550962"/>
          </a:xfrm>
        </p:spPr>
        <p:txBody>
          <a:bodyPr anchor="b">
            <a:normAutofit fontScale="90000"/>
          </a:bodyPr>
          <a:lstStyle/>
          <a:p>
            <a:r>
              <a:rPr lang="en-US" altLang="zh-CN" sz="3200" b="1" dirty="0" smtClean="0">
                <a:solidFill>
                  <a:schemeClr val="accent5">
                    <a:lumMod val="75000"/>
                  </a:schemeClr>
                </a:solidFill>
              </a:rPr>
              <a:t>2 .1 </a:t>
            </a:r>
            <a:r>
              <a:rPr lang="zh-CN" altLang="en-US" sz="3200" b="1" dirty="0" smtClean="0">
                <a:solidFill>
                  <a:schemeClr val="accent5">
                    <a:lumMod val="75000"/>
                  </a:schemeClr>
                </a:solidFill>
              </a:rPr>
              <a:t>递推（</a:t>
            </a:r>
            <a:r>
              <a:rPr lang="en-US" altLang="zh-CN" sz="3200" b="1" dirty="0" smtClean="0">
                <a:solidFill>
                  <a:schemeClr val="accent5">
                    <a:lumMod val="75000"/>
                  </a:schemeClr>
                </a:solidFill>
              </a:rPr>
              <a:t>DP)</a:t>
            </a:r>
            <a:r>
              <a:rPr lang="zh-CN" altLang="en-US" sz="3200" b="1" dirty="0" smtClean="0">
                <a:solidFill>
                  <a:schemeClr val="accent5">
                    <a:lumMod val="75000"/>
                  </a:schemeClr>
                </a:solidFill>
              </a:rPr>
              <a:t>写法</a:t>
            </a:r>
            <a:endParaRPr lang="zh-CN" altLang="en-US" sz="3200" b="1" dirty="0" smtClean="0">
              <a:solidFill>
                <a:schemeClr val="accent5">
                  <a:lumMod val="75000"/>
                </a:schemeClr>
              </a:solidFill>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26406" y="0"/>
            <a:ext cx="2987675" cy="583565"/>
          </a:xfrm>
          <a:prstGeom prst="rect">
            <a:avLst/>
          </a:prstGeom>
        </p:spPr>
        <p:txBody>
          <a:bodyPr wrap="none">
            <a:spAutoFit/>
          </a:bodyPr>
          <a:lstStyle/>
          <a:p>
            <a:r>
              <a:rPr lang="en-US" altLang="zh-CN" sz="3200" b="1" dirty="0">
                <a:solidFill>
                  <a:schemeClr val="bg1"/>
                </a:solidFill>
              </a:rPr>
              <a:t>[2997] </a:t>
            </a:r>
            <a:r>
              <a:rPr lang="zh-CN" altLang="en-US" sz="3200" b="1" dirty="0">
                <a:solidFill>
                  <a:schemeClr val="bg1"/>
                </a:solidFill>
              </a:rPr>
              <a:t>数塔</a:t>
            </a:r>
            <a:r>
              <a:rPr lang="zh-CN" altLang="en-US" sz="3200" b="1" dirty="0" smtClean="0">
                <a:solidFill>
                  <a:schemeClr val="bg1"/>
                </a:solidFill>
              </a:rPr>
              <a:t>问题</a:t>
            </a:r>
            <a:endParaRPr lang="zh-CN" altLang="en-US" sz="3200" b="1" dirty="0" smtClean="0">
              <a:solidFill>
                <a:schemeClr val="bg1"/>
              </a:solidFill>
            </a:endParaRPr>
          </a:p>
        </p:txBody>
      </p:sp>
      <p:sp>
        <p:nvSpPr>
          <p:cNvPr id="6" name="Rectangle 1036"/>
          <p:cNvSpPr>
            <a:spLocks noGrp="1" noChangeArrowheads="1"/>
          </p:cNvSpPr>
          <p:nvPr>
            <p:ph type="title" idx="4294967295"/>
          </p:nvPr>
        </p:nvSpPr>
        <p:spPr>
          <a:xfrm>
            <a:off x="425450" y="556260"/>
            <a:ext cx="2597150" cy="551180"/>
          </a:xfrm>
        </p:spPr>
        <p:txBody>
          <a:bodyPr anchor="b">
            <a:normAutofit fontScale="90000"/>
          </a:bodyPr>
          <a:lstStyle/>
          <a:p>
            <a:r>
              <a:rPr lang="en-US" altLang="zh-CN" sz="3200" b="1" dirty="0" smtClean="0">
                <a:solidFill>
                  <a:schemeClr val="accent5">
                    <a:lumMod val="75000"/>
                  </a:schemeClr>
                </a:solidFill>
              </a:rPr>
              <a:t>2.2 </a:t>
            </a:r>
            <a:r>
              <a:rPr lang="zh-CN" altLang="en-US" sz="3200" b="1" dirty="0" smtClean="0">
                <a:solidFill>
                  <a:schemeClr val="accent5">
                    <a:lumMod val="75000"/>
                  </a:schemeClr>
                </a:solidFill>
              </a:rPr>
              <a:t>递归解法</a:t>
            </a:r>
            <a:endParaRPr lang="zh-CN" altLang="en-US" sz="3200" b="1" dirty="0" smtClean="0">
              <a:solidFill>
                <a:schemeClr val="accent5">
                  <a:lumMod val="75000"/>
                </a:schemeClr>
              </a:solidFill>
            </a:endParaRPr>
          </a:p>
        </p:txBody>
      </p:sp>
      <p:pic>
        <p:nvPicPr>
          <p:cNvPr id="2" name="图片 1"/>
          <p:cNvPicPr>
            <a:picLocks noChangeAspect="1"/>
          </p:cNvPicPr>
          <p:nvPr/>
        </p:nvPicPr>
        <p:blipFill>
          <a:blip r:embed="rId1"/>
          <a:stretch>
            <a:fillRect/>
          </a:stretch>
        </p:blipFill>
        <p:spPr>
          <a:xfrm>
            <a:off x="425450" y="1243330"/>
            <a:ext cx="4400550" cy="5048250"/>
          </a:xfrm>
          <a:prstGeom prst="rect">
            <a:avLst/>
          </a:prstGeom>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灯片编号占位符 3"/>
          <p:cNvSpPr>
            <a:spLocks noGrp="1"/>
          </p:cNvSpPr>
          <p:nvPr>
            <p:ph type="sldNum" sz="quarter" idx="12"/>
          </p:nvPr>
        </p:nvSpPr>
        <p:spPr/>
        <p:txBody>
          <a:bodyPr/>
          <a:p>
            <a:fld id="{565CE74E-AB26-4998-AD42-012C4C1AD076}" type="slidenum">
              <a:rPr lang="zh-CN" altLang="en-US" smtClean="0"/>
            </a:fld>
            <a:endParaRPr lang="zh-CN" altLang="en-US"/>
          </a:p>
        </p:txBody>
      </p:sp>
      <p:sp>
        <p:nvSpPr>
          <p:cNvPr id="6" name="Rectangle 1036"/>
          <p:cNvSpPr>
            <a:spLocks noGrp="1" noChangeArrowheads="1"/>
          </p:cNvSpPr>
          <p:nvPr>
            <p:ph type="title" idx="4294967295"/>
          </p:nvPr>
        </p:nvSpPr>
        <p:spPr>
          <a:xfrm>
            <a:off x="425450" y="556260"/>
            <a:ext cx="2597150" cy="551180"/>
          </a:xfrm>
        </p:spPr>
        <p:txBody>
          <a:bodyPr anchor="b">
            <a:normAutofit fontScale="90000"/>
          </a:bodyPr>
          <a:p>
            <a:r>
              <a:rPr lang="en-US" altLang="zh-CN" sz="3200" b="1" dirty="0" smtClean="0">
                <a:solidFill>
                  <a:schemeClr val="accent5">
                    <a:lumMod val="75000"/>
                  </a:schemeClr>
                </a:solidFill>
              </a:rPr>
              <a:t>2.3 </a:t>
            </a:r>
            <a:r>
              <a:rPr lang="zh-CN" altLang="en-US" sz="3200" b="1" dirty="0" smtClean="0">
                <a:solidFill>
                  <a:schemeClr val="accent5">
                    <a:lumMod val="75000"/>
                  </a:schemeClr>
                </a:solidFill>
              </a:rPr>
              <a:t>记忆化解法</a:t>
            </a:r>
            <a:endParaRPr lang="zh-CN" altLang="en-US" sz="3200" b="1" dirty="0" smtClean="0">
              <a:solidFill>
                <a:schemeClr val="accent5">
                  <a:lumMod val="75000"/>
                </a:schemeClr>
              </a:solidFill>
            </a:endParaRPr>
          </a:p>
        </p:txBody>
      </p:sp>
      <p:pic>
        <p:nvPicPr>
          <p:cNvPr id="7" name="图片 6"/>
          <p:cNvPicPr>
            <a:picLocks noChangeAspect="1"/>
          </p:cNvPicPr>
          <p:nvPr/>
        </p:nvPicPr>
        <p:blipFill>
          <a:blip r:embed="rId1"/>
          <a:stretch>
            <a:fillRect/>
          </a:stretch>
        </p:blipFill>
        <p:spPr>
          <a:xfrm>
            <a:off x="425450" y="1242060"/>
            <a:ext cx="7198360" cy="5095875"/>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1">
            <a:extLst>
              <a:ext uri="{28A0092B-C50C-407E-A947-70E740481C1C}">
                <a14:useLocalDpi xmlns:a14="http://schemas.microsoft.com/office/drawing/2010/main" val="0"/>
              </a:ext>
            </a:extLst>
          </a:blip>
          <a:srcRect b="22394"/>
          <a:stretch>
            <a:fillRect/>
          </a:stretch>
        </p:blipFill>
        <p:spPr bwMode="auto">
          <a:xfrm>
            <a:off x="1447800" y="1405255"/>
            <a:ext cx="6976110" cy="2803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 name="矩形 21"/>
          <p:cNvSpPr/>
          <p:nvPr/>
        </p:nvSpPr>
        <p:spPr>
          <a:xfrm>
            <a:off x="378460" y="1248410"/>
            <a:ext cx="1402080" cy="460375"/>
          </a:xfrm>
          <a:prstGeom prst="rect">
            <a:avLst/>
          </a:prstGeom>
        </p:spPr>
        <p:txBody>
          <a:bodyPr wrap="none">
            <a:spAutoFit/>
          </a:bodyPr>
          <a:lstStyle/>
          <a:p>
            <a:r>
              <a:rPr lang="en-US" altLang="zh-CN" sz="2400" dirty="0" smtClean="0">
                <a:latin typeface="宋体" panose="02010600030101010101" pitchFamily="2" charset="-122"/>
                <a:ea typeface="宋体" panose="02010600030101010101" pitchFamily="2" charset="-122"/>
              </a:rPr>
              <a:t>f4][1]=2</a:t>
            </a:r>
            <a:endParaRPr lang="en-US" altLang="zh-CN" sz="2400" dirty="0" smtClean="0">
              <a:latin typeface="宋体" panose="02010600030101010101" pitchFamily="2" charset="-122"/>
              <a:ea typeface="宋体" panose="02010600030101010101" pitchFamily="2" charset="-122"/>
            </a:endParaRPr>
          </a:p>
        </p:txBody>
      </p:sp>
      <p:sp>
        <p:nvSpPr>
          <p:cNvPr id="6" name="矩形 5"/>
          <p:cNvSpPr/>
          <p:nvPr/>
        </p:nvSpPr>
        <p:spPr>
          <a:xfrm>
            <a:off x="226406" y="0"/>
            <a:ext cx="2987675" cy="583565"/>
          </a:xfrm>
          <a:prstGeom prst="rect">
            <a:avLst/>
          </a:prstGeom>
        </p:spPr>
        <p:txBody>
          <a:bodyPr wrap="none">
            <a:spAutoFit/>
          </a:bodyPr>
          <a:lstStyle/>
          <a:p>
            <a:r>
              <a:rPr lang="en-US" altLang="zh-CN" sz="3200" b="1" dirty="0">
                <a:solidFill>
                  <a:schemeClr val="bg1"/>
                </a:solidFill>
              </a:rPr>
              <a:t>[2997] </a:t>
            </a:r>
            <a:r>
              <a:rPr lang="zh-CN" altLang="en-US" sz="3200" b="1" dirty="0">
                <a:solidFill>
                  <a:schemeClr val="bg1"/>
                </a:solidFill>
              </a:rPr>
              <a:t>数塔</a:t>
            </a:r>
            <a:r>
              <a:rPr lang="zh-CN" altLang="en-US" sz="3200" b="1" dirty="0" smtClean="0">
                <a:solidFill>
                  <a:schemeClr val="bg1"/>
                </a:solidFill>
              </a:rPr>
              <a:t>问题</a:t>
            </a:r>
            <a:endParaRPr lang="zh-CN" altLang="en-US" sz="3200" b="1" dirty="0" smtClean="0">
              <a:solidFill>
                <a:schemeClr val="bg1"/>
              </a:solidFill>
            </a:endParaRPr>
          </a:p>
        </p:txBody>
      </p:sp>
      <p:sp>
        <p:nvSpPr>
          <p:cNvPr id="23" name="Rectangle 1036"/>
          <p:cNvSpPr>
            <a:spLocks noGrp="1" noChangeArrowheads="1"/>
          </p:cNvSpPr>
          <p:nvPr>
            <p:ph type="title" idx="4294967295"/>
          </p:nvPr>
        </p:nvSpPr>
        <p:spPr>
          <a:xfrm>
            <a:off x="425367" y="555944"/>
            <a:ext cx="8210550" cy="550962"/>
          </a:xfrm>
        </p:spPr>
        <p:txBody>
          <a:bodyPr anchor="b">
            <a:normAutofit fontScale="90000"/>
          </a:bodyPr>
          <a:lstStyle/>
          <a:p>
            <a:r>
              <a:rPr lang="en-US" altLang="zh-CN" sz="3200" b="1" dirty="0" smtClean="0">
                <a:solidFill>
                  <a:schemeClr val="accent5">
                    <a:lumMod val="75000"/>
                  </a:schemeClr>
                </a:solidFill>
              </a:rPr>
              <a:t>2 </a:t>
            </a:r>
            <a:r>
              <a:rPr lang="zh-CN" altLang="en-US" sz="3200" b="1" dirty="0" smtClean="0">
                <a:solidFill>
                  <a:schemeClr val="accent5">
                    <a:lumMod val="75000"/>
                  </a:schemeClr>
                </a:solidFill>
              </a:rPr>
              <a:t>记忆化搜索写法</a:t>
            </a:r>
            <a:r>
              <a:rPr lang="zh-CN" altLang="en-US" sz="3200" b="1" dirty="0" smtClean="0">
                <a:solidFill>
                  <a:schemeClr val="accent5">
                    <a:lumMod val="75000"/>
                  </a:schemeClr>
                </a:solidFill>
              </a:rPr>
              <a:t>演示</a:t>
            </a:r>
            <a:endParaRPr lang="zh-CN" altLang="en-US" sz="3200" b="1" dirty="0" smtClean="0">
              <a:solidFill>
                <a:schemeClr val="accent5">
                  <a:lumMod val="75000"/>
                </a:schemeClr>
              </a:solidFill>
            </a:endParaRPr>
          </a:p>
        </p:txBody>
      </p:sp>
      <p:pic>
        <p:nvPicPr>
          <p:cNvPr id="25" name="图片 24"/>
          <p:cNvPicPr>
            <a:picLocks noChangeAspect="1"/>
          </p:cNvPicPr>
          <p:nvPr/>
        </p:nvPicPr>
        <p:blipFill>
          <a:blip r:embed="rId2"/>
          <a:stretch>
            <a:fillRect/>
          </a:stretch>
        </p:blipFill>
        <p:spPr>
          <a:xfrm>
            <a:off x="4443730" y="4602480"/>
            <a:ext cx="4330700" cy="1686560"/>
          </a:xfrm>
          <a:prstGeom prst="rect">
            <a:avLst/>
          </a:prstGeom>
        </p:spPr>
      </p:pic>
      <p:sp>
        <p:nvSpPr>
          <p:cNvPr id="26" name="矩形 25"/>
          <p:cNvSpPr/>
          <p:nvPr/>
        </p:nvSpPr>
        <p:spPr>
          <a:xfrm>
            <a:off x="2218690" y="3729355"/>
            <a:ext cx="906780" cy="479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ctr"/>
            <a:r>
              <a:rPr lang="en-US" altLang="zh-CN" sz="2400" b="1" dirty="0" smtClean="0">
                <a:solidFill>
                  <a:srgbClr val="C00000"/>
                </a:solidFill>
              </a:rPr>
              <a:t>2</a:t>
            </a:r>
            <a:endParaRPr lang="zh-CN" altLang="en-US" sz="2400" b="1" dirty="0">
              <a:solidFill>
                <a:srgbClr val="C00000"/>
              </a:solidFill>
            </a:endParaRPr>
          </a:p>
        </p:txBody>
      </p:sp>
      <p:sp>
        <p:nvSpPr>
          <p:cNvPr id="28" name="矩形 27"/>
          <p:cNvSpPr/>
          <p:nvPr/>
        </p:nvSpPr>
        <p:spPr>
          <a:xfrm>
            <a:off x="378460" y="1758315"/>
            <a:ext cx="1324610" cy="460375"/>
          </a:xfrm>
          <a:prstGeom prst="rect">
            <a:avLst/>
          </a:prstGeom>
        </p:spPr>
        <p:txBody>
          <a:bodyPr wrap="none">
            <a:spAutoFit/>
          </a:bodyPr>
          <a:p>
            <a:r>
              <a:rPr lang="en-US" altLang="zh-CN" sz="2400" dirty="0" smtClean="0">
                <a:latin typeface="宋体" panose="02010600030101010101" pitchFamily="2" charset="-122"/>
                <a:ea typeface="宋体" panose="02010600030101010101" pitchFamily="2" charset="-122"/>
              </a:rPr>
              <a:t>f4][2]=18</a:t>
            </a:r>
            <a:endParaRPr lang="en-US" altLang="zh-CN" sz="2400" dirty="0" smtClean="0">
              <a:latin typeface="宋体" panose="02010600030101010101" pitchFamily="2" charset="-122"/>
              <a:ea typeface="宋体" panose="02010600030101010101" pitchFamily="2" charset="-122"/>
            </a:endParaRPr>
          </a:p>
        </p:txBody>
      </p:sp>
      <p:sp>
        <p:nvSpPr>
          <p:cNvPr id="29" name="矩形 28"/>
          <p:cNvSpPr/>
          <p:nvPr/>
        </p:nvSpPr>
        <p:spPr>
          <a:xfrm>
            <a:off x="378460" y="2218690"/>
            <a:ext cx="1417955" cy="460375"/>
          </a:xfrm>
          <a:prstGeom prst="rect">
            <a:avLst/>
          </a:prstGeom>
        </p:spPr>
        <p:txBody>
          <a:bodyPr wrap="none">
            <a:spAutoFit/>
          </a:bodyPr>
          <a:p>
            <a:r>
              <a:rPr lang="en-US" altLang="zh-CN" sz="2400" dirty="0" smtClean="0">
                <a:latin typeface="宋体" panose="02010600030101010101" pitchFamily="2" charset="-122"/>
                <a:ea typeface="宋体" panose="02010600030101010101" pitchFamily="2" charset="-122"/>
              </a:rPr>
              <a:t>f[3][1]=28</a:t>
            </a:r>
            <a:endParaRPr lang="en-US" altLang="zh-CN" sz="2400" dirty="0" smtClean="0">
              <a:latin typeface="宋体" panose="02010600030101010101" pitchFamily="2" charset="-122"/>
              <a:ea typeface="宋体" panose="02010600030101010101" pitchFamily="2" charset="-122"/>
            </a:endParaRPr>
          </a:p>
        </p:txBody>
      </p:sp>
      <p:sp>
        <p:nvSpPr>
          <p:cNvPr id="3" name="矩形 2"/>
          <p:cNvSpPr/>
          <p:nvPr/>
        </p:nvSpPr>
        <p:spPr>
          <a:xfrm>
            <a:off x="4482465" y="1475105"/>
            <a:ext cx="906780" cy="479425"/>
          </a:xfrm>
          <a:prstGeom prst="rect">
            <a:avLst/>
          </a:prstGeom>
          <a:solidFill>
            <a:schemeClr val="accent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ctr"/>
            <a:endParaRPr lang="zh-CN" altLang="en-US" sz="2400" b="1" dirty="0">
              <a:solidFill>
                <a:srgbClr val="C00000"/>
              </a:solidFill>
            </a:endParaRPr>
          </a:p>
        </p:txBody>
      </p:sp>
      <p:sp>
        <p:nvSpPr>
          <p:cNvPr id="4" name="矩形 3"/>
          <p:cNvSpPr/>
          <p:nvPr/>
        </p:nvSpPr>
        <p:spPr>
          <a:xfrm>
            <a:off x="4443730" y="1423035"/>
            <a:ext cx="906780" cy="479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ctr"/>
            <a:r>
              <a:rPr lang="en-US" altLang="zh-CN" sz="2400" b="1" dirty="0" smtClean="0">
                <a:solidFill>
                  <a:srgbClr val="C00000"/>
                </a:solidFill>
              </a:rPr>
              <a:t>49</a:t>
            </a:r>
            <a:endParaRPr lang="zh-CN" altLang="en-US" sz="2400" b="1" dirty="0">
              <a:solidFill>
                <a:srgbClr val="C00000"/>
              </a:solidFill>
            </a:endParaRPr>
          </a:p>
        </p:txBody>
      </p:sp>
      <p:sp>
        <p:nvSpPr>
          <p:cNvPr id="5" name="矩形 4"/>
          <p:cNvSpPr/>
          <p:nvPr/>
        </p:nvSpPr>
        <p:spPr>
          <a:xfrm>
            <a:off x="3696970" y="3728720"/>
            <a:ext cx="906780" cy="479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ctr"/>
            <a:r>
              <a:rPr lang="en-US" altLang="zh-CN" sz="2400" b="1" dirty="0" smtClean="0">
                <a:solidFill>
                  <a:srgbClr val="C00000"/>
                </a:solidFill>
              </a:rPr>
              <a:t>18</a:t>
            </a:r>
            <a:endParaRPr lang="zh-CN" altLang="en-US" sz="2400" b="1" dirty="0">
              <a:solidFill>
                <a:srgbClr val="C00000"/>
              </a:solidFill>
            </a:endParaRPr>
          </a:p>
        </p:txBody>
      </p:sp>
      <p:sp>
        <p:nvSpPr>
          <p:cNvPr id="7" name="矩形 6"/>
          <p:cNvSpPr/>
          <p:nvPr/>
        </p:nvSpPr>
        <p:spPr>
          <a:xfrm>
            <a:off x="2986405" y="2971165"/>
            <a:ext cx="906780" cy="479425"/>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ctr"/>
            <a:endParaRPr lang="zh-CN" altLang="en-US" sz="2400" b="1" dirty="0">
              <a:solidFill>
                <a:srgbClr val="C00000"/>
              </a:solidFill>
            </a:endParaRPr>
          </a:p>
        </p:txBody>
      </p:sp>
      <p:sp>
        <p:nvSpPr>
          <p:cNvPr id="9" name="矩形 8"/>
          <p:cNvSpPr/>
          <p:nvPr/>
        </p:nvSpPr>
        <p:spPr>
          <a:xfrm>
            <a:off x="2942590" y="2973705"/>
            <a:ext cx="906780" cy="479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ctr"/>
            <a:r>
              <a:rPr lang="en-US" altLang="zh-CN" sz="2400" b="1" dirty="0" smtClean="0">
                <a:solidFill>
                  <a:srgbClr val="C00000"/>
                </a:solidFill>
              </a:rPr>
              <a:t>28</a:t>
            </a:r>
            <a:endParaRPr lang="zh-CN" altLang="en-US" sz="2400" b="1" dirty="0">
              <a:solidFill>
                <a:srgbClr val="C00000"/>
              </a:solidFill>
            </a:endParaRPr>
          </a:p>
        </p:txBody>
      </p:sp>
      <p:sp>
        <p:nvSpPr>
          <p:cNvPr id="10" name="矩形 9"/>
          <p:cNvSpPr/>
          <p:nvPr/>
        </p:nvSpPr>
        <p:spPr>
          <a:xfrm>
            <a:off x="3633470" y="2218690"/>
            <a:ext cx="906780" cy="479425"/>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ctr"/>
            <a:endParaRPr lang="zh-CN" altLang="en-US" sz="2400" b="1" dirty="0">
              <a:solidFill>
                <a:srgbClr val="C00000"/>
              </a:solidFill>
            </a:endParaRPr>
          </a:p>
        </p:txBody>
      </p:sp>
      <p:cxnSp>
        <p:nvCxnSpPr>
          <p:cNvPr id="11" name="直接箭头连接符 10"/>
          <p:cNvCxnSpPr/>
          <p:nvPr/>
        </p:nvCxnSpPr>
        <p:spPr>
          <a:xfrm flipV="1">
            <a:off x="4529455" y="3457575"/>
            <a:ext cx="186055" cy="2794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4" name="直接箭头连接符 13"/>
          <p:cNvCxnSpPr/>
          <p:nvPr/>
        </p:nvCxnSpPr>
        <p:spPr>
          <a:xfrm flipH="1">
            <a:off x="4351655" y="3457575"/>
            <a:ext cx="194310" cy="27114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5" name="矩形 14"/>
          <p:cNvSpPr/>
          <p:nvPr/>
        </p:nvSpPr>
        <p:spPr>
          <a:xfrm>
            <a:off x="5321935" y="3728720"/>
            <a:ext cx="906780" cy="479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ctr"/>
            <a:r>
              <a:rPr lang="en-US" altLang="zh-CN" sz="2400" b="1" dirty="0" smtClean="0">
                <a:solidFill>
                  <a:srgbClr val="C00000"/>
                </a:solidFill>
              </a:rPr>
              <a:t>9</a:t>
            </a:r>
            <a:endParaRPr lang="zh-CN" altLang="en-US" sz="2400" b="1" dirty="0">
              <a:solidFill>
                <a:srgbClr val="C00000"/>
              </a:solidFill>
            </a:endParaRPr>
          </a:p>
        </p:txBody>
      </p:sp>
      <p:sp>
        <p:nvSpPr>
          <p:cNvPr id="19" name="矩形 18"/>
          <p:cNvSpPr/>
          <p:nvPr/>
        </p:nvSpPr>
        <p:spPr>
          <a:xfrm>
            <a:off x="378460" y="2679065"/>
            <a:ext cx="1263650" cy="460375"/>
          </a:xfrm>
          <a:prstGeom prst="rect">
            <a:avLst/>
          </a:prstGeom>
        </p:spPr>
        <p:txBody>
          <a:bodyPr wrap="none">
            <a:spAutoFit/>
          </a:bodyPr>
          <a:p>
            <a:r>
              <a:rPr lang="en-US" altLang="zh-CN" sz="2400" dirty="0" smtClean="0">
                <a:latin typeface="宋体" panose="02010600030101010101" pitchFamily="2" charset="-122"/>
                <a:ea typeface="宋体" panose="02010600030101010101" pitchFamily="2" charset="-122"/>
              </a:rPr>
              <a:t>f[4][3]=9</a:t>
            </a:r>
            <a:endParaRPr lang="en-US" altLang="zh-CN" sz="2400" dirty="0" smtClean="0">
              <a:latin typeface="宋体" panose="02010600030101010101" pitchFamily="2" charset="-122"/>
              <a:ea typeface="宋体" panose="02010600030101010101" pitchFamily="2" charset="-122"/>
            </a:endParaRPr>
          </a:p>
        </p:txBody>
      </p:sp>
      <p:sp>
        <p:nvSpPr>
          <p:cNvPr id="20" name="矩形 19"/>
          <p:cNvSpPr/>
          <p:nvPr/>
        </p:nvSpPr>
        <p:spPr>
          <a:xfrm>
            <a:off x="4415155" y="2950210"/>
            <a:ext cx="906780" cy="479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ctr"/>
            <a:r>
              <a:rPr lang="en-US" altLang="zh-CN" sz="2400" b="1" dirty="0" smtClean="0">
                <a:solidFill>
                  <a:srgbClr val="C00000"/>
                </a:solidFill>
              </a:rPr>
              <a:t>24</a:t>
            </a:r>
            <a:endParaRPr lang="zh-CN" altLang="en-US" sz="2400" b="1" dirty="0">
              <a:solidFill>
                <a:srgbClr val="C00000"/>
              </a:solidFill>
            </a:endParaRPr>
          </a:p>
        </p:txBody>
      </p:sp>
      <p:pic>
        <p:nvPicPr>
          <p:cNvPr id="31" name="Picture 2"/>
          <p:cNvPicPr>
            <a:picLocks noChangeAspect="1" noChangeArrowheads="1"/>
          </p:cNvPicPr>
          <p:nvPr/>
        </p:nvPicPr>
        <p:blipFill>
          <a:blip r:embed="rId1">
            <a:extLst>
              <a:ext uri="{28A0092B-C50C-407E-A947-70E740481C1C}">
                <a14:useLocalDpi xmlns:a14="http://schemas.microsoft.com/office/drawing/2010/main" val="0"/>
              </a:ext>
            </a:extLst>
          </a:blip>
          <a:srcRect b="21490"/>
          <a:stretch>
            <a:fillRect/>
          </a:stretch>
        </p:blipFill>
        <p:spPr bwMode="auto">
          <a:xfrm>
            <a:off x="4715510" y="111125"/>
            <a:ext cx="2448560" cy="9956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2" name="矩形 31"/>
          <p:cNvSpPr/>
          <p:nvPr/>
        </p:nvSpPr>
        <p:spPr>
          <a:xfrm>
            <a:off x="378460" y="3153410"/>
            <a:ext cx="1417955" cy="460375"/>
          </a:xfrm>
          <a:prstGeom prst="rect">
            <a:avLst/>
          </a:prstGeom>
        </p:spPr>
        <p:txBody>
          <a:bodyPr wrap="none">
            <a:spAutoFit/>
          </a:bodyPr>
          <a:p>
            <a:r>
              <a:rPr lang="en-US" altLang="zh-CN" sz="2400" dirty="0" smtClean="0">
                <a:latin typeface="宋体" panose="02010600030101010101" pitchFamily="2" charset="-122"/>
                <a:ea typeface="宋体" panose="02010600030101010101" pitchFamily="2" charset="-122"/>
              </a:rPr>
              <a:t>f[3][2]=24</a:t>
            </a:r>
            <a:endParaRPr lang="en-US" altLang="zh-CN" sz="2400" dirty="0" smtClean="0">
              <a:latin typeface="宋体" panose="02010600030101010101" pitchFamily="2" charset="-122"/>
              <a:ea typeface="宋体" panose="02010600030101010101" pitchFamily="2" charset="-122"/>
            </a:endParaRPr>
          </a:p>
        </p:txBody>
      </p:sp>
      <p:sp>
        <p:nvSpPr>
          <p:cNvPr id="33" name="矩形 32"/>
          <p:cNvSpPr/>
          <p:nvPr/>
        </p:nvSpPr>
        <p:spPr>
          <a:xfrm>
            <a:off x="3639185" y="2178050"/>
            <a:ext cx="906780" cy="479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ctr"/>
            <a:r>
              <a:rPr lang="en-US" altLang="zh-CN" sz="2400" b="1" dirty="0" smtClean="0">
                <a:solidFill>
                  <a:srgbClr val="C00000"/>
                </a:solidFill>
              </a:rPr>
              <a:t>40</a:t>
            </a:r>
            <a:endParaRPr lang="zh-CN" altLang="en-US" sz="2400" b="1" dirty="0">
              <a:solidFill>
                <a:srgbClr val="C00000"/>
              </a:solidFill>
            </a:endParaRPr>
          </a:p>
        </p:txBody>
      </p:sp>
      <p:sp>
        <p:nvSpPr>
          <p:cNvPr id="34" name="矩形 33"/>
          <p:cNvSpPr/>
          <p:nvPr/>
        </p:nvSpPr>
        <p:spPr>
          <a:xfrm>
            <a:off x="378460" y="3599815"/>
            <a:ext cx="1417955" cy="460375"/>
          </a:xfrm>
          <a:prstGeom prst="rect">
            <a:avLst/>
          </a:prstGeom>
        </p:spPr>
        <p:txBody>
          <a:bodyPr wrap="none">
            <a:spAutoFit/>
          </a:bodyPr>
          <a:p>
            <a:r>
              <a:rPr lang="en-US" altLang="zh-CN" sz="2400" dirty="0" smtClean="0">
                <a:latin typeface="宋体" panose="02010600030101010101" pitchFamily="2" charset="-122"/>
                <a:ea typeface="宋体" panose="02010600030101010101" pitchFamily="2" charset="-122"/>
              </a:rPr>
              <a:t>f[2][1]=40</a:t>
            </a:r>
            <a:endParaRPr lang="en-US" altLang="zh-CN" sz="2400" dirty="0" smtClean="0">
              <a:latin typeface="宋体" panose="02010600030101010101" pitchFamily="2" charset="-122"/>
              <a:ea typeface="宋体" panose="02010600030101010101" pitchFamily="2" charset="-122"/>
            </a:endParaRPr>
          </a:p>
        </p:txBody>
      </p:sp>
      <p:cxnSp>
        <p:nvCxnSpPr>
          <p:cNvPr id="36" name="直接箭头连接符 35"/>
          <p:cNvCxnSpPr/>
          <p:nvPr/>
        </p:nvCxnSpPr>
        <p:spPr>
          <a:xfrm flipH="1">
            <a:off x="5194935" y="2682875"/>
            <a:ext cx="194310" cy="27114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37" name="直接箭头连接符 36"/>
          <p:cNvCxnSpPr/>
          <p:nvPr/>
        </p:nvCxnSpPr>
        <p:spPr>
          <a:xfrm flipV="1">
            <a:off x="5350510" y="2657475"/>
            <a:ext cx="186055" cy="2794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38" name="直接箭头连接符 37"/>
          <p:cNvCxnSpPr/>
          <p:nvPr/>
        </p:nvCxnSpPr>
        <p:spPr>
          <a:xfrm flipH="1">
            <a:off x="5961380" y="3453130"/>
            <a:ext cx="194310" cy="27114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39" name="直接箭头连接符 38"/>
          <p:cNvCxnSpPr/>
          <p:nvPr/>
        </p:nvCxnSpPr>
        <p:spPr>
          <a:xfrm flipV="1">
            <a:off x="6141720" y="3429635"/>
            <a:ext cx="186055" cy="2794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40" name="直接箭头连接符 39"/>
          <p:cNvCxnSpPr/>
          <p:nvPr/>
        </p:nvCxnSpPr>
        <p:spPr>
          <a:xfrm>
            <a:off x="6790690" y="3429635"/>
            <a:ext cx="275590" cy="30162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41" name="直接箭头连接符 40"/>
          <p:cNvCxnSpPr/>
          <p:nvPr/>
        </p:nvCxnSpPr>
        <p:spPr>
          <a:xfrm flipH="1" flipV="1">
            <a:off x="6893560" y="3416300"/>
            <a:ext cx="314960" cy="32067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42" name="矩形 41"/>
          <p:cNvSpPr/>
          <p:nvPr/>
        </p:nvSpPr>
        <p:spPr>
          <a:xfrm>
            <a:off x="6790690" y="3731260"/>
            <a:ext cx="906780" cy="479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ctr"/>
            <a:r>
              <a:rPr lang="en-US" altLang="zh-CN" sz="2400" b="1" dirty="0" smtClean="0">
                <a:solidFill>
                  <a:srgbClr val="C00000"/>
                </a:solidFill>
              </a:rPr>
              <a:t>5</a:t>
            </a:r>
            <a:endParaRPr lang="zh-CN" altLang="en-US" sz="2400" b="1" dirty="0">
              <a:solidFill>
                <a:srgbClr val="C00000"/>
              </a:solidFill>
            </a:endParaRPr>
          </a:p>
        </p:txBody>
      </p:sp>
      <p:sp>
        <p:nvSpPr>
          <p:cNvPr id="43" name="矩形 42"/>
          <p:cNvSpPr/>
          <p:nvPr/>
        </p:nvSpPr>
        <p:spPr>
          <a:xfrm>
            <a:off x="378460" y="4109720"/>
            <a:ext cx="1263650" cy="460375"/>
          </a:xfrm>
          <a:prstGeom prst="rect">
            <a:avLst/>
          </a:prstGeom>
        </p:spPr>
        <p:txBody>
          <a:bodyPr wrap="none">
            <a:spAutoFit/>
          </a:bodyPr>
          <a:p>
            <a:r>
              <a:rPr lang="en-US" altLang="zh-CN" sz="2400" dirty="0" smtClean="0">
                <a:latin typeface="宋体" panose="02010600030101010101" pitchFamily="2" charset="-122"/>
                <a:ea typeface="宋体" panose="02010600030101010101" pitchFamily="2" charset="-122"/>
              </a:rPr>
              <a:t>f[4][4]=5</a:t>
            </a:r>
            <a:endParaRPr lang="en-US" altLang="zh-CN" sz="2400" dirty="0" smtClean="0">
              <a:latin typeface="宋体" panose="02010600030101010101" pitchFamily="2" charset="-122"/>
              <a:ea typeface="宋体" panose="02010600030101010101" pitchFamily="2" charset="-122"/>
            </a:endParaRPr>
          </a:p>
        </p:txBody>
      </p:sp>
      <p:sp>
        <p:nvSpPr>
          <p:cNvPr id="44" name="矩形 43"/>
          <p:cNvSpPr/>
          <p:nvPr/>
        </p:nvSpPr>
        <p:spPr>
          <a:xfrm>
            <a:off x="5248910" y="2171700"/>
            <a:ext cx="906780" cy="479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ctr"/>
            <a:r>
              <a:rPr lang="en-US" altLang="zh-CN" sz="2400" b="1" dirty="0" smtClean="0">
                <a:solidFill>
                  <a:srgbClr val="C00000"/>
                </a:solidFill>
              </a:rPr>
              <a:t>39</a:t>
            </a:r>
            <a:endParaRPr lang="zh-CN" altLang="en-US" sz="2400" b="1" dirty="0">
              <a:solidFill>
                <a:srgbClr val="C00000"/>
              </a:solidFill>
            </a:endParaRPr>
          </a:p>
        </p:txBody>
      </p:sp>
      <p:sp>
        <p:nvSpPr>
          <p:cNvPr id="45" name="矩形 44"/>
          <p:cNvSpPr/>
          <p:nvPr/>
        </p:nvSpPr>
        <p:spPr>
          <a:xfrm>
            <a:off x="6075680" y="2955290"/>
            <a:ext cx="906780" cy="479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ctr"/>
            <a:r>
              <a:rPr lang="en-US" altLang="zh-CN" sz="2400" b="1" dirty="0" smtClean="0">
                <a:solidFill>
                  <a:srgbClr val="C00000"/>
                </a:solidFill>
              </a:rPr>
              <a:t>17</a:t>
            </a:r>
            <a:endParaRPr lang="zh-CN" altLang="en-US" sz="2400" b="1" dirty="0">
              <a:solidFill>
                <a:srgbClr val="C00000"/>
              </a:solidFill>
            </a:endParaRPr>
          </a:p>
        </p:txBody>
      </p:sp>
      <p:sp>
        <p:nvSpPr>
          <p:cNvPr id="46" name="矩形 45"/>
          <p:cNvSpPr/>
          <p:nvPr/>
        </p:nvSpPr>
        <p:spPr>
          <a:xfrm>
            <a:off x="378460" y="4598670"/>
            <a:ext cx="1417955" cy="460375"/>
          </a:xfrm>
          <a:prstGeom prst="rect">
            <a:avLst/>
          </a:prstGeom>
        </p:spPr>
        <p:txBody>
          <a:bodyPr wrap="none">
            <a:spAutoFit/>
          </a:bodyPr>
          <a:p>
            <a:r>
              <a:rPr lang="en-US" altLang="zh-CN" sz="2400" dirty="0" smtClean="0">
                <a:latin typeface="宋体" panose="02010600030101010101" pitchFamily="2" charset="-122"/>
                <a:ea typeface="宋体" panose="02010600030101010101" pitchFamily="2" charset="-122"/>
              </a:rPr>
              <a:t>f[3][3]=17</a:t>
            </a:r>
            <a:endParaRPr lang="en-US" altLang="zh-CN" sz="2400" dirty="0" smtClean="0">
              <a:latin typeface="宋体" panose="02010600030101010101" pitchFamily="2" charset="-122"/>
              <a:ea typeface="宋体" panose="02010600030101010101" pitchFamily="2" charset="-122"/>
            </a:endParaRPr>
          </a:p>
        </p:txBody>
      </p:sp>
      <p:sp>
        <p:nvSpPr>
          <p:cNvPr id="47" name="矩形 46"/>
          <p:cNvSpPr/>
          <p:nvPr/>
        </p:nvSpPr>
        <p:spPr>
          <a:xfrm>
            <a:off x="378460" y="5087620"/>
            <a:ext cx="1417955" cy="460375"/>
          </a:xfrm>
          <a:prstGeom prst="rect">
            <a:avLst/>
          </a:prstGeom>
        </p:spPr>
        <p:txBody>
          <a:bodyPr wrap="none">
            <a:spAutoFit/>
          </a:bodyPr>
          <a:p>
            <a:r>
              <a:rPr lang="en-US" altLang="zh-CN" sz="2400" dirty="0" smtClean="0">
                <a:latin typeface="宋体" panose="02010600030101010101" pitchFamily="2" charset="-122"/>
                <a:ea typeface="宋体" panose="02010600030101010101" pitchFamily="2" charset="-122"/>
              </a:rPr>
              <a:t>f[2][2]=39</a:t>
            </a:r>
            <a:endParaRPr lang="en-US" altLang="zh-CN" sz="2400" dirty="0" smtClean="0">
              <a:latin typeface="宋体" panose="02010600030101010101" pitchFamily="2" charset="-122"/>
              <a:ea typeface="宋体" panose="02010600030101010101" pitchFamily="2" charset="-122"/>
            </a:endParaRPr>
          </a:p>
        </p:txBody>
      </p:sp>
      <p:sp>
        <p:nvSpPr>
          <p:cNvPr id="48" name="矩形 47"/>
          <p:cNvSpPr/>
          <p:nvPr/>
        </p:nvSpPr>
        <p:spPr>
          <a:xfrm>
            <a:off x="5761990" y="1472565"/>
            <a:ext cx="1417955" cy="460375"/>
          </a:xfrm>
          <a:prstGeom prst="rect">
            <a:avLst/>
          </a:prstGeom>
        </p:spPr>
        <p:txBody>
          <a:bodyPr wrap="none">
            <a:spAutoFit/>
          </a:bodyPr>
          <a:p>
            <a:r>
              <a:rPr lang="en-US" altLang="zh-CN" sz="2400" dirty="0" smtClean="0">
                <a:highlight>
                  <a:srgbClr val="FFFF00"/>
                </a:highlight>
              </a:rPr>
              <a:t>f[1][1]=49</a:t>
            </a:r>
            <a:endParaRPr lang="en-US" altLang="zh-CN" sz="2400" dirty="0" smtClean="0">
              <a:highlight>
                <a:srgbClr val="FFFF00"/>
              </a:highlight>
            </a:endParaRPr>
          </a:p>
        </p:txBody>
      </p:sp>
      <p:sp>
        <p:nvSpPr>
          <p:cNvPr id="35" name="矩形 34"/>
          <p:cNvSpPr/>
          <p:nvPr/>
        </p:nvSpPr>
        <p:spPr>
          <a:xfrm>
            <a:off x="4443730" y="1447800"/>
            <a:ext cx="906780" cy="479425"/>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ctr"/>
            <a:endParaRPr lang="zh-CN" altLang="en-US" sz="2400" b="1" dirty="0">
              <a:solidFill>
                <a:srgbClr val="C0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0 0 L -0.0928343 0.104167 " pathEditMode="relative" rAng="0" ptsTypes="">
                                      <p:cBhvr>
                                        <p:cTn id="6" dur="2000" fill="hold"/>
                                        <p:tgtEl>
                                          <p:spTgt spid="3"/>
                                        </p:tgtEl>
                                        <p:attrNameLst>
                                          <p:attrName>ppt_x</p:attrName>
                                          <p:attrName>ppt_y</p:attrName>
                                        </p:attrNameLst>
                                      </p:cBhvr>
                                      <p:rCtr x="-46" y="49"/>
                                    </p:animMotion>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grpId="1" nodeType="clickEffect">
                                  <p:stCondLst>
                                    <p:cond delay="0"/>
                                  </p:stCondLst>
                                  <p:childTnLst>
                                    <p:animMotion origin="layout" path="M -0.0914456 0.105093 L -0.164352 0.213426 " pathEditMode="relative" ptsTypes="">
                                      <p:cBhvr>
                                        <p:cTn id="10" dur="2000" fill="hold"/>
                                        <p:tgtEl>
                                          <p:spTgt spid="3"/>
                                        </p:tgtEl>
                                        <p:attrNameLst>
                                          <p:attrName>ppt_x</p:attrName>
                                          <p:attrName>ppt_y</p:attrName>
                                        </p:attrNameLst>
                                      </p:cBhvr>
                                    </p:animMotion>
                                  </p:childTnLst>
                                </p:cTn>
                              </p:par>
                            </p:childTnLst>
                          </p:cTn>
                        </p:par>
                      </p:childTnLst>
                    </p:cTn>
                  </p:par>
                  <p:par>
                    <p:cTn id="11" fill="hold">
                      <p:stCondLst>
                        <p:cond delay="indefinite"/>
                      </p:stCondLst>
                      <p:childTnLst>
                        <p:par>
                          <p:cTn id="12" fill="hold">
                            <p:stCondLst>
                              <p:cond delay="0"/>
                            </p:stCondLst>
                            <p:childTnLst>
                              <p:par>
                                <p:cTn id="13" presetID="0" presetClass="path" presetSubtype="0" accel="50000" decel="50000" fill="hold" grpId="2" nodeType="clickEffect">
                                  <p:stCondLst>
                                    <p:cond delay="0"/>
                                  </p:stCondLst>
                                  <p:childTnLst>
                                    <p:animMotion origin="layout" path="M -0.16088 0.215278 L -0.247674 0.328241 " pathEditMode="relative" ptsTypes="">
                                      <p:cBhvr>
                                        <p:cTn id="14" dur="2000" fill="hold"/>
                                        <p:tgtEl>
                                          <p:spTgt spid="3"/>
                                        </p:tgtEl>
                                        <p:attrNameLst>
                                          <p:attrName>ppt_x</p:attrName>
                                          <p:attrName>ppt_y</p:attrName>
                                        </p:attrNameLst>
                                      </p:cBhvr>
                                    </p:animMotion>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grpId="3" nodeType="clickEffect">
                                  <p:stCondLst>
                                    <p:cond delay="0"/>
                                  </p:stCondLst>
                                  <p:childTnLst>
                                    <p:anim calcmode="lin" valueType="num">
                                      <p:cBhvr additive="base">
                                        <p:cTn id="18" dur="500"/>
                                        <p:tgtEl>
                                          <p:spTgt spid="3"/>
                                        </p:tgtEl>
                                        <p:attrNameLst>
                                          <p:attrName>ppt_x</p:attrName>
                                        </p:attrNameLst>
                                      </p:cBhvr>
                                      <p:tavLst>
                                        <p:tav tm="0">
                                          <p:val>
                                            <p:strVal val="ppt_x"/>
                                          </p:val>
                                        </p:tav>
                                        <p:tav tm="100000">
                                          <p:val>
                                            <p:strVal val="ppt_x"/>
                                          </p:val>
                                        </p:tav>
                                      </p:tavLst>
                                    </p:anim>
                                    <p:anim calcmode="lin" valueType="num">
                                      <p:cBhvr additive="base">
                                        <p:cTn id="19" dur="500"/>
                                        <p:tgtEl>
                                          <p:spTgt spid="3"/>
                                        </p:tgtEl>
                                        <p:attrNameLst>
                                          <p:attrName>ppt_y</p:attrName>
                                        </p:attrNameLst>
                                      </p:cBhvr>
                                      <p:tavLst>
                                        <p:tav tm="0">
                                          <p:val>
                                            <p:strVal val="ppt_y"/>
                                          </p:val>
                                        </p:tav>
                                        <p:tav tm="100000">
                                          <p:val>
                                            <p:strVal val="1+ppt_h/2"/>
                                          </p:val>
                                        </p:tav>
                                      </p:tavLst>
                                    </p:anim>
                                    <p:set>
                                      <p:cBhvr>
                                        <p:cTn id="20" dur="1" fill="hold">
                                          <p:stCondLst>
                                            <p:cond delay="499"/>
                                          </p:stCondLst>
                                        </p:cTn>
                                        <p:tgtEl>
                                          <p:spTgt spid="3"/>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additive="base">
                                        <p:cTn id="25" dur="500" fill="hold"/>
                                        <p:tgtEl>
                                          <p:spTgt spid="22"/>
                                        </p:tgtEl>
                                        <p:attrNameLst>
                                          <p:attrName>ppt_x</p:attrName>
                                        </p:attrNameLst>
                                      </p:cBhvr>
                                      <p:tavLst>
                                        <p:tav tm="0">
                                          <p:val>
                                            <p:strVal val="#ppt_x"/>
                                          </p:val>
                                        </p:tav>
                                        <p:tav tm="100000">
                                          <p:val>
                                            <p:strVal val="#ppt_x"/>
                                          </p:val>
                                        </p:tav>
                                      </p:tavLst>
                                    </p:anim>
                                    <p:anim calcmode="lin" valueType="num">
                                      <p:cBhvr additive="base">
                                        <p:cTn id="26" dur="500" fill="hold"/>
                                        <p:tgtEl>
                                          <p:spTgt spid="22"/>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26"/>
                                        </p:tgtEl>
                                        <p:attrNameLst>
                                          <p:attrName>style.visibility</p:attrName>
                                        </p:attrNameLst>
                                      </p:cBhvr>
                                      <p:to>
                                        <p:strVal val="visible"/>
                                      </p:to>
                                    </p:set>
                                    <p:anim calcmode="lin" valueType="num">
                                      <p:cBhvr additive="base">
                                        <p:cTn id="29" dur="500" fill="hold"/>
                                        <p:tgtEl>
                                          <p:spTgt spid="26"/>
                                        </p:tgtEl>
                                        <p:attrNameLst>
                                          <p:attrName>ppt_x</p:attrName>
                                        </p:attrNameLst>
                                      </p:cBhvr>
                                      <p:tavLst>
                                        <p:tav tm="0">
                                          <p:val>
                                            <p:strVal val="#ppt_x"/>
                                          </p:val>
                                        </p:tav>
                                        <p:tav tm="100000">
                                          <p:val>
                                            <p:strVal val="#ppt_x"/>
                                          </p:val>
                                        </p:tav>
                                      </p:tavLst>
                                    </p:anim>
                                    <p:anim calcmode="lin" valueType="num">
                                      <p:cBhvr additive="base">
                                        <p:cTn id="30"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additive="base">
                                        <p:cTn id="35" dur="500" fill="hold"/>
                                        <p:tgtEl>
                                          <p:spTgt spid="7"/>
                                        </p:tgtEl>
                                        <p:attrNameLst>
                                          <p:attrName>ppt_x</p:attrName>
                                        </p:attrNameLst>
                                      </p:cBhvr>
                                      <p:tavLst>
                                        <p:tav tm="0">
                                          <p:val>
                                            <p:strVal val="#ppt_x"/>
                                          </p:val>
                                        </p:tav>
                                        <p:tav tm="100000">
                                          <p:val>
                                            <p:strVal val="#ppt_x"/>
                                          </p:val>
                                        </p:tav>
                                      </p:tavLst>
                                    </p:anim>
                                    <p:anim calcmode="lin" valueType="num">
                                      <p:cBhvr additive="base">
                                        <p:cTn id="3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0" presetClass="path" presetSubtype="0" accel="50000" decel="50000" fill="hold" grpId="2" nodeType="clickEffect">
                                  <p:stCondLst>
                                    <p:cond delay="0"/>
                                  </p:stCondLst>
                                  <p:childTnLst>
                                    <p:animMotion origin="layout" path="M 0 0 L 0.0786002 0.112222 " pathEditMode="relative" rAng="0" ptsTypes="">
                                      <p:cBhvr>
                                        <p:cTn id="40" dur="2000" fill="hold"/>
                                        <p:tgtEl>
                                          <p:spTgt spid="7"/>
                                        </p:tgtEl>
                                        <p:attrNameLst>
                                          <p:attrName>ppt_x</p:attrName>
                                          <p:attrName>ppt_y</p:attrName>
                                        </p:attrNameLst>
                                      </p:cBhvr>
                                      <p:rCtr x="35" y="55"/>
                                    </p:animMotion>
                                  </p:childTnLst>
                                </p:cTn>
                              </p:par>
                            </p:childTnLst>
                          </p:cTn>
                        </p:par>
                        <p:par>
                          <p:cTn id="41" fill="hold">
                            <p:stCondLst>
                              <p:cond delay="2000"/>
                            </p:stCondLst>
                            <p:childTnLst>
                              <p:par>
                                <p:cTn id="42" presetID="2" presetClass="entr" presetSubtype="4"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ppt_x"/>
                                          </p:val>
                                        </p:tav>
                                        <p:tav tm="100000">
                                          <p:val>
                                            <p:strVal val="#ppt_x"/>
                                          </p:val>
                                        </p:tav>
                                      </p:tavLst>
                                    </p:anim>
                                    <p:anim calcmode="lin" valueType="num">
                                      <p:cBhvr additive="base">
                                        <p:cTn id="49"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9"/>
                                        </p:tgtEl>
                                        <p:attrNameLst>
                                          <p:attrName>style.visibility</p:attrName>
                                        </p:attrNameLst>
                                      </p:cBhvr>
                                      <p:to>
                                        <p:strVal val="visible"/>
                                      </p:to>
                                    </p:set>
                                    <p:anim calcmode="lin" valueType="num">
                                      <p:cBhvr additive="base">
                                        <p:cTn id="54" dur="500" fill="hold"/>
                                        <p:tgtEl>
                                          <p:spTgt spid="9"/>
                                        </p:tgtEl>
                                        <p:attrNameLst>
                                          <p:attrName>ppt_x</p:attrName>
                                        </p:attrNameLst>
                                      </p:cBhvr>
                                      <p:tavLst>
                                        <p:tav tm="0">
                                          <p:val>
                                            <p:strVal val="#ppt_x"/>
                                          </p:val>
                                        </p:tav>
                                        <p:tav tm="100000">
                                          <p:val>
                                            <p:strVal val="#ppt_x"/>
                                          </p:val>
                                        </p:tav>
                                      </p:tavLst>
                                    </p:anim>
                                    <p:anim calcmode="lin" valueType="num">
                                      <p:cBhvr additive="base">
                                        <p:cTn id="55" dur="500" fill="hold"/>
                                        <p:tgtEl>
                                          <p:spTgt spid="9"/>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29"/>
                                        </p:tgtEl>
                                        <p:attrNameLst>
                                          <p:attrName>style.visibility</p:attrName>
                                        </p:attrNameLst>
                                      </p:cBhvr>
                                      <p:to>
                                        <p:strVal val="visible"/>
                                      </p:to>
                                    </p:set>
                                    <p:anim calcmode="lin" valueType="num">
                                      <p:cBhvr additive="base">
                                        <p:cTn id="58" dur="500" fill="hold"/>
                                        <p:tgtEl>
                                          <p:spTgt spid="29"/>
                                        </p:tgtEl>
                                        <p:attrNameLst>
                                          <p:attrName>ppt_x</p:attrName>
                                        </p:attrNameLst>
                                      </p:cBhvr>
                                      <p:tavLst>
                                        <p:tav tm="0">
                                          <p:val>
                                            <p:strVal val="#ppt_x"/>
                                          </p:val>
                                        </p:tav>
                                        <p:tav tm="100000">
                                          <p:val>
                                            <p:strVal val="#ppt_x"/>
                                          </p:val>
                                        </p:tav>
                                      </p:tavLst>
                                    </p:anim>
                                    <p:anim calcmode="lin" valueType="num">
                                      <p:cBhvr additive="base">
                                        <p:cTn id="59"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 presetClass="entr" presetSubtype="4" fill="hold" grpId="0" nodeType="clickEffect">
                                  <p:stCondLst>
                                    <p:cond delay="0"/>
                                  </p:stCondLst>
                                  <p:childTnLst>
                                    <p:set>
                                      <p:cBhvr>
                                        <p:cTn id="63" dur="1" fill="hold">
                                          <p:stCondLst>
                                            <p:cond delay="0"/>
                                          </p:stCondLst>
                                        </p:cTn>
                                        <p:tgtEl>
                                          <p:spTgt spid="10"/>
                                        </p:tgtEl>
                                        <p:attrNameLst>
                                          <p:attrName>style.visibility</p:attrName>
                                        </p:attrNameLst>
                                      </p:cBhvr>
                                      <p:to>
                                        <p:strVal val="visible"/>
                                      </p:to>
                                    </p:set>
                                    <p:anim calcmode="lin" valueType="num">
                                      <p:cBhvr additive="base">
                                        <p:cTn id="64" dur="500" fill="hold"/>
                                        <p:tgtEl>
                                          <p:spTgt spid="10"/>
                                        </p:tgtEl>
                                        <p:attrNameLst>
                                          <p:attrName>ppt_x</p:attrName>
                                        </p:attrNameLst>
                                      </p:cBhvr>
                                      <p:tavLst>
                                        <p:tav tm="0">
                                          <p:val>
                                            <p:strVal val="#ppt_x"/>
                                          </p:val>
                                        </p:tav>
                                        <p:tav tm="100000">
                                          <p:val>
                                            <p:strVal val="#ppt_x"/>
                                          </p:val>
                                        </p:tav>
                                      </p:tavLst>
                                    </p:anim>
                                    <p:anim calcmode="lin" valueType="num">
                                      <p:cBhvr additive="base">
                                        <p:cTn id="65"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0" presetClass="path" presetSubtype="0" accel="50000" decel="50000" fill="hold" grpId="2" nodeType="clickEffect">
                                  <p:stCondLst>
                                    <p:cond delay="0"/>
                                  </p:stCondLst>
                                  <p:childTnLst>
                                    <p:animMotion origin="layout" path="M 0 0 L 0.0885294 0.110093 " pathEditMode="relative" rAng="0" ptsTypes="">
                                      <p:cBhvr>
                                        <p:cTn id="69" dur="2000" fill="hold"/>
                                        <p:tgtEl>
                                          <p:spTgt spid="10"/>
                                        </p:tgtEl>
                                        <p:attrNameLst>
                                          <p:attrName>ppt_x</p:attrName>
                                          <p:attrName>ppt_y</p:attrName>
                                        </p:attrNameLst>
                                      </p:cBhvr>
                                      <p:rCtr x="40" y="54"/>
                                    </p:animMotion>
                                  </p:childTnLst>
                                </p:cTn>
                              </p:par>
                            </p:childTnLst>
                          </p:cTn>
                        </p:par>
                      </p:childTnLst>
                    </p:cTn>
                  </p:par>
                  <p:par>
                    <p:cTn id="70" fill="hold">
                      <p:stCondLst>
                        <p:cond delay="indefinite"/>
                      </p:stCondLst>
                      <p:childTnLst>
                        <p:par>
                          <p:cTn id="71" fill="hold">
                            <p:stCondLst>
                              <p:cond delay="0"/>
                            </p:stCondLst>
                            <p:childTnLst>
                              <p:par>
                                <p:cTn id="72" presetID="2" presetClass="entr" presetSubtype="4" fill="hold" nodeType="clickEffect">
                                  <p:stCondLst>
                                    <p:cond delay="0"/>
                                  </p:stCondLst>
                                  <p:childTnLst>
                                    <p:set>
                                      <p:cBhvr>
                                        <p:cTn id="73" dur="1" fill="hold">
                                          <p:stCondLst>
                                            <p:cond delay="0"/>
                                          </p:stCondLst>
                                        </p:cTn>
                                        <p:tgtEl>
                                          <p:spTgt spid="14"/>
                                        </p:tgtEl>
                                        <p:attrNameLst>
                                          <p:attrName>style.visibility</p:attrName>
                                        </p:attrNameLst>
                                      </p:cBhvr>
                                      <p:to>
                                        <p:strVal val="visible"/>
                                      </p:to>
                                    </p:set>
                                    <p:anim calcmode="lin" valueType="num">
                                      <p:cBhvr additive="base">
                                        <p:cTn id="74" dur="500" fill="hold"/>
                                        <p:tgtEl>
                                          <p:spTgt spid="14"/>
                                        </p:tgtEl>
                                        <p:attrNameLst>
                                          <p:attrName>ppt_x</p:attrName>
                                        </p:attrNameLst>
                                      </p:cBhvr>
                                      <p:tavLst>
                                        <p:tav tm="0">
                                          <p:val>
                                            <p:strVal val="#ppt_x"/>
                                          </p:val>
                                        </p:tav>
                                        <p:tav tm="100000">
                                          <p:val>
                                            <p:strVal val="#ppt_x"/>
                                          </p:val>
                                        </p:tav>
                                      </p:tavLst>
                                    </p:anim>
                                    <p:anim calcmode="lin" valueType="num">
                                      <p:cBhvr additive="base">
                                        <p:cTn id="75"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2" presetClass="exit" presetSubtype="4" fill="hold" nodeType="clickEffect">
                                  <p:stCondLst>
                                    <p:cond delay="0"/>
                                  </p:stCondLst>
                                  <p:childTnLst>
                                    <p:anim calcmode="lin" valueType="num">
                                      <p:cBhvr additive="base">
                                        <p:cTn id="79" dur="500"/>
                                        <p:tgtEl>
                                          <p:spTgt spid="14"/>
                                        </p:tgtEl>
                                        <p:attrNameLst>
                                          <p:attrName>ppt_x</p:attrName>
                                        </p:attrNameLst>
                                      </p:cBhvr>
                                      <p:tavLst>
                                        <p:tav tm="0">
                                          <p:val>
                                            <p:strVal val="ppt_x"/>
                                          </p:val>
                                        </p:tav>
                                        <p:tav tm="100000">
                                          <p:val>
                                            <p:strVal val="ppt_x"/>
                                          </p:val>
                                        </p:tav>
                                      </p:tavLst>
                                    </p:anim>
                                    <p:anim calcmode="lin" valueType="num">
                                      <p:cBhvr additive="base">
                                        <p:cTn id="80" dur="500"/>
                                        <p:tgtEl>
                                          <p:spTgt spid="14"/>
                                        </p:tgtEl>
                                        <p:attrNameLst>
                                          <p:attrName>ppt_y</p:attrName>
                                        </p:attrNameLst>
                                      </p:cBhvr>
                                      <p:tavLst>
                                        <p:tav tm="0">
                                          <p:val>
                                            <p:strVal val="ppt_y"/>
                                          </p:val>
                                        </p:tav>
                                        <p:tav tm="100000">
                                          <p:val>
                                            <p:strVal val="1+ppt_h/2"/>
                                          </p:val>
                                        </p:tav>
                                      </p:tavLst>
                                    </p:anim>
                                    <p:set>
                                      <p:cBhvr>
                                        <p:cTn id="81" dur="1" fill="hold">
                                          <p:stCondLst>
                                            <p:cond delay="499"/>
                                          </p:stCondLst>
                                        </p:cTn>
                                        <p:tgtEl>
                                          <p:spTgt spid="14"/>
                                        </p:tgtEl>
                                        <p:attrNameLst>
                                          <p:attrName>style.visibility</p:attrName>
                                        </p:attrNameLst>
                                      </p:cBhvr>
                                      <p:to>
                                        <p:strVal val="hidden"/>
                                      </p:to>
                                    </p:set>
                                  </p:childTnLst>
                                </p:cTn>
                              </p:par>
                            </p:childTnLst>
                          </p:cTn>
                        </p:par>
                      </p:childTnLst>
                    </p:cTn>
                  </p:par>
                  <p:par>
                    <p:cTn id="82" fill="hold">
                      <p:stCondLst>
                        <p:cond delay="indefinite"/>
                      </p:stCondLst>
                      <p:childTnLst>
                        <p:par>
                          <p:cTn id="83" fill="hold">
                            <p:stCondLst>
                              <p:cond delay="0"/>
                            </p:stCondLst>
                            <p:childTnLst>
                              <p:par>
                                <p:cTn id="84" presetID="2" presetClass="entr" presetSubtype="4" fill="hold" nodeType="click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additive="base">
                                        <p:cTn id="86" dur="500" fill="hold"/>
                                        <p:tgtEl>
                                          <p:spTgt spid="11"/>
                                        </p:tgtEl>
                                        <p:attrNameLst>
                                          <p:attrName>ppt_x</p:attrName>
                                        </p:attrNameLst>
                                      </p:cBhvr>
                                      <p:tavLst>
                                        <p:tav tm="0">
                                          <p:val>
                                            <p:strVal val="#ppt_x"/>
                                          </p:val>
                                        </p:tav>
                                        <p:tav tm="100000">
                                          <p:val>
                                            <p:strVal val="#ppt_x"/>
                                          </p:val>
                                        </p:tav>
                                      </p:tavLst>
                                    </p:anim>
                                    <p:anim calcmode="lin" valueType="num">
                                      <p:cBhvr additive="base">
                                        <p:cTn id="87"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88" fill="hold">
                      <p:stCondLst>
                        <p:cond delay="indefinite"/>
                      </p:stCondLst>
                      <p:childTnLst>
                        <p:par>
                          <p:cTn id="89" fill="hold">
                            <p:stCondLst>
                              <p:cond delay="0"/>
                            </p:stCondLst>
                            <p:childTnLst>
                              <p:par>
                                <p:cTn id="90" presetID="2" presetClass="exit" presetSubtype="4" fill="hold" nodeType="clickEffect">
                                  <p:stCondLst>
                                    <p:cond delay="0"/>
                                  </p:stCondLst>
                                  <p:childTnLst>
                                    <p:anim calcmode="lin" valueType="num">
                                      <p:cBhvr additive="base">
                                        <p:cTn id="91" dur="500"/>
                                        <p:tgtEl>
                                          <p:spTgt spid="11"/>
                                        </p:tgtEl>
                                        <p:attrNameLst>
                                          <p:attrName>ppt_x</p:attrName>
                                        </p:attrNameLst>
                                      </p:cBhvr>
                                      <p:tavLst>
                                        <p:tav tm="0">
                                          <p:val>
                                            <p:strVal val="ppt_x"/>
                                          </p:val>
                                        </p:tav>
                                        <p:tav tm="100000">
                                          <p:val>
                                            <p:strVal val="ppt_x"/>
                                          </p:val>
                                        </p:tav>
                                      </p:tavLst>
                                    </p:anim>
                                    <p:anim calcmode="lin" valueType="num">
                                      <p:cBhvr additive="base">
                                        <p:cTn id="92" dur="500"/>
                                        <p:tgtEl>
                                          <p:spTgt spid="11"/>
                                        </p:tgtEl>
                                        <p:attrNameLst>
                                          <p:attrName>ppt_y</p:attrName>
                                        </p:attrNameLst>
                                      </p:cBhvr>
                                      <p:tavLst>
                                        <p:tav tm="0">
                                          <p:val>
                                            <p:strVal val="ppt_y"/>
                                          </p:val>
                                        </p:tav>
                                        <p:tav tm="100000">
                                          <p:val>
                                            <p:strVal val="1+ppt_h/2"/>
                                          </p:val>
                                        </p:tav>
                                      </p:tavLst>
                                    </p:anim>
                                    <p:set>
                                      <p:cBhvr>
                                        <p:cTn id="93" dur="1" fill="hold">
                                          <p:stCondLst>
                                            <p:cond delay="499"/>
                                          </p:stCondLst>
                                        </p:cTn>
                                        <p:tgtEl>
                                          <p:spTgt spid="11"/>
                                        </p:tgtEl>
                                        <p:attrNameLst>
                                          <p:attrName>style.visibility</p:attrName>
                                        </p:attrNameLst>
                                      </p:cBhvr>
                                      <p:to>
                                        <p:strVal val="hidden"/>
                                      </p:to>
                                    </p:set>
                                  </p:childTnLst>
                                </p:cTn>
                              </p:par>
                            </p:childTnLst>
                          </p:cTn>
                        </p:par>
                      </p:childTnLst>
                    </p:cTn>
                  </p:par>
                  <p:par>
                    <p:cTn id="94" fill="hold">
                      <p:stCondLst>
                        <p:cond delay="indefinite"/>
                      </p:stCondLst>
                      <p:childTnLst>
                        <p:par>
                          <p:cTn id="95" fill="hold">
                            <p:stCondLst>
                              <p:cond delay="0"/>
                            </p:stCondLst>
                            <p:childTnLst>
                              <p:par>
                                <p:cTn id="96" presetID="0" presetClass="path" presetSubtype="0" accel="50000" decel="50000" fill="hold" grpId="3" nodeType="clickEffect">
                                  <p:stCondLst>
                                    <p:cond delay="0"/>
                                  </p:stCondLst>
                                  <p:childTnLst>
                                    <p:animMotion origin="layout" path="M 0.0863769 0.113704 L 0.187335 0.218704 " pathEditMode="relative" ptsTypes="">
                                      <p:cBhvr>
                                        <p:cTn id="97" dur="2000" fill="hold"/>
                                        <p:tgtEl>
                                          <p:spTgt spid="10"/>
                                        </p:tgtEl>
                                        <p:attrNameLst>
                                          <p:attrName>ppt_x</p:attrName>
                                          <p:attrName>ppt_y</p:attrName>
                                        </p:attrNameLst>
                                      </p:cBhvr>
                                    </p:animMotion>
                                  </p:childTnLst>
                                </p:cTn>
                              </p:par>
                            </p:childTnLst>
                          </p:cTn>
                        </p:par>
                      </p:childTnLst>
                    </p:cTn>
                  </p:par>
                  <p:par>
                    <p:cTn id="98" fill="hold">
                      <p:stCondLst>
                        <p:cond delay="indefinite"/>
                      </p:stCondLst>
                      <p:childTnLst>
                        <p:par>
                          <p:cTn id="99" fill="hold">
                            <p:stCondLst>
                              <p:cond delay="0"/>
                            </p:stCondLst>
                            <p:childTnLst>
                              <p:par>
                                <p:cTn id="100" presetID="2" presetClass="entr" presetSubtype="4" fill="hold" grpId="0" nodeType="clickEffect">
                                  <p:stCondLst>
                                    <p:cond delay="0"/>
                                  </p:stCondLst>
                                  <p:childTnLst>
                                    <p:set>
                                      <p:cBhvr>
                                        <p:cTn id="101" dur="1" fill="hold">
                                          <p:stCondLst>
                                            <p:cond delay="0"/>
                                          </p:stCondLst>
                                        </p:cTn>
                                        <p:tgtEl>
                                          <p:spTgt spid="15"/>
                                        </p:tgtEl>
                                        <p:attrNameLst>
                                          <p:attrName>style.visibility</p:attrName>
                                        </p:attrNameLst>
                                      </p:cBhvr>
                                      <p:to>
                                        <p:strVal val="visible"/>
                                      </p:to>
                                    </p:set>
                                    <p:anim calcmode="lin" valueType="num">
                                      <p:cBhvr additive="base">
                                        <p:cTn id="102" dur="500" fill="hold"/>
                                        <p:tgtEl>
                                          <p:spTgt spid="15"/>
                                        </p:tgtEl>
                                        <p:attrNameLst>
                                          <p:attrName>ppt_x</p:attrName>
                                        </p:attrNameLst>
                                      </p:cBhvr>
                                      <p:tavLst>
                                        <p:tav tm="0">
                                          <p:val>
                                            <p:strVal val="#ppt_x"/>
                                          </p:val>
                                        </p:tav>
                                        <p:tav tm="100000">
                                          <p:val>
                                            <p:strVal val="#ppt_x"/>
                                          </p:val>
                                        </p:tav>
                                      </p:tavLst>
                                    </p:anim>
                                    <p:anim calcmode="lin" valueType="num">
                                      <p:cBhvr additive="base">
                                        <p:cTn id="103" dur="500" fill="hold"/>
                                        <p:tgtEl>
                                          <p:spTgt spid="15"/>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19"/>
                                        </p:tgtEl>
                                        <p:attrNameLst>
                                          <p:attrName>style.visibility</p:attrName>
                                        </p:attrNameLst>
                                      </p:cBhvr>
                                      <p:to>
                                        <p:strVal val="visible"/>
                                      </p:to>
                                    </p:set>
                                    <p:anim calcmode="lin" valueType="num">
                                      <p:cBhvr additive="base">
                                        <p:cTn id="106" dur="500" fill="hold"/>
                                        <p:tgtEl>
                                          <p:spTgt spid="19"/>
                                        </p:tgtEl>
                                        <p:attrNameLst>
                                          <p:attrName>ppt_x</p:attrName>
                                        </p:attrNameLst>
                                      </p:cBhvr>
                                      <p:tavLst>
                                        <p:tav tm="0">
                                          <p:val>
                                            <p:strVal val="#ppt_x"/>
                                          </p:val>
                                        </p:tav>
                                        <p:tav tm="100000">
                                          <p:val>
                                            <p:strVal val="#ppt_x"/>
                                          </p:val>
                                        </p:tav>
                                      </p:tavLst>
                                    </p:anim>
                                    <p:anim calcmode="lin" valueType="num">
                                      <p:cBhvr additive="base">
                                        <p:cTn id="107"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08" fill="hold">
                      <p:stCondLst>
                        <p:cond delay="indefinite"/>
                      </p:stCondLst>
                      <p:childTnLst>
                        <p:par>
                          <p:cTn id="109" fill="hold">
                            <p:stCondLst>
                              <p:cond delay="0"/>
                            </p:stCondLst>
                            <p:childTnLst>
                              <p:par>
                                <p:cTn id="110" presetID="2" presetClass="entr" presetSubtype="4" fill="hold" grpId="0" nodeType="click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ppt_x"/>
                                          </p:val>
                                        </p:tav>
                                        <p:tav tm="100000">
                                          <p:val>
                                            <p:strVal val="#ppt_x"/>
                                          </p:val>
                                        </p:tav>
                                      </p:tavLst>
                                    </p:anim>
                                    <p:anim calcmode="lin" valueType="num">
                                      <p:cBhvr additive="base">
                                        <p:cTn id="113" dur="500" fill="hold"/>
                                        <p:tgtEl>
                                          <p:spTgt spid="20"/>
                                        </p:tgtEl>
                                        <p:attrNameLst>
                                          <p:attrName>ppt_y</p:attrName>
                                        </p:attrNameLst>
                                      </p:cBhvr>
                                      <p:tavLst>
                                        <p:tav tm="0">
                                          <p:val>
                                            <p:strVal val="1+#ppt_h/2"/>
                                          </p:val>
                                        </p:tav>
                                        <p:tav tm="100000">
                                          <p:val>
                                            <p:strVal val="#ppt_y"/>
                                          </p:val>
                                        </p:tav>
                                      </p:tavLst>
                                    </p:anim>
                                  </p:childTnLst>
                                </p:cTn>
                              </p:par>
                              <p:par>
                                <p:cTn id="114" presetID="2" presetClass="entr" presetSubtype="4" fill="hold" grpId="0" nodeType="withEffect">
                                  <p:stCondLst>
                                    <p:cond delay="0"/>
                                  </p:stCondLst>
                                  <p:childTnLst>
                                    <p:set>
                                      <p:cBhvr>
                                        <p:cTn id="115" dur="1" fill="hold">
                                          <p:stCondLst>
                                            <p:cond delay="0"/>
                                          </p:stCondLst>
                                        </p:cTn>
                                        <p:tgtEl>
                                          <p:spTgt spid="32"/>
                                        </p:tgtEl>
                                        <p:attrNameLst>
                                          <p:attrName>style.visibility</p:attrName>
                                        </p:attrNameLst>
                                      </p:cBhvr>
                                      <p:to>
                                        <p:strVal val="visible"/>
                                      </p:to>
                                    </p:set>
                                    <p:anim calcmode="lin" valueType="num">
                                      <p:cBhvr additive="base">
                                        <p:cTn id="116" dur="500" fill="hold"/>
                                        <p:tgtEl>
                                          <p:spTgt spid="32"/>
                                        </p:tgtEl>
                                        <p:attrNameLst>
                                          <p:attrName>ppt_x</p:attrName>
                                        </p:attrNameLst>
                                      </p:cBhvr>
                                      <p:tavLst>
                                        <p:tav tm="0">
                                          <p:val>
                                            <p:strVal val="#ppt_x"/>
                                          </p:val>
                                        </p:tav>
                                        <p:tav tm="100000">
                                          <p:val>
                                            <p:strVal val="#ppt_x"/>
                                          </p:val>
                                        </p:tav>
                                      </p:tavLst>
                                    </p:anim>
                                    <p:anim calcmode="lin" valueType="num">
                                      <p:cBhvr additive="base">
                                        <p:cTn id="117"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118" fill="hold">
                      <p:stCondLst>
                        <p:cond delay="indefinite"/>
                      </p:stCondLst>
                      <p:childTnLst>
                        <p:par>
                          <p:cTn id="119" fill="hold">
                            <p:stCondLst>
                              <p:cond delay="0"/>
                            </p:stCondLst>
                            <p:childTnLst>
                              <p:par>
                                <p:cTn id="120" presetID="2" presetClass="entr" presetSubtype="4" fill="hold" grpId="0" nodeType="clickEffect">
                                  <p:stCondLst>
                                    <p:cond delay="0"/>
                                  </p:stCondLst>
                                  <p:childTnLst>
                                    <p:set>
                                      <p:cBhvr>
                                        <p:cTn id="121" dur="1" fill="hold">
                                          <p:stCondLst>
                                            <p:cond delay="0"/>
                                          </p:stCondLst>
                                        </p:cTn>
                                        <p:tgtEl>
                                          <p:spTgt spid="33"/>
                                        </p:tgtEl>
                                        <p:attrNameLst>
                                          <p:attrName>style.visibility</p:attrName>
                                        </p:attrNameLst>
                                      </p:cBhvr>
                                      <p:to>
                                        <p:strVal val="visible"/>
                                      </p:to>
                                    </p:set>
                                    <p:anim calcmode="lin" valueType="num">
                                      <p:cBhvr additive="base">
                                        <p:cTn id="122" dur="500" fill="hold"/>
                                        <p:tgtEl>
                                          <p:spTgt spid="33"/>
                                        </p:tgtEl>
                                        <p:attrNameLst>
                                          <p:attrName>ppt_x</p:attrName>
                                        </p:attrNameLst>
                                      </p:cBhvr>
                                      <p:tavLst>
                                        <p:tav tm="0">
                                          <p:val>
                                            <p:strVal val="#ppt_x"/>
                                          </p:val>
                                        </p:tav>
                                        <p:tav tm="100000">
                                          <p:val>
                                            <p:strVal val="#ppt_x"/>
                                          </p:val>
                                        </p:tav>
                                      </p:tavLst>
                                    </p:anim>
                                    <p:anim calcmode="lin" valueType="num">
                                      <p:cBhvr additive="base">
                                        <p:cTn id="123" dur="500" fill="hold"/>
                                        <p:tgtEl>
                                          <p:spTgt spid="33"/>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additive="base">
                                        <p:cTn id="126" dur="500" fill="hold"/>
                                        <p:tgtEl>
                                          <p:spTgt spid="34"/>
                                        </p:tgtEl>
                                        <p:attrNameLst>
                                          <p:attrName>ppt_x</p:attrName>
                                        </p:attrNameLst>
                                      </p:cBhvr>
                                      <p:tavLst>
                                        <p:tav tm="0">
                                          <p:val>
                                            <p:strVal val="#ppt_x"/>
                                          </p:val>
                                        </p:tav>
                                        <p:tav tm="100000">
                                          <p:val>
                                            <p:strVal val="#ppt_x"/>
                                          </p:val>
                                        </p:tav>
                                      </p:tavLst>
                                    </p:anim>
                                    <p:anim calcmode="lin" valueType="num">
                                      <p:cBhvr additive="base">
                                        <p:cTn id="127"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128" fill="hold">
                      <p:stCondLst>
                        <p:cond delay="indefinite"/>
                      </p:stCondLst>
                      <p:childTnLst>
                        <p:par>
                          <p:cTn id="129" fill="hold">
                            <p:stCondLst>
                              <p:cond delay="0"/>
                            </p:stCondLst>
                            <p:childTnLst>
                              <p:par>
                                <p:cTn id="130" presetID="2" presetClass="entr" presetSubtype="4" fill="hold" grpId="0" nodeType="clickEffect">
                                  <p:stCondLst>
                                    <p:cond delay="0"/>
                                  </p:stCondLst>
                                  <p:childTnLst>
                                    <p:set>
                                      <p:cBhvr>
                                        <p:cTn id="131" dur="1" fill="hold">
                                          <p:stCondLst>
                                            <p:cond delay="0"/>
                                          </p:stCondLst>
                                        </p:cTn>
                                        <p:tgtEl>
                                          <p:spTgt spid="35"/>
                                        </p:tgtEl>
                                        <p:attrNameLst>
                                          <p:attrName>style.visibility</p:attrName>
                                        </p:attrNameLst>
                                      </p:cBhvr>
                                      <p:to>
                                        <p:strVal val="visible"/>
                                      </p:to>
                                    </p:set>
                                    <p:anim calcmode="lin" valueType="num">
                                      <p:cBhvr additive="base">
                                        <p:cTn id="132" dur="500" fill="hold"/>
                                        <p:tgtEl>
                                          <p:spTgt spid="35"/>
                                        </p:tgtEl>
                                        <p:attrNameLst>
                                          <p:attrName>ppt_x</p:attrName>
                                        </p:attrNameLst>
                                      </p:cBhvr>
                                      <p:tavLst>
                                        <p:tav tm="0">
                                          <p:val>
                                            <p:strVal val="#ppt_x"/>
                                          </p:val>
                                        </p:tav>
                                        <p:tav tm="100000">
                                          <p:val>
                                            <p:strVal val="#ppt_x"/>
                                          </p:val>
                                        </p:tav>
                                      </p:tavLst>
                                    </p:anim>
                                    <p:anim calcmode="lin" valueType="num">
                                      <p:cBhvr additive="base">
                                        <p:cTn id="133"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134" fill="hold">
                      <p:stCondLst>
                        <p:cond delay="indefinite"/>
                      </p:stCondLst>
                      <p:childTnLst>
                        <p:par>
                          <p:cTn id="135" fill="hold">
                            <p:stCondLst>
                              <p:cond delay="0"/>
                            </p:stCondLst>
                            <p:childTnLst>
                              <p:par>
                                <p:cTn id="136" presetID="0" presetClass="path" presetSubtype="0" accel="50000" decel="50000" fill="hold" grpId="2" nodeType="clickEffect">
                                  <p:stCondLst>
                                    <p:cond delay="0"/>
                                  </p:stCondLst>
                                  <p:childTnLst>
                                    <p:animMotion origin="layout" path="M 0 0 L 0.0904041 0.110741 " pathEditMode="relative" rAng="0" ptsTypes="">
                                      <p:cBhvr>
                                        <p:cTn id="137" dur="2000" fill="hold"/>
                                        <p:tgtEl>
                                          <p:spTgt spid="35"/>
                                        </p:tgtEl>
                                        <p:attrNameLst>
                                          <p:attrName>ppt_x</p:attrName>
                                          <p:attrName>ppt_y</p:attrName>
                                        </p:attrNameLst>
                                      </p:cBhvr>
                                      <p:rCtr x="42" y="53"/>
                                    </p:animMotion>
                                  </p:childTnLst>
                                </p:cTn>
                              </p:par>
                            </p:childTnLst>
                          </p:cTn>
                        </p:par>
                      </p:childTnLst>
                    </p:cTn>
                  </p:par>
                  <p:par>
                    <p:cTn id="138" fill="hold">
                      <p:stCondLst>
                        <p:cond delay="indefinite"/>
                      </p:stCondLst>
                      <p:childTnLst>
                        <p:par>
                          <p:cTn id="139" fill="hold">
                            <p:stCondLst>
                              <p:cond delay="0"/>
                            </p:stCondLst>
                            <p:childTnLst>
                              <p:par>
                                <p:cTn id="140" presetID="2" presetClass="entr" presetSubtype="4" fill="hold" nodeType="clickEffect">
                                  <p:stCondLst>
                                    <p:cond delay="0"/>
                                  </p:stCondLst>
                                  <p:childTnLst>
                                    <p:set>
                                      <p:cBhvr>
                                        <p:cTn id="141" dur="1" fill="hold">
                                          <p:stCondLst>
                                            <p:cond delay="0"/>
                                          </p:stCondLst>
                                        </p:cTn>
                                        <p:tgtEl>
                                          <p:spTgt spid="36"/>
                                        </p:tgtEl>
                                        <p:attrNameLst>
                                          <p:attrName>style.visibility</p:attrName>
                                        </p:attrNameLst>
                                      </p:cBhvr>
                                      <p:to>
                                        <p:strVal val="visible"/>
                                      </p:to>
                                    </p:set>
                                    <p:anim calcmode="lin" valueType="num">
                                      <p:cBhvr additive="base">
                                        <p:cTn id="142" dur="500" fill="hold"/>
                                        <p:tgtEl>
                                          <p:spTgt spid="36"/>
                                        </p:tgtEl>
                                        <p:attrNameLst>
                                          <p:attrName>ppt_x</p:attrName>
                                        </p:attrNameLst>
                                      </p:cBhvr>
                                      <p:tavLst>
                                        <p:tav tm="0">
                                          <p:val>
                                            <p:strVal val="#ppt_x"/>
                                          </p:val>
                                        </p:tav>
                                        <p:tav tm="100000">
                                          <p:val>
                                            <p:strVal val="#ppt_x"/>
                                          </p:val>
                                        </p:tav>
                                      </p:tavLst>
                                    </p:anim>
                                    <p:anim calcmode="lin" valueType="num">
                                      <p:cBhvr additive="base">
                                        <p:cTn id="143"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144" fill="hold">
                      <p:stCondLst>
                        <p:cond delay="indefinite"/>
                      </p:stCondLst>
                      <p:childTnLst>
                        <p:par>
                          <p:cTn id="145" fill="hold">
                            <p:stCondLst>
                              <p:cond delay="0"/>
                            </p:stCondLst>
                            <p:childTnLst>
                              <p:par>
                                <p:cTn id="146" presetID="2" presetClass="exit" presetSubtype="4" fill="hold" nodeType="clickEffect">
                                  <p:stCondLst>
                                    <p:cond delay="0"/>
                                  </p:stCondLst>
                                  <p:childTnLst>
                                    <p:anim calcmode="lin" valueType="num">
                                      <p:cBhvr additive="base">
                                        <p:cTn id="147" dur="500"/>
                                        <p:tgtEl>
                                          <p:spTgt spid="36"/>
                                        </p:tgtEl>
                                        <p:attrNameLst>
                                          <p:attrName>ppt_x</p:attrName>
                                        </p:attrNameLst>
                                      </p:cBhvr>
                                      <p:tavLst>
                                        <p:tav tm="0">
                                          <p:val>
                                            <p:strVal val="ppt_x"/>
                                          </p:val>
                                        </p:tav>
                                        <p:tav tm="100000">
                                          <p:val>
                                            <p:strVal val="ppt_x"/>
                                          </p:val>
                                        </p:tav>
                                      </p:tavLst>
                                    </p:anim>
                                    <p:anim calcmode="lin" valueType="num">
                                      <p:cBhvr additive="base">
                                        <p:cTn id="148" dur="500"/>
                                        <p:tgtEl>
                                          <p:spTgt spid="36"/>
                                        </p:tgtEl>
                                        <p:attrNameLst>
                                          <p:attrName>ppt_y</p:attrName>
                                        </p:attrNameLst>
                                      </p:cBhvr>
                                      <p:tavLst>
                                        <p:tav tm="0">
                                          <p:val>
                                            <p:strVal val="ppt_y"/>
                                          </p:val>
                                        </p:tav>
                                        <p:tav tm="100000">
                                          <p:val>
                                            <p:strVal val="1+ppt_h/2"/>
                                          </p:val>
                                        </p:tav>
                                      </p:tavLst>
                                    </p:anim>
                                    <p:set>
                                      <p:cBhvr>
                                        <p:cTn id="149" dur="1" fill="hold">
                                          <p:stCondLst>
                                            <p:cond delay="499"/>
                                          </p:stCondLst>
                                        </p:cTn>
                                        <p:tgtEl>
                                          <p:spTgt spid="36"/>
                                        </p:tgtEl>
                                        <p:attrNameLst>
                                          <p:attrName>style.visibility</p:attrName>
                                        </p:attrNameLst>
                                      </p:cBhvr>
                                      <p:to>
                                        <p:strVal val="hidden"/>
                                      </p:to>
                                    </p:set>
                                  </p:childTnLst>
                                </p:cTn>
                              </p:par>
                            </p:childTnLst>
                          </p:cTn>
                        </p:par>
                      </p:childTnLst>
                    </p:cTn>
                  </p:par>
                  <p:par>
                    <p:cTn id="150" fill="hold">
                      <p:stCondLst>
                        <p:cond delay="indefinite"/>
                      </p:stCondLst>
                      <p:childTnLst>
                        <p:par>
                          <p:cTn id="151" fill="hold">
                            <p:stCondLst>
                              <p:cond delay="0"/>
                            </p:stCondLst>
                            <p:childTnLst>
                              <p:par>
                                <p:cTn id="152" presetID="2" presetClass="entr" presetSubtype="4" fill="hold" nodeType="clickEffect">
                                  <p:stCondLst>
                                    <p:cond delay="0"/>
                                  </p:stCondLst>
                                  <p:childTnLst>
                                    <p:set>
                                      <p:cBhvr>
                                        <p:cTn id="153" dur="1" fill="hold">
                                          <p:stCondLst>
                                            <p:cond delay="0"/>
                                          </p:stCondLst>
                                        </p:cTn>
                                        <p:tgtEl>
                                          <p:spTgt spid="37"/>
                                        </p:tgtEl>
                                        <p:attrNameLst>
                                          <p:attrName>style.visibility</p:attrName>
                                        </p:attrNameLst>
                                      </p:cBhvr>
                                      <p:to>
                                        <p:strVal val="visible"/>
                                      </p:to>
                                    </p:set>
                                    <p:anim calcmode="lin" valueType="num">
                                      <p:cBhvr additive="base">
                                        <p:cTn id="154" dur="500" fill="hold"/>
                                        <p:tgtEl>
                                          <p:spTgt spid="37"/>
                                        </p:tgtEl>
                                        <p:attrNameLst>
                                          <p:attrName>ppt_x</p:attrName>
                                        </p:attrNameLst>
                                      </p:cBhvr>
                                      <p:tavLst>
                                        <p:tav tm="0">
                                          <p:val>
                                            <p:strVal val="#ppt_x"/>
                                          </p:val>
                                        </p:tav>
                                        <p:tav tm="100000">
                                          <p:val>
                                            <p:strVal val="#ppt_x"/>
                                          </p:val>
                                        </p:tav>
                                      </p:tavLst>
                                    </p:anim>
                                    <p:anim calcmode="lin" valueType="num">
                                      <p:cBhvr additive="base">
                                        <p:cTn id="155"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156" fill="hold">
                      <p:stCondLst>
                        <p:cond delay="indefinite"/>
                      </p:stCondLst>
                      <p:childTnLst>
                        <p:par>
                          <p:cTn id="157" fill="hold">
                            <p:stCondLst>
                              <p:cond delay="0"/>
                            </p:stCondLst>
                            <p:childTnLst>
                              <p:par>
                                <p:cTn id="158" presetID="2" presetClass="exit" presetSubtype="4" fill="hold" nodeType="clickEffect">
                                  <p:stCondLst>
                                    <p:cond delay="0"/>
                                  </p:stCondLst>
                                  <p:childTnLst>
                                    <p:anim calcmode="lin" valueType="num">
                                      <p:cBhvr additive="base">
                                        <p:cTn id="159" dur="500"/>
                                        <p:tgtEl>
                                          <p:spTgt spid="37"/>
                                        </p:tgtEl>
                                        <p:attrNameLst>
                                          <p:attrName>ppt_x</p:attrName>
                                        </p:attrNameLst>
                                      </p:cBhvr>
                                      <p:tavLst>
                                        <p:tav tm="0">
                                          <p:val>
                                            <p:strVal val="ppt_x"/>
                                          </p:val>
                                        </p:tav>
                                        <p:tav tm="100000">
                                          <p:val>
                                            <p:strVal val="ppt_x"/>
                                          </p:val>
                                        </p:tav>
                                      </p:tavLst>
                                    </p:anim>
                                    <p:anim calcmode="lin" valueType="num">
                                      <p:cBhvr additive="base">
                                        <p:cTn id="160" dur="500"/>
                                        <p:tgtEl>
                                          <p:spTgt spid="37"/>
                                        </p:tgtEl>
                                        <p:attrNameLst>
                                          <p:attrName>ppt_y</p:attrName>
                                        </p:attrNameLst>
                                      </p:cBhvr>
                                      <p:tavLst>
                                        <p:tav tm="0">
                                          <p:val>
                                            <p:strVal val="ppt_y"/>
                                          </p:val>
                                        </p:tav>
                                        <p:tav tm="100000">
                                          <p:val>
                                            <p:strVal val="1+ppt_h/2"/>
                                          </p:val>
                                        </p:tav>
                                      </p:tavLst>
                                    </p:anim>
                                    <p:set>
                                      <p:cBhvr>
                                        <p:cTn id="161" dur="1" fill="hold">
                                          <p:stCondLst>
                                            <p:cond delay="499"/>
                                          </p:stCondLst>
                                        </p:cTn>
                                        <p:tgtEl>
                                          <p:spTgt spid="37"/>
                                        </p:tgtEl>
                                        <p:attrNameLst>
                                          <p:attrName>style.visibility</p:attrName>
                                        </p:attrNameLst>
                                      </p:cBhvr>
                                      <p:to>
                                        <p:strVal val="hidden"/>
                                      </p:to>
                                    </p:set>
                                  </p:childTnLst>
                                </p:cTn>
                              </p:par>
                            </p:childTnLst>
                          </p:cTn>
                        </p:par>
                      </p:childTnLst>
                    </p:cTn>
                  </p:par>
                  <p:par>
                    <p:cTn id="162" fill="hold">
                      <p:stCondLst>
                        <p:cond delay="indefinite"/>
                      </p:stCondLst>
                      <p:childTnLst>
                        <p:par>
                          <p:cTn id="163" fill="hold">
                            <p:stCondLst>
                              <p:cond delay="0"/>
                            </p:stCondLst>
                            <p:childTnLst>
                              <p:par>
                                <p:cTn id="164" presetID="0" presetClass="path" presetSubtype="0" accel="50000" decel="50000" fill="hold" grpId="3" nodeType="clickEffect">
                                  <p:stCondLst>
                                    <p:cond delay="0"/>
                                  </p:stCondLst>
                                  <p:childTnLst>
                                    <p:animMotion origin="layout" path="M 0.0877656 0.103056 L 0.178031 0.220185 " pathEditMode="relative" rAng="0" ptsTypes="">
                                      <p:cBhvr>
                                        <p:cTn id="165" dur="2000" fill="hold"/>
                                        <p:tgtEl>
                                          <p:spTgt spid="35"/>
                                        </p:tgtEl>
                                        <p:attrNameLst>
                                          <p:attrName>ppt_x</p:attrName>
                                          <p:attrName>ppt_y</p:attrName>
                                        </p:attrNameLst>
                                      </p:cBhvr>
                                      <p:rCtr x="44" y="56"/>
                                    </p:animMotion>
                                  </p:childTnLst>
                                </p:cTn>
                              </p:par>
                            </p:childTnLst>
                          </p:cTn>
                        </p:par>
                      </p:childTnLst>
                    </p:cTn>
                  </p:par>
                  <p:par>
                    <p:cTn id="166" fill="hold">
                      <p:stCondLst>
                        <p:cond delay="indefinite"/>
                      </p:stCondLst>
                      <p:childTnLst>
                        <p:par>
                          <p:cTn id="167" fill="hold">
                            <p:stCondLst>
                              <p:cond delay="0"/>
                            </p:stCondLst>
                            <p:childTnLst>
                              <p:par>
                                <p:cTn id="168" presetID="2" presetClass="entr" presetSubtype="4" fill="hold" nodeType="clickEffect">
                                  <p:stCondLst>
                                    <p:cond delay="0"/>
                                  </p:stCondLst>
                                  <p:childTnLst>
                                    <p:set>
                                      <p:cBhvr>
                                        <p:cTn id="169" dur="1" fill="hold">
                                          <p:stCondLst>
                                            <p:cond delay="0"/>
                                          </p:stCondLst>
                                        </p:cTn>
                                        <p:tgtEl>
                                          <p:spTgt spid="38"/>
                                        </p:tgtEl>
                                        <p:attrNameLst>
                                          <p:attrName>style.visibility</p:attrName>
                                        </p:attrNameLst>
                                      </p:cBhvr>
                                      <p:to>
                                        <p:strVal val="visible"/>
                                      </p:to>
                                    </p:set>
                                    <p:anim calcmode="lin" valueType="num">
                                      <p:cBhvr additive="base">
                                        <p:cTn id="170" dur="500" fill="hold"/>
                                        <p:tgtEl>
                                          <p:spTgt spid="38"/>
                                        </p:tgtEl>
                                        <p:attrNameLst>
                                          <p:attrName>ppt_x</p:attrName>
                                        </p:attrNameLst>
                                      </p:cBhvr>
                                      <p:tavLst>
                                        <p:tav tm="0">
                                          <p:val>
                                            <p:strVal val="#ppt_x"/>
                                          </p:val>
                                        </p:tav>
                                        <p:tav tm="100000">
                                          <p:val>
                                            <p:strVal val="#ppt_x"/>
                                          </p:val>
                                        </p:tav>
                                      </p:tavLst>
                                    </p:anim>
                                    <p:anim calcmode="lin" valueType="num">
                                      <p:cBhvr additive="base">
                                        <p:cTn id="171"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172" fill="hold">
                      <p:stCondLst>
                        <p:cond delay="indefinite"/>
                      </p:stCondLst>
                      <p:childTnLst>
                        <p:par>
                          <p:cTn id="173" fill="hold">
                            <p:stCondLst>
                              <p:cond delay="0"/>
                            </p:stCondLst>
                            <p:childTnLst>
                              <p:par>
                                <p:cTn id="174" presetID="2" presetClass="exit" presetSubtype="4" fill="hold" nodeType="clickEffect">
                                  <p:stCondLst>
                                    <p:cond delay="0"/>
                                  </p:stCondLst>
                                  <p:childTnLst>
                                    <p:anim calcmode="lin" valueType="num">
                                      <p:cBhvr additive="base">
                                        <p:cTn id="175" dur="500"/>
                                        <p:tgtEl>
                                          <p:spTgt spid="38"/>
                                        </p:tgtEl>
                                        <p:attrNameLst>
                                          <p:attrName>ppt_x</p:attrName>
                                        </p:attrNameLst>
                                      </p:cBhvr>
                                      <p:tavLst>
                                        <p:tav tm="0">
                                          <p:val>
                                            <p:strVal val="ppt_x"/>
                                          </p:val>
                                        </p:tav>
                                        <p:tav tm="100000">
                                          <p:val>
                                            <p:strVal val="ppt_x"/>
                                          </p:val>
                                        </p:tav>
                                      </p:tavLst>
                                    </p:anim>
                                    <p:anim calcmode="lin" valueType="num">
                                      <p:cBhvr additive="base">
                                        <p:cTn id="176" dur="500"/>
                                        <p:tgtEl>
                                          <p:spTgt spid="38"/>
                                        </p:tgtEl>
                                        <p:attrNameLst>
                                          <p:attrName>ppt_y</p:attrName>
                                        </p:attrNameLst>
                                      </p:cBhvr>
                                      <p:tavLst>
                                        <p:tav tm="0">
                                          <p:val>
                                            <p:strVal val="ppt_y"/>
                                          </p:val>
                                        </p:tav>
                                        <p:tav tm="100000">
                                          <p:val>
                                            <p:strVal val="1+ppt_h/2"/>
                                          </p:val>
                                        </p:tav>
                                      </p:tavLst>
                                    </p:anim>
                                    <p:set>
                                      <p:cBhvr>
                                        <p:cTn id="177" dur="1" fill="hold">
                                          <p:stCondLst>
                                            <p:cond delay="499"/>
                                          </p:stCondLst>
                                        </p:cTn>
                                        <p:tgtEl>
                                          <p:spTgt spid="38"/>
                                        </p:tgtEl>
                                        <p:attrNameLst>
                                          <p:attrName>style.visibility</p:attrName>
                                        </p:attrNameLst>
                                      </p:cBhvr>
                                      <p:to>
                                        <p:strVal val="hidden"/>
                                      </p:to>
                                    </p:set>
                                  </p:childTnLst>
                                </p:cTn>
                              </p:par>
                            </p:childTnLst>
                          </p:cTn>
                        </p:par>
                      </p:childTnLst>
                    </p:cTn>
                  </p:par>
                  <p:par>
                    <p:cTn id="178" fill="hold">
                      <p:stCondLst>
                        <p:cond delay="indefinite"/>
                      </p:stCondLst>
                      <p:childTnLst>
                        <p:par>
                          <p:cTn id="179" fill="hold">
                            <p:stCondLst>
                              <p:cond delay="0"/>
                            </p:stCondLst>
                            <p:childTnLst>
                              <p:par>
                                <p:cTn id="180" presetID="2" presetClass="entr" presetSubtype="4" fill="hold" nodeType="clickEffect">
                                  <p:stCondLst>
                                    <p:cond delay="0"/>
                                  </p:stCondLst>
                                  <p:childTnLst>
                                    <p:set>
                                      <p:cBhvr>
                                        <p:cTn id="181" dur="1" fill="hold">
                                          <p:stCondLst>
                                            <p:cond delay="0"/>
                                          </p:stCondLst>
                                        </p:cTn>
                                        <p:tgtEl>
                                          <p:spTgt spid="39"/>
                                        </p:tgtEl>
                                        <p:attrNameLst>
                                          <p:attrName>style.visibility</p:attrName>
                                        </p:attrNameLst>
                                      </p:cBhvr>
                                      <p:to>
                                        <p:strVal val="visible"/>
                                      </p:to>
                                    </p:set>
                                    <p:anim calcmode="lin" valueType="num">
                                      <p:cBhvr additive="base">
                                        <p:cTn id="182" dur="500" fill="hold"/>
                                        <p:tgtEl>
                                          <p:spTgt spid="39"/>
                                        </p:tgtEl>
                                        <p:attrNameLst>
                                          <p:attrName>ppt_x</p:attrName>
                                        </p:attrNameLst>
                                      </p:cBhvr>
                                      <p:tavLst>
                                        <p:tav tm="0">
                                          <p:val>
                                            <p:strVal val="#ppt_x"/>
                                          </p:val>
                                        </p:tav>
                                        <p:tav tm="100000">
                                          <p:val>
                                            <p:strVal val="#ppt_x"/>
                                          </p:val>
                                        </p:tav>
                                      </p:tavLst>
                                    </p:anim>
                                    <p:anim calcmode="lin" valueType="num">
                                      <p:cBhvr additive="base">
                                        <p:cTn id="183"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184" fill="hold">
                      <p:stCondLst>
                        <p:cond delay="indefinite"/>
                      </p:stCondLst>
                      <p:childTnLst>
                        <p:par>
                          <p:cTn id="185" fill="hold">
                            <p:stCondLst>
                              <p:cond delay="0"/>
                            </p:stCondLst>
                            <p:childTnLst>
                              <p:par>
                                <p:cTn id="186" presetID="2" presetClass="exit" presetSubtype="4" fill="hold" nodeType="clickEffect">
                                  <p:stCondLst>
                                    <p:cond delay="0"/>
                                  </p:stCondLst>
                                  <p:childTnLst>
                                    <p:anim calcmode="lin" valueType="num">
                                      <p:cBhvr additive="base">
                                        <p:cTn id="187" dur="500"/>
                                        <p:tgtEl>
                                          <p:spTgt spid="39"/>
                                        </p:tgtEl>
                                        <p:attrNameLst>
                                          <p:attrName>ppt_x</p:attrName>
                                        </p:attrNameLst>
                                      </p:cBhvr>
                                      <p:tavLst>
                                        <p:tav tm="0">
                                          <p:val>
                                            <p:strVal val="ppt_x"/>
                                          </p:val>
                                        </p:tav>
                                        <p:tav tm="100000">
                                          <p:val>
                                            <p:strVal val="ppt_x"/>
                                          </p:val>
                                        </p:tav>
                                      </p:tavLst>
                                    </p:anim>
                                    <p:anim calcmode="lin" valueType="num">
                                      <p:cBhvr additive="base">
                                        <p:cTn id="188" dur="500"/>
                                        <p:tgtEl>
                                          <p:spTgt spid="39"/>
                                        </p:tgtEl>
                                        <p:attrNameLst>
                                          <p:attrName>ppt_y</p:attrName>
                                        </p:attrNameLst>
                                      </p:cBhvr>
                                      <p:tavLst>
                                        <p:tav tm="0">
                                          <p:val>
                                            <p:strVal val="ppt_y"/>
                                          </p:val>
                                        </p:tav>
                                        <p:tav tm="100000">
                                          <p:val>
                                            <p:strVal val="1+ppt_h/2"/>
                                          </p:val>
                                        </p:tav>
                                      </p:tavLst>
                                    </p:anim>
                                    <p:set>
                                      <p:cBhvr>
                                        <p:cTn id="189" dur="1" fill="hold">
                                          <p:stCondLst>
                                            <p:cond delay="499"/>
                                          </p:stCondLst>
                                        </p:cTn>
                                        <p:tgtEl>
                                          <p:spTgt spid="39"/>
                                        </p:tgtEl>
                                        <p:attrNameLst>
                                          <p:attrName>style.visibility</p:attrName>
                                        </p:attrNameLst>
                                      </p:cBhvr>
                                      <p:to>
                                        <p:strVal val="hidden"/>
                                      </p:to>
                                    </p:set>
                                  </p:childTnLst>
                                </p:cTn>
                              </p:par>
                            </p:childTnLst>
                          </p:cTn>
                        </p:par>
                      </p:childTnLst>
                    </p:cTn>
                  </p:par>
                  <p:par>
                    <p:cTn id="190" fill="hold">
                      <p:stCondLst>
                        <p:cond delay="indefinite"/>
                      </p:stCondLst>
                      <p:childTnLst>
                        <p:par>
                          <p:cTn id="191" fill="hold">
                            <p:stCondLst>
                              <p:cond delay="0"/>
                            </p:stCondLst>
                            <p:childTnLst>
                              <p:par>
                                <p:cTn id="192" presetID="2" presetClass="entr" presetSubtype="4" fill="hold" nodeType="clickEffect">
                                  <p:stCondLst>
                                    <p:cond delay="0"/>
                                  </p:stCondLst>
                                  <p:childTnLst>
                                    <p:set>
                                      <p:cBhvr>
                                        <p:cTn id="193" dur="1" fill="hold">
                                          <p:stCondLst>
                                            <p:cond delay="0"/>
                                          </p:stCondLst>
                                        </p:cTn>
                                        <p:tgtEl>
                                          <p:spTgt spid="40"/>
                                        </p:tgtEl>
                                        <p:attrNameLst>
                                          <p:attrName>style.visibility</p:attrName>
                                        </p:attrNameLst>
                                      </p:cBhvr>
                                      <p:to>
                                        <p:strVal val="visible"/>
                                      </p:to>
                                    </p:set>
                                    <p:anim calcmode="lin" valueType="num">
                                      <p:cBhvr additive="base">
                                        <p:cTn id="194" dur="500" fill="hold"/>
                                        <p:tgtEl>
                                          <p:spTgt spid="40"/>
                                        </p:tgtEl>
                                        <p:attrNameLst>
                                          <p:attrName>ppt_x</p:attrName>
                                        </p:attrNameLst>
                                      </p:cBhvr>
                                      <p:tavLst>
                                        <p:tav tm="0">
                                          <p:val>
                                            <p:strVal val="#ppt_x"/>
                                          </p:val>
                                        </p:tav>
                                        <p:tav tm="100000">
                                          <p:val>
                                            <p:strVal val="#ppt_x"/>
                                          </p:val>
                                        </p:tav>
                                      </p:tavLst>
                                    </p:anim>
                                    <p:anim calcmode="lin" valueType="num">
                                      <p:cBhvr additive="base">
                                        <p:cTn id="195"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par>
                    <p:cTn id="196" fill="hold">
                      <p:stCondLst>
                        <p:cond delay="indefinite"/>
                      </p:stCondLst>
                      <p:childTnLst>
                        <p:par>
                          <p:cTn id="197" fill="hold">
                            <p:stCondLst>
                              <p:cond delay="0"/>
                            </p:stCondLst>
                            <p:childTnLst>
                              <p:par>
                                <p:cTn id="198" presetID="2" presetClass="exit" presetSubtype="4" fill="hold" nodeType="clickEffect">
                                  <p:stCondLst>
                                    <p:cond delay="0"/>
                                  </p:stCondLst>
                                  <p:childTnLst>
                                    <p:anim calcmode="lin" valueType="num">
                                      <p:cBhvr additive="base">
                                        <p:cTn id="199" dur="500"/>
                                        <p:tgtEl>
                                          <p:spTgt spid="40"/>
                                        </p:tgtEl>
                                        <p:attrNameLst>
                                          <p:attrName>ppt_x</p:attrName>
                                        </p:attrNameLst>
                                      </p:cBhvr>
                                      <p:tavLst>
                                        <p:tav tm="0">
                                          <p:val>
                                            <p:strVal val="ppt_x"/>
                                          </p:val>
                                        </p:tav>
                                        <p:tav tm="100000">
                                          <p:val>
                                            <p:strVal val="ppt_x"/>
                                          </p:val>
                                        </p:tav>
                                      </p:tavLst>
                                    </p:anim>
                                    <p:anim calcmode="lin" valueType="num">
                                      <p:cBhvr additive="base">
                                        <p:cTn id="200" dur="500"/>
                                        <p:tgtEl>
                                          <p:spTgt spid="40"/>
                                        </p:tgtEl>
                                        <p:attrNameLst>
                                          <p:attrName>ppt_y</p:attrName>
                                        </p:attrNameLst>
                                      </p:cBhvr>
                                      <p:tavLst>
                                        <p:tav tm="0">
                                          <p:val>
                                            <p:strVal val="ppt_y"/>
                                          </p:val>
                                        </p:tav>
                                        <p:tav tm="100000">
                                          <p:val>
                                            <p:strVal val="1+ppt_h/2"/>
                                          </p:val>
                                        </p:tav>
                                      </p:tavLst>
                                    </p:anim>
                                    <p:set>
                                      <p:cBhvr>
                                        <p:cTn id="201" dur="1" fill="hold">
                                          <p:stCondLst>
                                            <p:cond delay="499"/>
                                          </p:stCondLst>
                                        </p:cTn>
                                        <p:tgtEl>
                                          <p:spTgt spid="40"/>
                                        </p:tgtEl>
                                        <p:attrNameLst>
                                          <p:attrName>style.visibility</p:attrName>
                                        </p:attrNameLst>
                                      </p:cBhvr>
                                      <p:to>
                                        <p:strVal val="hidden"/>
                                      </p:to>
                                    </p:set>
                                  </p:childTnLst>
                                </p:cTn>
                              </p:par>
                            </p:childTnLst>
                          </p:cTn>
                        </p:par>
                      </p:childTnLst>
                    </p:cTn>
                  </p:par>
                  <p:par>
                    <p:cTn id="202" fill="hold">
                      <p:stCondLst>
                        <p:cond delay="indefinite"/>
                      </p:stCondLst>
                      <p:childTnLst>
                        <p:par>
                          <p:cTn id="203" fill="hold">
                            <p:stCondLst>
                              <p:cond delay="0"/>
                            </p:stCondLst>
                            <p:childTnLst>
                              <p:par>
                                <p:cTn id="204" presetID="2" presetClass="entr" presetSubtype="4" fill="hold" grpId="0" nodeType="clickEffect">
                                  <p:stCondLst>
                                    <p:cond delay="0"/>
                                  </p:stCondLst>
                                  <p:childTnLst>
                                    <p:set>
                                      <p:cBhvr>
                                        <p:cTn id="205" dur="1" fill="hold">
                                          <p:stCondLst>
                                            <p:cond delay="0"/>
                                          </p:stCondLst>
                                        </p:cTn>
                                        <p:tgtEl>
                                          <p:spTgt spid="42"/>
                                        </p:tgtEl>
                                        <p:attrNameLst>
                                          <p:attrName>style.visibility</p:attrName>
                                        </p:attrNameLst>
                                      </p:cBhvr>
                                      <p:to>
                                        <p:strVal val="visible"/>
                                      </p:to>
                                    </p:set>
                                    <p:anim calcmode="lin" valueType="num">
                                      <p:cBhvr additive="base">
                                        <p:cTn id="206" dur="500" fill="hold"/>
                                        <p:tgtEl>
                                          <p:spTgt spid="42"/>
                                        </p:tgtEl>
                                        <p:attrNameLst>
                                          <p:attrName>ppt_x</p:attrName>
                                        </p:attrNameLst>
                                      </p:cBhvr>
                                      <p:tavLst>
                                        <p:tav tm="0">
                                          <p:val>
                                            <p:strVal val="#ppt_x"/>
                                          </p:val>
                                        </p:tav>
                                        <p:tav tm="100000">
                                          <p:val>
                                            <p:strVal val="#ppt_x"/>
                                          </p:val>
                                        </p:tav>
                                      </p:tavLst>
                                    </p:anim>
                                    <p:anim calcmode="lin" valueType="num">
                                      <p:cBhvr additive="base">
                                        <p:cTn id="207" dur="500" fill="hold"/>
                                        <p:tgtEl>
                                          <p:spTgt spid="42"/>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43"/>
                                        </p:tgtEl>
                                        <p:attrNameLst>
                                          <p:attrName>style.visibility</p:attrName>
                                        </p:attrNameLst>
                                      </p:cBhvr>
                                      <p:to>
                                        <p:strVal val="visible"/>
                                      </p:to>
                                    </p:set>
                                    <p:anim calcmode="lin" valueType="num">
                                      <p:cBhvr additive="base">
                                        <p:cTn id="210" dur="500" fill="hold"/>
                                        <p:tgtEl>
                                          <p:spTgt spid="43"/>
                                        </p:tgtEl>
                                        <p:attrNameLst>
                                          <p:attrName>ppt_x</p:attrName>
                                        </p:attrNameLst>
                                      </p:cBhvr>
                                      <p:tavLst>
                                        <p:tav tm="0">
                                          <p:val>
                                            <p:strVal val="#ppt_x"/>
                                          </p:val>
                                        </p:tav>
                                        <p:tav tm="100000">
                                          <p:val>
                                            <p:strVal val="#ppt_x"/>
                                          </p:val>
                                        </p:tav>
                                      </p:tavLst>
                                    </p:anim>
                                    <p:anim calcmode="lin" valueType="num">
                                      <p:cBhvr additive="base">
                                        <p:cTn id="211"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212" fill="hold">
                      <p:stCondLst>
                        <p:cond delay="indefinite"/>
                      </p:stCondLst>
                      <p:childTnLst>
                        <p:par>
                          <p:cTn id="213" fill="hold">
                            <p:stCondLst>
                              <p:cond delay="0"/>
                            </p:stCondLst>
                            <p:childTnLst>
                              <p:par>
                                <p:cTn id="214" presetID="2" presetClass="entr" presetSubtype="4" fill="hold" nodeType="clickEffect">
                                  <p:stCondLst>
                                    <p:cond delay="0"/>
                                  </p:stCondLst>
                                  <p:childTnLst>
                                    <p:set>
                                      <p:cBhvr>
                                        <p:cTn id="215" dur="1" fill="hold">
                                          <p:stCondLst>
                                            <p:cond delay="0"/>
                                          </p:stCondLst>
                                        </p:cTn>
                                        <p:tgtEl>
                                          <p:spTgt spid="41"/>
                                        </p:tgtEl>
                                        <p:attrNameLst>
                                          <p:attrName>style.visibility</p:attrName>
                                        </p:attrNameLst>
                                      </p:cBhvr>
                                      <p:to>
                                        <p:strVal val="visible"/>
                                      </p:to>
                                    </p:set>
                                    <p:anim calcmode="lin" valueType="num">
                                      <p:cBhvr additive="base">
                                        <p:cTn id="216" dur="500" fill="hold"/>
                                        <p:tgtEl>
                                          <p:spTgt spid="41"/>
                                        </p:tgtEl>
                                        <p:attrNameLst>
                                          <p:attrName>ppt_x</p:attrName>
                                        </p:attrNameLst>
                                      </p:cBhvr>
                                      <p:tavLst>
                                        <p:tav tm="0">
                                          <p:val>
                                            <p:strVal val="#ppt_x"/>
                                          </p:val>
                                        </p:tav>
                                        <p:tav tm="100000">
                                          <p:val>
                                            <p:strVal val="#ppt_x"/>
                                          </p:val>
                                        </p:tav>
                                      </p:tavLst>
                                    </p:anim>
                                    <p:anim calcmode="lin" valueType="num">
                                      <p:cBhvr additive="base">
                                        <p:cTn id="217"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par>
                    <p:cTn id="218" fill="hold">
                      <p:stCondLst>
                        <p:cond delay="indefinite"/>
                      </p:stCondLst>
                      <p:childTnLst>
                        <p:par>
                          <p:cTn id="219" fill="hold">
                            <p:stCondLst>
                              <p:cond delay="0"/>
                            </p:stCondLst>
                            <p:childTnLst>
                              <p:par>
                                <p:cTn id="220" presetID="2" presetClass="exit" presetSubtype="4" fill="hold" nodeType="clickEffect">
                                  <p:stCondLst>
                                    <p:cond delay="0"/>
                                  </p:stCondLst>
                                  <p:childTnLst>
                                    <p:anim calcmode="lin" valueType="num">
                                      <p:cBhvr additive="base">
                                        <p:cTn id="221" dur="500"/>
                                        <p:tgtEl>
                                          <p:spTgt spid="41"/>
                                        </p:tgtEl>
                                        <p:attrNameLst>
                                          <p:attrName>ppt_x</p:attrName>
                                        </p:attrNameLst>
                                      </p:cBhvr>
                                      <p:tavLst>
                                        <p:tav tm="0">
                                          <p:val>
                                            <p:strVal val="ppt_x"/>
                                          </p:val>
                                        </p:tav>
                                        <p:tav tm="100000">
                                          <p:val>
                                            <p:strVal val="ppt_x"/>
                                          </p:val>
                                        </p:tav>
                                      </p:tavLst>
                                    </p:anim>
                                    <p:anim calcmode="lin" valueType="num">
                                      <p:cBhvr additive="base">
                                        <p:cTn id="222" dur="500"/>
                                        <p:tgtEl>
                                          <p:spTgt spid="41"/>
                                        </p:tgtEl>
                                        <p:attrNameLst>
                                          <p:attrName>ppt_y</p:attrName>
                                        </p:attrNameLst>
                                      </p:cBhvr>
                                      <p:tavLst>
                                        <p:tav tm="0">
                                          <p:val>
                                            <p:strVal val="ppt_y"/>
                                          </p:val>
                                        </p:tav>
                                        <p:tav tm="100000">
                                          <p:val>
                                            <p:strVal val="1+ppt_h/2"/>
                                          </p:val>
                                        </p:tav>
                                      </p:tavLst>
                                    </p:anim>
                                    <p:set>
                                      <p:cBhvr>
                                        <p:cTn id="223" dur="1" fill="hold">
                                          <p:stCondLst>
                                            <p:cond delay="499"/>
                                          </p:stCondLst>
                                        </p:cTn>
                                        <p:tgtEl>
                                          <p:spTgt spid="41"/>
                                        </p:tgtEl>
                                        <p:attrNameLst>
                                          <p:attrName>style.visibility</p:attrName>
                                        </p:attrNameLst>
                                      </p:cBhvr>
                                      <p:to>
                                        <p:strVal val="hidden"/>
                                      </p:to>
                                    </p:set>
                                  </p:childTnLst>
                                </p:cTn>
                              </p:par>
                            </p:childTnLst>
                          </p:cTn>
                        </p:par>
                      </p:childTnLst>
                    </p:cTn>
                  </p:par>
                  <p:par>
                    <p:cTn id="224" fill="hold">
                      <p:stCondLst>
                        <p:cond delay="indefinite"/>
                      </p:stCondLst>
                      <p:childTnLst>
                        <p:par>
                          <p:cTn id="225" fill="hold">
                            <p:stCondLst>
                              <p:cond delay="0"/>
                            </p:stCondLst>
                            <p:childTnLst>
                              <p:par>
                                <p:cTn id="226" presetID="2" presetClass="entr" presetSubtype="4" fill="hold" grpId="0" nodeType="clickEffect">
                                  <p:stCondLst>
                                    <p:cond delay="0"/>
                                  </p:stCondLst>
                                  <p:childTnLst>
                                    <p:set>
                                      <p:cBhvr>
                                        <p:cTn id="227" dur="1" fill="hold">
                                          <p:stCondLst>
                                            <p:cond delay="0"/>
                                          </p:stCondLst>
                                        </p:cTn>
                                        <p:tgtEl>
                                          <p:spTgt spid="45"/>
                                        </p:tgtEl>
                                        <p:attrNameLst>
                                          <p:attrName>style.visibility</p:attrName>
                                        </p:attrNameLst>
                                      </p:cBhvr>
                                      <p:to>
                                        <p:strVal val="visible"/>
                                      </p:to>
                                    </p:set>
                                    <p:anim calcmode="lin" valueType="num">
                                      <p:cBhvr additive="base">
                                        <p:cTn id="228" dur="500" fill="hold"/>
                                        <p:tgtEl>
                                          <p:spTgt spid="45"/>
                                        </p:tgtEl>
                                        <p:attrNameLst>
                                          <p:attrName>ppt_x</p:attrName>
                                        </p:attrNameLst>
                                      </p:cBhvr>
                                      <p:tavLst>
                                        <p:tav tm="0">
                                          <p:val>
                                            <p:strVal val="#ppt_x"/>
                                          </p:val>
                                        </p:tav>
                                        <p:tav tm="100000">
                                          <p:val>
                                            <p:strVal val="#ppt_x"/>
                                          </p:val>
                                        </p:tav>
                                      </p:tavLst>
                                    </p:anim>
                                    <p:anim calcmode="lin" valueType="num">
                                      <p:cBhvr additive="base">
                                        <p:cTn id="229" dur="500" fill="hold"/>
                                        <p:tgtEl>
                                          <p:spTgt spid="45"/>
                                        </p:tgtEl>
                                        <p:attrNameLst>
                                          <p:attrName>ppt_y</p:attrName>
                                        </p:attrNameLst>
                                      </p:cBhvr>
                                      <p:tavLst>
                                        <p:tav tm="0">
                                          <p:val>
                                            <p:strVal val="1+#ppt_h/2"/>
                                          </p:val>
                                        </p:tav>
                                        <p:tav tm="100000">
                                          <p:val>
                                            <p:strVal val="#ppt_y"/>
                                          </p:val>
                                        </p:tav>
                                      </p:tavLst>
                                    </p:anim>
                                  </p:childTnLst>
                                </p:cTn>
                              </p:par>
                              <p:par>
                                <p:cTn id="230" presetID="2" presetClass="entr" presetSubtype="4" fill="hold" grpId="0" nodeType="withEffect">
                                  <p:stCondLst>
                                    <p:cond delay="0"/>
                                  </p:stCondLst>
                                  <p:childTnLst>
                                    <p:set>
                                      <p:cBhvr>
                                        <p:cTn id="231" dur="1" fill="hold">
                                          <p:stCondLst>
                                            <p:cond delay="0"/>
                                          </p:stCondLst>
                                        </p:cTn>
                                        <p:tgtEl>
                                          <p:spTgt spid="46"/>
                                        </p:tgtEl>
                                        <p:attrNameLst>
                                          <p:attrName>style.visibility</p:attrName>
                                        </p:attrNameLst>
                                      </p:cBhvr>
                                      <p:to>
                                        <p:strVal val="visible"/>
                                      </p:to>
                                    </p:set>
                                    <p:anim calcmode="lin" valueType="num">
                                      <p:cBhvr additive="base">
                                        <p:cTn id="232" dur="500" fill="hold"/>
                                        <p:tgtEl>
                                          <p:spTgt spid="46"/>
                                        </p:tgtEl>
                                        <p:attrNameLst>
                                          <p:attrName>ppt_x</p:attrName>
                                        </p:attrNameLst>
                                      </p:cBhvr>
                                      <p:tavLst>
                                        <p:tav tm="0">
                                          <p:val>
                                            <p:strVal val="#ppt_x"/>
                                          </p:val>
                                        </p:tav>
                                        <p:tav tm="100000">
                                          <p:val>
                                            <p:strVal val="#ppt_x"/>
                                          </p:val>
                                        </p:tav>
                                      </p:tavLst>
                                    </p:anim>
                                    <p:anim calcmode="lin" valueType="num">
                                      <p:cBhvr additive="base">
                                        <p:cTn id="233"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par>
                    <p:cTn id="234" fill="hold">
                      <p:stCondLst>
                        <p:cond delay="indefinite"/>
                      </p:stCondLst>
                      <p:childTnLst>
                        <p:par>
                          <p:cTn id="235" fill="hold">
                            <p:stCondLst>
                              <p:cond delay="0"/>
                            </p:stCondLst>
                            <p:childTnLst>
                              <p:par>
                                <p:cTn id="236" presetID="2" presetClass="entr" presetSubtype="4" fill="hold" grpId="0" nodeType="clickEffect">
                                  <p:stCondLst>
                                    <p:cond delay="0"/>
                                  </p:stCondLst>
                                  <p:childTnLst>
                                    <p:set>
                                      <p:cBhvr>
                                        <p:cTn id="237" dur="1" fill="hold">
                                          <p:stCondLst>
                                            <p:cond delay="0"/>
                                          </p:stCondLst>
                                        </p:cTn>
                                        <p:tgtEl>
                                          <p:spTgt spid="44"/>
                                        </p:tgtEl>
                                        <p:attrNameLst>
                                          <p:attrName>style.visibility</p:attrName>
                                        </p:attrNameLst>
                                      </p:cBhvr>
                                      <p:to>
                                        <p:strVal val="visible"/>
                                      </p:to>
                                    </p:set>
                                    <p:anim calcmode="lin" valueType="num">
                                      <p:cBhvr additive="base">
                                        <p:cTn id="238" dur="500" fill="hold"/>
                                        <p:tgtEl>
                                          <p:spTgt spid="44"/>
                                        </p:tgtEl>
                                        <p:attrNameLst>
                                          <p:attrName>ppt_x</p:attrName>
                                        </p:attrNameLst>
                                      </p:cBhvr>
                                      <p:tavLst>
                                        <p:tav tm="0">
                                          <p:val>
                                            <p:strVal val="#ppt_x"/>
                                          </p:val>
                                        </p:tav>
                                        <p:tav tm="100000">
                                          <p:val>
                                            <p:strVal val="#ppt_x"/>
                                          </p:val>
                                        </p:tav>
                                      </p:tavLst>
                                    </p:anim>
                                    <p:anim calcmode="lin" valueType="num">
                                      <p:cBhvr additive="base">
                                        <p:cTn id="239" dur="500" fill="hold"/>
                                        <p:tgtEl>
                                          <p:spTgt spid="44"/>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47"/>
                                        </p:tgtEl>
                                        <p:attrNameLst>
                                          <p:attrName>style.visibility</p:attrName>
                                        </p:attrNameLst>
                                      </p:cBhvr>
                                      <p:to>
                                        <p:strVal val="visible"/>
                                      </p:to>
                                    </p:set>
                                    <p:anim calcmode="lin" valueType="num">
                                      <p:cBhvr additive="base">
                                        <p:cTn id="242" dur="500" fill="hold"/>
                                        <p:tgtEl>
                                          <p:spTgt spid="47"/>
                                        </p:tgtEl>
                                        <p:attrNameLst>
                                          <p:attrName>ppt_x</p:attrName>
                                        </p:attrNameLst>
                                      </p:cBhvr>
                                      <p:tavLst>
                                        <p:tav tm="0">
                                          <p:val>
                                            <p:strVal val="#ppt_x"/>
                                          </p:val>
                                        </p:tav>
                                        <p:tav tm="100000">
                                          <p:val>
                                            <p:strVal val="#ppt_x"/>
                                          </p:val>
                                        </p:tav>
                                      </p:tavLst>
                                    </p:anim>
                                    <p:anim calcmode="lin" valueType="num">
                                      <p:cBhvr additive="base">
                                        <p:cTn id="243" dur="500" fill="hold"/>
                                        <p:tgtEl>
                                          <p:spTgt spid="47"/>
                                        </p:tgtEl>
                                        <p:attrNameLst>
                                          <p:attrName>ppt_y</p:attrName>
                                        </p:attrNameLst>
                                      </p:cBhvr>
                                      <p:tavLst>
                                        <p:tav tm="0">
                                          <p:val>
                                            <p:strVal val="1+#ppt_h/2"/>
                                          </p:val>
                                        </p:tav>
                                        <p:tav tm="100000">
                                          <p:val>
                                            <p:strVal val="#ppt_y"/>
                                          </p:val>
                                        </p:tav>
                                      </p:tavLst>
                                    </p:anim>
                                  </p:childTnLst>
                                </p:cTn>
                              </p:par>
                            </p:childTnLst>
                          </p:cTn>
                        </p:par>
                      </p:childTnLst>
                    </p:cTn>
                  </p:par>
                  <p:par>
                    <p:cTn id="244" fill="hold">
                      <p:stCondLst>
                        <p:cond delay="indefinite"/>
                      </p:stCondLst>
                      <p:childTnLst>
                        <p:par>
                          <p:cTn id="245" fill="hold">
                            <p:stCondLst>
                              <p:cond delay="0"/>
                            </p:stCondLst>
                            <p:childTnLst>
                              <p:par>
                                <p:cTn id="246" presetID="2" presetClass="entr" presetSubtype="4" fill="hold" grpId="0" nodeType="clickEffect">
                                  <p:stCondLst>
                                    <p:cond delay="0"/>
                                  </p:stCondLst>
                                  <p:childTnLst>
                                    <p:set>
                                      <p:cBhvr>
                                        <p:cTn id="247" dur="1" fill="hold">
                                          <p:stCondLst>
                                            <p:cond delay="0"/>
                                          </p:stCondLst>
                                        </p:cTn>
                                        <p:tgtEl>
                                          <p:spTgt spid="4"/>
                                        </p:tgtEl>
                                        <p:attrNameLst>
                                          <p:attrName>style.visibility</p:attrName>
                                        </p:attrNameLst>
                                      </p:cBhvr>
                                      <p:to>
                                        <p:strVal val="visible"/>
                                      </p:to>
                                    </p:set>
                                    <p:anim calcmode="lin" valueType="num">
                                      <p:cBhvr additive="base">
                                        <p:cTn id="248" dur="500" fill="hold"/>
                                        <p:tgtEl>
                                          <p:spTgt spid="4"/>
                                        </p:tgtEl>
                                        <p:attrNameLst>
                                          <p:attrName>ppt_x</p:attrName>
                                        </p:attrNameLst>
                                      </p:cBhvr>
                                      <p:tavLst>
                                        <p:tav tm="0">
                                          <p:val>
                                            <p:strVal val="#ppt_x"/>
                                          </p:val>
                                        </p:tav>
                                        <p:tav tm="100000">
                                          <p:val>
                                            <p:strVal val="#ppt_x"/>
                                          </p:val>
                                        </p:tav>
                                      </p:tavLst>
                                    </p:anim>
                                    <p:anim calcmode="lin" valueType="num">
                                      <p:cBhvr additive="base">
                                        <p:cTn id="249" dur="500" fill="hold"/>
                                        <p:tgtEl>
                                          <p:spTgt spid="4"/>
                                        </p:tgtEl>
                                        <p:attrNameLst>
                                          <p:attrName>ppt_y</p:attrName>
                                        </p:attrNameLst>
                                      </p:cBhvr>
                                      <p:tavLst>
                                        <p:tav tm="0">
                                          <p:val>
                                            <p:strVal val="1+#ppt_h/2"/>
                                          </p:val>
                                        </p:tav>
                                        <p:tav tm="100000">
                                          <p:val>
                                            <p:strVal val="#ppt_y"/>
                                          </p:val>
                                        </p:tav>
                                      </p:tavLst>
                                    </p:anim>
                                  </p:childTnLst>
                                </p:cTn>
                              </p:par>
                              <p:par>
                                <p:cTn id="250" presetID="2" presetClass="entr" presetSubtype="4" fill="hold" grpId="0" nodeType="withEffect">
                                  <p:stCondLst>
                                    <p:cond delay="0"/>
                                  </p:stCondLst>
                                  <p:childTnLst>
                                    <p:set>
                                      <p:cBhvr>
                                        <p:cTn id="251" dur="1" fill="hold">
                                          <p:stCondLst>
                                            <p:cond delay="0"/>
                                          </p:stCondLst>
                                        </p:cTn>
                                        <p:tgtEl>
                                          <p:spTgt spid="48"/>
                                        </p:tgtEl>
                                        <p:attrNameLst>
                                          <p:attrName>style.visibility</p:attrName>
                                        </p:attrNameLst>
                                      </p:cBhvr>
                                      <p:to>
                                        <p:strVal val="visible"/>
                                      </p:to>
                                    </p:set>
                                    <p:anim calcmode="lin" valueType="num">
                                      <p:cBhvr additive="base">
                                        <p:cTn id="252" dur="500" fill="hold"/>
                                        <p:tgtEl>
                                          <p:spTgt spid="48"/>
                                        </p:tgtEl>
                                        <p:attrNameLst>
                                          <p:attrName>ppt_x</p:attrName>
                                        </p:attrNameLst>
                                      </p:cBhvr>
                                      <p:tavLst>
                                        <p:tav tm="0">
                                          <p:val>
                                            <p:strVal val="#ppt_x"/>
                                          </p:val>
                                        </p:tav>
                                        <p:tav tm="100000">
                                          <p:val>
                                            <p:strVal val="#ppt_x"/>
                                          </p:val>
                                        </p:tav>
                                      </p:tavLst>
                                    </p:anim>
                                    <p:anim calcmode="lin" valueType="num">
                                      <p:cBhvr additive="base">
                                        <p:cTn id="253" dur="500" fill="hold"/>
                                        <p:tgtEl>
                                          <p:spTgt spid="4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3" grpId="2" animBg="1"/>
      <p:bldP spid="3" grpId="3" animBg="1"/>
      <p:bldP spid="22" grpId="0"/>
      <p:bldP spid="22" grpId="1"/>
      <p:bldP spid="26" grpId="0" bldLvl="0" animBg="1"/>
      <p:bldP spid="26" grpId="1" animBg="1"/>
      <p:bldP spid="7" grpId="0" animBg="1"/>
      <p:bldP spid="7" grpId="1" animBg="1"/>
      <p:bldP spid="7" grpId="2" animBg="1"/>
      <p:bldP spid="5" grpId="0" animBg="1"/>
      <p:bldP spid="5" grpId="1" animBg="1"/>
      <p:bldP spid="28" grpId="0"/>
      <p:bldP spid="28" grpId="1"/>
      <p:bldP spid="9" grpId="0" bldLvl="0" animBg="1"/>
      <p:bldP spid="9" grpId="1" animBg="1"/>
      <p:bldP spid="10" grpId="0" animBg="1"/>
      <p:bldP spid="10" grpId="1" animBg="1"/>
      <p:bldP spid="10" grpId="2" animBg="1"/>
      <p:bldP spid="10" grpId="3" animBg="1"/>
      <p:bldP spid="15" grpId="0" animBg="1"/>
      <p:bldP spid="15" grpId="1" animBg="1"/>
      <p:bldP spid="19" grpId="0"/>
      <p:bldP spid="19" grpId="1"/>
      <p:bldP spid="20" grpId="0" animBg="1"/>
      <p:bldP spid="20" grpId="1" animBg="1"/>
      <p:bldP spid="32" grpId="0"/>
      <p:bldP spid="32" grpId="1"/>
      <p:bldP spid="33" grpId="0" animBg="1"/>
      <p:bldP spid="33" grpId="1" animBg="1"/>
      <p:bldP spid="34" grpId="0"/>
      <p:bldP spid="34" grpId="1"/>
      <p:bldP spid="42" grpId="0" animBg="1"/>
      <p:bldP spid="42" grpId="1" animBg="1"/>
      <p:bldP spid="43" grpId="0"/>
      <p:bldP spid="43" grpId="1"/>
      <p:bldP spid="45" grpId="0" bldLvl="0" animBg="1"/>
      <p:bldP spid="45" grpId="1" animBg="1"/>
      <p:bldP spid="46" grpId="0"/>
      <p:bldP spid="46" grpId="1"/>
      <p:bldP spid="44" grpId="0" animBg="1"/>
      <p:bldP spid="44" grpId="1" animBg="1"/>
      <p:bldP spid="47" grpId="0"/>
      <p:bldP spid="47" grpId="1"/>
      <p:bldP spid="48" grpId="0"/>
      <p:bldP spid="48" grpId="1"/>
      <p:bldP spid="4" grpId="0" bldLvl="0" animBg="1"/>
      <p:bldP spid="4" grpId="1" animBg="1"/>
      <p:bldP spid="29" grpId="0"/>
      <p:bldP spid="29" grpId="1"/>
      <p:bldP spid="35" grpId="0" animBg="1"/>
      <p:bldP spid="35" grpId="1" animBg="1"/>
      <p:bldP spid="35" grpId="2" animBg="1"/>
      <p:bldP spid="35" grpId="3"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488315" y="1466850"/>
            <a:ext cx="8168005" cy="1568450"/>
          </a:xfrm>
          <a:prstGeom prst="rect">
            <a:avLst/>
          </a:prstGeom>
          <a:noFill/>
          <a:ln w="9525">
            <a:noFill/>
          </a:ln>
        </p:spPr>
        <p:txBody>
          <a:bodyPr wrap="square">
            <a:spAutoFit/>
          </a:bodyPr>
          <a:lstStyle/>
          <a:p>
            <a:pPr indent="0"/>
            <a:r>
              <a:rPr lang="zh-CN" altLang="en-US" sz="2400">
                <a:latin typeface="宋体" panose="02010600030101010101" pitchFamily="2" charset="-122"/>
                <a:ea typeface="宋体" panose="02010600030101010101" pitchFamily="2" charset="-122"/>
                <a:cs typeface="宋体" panose="02010600030101010101" pitchFamily="2" charset="-122"/>
                <a:sym typeface="+mn-ea"/>
              </a:rPr>
              <a:t>方法一</a:t>
            </a:r>
            <a:endParaRPr lang="zh-CN" altLang="en-US" sz="2400">
              <a:latin typeface="宋体" panose="02010600030101010101" pitchFamily="2" charset="-122"/>
              <a:ea typeface="宋体" panose="02010600030101010101" pitchFamily="2" charset="-122"/>
              <a:cs typeface="宋体" panose="02010600030101010101" pitchFamily="2" charset="-122"/>
            </a:endParaRPr>
          </a:p>
          <a:p>
            <a:pPr marL="914400" lvl="1" indent="-457200">
              <a:buAutoNum type="arabicPeriod"/>
            </a:pPr>
            <a:r>
              <a:rPr lang="zh-CN" altLang="en-US" sz="2400">
                <a:latin typeface="宋体" panose="02010600030101010101" pitchFamily="2" charset="-122"/>
                <a:ea typeface="宋体" panose="02010600030101010101" pitchFamily="2" charset="-122"/>
                <a:cs typeface="宋体" panose="02010600030101010101" pitchFamily="2" charset="-122"/>
                <a:sym typeface="+mn-ea"/>
              </a:rPr>
              <a:t>把这道题的 dp 状态和方程写出来</a:t>
            </a:r>
            <a:endParaRPr lang="zh-CN" altLang="en-US" sz="2400">
              <a:latin typeface="宋体" panose="02010600030101010101" pitchFamily="2" charset="-122"/>
              <a:ea typeface="宋体" panose="02010600030101010101" pitchFamily="2" charset="-122"/>
              <a:cs typeface="宋体" panose="02010600030101010101" pitchFamily="2" charset="-122"/>
            </a:endParaRPr>
          </a:p>
          <a:p>
            <a:pPr marL="914400" lvl="1" indent="-457200">
              <a:buAutoNum type="arabicPeriod"/>
            </a:pPr>
            <a:r>
              <a:rPr lang="zh-CN" altLang="en-US" sz="2400">
                <a:latin typeface="宋体" panose="02010600030101010101" pitchFamily="2" charset="-122"/>
                <a:ea typeface="宋体" panose="02010600030101010101" pitchFamily="2" charset="-122"/>
                <a:cs typeface="宋体" panose="02010600030101010101" pitchFamily="2" charset="-122"/>
                <a:sym typeface="+mn-ea"/>
              </a:rPr>
              <a:t>根据它们写出 dfs 函数</a:t>
            </a:r>
            <a:endParaRPr lang="zh-CN" altLang="en-US" sz="2400">
              <a:latin typeface="宋体" panose="02010600030101010101" pitchFamily="2" charset="-122"/>
              <a:ea typeface="宋体" panose="02010600030101010101" pitchFamily="2" charset="-122"/>
              <a:cs typeface="宋体" panose="02010600030101010101" pitchFamily="2" charset="-122"/>
            </a:endParaRPr>
          </a:p>
          <a:p>
            <a:pPr marL="914400" lvl="1" indent="-457200">
              <a:buAutoNum type="arabicPeriod"/>
            </a:pPr>
            <a:r>
              <a:rPr lang="zh-CN" altLang="en-US" sz="2400">
                <a:latin typeface="宋体" panose="02010600030101010101" pitchFamily="2" charset="-122"/>
                <a:ea typeface="宋体" panose="02010600030101010101" pitchFamily="2" charset="-122"/>
                <a:cs typeface="宋体" panose="02010600030101010101" pitchFamily="2" charset="-122"/>
                <a:sym typeface="+mn-ea"/>
              </a:rPr>
              <a:t>添加记忆化数组</a:t>
            </a:r>
            <a:endParaRPr lang="zh-CN" altLang="en-US" sz="2400" b="0">
              <a:latin typeface="宋体" panose="02010600030101010101" pitchFamily="2" charset="-122"/>
              <a:ea typeface="宋体" panose="02010600030101010101" pitchFamily="2" charset="-122"/>
              <a:cs typeface="宋体" panose="02010600030101010101" pitchFamily="2" charset="-122"/>
            </a:endParaRPr>
          </a:p>
        </p:txBody>
      </p:sp>
      <p:sp>
        <p:nvSpPr>
          <p:cNvPr id="5" name="文本框 4"/>
          <p:cNvSpPr txBox="1"/>
          <p:nvPr/>
        </p:nvSpPr>
        <p:spPr>
          <a:xfrm>
            <a:off x="492125" y="347345"/>
            <a:ext cx="7012940" cy="1198880"/>
          </a:xfrm>
          <a:prstGeom prst="rect">
            <a:avLst/>
          </a:prstGeom>
          <a:noFill/>
        </p:spPr>
        <p:txBody>
          <a:bodyPr wrap="square" rtlCol="0">
            <a:spAutoFit/>
          </a:bodyPr>
          <a:lstStyle/>
          <a:p>
            <a:pPr algn="l"/>
            <a:r>
              <a:rPr lang="zh-CN" altLang="en-US" sz="3600" b="1" dirty="0">
                <a:solidFill>
                  <a:schemeClr val="accent5">
                    <a:lumMod val="75000"/>
                  </a:schemeClr>
                </a:solidFill>
                <a:latin typeface="+mj-lt"/>
                <a:ea typeface="+mj-ea"/>
                <a:cs typeface="+mj-cs"/>
                <a:sym typeface="+mn-ea"/>
              </a:rPr>
              <a:t>小结：</a:t>
            </a:r>
            <a:r>
              <a:rPr lang="zh-CN" altLang="en-US" sz="3600" b="1" dirty="0">
                <a:solidFill>
                  <a:schemeClr val="accent5">
                    <a:lumMod val="75000"/>
                  </a:schemeClr>
                </a:solidFill>
                <a:latin typeface="+mj-lt"/>
                <a:ea typeface="+mj-ea"/>
                <a:cs typeface="+mj-cs"/>
                <a:sym typeface="+mn-ea"/>
              </a:rPr>
              <a:t>如何写记忆化搜索</a:t>
            </a:r>
            <a:endParaRPr lang="zh-CN" altLang="en-US" sz="3600" b="1" dirty="0">
              <a:solidFill>
                <a:schemeClr val="accent5">
                  <a:lumMod val="75000"/>
                </a:schemeClr>
              </a:solidFill>
              <a:latin typeface="+mj-lt"/>
              <a:ea typeface="+mj-ea"/>
              <a:cs typeface="+mj-cs"/>
            </a:endParaRPr>
          </a:p>
          <a:p>
            <a:pPr algn="l"/>
            <a:endParaRPr lang="zh-CN" altLang="en-US" sz="3600" b="1" dirty="0">
              <a:solidFill>
                <a:schemeClr val="accent5">
                  <a:lumMod val="75000"/>
                </a:schemeClr>
              </a:solidFill>
              <a:latin typeface="+mj-lt"/>
              <a:ea typeface="+mj-ea"/>
              <a:cs typeface="+mj-cs"/>
              <a:sym typeface="+mn-ea"/>
            </a:endParaRPr>
          </a:p>
        </p:txBody>
      </p:sp>
      <p:sp>
        <p:nvSpPr>
          <p:cNvPr id="3" name="文本框 2"/>
          <p:cNvSpPr txBox="1"/>
          <p:nvPr/>
        </p:nvSpPr>
        <p:spPr>
          <a:xfrm>
            <a:off x="415290" y="3448050"/>
            <a:ext cx="8168005" cy="1938020"/>
          </a:xfrm>
          <a:prstGeom prst="rect">
            <a:avLst/>
          </a:prstGeom>
          <a:noFill/>
          <a:ln w="9525">
            <a:noFill/>
          </a:ln>
        </p:spPr>
        <p:txBody>
          <a:bodyPr wrap="square">
            <a:spAutoFit/>
          </a:bodyPr>
          <a:p>
            <a:pPr indent="0"/>
            <a:r>
              <a:rPr lang="zh-CN" altLang="en-US" sz="2400">
                <a:latin typeface="宋体" panose="02010600030101010101" pitchFamily="2" charset="-122"/>
                <a:ea typeface="宋体" panose="02010600030101010101" pitchFamily="2" charset="-122"/>
                <a:cs typeface="宋体" panose="02010600030101010101" pitchFamily="2" charset="-122"/>
                <a:sym typeface="+mn-ea"/>
              </a:rPr>
              <a:t>方法二：</a:t>
            </a:r>
            <a:endParaRPr lang="zh-CN" altLang="en-US" sz="2400">
              <a:latin typeface="宋体" panose="02010600030101010101" pitchFamily="2" charset="-122"/>
              <a:ea typeface="宋体" panose="02010600030101010101" pitchFamily="2" charset="-122"/>
              <a:cs typeface="宋体" panose="02010600030101010101" pitchFamily="2" charset="-122"/>
            </a:endParaRPr>
          </a:p>
          <a:p>
            <a:pPr marL="914400" lvl="1" indent="-457200">
              <a:buFont typeface="+mj-lt"/>
              <a:buAutoNum type="arabicPeriod"/>
            </a:pPr>
            <a:r>
              <a:rPr lang="zh-CN" altLang="en-US" sz="2400">
                <a:latin typeface="宋体" panose="02010600030101010101" pitchFamily="2" charset="-122"/>
                <a:ea typeface="宋体" panose="02010600030101010101" pitchFamily="2" charset="-122"/>
                <a:cs typeface="宋体" panose="02010600030101010101" pitchFamily="2" charset="-122"/>
                <a:sym typeface="+mn-ea"/>
              </a:rPr>
              <a:t>写出这道题的暴搜程序（最好是 dfs)</a:t>
            </a:r>
            <a:endParaRPr lang="zh-CN" altLang="en-US" sz="2400">
              <a:latin typeface="宋体" panose="02010600030101010101" pitchFamily="2" charset="-122"/>
              <a:ea typeface="宋体" panose="02010600030101010101" pitchFamily="2" charset="-122"/>
              <a:cs typeface="宋体" panose="02010600030101010101" pitchFamily="2" charset="-122"/>
              <a:sym typeface="+mn-ea"/>
            </a:endParaRPr>
          </a:p>
          <a:p>
            <a:pPr marL="914400" lvl="1" indent="-457200">
              <a:buFont typeface="+mj-lt"/>
              <a:buAutoNum type="arabicPeriod"/>
            </a:pPr>
            <a:r>
              <a:rPr lang="zh-CN" altLang="en-US" sz="2400">
                <a:latin typeface="宋体" panose="02010600030101010101" pitchFamily="2" charset="-122"/>
                <a:ea typeface="宋体" panose="02010600030101010101" pitchFamily="2" charset="-122"/>
                <a:cs typeface="宋体" panose="02010600030101010101" pitchFamily="2" charset="-122"/>
                <a:sym typeface="+mn-ea"/>
              </a:rPr>
              <a:t>将这个 dfs 改成“无需外部变量”的 dfs</a:t>
            </a:r>
            <a:endParaRPr lang="zh-CN" altLang="en-US" sz="2400">
              <a:latin typeface="宋体" panose="02010600030101010101" pitchFamily="2" charset="-122"/>
              <a:ea typeface="宋体" panose="02010600030101010101" pitchFamily="2" charset="-122"/>
              <a:cs typeface="宋体" panose="02010600030101010101" pitchFamily="2" charset="-122"/>
              <a:sym typeface="+mn-ea"/>
            </a:endParaRPr>
          </a:p>
          <a:p>
            <a:pPr marL="914400" lvl="1" indent="-457200">
              <a:buFont typeface="+mj-lt"/>
              <a:buAutoNum type="arabicPeriod"/>
            </a:pPr>
            <a:r>
              <a:rPr lang="zh-CN" altLang="en-US" sz="2400">
                <a:latin typeface="宋体" panose="02010600030101010101" pitchFamily="2" charset="-122"/>
                <a:ea typeface="宋体" panose="02010600030101010101" pitchFamily="2" charset="-122"/>
                <a:cs typeface="宋体" panose="02010600030101010101" pitchFamily="2" charset="-122"/>
                <a:sym typeface="+mn-ea"/>
              </a:rPr>
              <a:t>添加记忆化数组</a:t>
            </a:r>
            <a:endParaRPr lang="zh-CN" altLang="en-US" sz="2400">
              <a:latin typeface="宋体" panose="02010600030101010101" pitchFamily="2" charset="-122"/>
              <a:ea typeface="宋体" panose="02010600030101010101" pitchFamily="2" charset="-122"/>
              <a:cs typeface="宋体" panose="02010600030101010101" pitchFamily="2" charset="-122"/>
              <a:sym typeface="+mn-ea"/>
            </a:endParaRPr>
          </a:p>
          <a:p>
            <a:pPr indent="0">
              <a:buFont typeface="+mj-lt"/>
              <a:buNone/>
            </a:pPr>
            <a:endParaRPr lang="zh-CN" altLang="en-US" sz="2400">
              <a:latin typeface="宋体" panose="02010600030101010101" pitchFamily="2" charset="-122"/>
              <a:ea typeface="宋体" panose="02010600030101010101" pitchFamily="2" charset="-122"/>
              <a:cs typeface="宋体" panose="02010600030101010101" pitchFamily="2" charset="-122"/>
              <a:sym typeface="+mn-ea"/>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415290" y="1178560"/>
            <a:ext cx="8168005" cy="1198880"/>
          </a:xfrm>
          <a:prstGeom prst="rect">
            <a:avLst/>
          </a:prstGeom>
          <a:noFill/>
          <a:ln w="9525">
            <a:noFill/>
          </a:ln>
        </p:spPr>
        <p:txBody>
          <a:bodyPr wrap="square">
            <a:spAutoFit/>
          </a:bodyPr>
          <a:lstStyle/>
          <a:p>
            <a:pPr indent="0"/>
            <a:r>
              <a:rPr lang="zh-CN" altLang="en-US" sz="2400">
                <a:latin typeface="宋体" panose="02010600030101010101" pitchFamily="2" charset="-122"/>
                <a:ea typeface="宋体" panose="02010600030101010101" pitchFamily="2" charset="-122"/>
                <a:cs typeface="宋体" panose="02010600030101010101" pitchFamily="2" charset="-122"/>
                <a:sym typeface="+mn-ea"/>
              </a:rPr>
              <a:t>优点：</a:t>
            </a:r>
            <a:endParaRPr lang="zh-CN" altLang="en-US" sz="2400">
              <a:latin typeface="宋体" panose="02010600030101010101" pitchFamily="2" charset="-122"/>
              <a:ea typeface="宋体" panose="02010600030101010101" pitchFamily="2" charset="-122"/>
              <a:cs typeface="宋体" panose="02010600030101010101" pitchFamily="2" charset="-122"/>
              <a:sym typeface="+mn-ea"/>
            </a:endParaRPr>
          </a:p>
          <a:p>
            <a:pPr indent="0"/>
            <a:endParaRPr lang="zh-CN" altLang="en-US" sz="2400">
              <a:latin typeface="宋体" panose="02010600030101010101" pitchFamily="2" charset="-122"/>
              <a:ea typeface="宋体" panose="02010600030101010101" pitchFamily="2" charset="-122"/>
              <a:cs typeface="宋体" panose="02010600030101010101" pitchFamily="2" charset="-122"/>
              <a:sym typeface="+mn-ea"/>
            </a:endParaRPr>
          </a:p>
          <a:p>
            <a:pPr indent="0"/>
            <a:r>
              <a:rPr lang="zh-CN" altLang="en-US" sz="2400">
                <a:latin typeface="宋体" panose="02010600030101010101" pitchFamily="2" charset="-122"/>
                <a:ea typeface="宋体" panose="02010600030101010101" pitchFamily="2" charset="-122"/>
                <a:cs typeface="宋体" panose="02010600030101010101" pitchFamily="2" charset="-122"/>
                <a:sym typeface="+mn-ea"/>
              </a:rPr>
              <a:t>记忆化搜索可以避免搜到无用状态，特别是在有状态压缩时</a:t>
            </a:r>
            <a:endParaRPr lang="zh-CN" altLang="en-US" sz="2400">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5" name="文本框 4"/>
          <p:cNvSpPr txBox="1"/>
          <p:nvPr/>
        </p:nvSpPr>
        <p:spPr>
          <a:xfrm>
            <a:off x="492125" y="347345"/>
            <a:ext cx="5669280" cy="645160"/>
          </a:xfrm>
          <a:prstGeom prst="rect">
            <a:avLst/>
          </a:prstGeom>
          <a:noFill/>
        </p:spPr>
        <p:txBody>
          <a:bodyPr wrap="none" rtlCol="0">
            <a:spAutoFit/>
          </a:bodyPr>
          <a:lstStyle/>
          <a:p>
            <a:pPr algn="l"/>
            <a:r>
              <a:rPr lang="zh-CN" altLang="en-US" sz="3600" b="1" dirty="0">
                <a:solidFill>
                  <a:schemeClr val="accent5">
                    <a:lumMod val="75000"/>
                  </a:schemeClr>
                </a:solidFill>
                <a:latin typeface="+mj-lt"/>
                <a:ea typeface="+mj-ea"/>
                <a:cs typeface="+mj-cs"/>
                <a:sym typeface="+mn-ea"/>
              </a:rPr>
              <a:t>小结：记忆化搜索的优缺点</a:t>
            </a:r>
            <a:endParaRPr lang="zh-CN" altLang="en-US" sz="3600" b="1" dirty="0">
              <a:solidFill>
                <a:schemeClr val="accent5">
                  <a:lumMod val="75000"/>
                </a:schemeClr>
              </a:solidFill>
              <a:latin typeface="+mj-lt"/>
              <a:ea typeface="+mj-ea"/>
              <a:cs typeface="+mj-cs"/>
              <a:sym typeface="+mn-ea"/>
            </a:endParaRPr>
          </a:p>
        </p:txBody>
      </p:sp>
      <p:sp>
        <p:nvSpPr>
          <p:cNvPr id="3" name="文本框 2"/>
          <p:cNvSpPr txBox="1"/>
          <p:nvPr/>
        </p:nvSpPr>
        <p:spPr>
          <a:xfrm>
            <a:off x="335915" y="2970530"/>
            <a:ext cx="8168005" cy="1938020"/>
          </a:xfrm>
          <a:prstGeom prst="rect">
            <a:avLst/>
          </a:prstGeom>
          <a:noFill/>
          <a:ln w="9525">
            <a:noFill/>
          </a:ln>
        </p:spPr>
        <p:txBody>
          <a:bodyPr wrap="square">
            <a:spAutoFit/>
          </a:bodyPr>
          <a:p>
            <a:pPr indent="0"/>
            <a:r>
              <a:rPr lang="zh-CN" altLang="en-US" sz="2400">
                <a:latin typeface="宋体" panose="02010600030101010101" pitchFamily="2" charset="-122"/>
                <a:ea typeface="宋体" panose="02010600030101010101" pitchFamily="2" charset="-122"/>
                <a:cs typeface="宋体" panose="02010600030101010101" pitchFamily="2" charset="-122"/>
                <a:sym typeface="+mn-ea"/>
              </a:rPr>
              <a:t>缺点：</a:t>
            </a:r>
            <a:endParaRPr lang="zh-CN" altLang="en-US" sz="2400">
              <a:latin typeface="宋体" panose="02010600030101010101" pitchFamily="2" charset="-122"/>
              <a:ea typeface="宋体" panose="02010600030101010101" pitchFamily="2" charset="-122"/>
              <a:cs typeface="宋体" panose="02010600030101010101" pitchFamily="2" charset="-122"/>
              <a:sym typeface="+mn-ea"/>
            </a:endParaRPr>
          </a:p>
          <a:p>
            <a:pPr indent="0"/>
            <a:endParaRPr lang="zh-CN" altLang="en-US" sz="2400">
              <a:latin typeface="宋体" panose="02010600030101010101" pitchFamily="2" charset="-122"/>
              <a:ea typeface="宋体" panose="02010600030101010101" pitchFamily="2" charset="-122"/>
              <a:cs typeface="宋体" panose="02010600030101010101" pitchFamily="2" charset="-122"/>
              <a:sym typeface="+mn-ea"/>
            </a:endParaRPr>
          </a:p>
          <a:p>
            <a:pPr indent="0"/>
            <a:r>
              <a:rPr lang="zh-CN" altLang="en-US" sz="2400">
                <a:latin typeface="宋体" panose="02010600030101010101" pitchFamily="2" charset="-122"/>
                <a:ea typeface="宋体" panose="02010600030101010101" pitchFamily="2" charset="-122"/>
                <a:cs typeface="宋体" panose="02010600030101010101" pitchFamily="2" charset="-122"/>
                <a:sym typeface="+mn-ea"/>
              </a:rPr>
              <a:t>致命伤：不能滚动数组！</a:t>
            </a:r>
            <a:endParaRPr lang="zh-CN" altLang="en-US" sz="2400">
              <a:latin typeface="宋体" panose="02010600030101010101" pitchFamily="2" charset="-122"/>
              <a:ea typeface="宋体" panose="02010600030101010101" pitchFamily="2" charset="-122"/>
              <a:cs typeface="宋体" panose="02010600030101010101" pitchFamily="2" charset="-122"/>
              <a:sym typeface="+mn-ea"/>
            </a:endParaRPr>
          </a:p>
          <a:p>
            <a:pPr indent="0"/>
            <a:r>
              <a:rPr lang="zh-CN" altLang="en-US" sz="2400">
                <a:latin typeface="宋体" panose="02010600030101010101" pitchFamily="2" charset="-122"/>
                <a:ea typeface="宋体" panose="02010600030101010101" pitchFamily="2" charset="-122"/>
                <a:cs typeface="宋体" panose="02010600030101010101" pitchFamily="2" charset="-122"/>
                <a:sym typeface="+mn-ea"/>
              </a:rPr>
              <a:t>有些优化比较难加</a:t>
            </a:r>
            <a:endParaRPr lang="zh-CN" altLang="en-US" sz="2400">
              <a:latin typeface="宋体" panose="02010600030101010101" pitchFamily="2" charset="-122"/>
              <a:ea typeface="宋体" panose="02010600030101010101" pitchFamily="2" charset="-122"/>
              <a:cs typeface="宋体" panose="02010600030101010101" pitchFamily="2" charset="-122"/>
              <a:sym typeface="+mn-ea"/>
            </a:endParaRPr>
          </a:p>
          <a:p>
            <a:pPr indent="0"/>
            <a:r>
              <a:rPr lang="zh-CN" altLang="en-US" sz="2400">
                <a:latin typeface="宋体" panose="02010600030101010101" pitchFamily="2" charset="-122"/>
                <a:ea typeface="宋体" panose="02010600030101010101" pitchFamily="2" charset="-122"/>
                <a:cs typeface="宋体" panose="02010600030101010101" pitchFamily="2" charset="-122"/>
                <a:sym typeface="+mn-ea"/>
              </a:rPr>
              <a:t>由于递归，有时效率较低但不至于 TLE（状压 dp 除外</a:t>
            </a:r>
            <a:endParaRPr lang="zh-CN" altLang="en-US" sz="2400">
              <a:latin typeface="宋体" panose="02010600030101010101" pitchFamily="2" charset="-122"/>
              <a:ea typeface="宋体" panose="02010600030101010101" pitchFamily="2" charset="-122"/>
              <a:cs typeface="宋体" panose="02010600030101010101" pitchFamily="2" charset="-122"/>
              <a:sym typeface="+mn-ea"/>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47345" y="1193800"/>
            <a:ext cx="8169275" cy="1420495"/>
          </a:xfrm>
          <a:prstGeom prst="rect">
            <a:avLst/>
          </a:prstGeom>
        </p:spPr>
        <p:txBody>
          <a:bodyPr wrap="square">
            <a:spAutoFit/>
          </a:bodyPr>
          <a:lstStyle/>
          <a:p>
            <a:pPr algn="l">
              <a:lnSpc>
                <a:spcPct val="120000"/>
              </a:lnSpc>
              <a:buClrTx/>
              <a:buSzTx/>
              <a:buNone/>
            </a:pPr>
            <a:r>
              <a:rPr lang="en-US" sz="2400" dirty="0">
                <a:latin typeface="宋体" panose="02010600030101010101" pitchFamily="2" charset="-122"/>
                <a:ea typeface="宋体" panose="02010600030101010101" pitchFamily="2" charset="-122"/>
              </a:rPr>
              <a:t>    </a:t>
            </a:r>
            <a:r>
              <a:rPr sz="2400" dirty="0">
                <a:latin typeface="宋体" panose="02010600030101010101" pitchFamily="2" charset="-122"/>
                <a:ea typeface="宋体" panose="02010600030101010101" pitchFamily="2" charset="-122"/>
              </a:rPr>
              <a:t>搜索和动态规划是</a:t>
            </a:r>
            <a:r>
              <a:rPr lang="en-US" sz="2400" dirty="0">
                <a:latin typeface="宋体" panose="02010600030101010101" pitchFamily="2" charset="-122"/>
                <a:ea typeface="宋体" panose="02010600030101010101" pitchFamily="2" charset="-122"/>
              </a:rPr>
              <a:t>ACM</a:t>
            </a:r>
            <a:r>
              <a:rPr lang="zh-CN" altLang="en-US" sz="2400" dirty="0">
                <a:latin typeface="宋体" panose="02010600030101010101" pitchFamily="2" charset="-122"/>
                <a:ea typeface="宋体" panose="02010600030101010101" pitchFamily="2" charset="-122"/>
              </a:rPr>
              <a:t>、</a:t>
            </a:r>
            <a:r>
              <a:rPr sz="2400" dirty="0">
                <a:latin typeface="宋体" panose="02010600030101010101" pitchFamily="2" charset="-122"/>
                <a:ea typeface="宋体" panose="02010600030101010101" pitchFamily="2" charset="-122"/>
              </a:rPr>
              <a:t>信息学</a:t>
            </a:r>
            <a:r>
              <a:rPr lang="zh-CN" sz="2400" dirty="0">
                <a:latin typeface="宋体" panose="02010600030101010101" pitchFamily="2" charset="-122"/>
                <a:ea typeface="宋体" panose="02010600030101010101" pitchFamily="2" charset="-122"/>
              </a:rPr>
              <a:t>竞赛是</a:t>
            </a:r>
            <a:r>
              <a:rPr sz="2400" dirty="0">
                <a:latin typeface="宋体" panose="02010600030101010101" pitchFamily="2" charset="-122"/>
                <a:ea typeface="宋体" panose="02010600030101010101" pitchFamily="2" charset="-122"/>
              </a:rPr>
              <a:t>中的两大重要算法。它们各有自己的优点和缺点。针对它们的优缺点，一个新的算法——“记忆化搜索”产生了。</a:t>
            </a:r>
            <a:endParaRPr lang="zh-CN" sz="2400" dirty="0">
              <a:latin typeface="宋体" panose="02010600030101010101" pitchFamily="2" charset="-122"/>
              <a:ea typeface="宋体" panose="02010600030101010101" pitchFamily="2" charset="-122"/>
            </a:endParaRPr>
          </a:p>
        </p:txBody>
      </p:sp>
      <p:sp>
        <p:nvSpPr>
          <p:cNvPr id="17410" name="标题 1"/>
          <p:cNvSpPr>
            <a:spLocks noGrp="1"/>
          </p:cNvSpPr>
          <p:nvPr/>
        </p:nvSpPr>
        <p:spPr>
          <a:xfrm>
            <a:off x="628650" y="365125"/>
            <a:ext cx="7887970" cy="699135"/>
          </a:xfrm>
          <a:prstGeom prst="rect">
            <a:avLst/>
          </a:prstGeom>
        </p:spPr>
        <p:txBody>
          <a:bodyPr vert="horz" wrap="square" lIns="91440" tIns="45720" rIns="91440" bIns="45720" anchor="ctr"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a:buClrTx/>
              <a:buSzTx/>
              <a:buFontTx/>
            </a:pPr>
            <a:r>
              <a:rPr lang="zh-CN" altLang="en-US" sz="3600" b="1" dirty="0" smtClean="0">
                <a:solidFill>
                  <a:schemeClr val="accent5">
                    <a:lumMod val="75000"/>
                  </a:schemeClr>
                </a:solidFill>
              </a:rPr>
              <a:t>动态规划的特点</a:t>
            </a:r>
            <a:endParaRPr lang="zh-CN" altLang="en-US" sz="3600" b="1" dirty="0" smtClean="0">
              <a:solidFill>
                <a:schemeClr val="accent5">
                  <a:lumMod val="75000"/>
                </a:schemeClr>
              </a:solidFill>
            </a:endParaRPr>
          </a:p>
        </p:txBody>
      </p:sp>
      <p:sp>
        <p:nvSpPr>
          <p:cNvPr id="5" name="文本框 4"/>
          <p:cNvSpPr txBox="1"/>
          <p:nvPr/>
        </p:nvSpPr>
        <p:spPr>
          <a:xfrm>
            <a:off x="408940" y="2614295"/>
            <a:ext cx="8328025" cy="3636010"/>
          </a:xfrm>
          <a:prstGeom prst="rect">
            <a:avLst/>
          </a:prstGeom>
          <a:noFill/>
          <a:ln w="9525">
            <a:noFill/>
          </a:ln>
        </p:spPr>
        <p:txBody>
          <a:bodyPr wrap="square">
            <a:spAutoFit/>
          </a:bodyPr>
          <a:p>
            <a:pPr indent="0">
              <a:lnSpc>
                <a:spcPct val="120000"/>
              </a:lnSpc>
            </a:pPr>
            <a:r>
              <a:rPr lang="en-US" altLang="zh-CN" sz="2400" b="0">
                <a:latin typeface="Calibri" panose="020F0502020204030204" charset="0"/>
                <a:ea typeface="宋体" panose="02010600030101010101" pitchFamily="2" charset="-122"/>
              </a:rPr>
              <a:t>        </a:t>
            </a:r>
            <a:r>
              <a:rPr lang="zh-CN" sz="2400" b="0">
                <a:latin typeface="Calibri" panose="020F0502020204030204" charset="0"/>
                <a:ea typeface="宋体" panose="02010600030101010101" pitchFamily="2" charset="-122"/>
              </a:rPr>
              <a:t>什么是记忆化搜索呢？搜索的低效在于</a:t>
            </a:r>
            <a:r>
              <a:rPr lang="zh-CN" sz="2400" b="0">
                <a:highlight>
                  <a:srgbClr val="FFFF00"/>
                </a:highlight>
                <a:latin typeface="Calibri" panose="020F0502020204030204" charset="0"/>
                <a:ea typeface="宋体" panose="02010600030101010101" pitchFamily="2" charset="-122"/>
              </a:rPr>
              <a:t>没有能够很好地处理重叠子问题</a:t>
            </a:r>
            <a:r>
              <a:rPr lang="zh-CN" sz="2400" b="0">
                <a:latin typeface="Calibri" panose="020F0502020204030204" charset="0"/>
                <a:ea typeface="宋体" panose="02010600030101010101" pitchFamily="2" charset="-122"/>
              </a:rPr>
              <a:t>；动态规划虽然比较好地处理了重叠子问题，但是</a:t>
            </a:r>
            <a:r>
              <a:rPr lang="zh-CN" sz="2400" b="0">
                <a:highlight>
                  <a:srgbClr val="FFFF00"/>
                </a:highlight>
                <a:latin typeface="Calibri" panose="020F0502020204030204" charset="0"/>
                <a:ea typeface="宋体" panose="02010600030101010101" pitchFamily="2" charset="-122"/>
              </a:rPr>
              <a:t>在有些拓扑关系比较复杂的题目面前，又显得无奈</a:t>
            </a:r>
            <a:r>
              <a:rPr lang="zh-CN" sz="2400" b="0">
                <a:latin typeface="Calibri" panose="020F0502020204030204" charset="0"/>
                <a:ea typeface="宋体" panose="02010600030101010101" pitchFamily="2" charset="-122"/>
              </a:rPr>
              <a:t>。记忆化搜索正是在这样的情况下产生的，它采用搜索的形式和动态规划中递推的思想将这两种方法有机地综合在一起，</a:t>
            </a:r>
            <a:r>
              <a:rPr sz="2400" b="0">
                <a:latin typeface="Calibri" panose="020F0502020204030204" charset="0"/>
                <a:ea typeface="宋体" panose="02010600030101010101" pitchFamily="2" charset="-122"/>
              </a:rPr>
              <a:t>可以实现然而普通递推不能实现的问题（或实现起来非常麻烦的问题）</a:t>
            </a:r>
            <a:r>
              <a:rPr lang="zh-CN" sz="2400" b="0">
                <a:latin typeface="Calibri" panose="020F0502020204030204" charset="0"/>
                <a:ea typeface="宋体" panose="02010600030101010101" pitchFamily="2" charset="-122"/>
              </a:rPr>
              <a:t>。</a:t>
            </a:r>
            <a:endParaRPr lang="zh-CN" sz="2400" b="0">
              <a:latin typeface="Calibri" panose="020F0502020204030204" charset="0"/>
              <a:ea typeface="宋体" panose="02010600030101010101" pitchFamily="2" charset="-122"/>
            </a:endParaRPr>
          </a:p>
          <a:p>
            <a:pPr indent="0">
              <a:lnSpc>
                <a:spcPct val="120000"/>
              </a:lnSpc>
            </a:pPr>
            <a:r>
              <a:rPr lang="en-US" altLang="zh-CN" sz="2400" b="0">
                <a:latin typeface="Calibri" panose="020F0502020204030204" charset="0"/>
                <a:ea typeface="宋体" panose="02010600030101010101" pitchFamily="2" charset="-122"/>
              </a:rPr>
              <a:t>           </a:t>
            </a:r>
            <a:r>
              <a:rPr lang="en-US" altLang="zh-CN" sz="2400" b="0">
                <a:highlight>
                  <a:srgbClr val="FFFF00"/>
                </a:highlight>
                <a:latin typeface="Calibri" panose="020F0502020204030204" charset="0"/>
                <a:ea typeface="宋体" panose="02010600030101010101" pitchFamily="2" charset="-122"/>
              </a:rPr>
              <a:t> </a:t>
            </a:r>
            <a:r>
              <a:rPr lang="zh-CN" sz="2400" b="0">
                <a:highlight>
                  <a:srgbClr val="FFFF00"/>
                </a:highlight>
                <a:latin typeface="Calibri" panose="020F0502020204030204" charset="0"/>
                <a:ea typeface="宋体" panose="02010600030101010101" pitchFamily="2" charset="-122"/>
              </a:rPr>
              <a:t>记忆化搜索</a:t>
            </a:r>
            <a:r>
              <a:rPr lang="en-US" sz="2400" b="0">
                <a:highlight>
                  <a:srgbClr val="FFFF00"/>
                </a:highlight>
                <a:latin typeface="Calibri" panose="020F0502020204030204" charset="0"/>
                <a:ea typeface="宋体" panose="02010600030101010101" pitchFamily="2" charset="-122"/>
              </a:rPr>
              <a:t>=</a:t>
            </a:r>
            <a:r>
              <a:rPr lang="zh-CN" sz="2400" b="0">
                <a:highlight>
                  <a:srgbClr val="FFFF00"/>
                </a:highlight>
                <a:latin typeface="Calibri" panose="020F0502020204030204" charset="0"/>
                <a:ea typeface="宋体" panose="02010600030101010101" pitchFamily="2" charset="-122"/>
              </a:rPr>
              <a:t>搜索的形式</a:t>
            </a:r>
            <a:r>
              <a:rPr lang="en-US" sz="2400" b="0">
                <a:highlight>
                  <a:srgbClr val="FFFF00"/>
                </a:highlight>
                <a:latin typeface="Calibri" panose="020F0502020204030204" charset="0"/>
                <a:ea typeface="宋体" panose="02010600030101010101" pitchFamily="2" charset="-122"/>
              </a:rPr>
              <a:t>+</a:t>
            </a:r>
            <a:r>
              <a:rPr lang="zh-CN" sz="2400" b="0">
                <a:highlight>
                  <a:srgbClr val="FFFF00"/>
                </a:highlight>
                <a:latin typeface="Calibri" panose="020F0502020204030204" charset="0"/>
                <a:ea typeface="宋体" panose="02010600030101010101" pitchFamily="2" charset="-122"/>
              </a:rPr>
              <a:t>动态规划的思想</a:t>
            </a:r>
            <a:r>
              <a:rPr lang="zh-CN" sz="2400" b="0">
                <a:latin typeface="Calibri" panose="020F0502020204030204" charset="0"/>
                <a:ea typeface="宋体" panose="02010600030101010101" pitchFamily="2" charset="-122"/>
              </a:rPr>
              <a:t>。 </a:t>
            </a:r>
            <a:endParaRPr lang="zh-CN" altLang="en-US" sz="2400"/>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415290" y="1178560"/>
            <a:ext cx="7760335" cy="2009775"/>
          </a:xfrm>
          <a:prstGeom prst="rect">
            <a:avLst/>
          </a:prstGeom>
          <a:noFill/>
          <a:ln w="9525">
            <a:noFill/>
          </a:ln>
        </p:spPr>
        <p:txBody>
          <a:bodyPr wrap="square">
            <a:spAutoFit/>
          </a:bodyPr>
          <a:lstStyle/>
          <a:p>
            <a:pPr marL="342900" indent="-342900">
              <a:lnSpc>
                <a:spcPct val="130000"/>
              </a:lnSpc>
              <a:buFont typeface="Arial" panose="020B0604020202020204" pitchFamily="34" charset="0"/>
              <a:buChar char="•"/>
            </a:pPr>
            <a:r>
              <a:rPr lang="zh-CN" altLang="en-US" sz="2400">
                <a:latin typeface="宋体" panose="02010600030101010101" pitchFamily="2" charset="-122"/>
                <a:ea typeface="宋体" panose="02010600030101010101" pitchFamily="2" charset="-122"/>
                <a:cs typeface="宋体" panose="02010600030101010101" pitchFamily="2" charset="-122"/>
                <a:sym typeface="+mn-ea"/>
              </a:rPr>
              <a:t>千万别忘了加记忆化！（别笑，认真的）</a:t>
            </a:r>
            <a:endParaRPr lang="zh-CN" altLang="en-US" sz="2400">
              <a:latin typeface="宋体" panose="02010600030101010101" pitchFamily="2" charset="-122"/>
              <a:ea typeface="宋体" panose="02010600030101010101" pitchFamily="2" charset="-122"/>
              <a:cs typeface="宋体" panose="02010600030101010101" pitchFamily="2" charset="-122"/>
              <a:sym typeface="+mn-ea"/>
            </a:endParaRPr>
          </a:p>
          <a:p>
            <a:pPr marL="342900" indent="-342900">
              <a:lnSpc>
                <a:spcPct val="130000"/>
              </a:lnSpc>
              <a:buFont typeface="Arial" panose="020B0604020202020204" pitchFamily="34" charset="0"/>
              <a:buChar char="•"/>
            </a:pPr>
            <a:r>
              <a:rPr lang="zh-CN" altLang="en-US" sz="2400">
                <a:latin typeface="宋体" panose="02010600030101010101" pitchFamily="2" charset="-122"/>
                <a:ea typeface="宋体" panose="02010600030101010101" pitchFamily="2" charset="-122"/>
                <a:cs typeface="宋体" panose="02010600030101010101" pitchFamily="2" charset="-122"/>
                <a:sym typeface="+mn-ea"/>
              </a:rPr>
              <a:t>边界条件要加在检查当前数组值是否为非法数值（防止越界）</a:t>
            </a:r>
            <a:endParaRPr lang="zh-CN" altLang="en-US" sz="2400">
              <a:latin typeface="宋体" panose="02010600030101010101" pitchFamily="2" charset="-122"/>
              <a:ea typeface="宋体" panose="02010600030101010101" pitchFamily="2" charset="-122"/>
              <a:cs typeface="宋体" panose="02010600030101010101" pitchFamily="2" charset="-122"/>
              <a:sym typeface="+mn-ea"/>
            </a:endParaRPr>
          </a:p>
          <a:p>
            <a:pPr marL="342900" indent="-342900">
              <a:lnSpc>
                <a:spcPct val="130000"/>
              </a:lnSpc>
              <a:buFont typeface="Arial" panose="020B0604020202020204" pitchFamily="34" charset="0"/>
              <a:buChar char="•"/>
            </a:pPr>
            <a:r>
              <a:rPr lang="zh-CN" altLang="en-US" sz="2400">
                <a:latin typeface="宋体" panose="02010600030101010101" pitchFamily="2" charset="-122"/>
                <a:ea typeface="宋体" panose="02010600030101010101" pitchFamily="2" charset="-122"/>
                <a:cs typeface="宋体" panose="02010600030101010101" pitchFamily="2" charset="-122"/>
                <a:sym typeface="+mn-ea"/>
              </a:rPr>
              <a:t>数组不要开小了</a:t>
            </a:r>
            <a:endParaRPr lang="zh-CN" altLang="en-US" sz="2400">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5" name="文本框 4"/>
          <p:cNvSpPr txBox="1"/>
          <p:nvPr/>
        </p:nvSpPr>
        <p:spPr>
          <a:xfrm>
            <a:off x="492125" y="347345"/>
            <a:ext cx="3383280" cy="645160"/>
          </a:xfrm>
          <a:prstGeom prst="rect">
            <a:avLst/>
          </a:prstGeom>
          <a:noFill/>
        </p:spPr>
        <p:txBody>
          <a:bodyPr wrap="none" rtlCol="0">
            <a:spAutoFit/>
          </a:bodyPr>
          <a:lstStyle/>
          <a:p>
            <a:pPr algn="l"/>
            <a:r>
              <a:rPr lang="zh-CN" altLang="en-US" sz="3600" b="1" dirty="0">
                <a:solidFill>
                  <a:schemeClr val="accent5">
                    <a:lumMod val="75000"/>
                  </a:schemeClr>
                </a:solidFill>
                <a:latin typeface="+mj-lt"/>
                <a:ea typeface="+mj-ea"/>
                <a:cs typeface="+mj-cs"/>
                <a:sym typeface="+mn-ea"/>
              </a:rPr>
              <a:t>小结：注意事项</a:t>
            </a:r>
            <a:endParaRPr lang="zh-CN" altLang="en-US" sz="3600" b="1" dirty="0">
              <a:solidFill>
                <a:schemeClr val="accent5">
                  <a:lumMod val="75000"/>
                </a:schemeClr>
              </a:solidFill>
              <a:latin typeface="+mj-lt"/>
              <a:ea typeface="+mj-ea"/>
              <a:cs typeface="+mj-cs"/>
              <a:sym typeface="+mn-ea"/>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415290" y="1178560"/>
            <a:ext cx="8168005" cy="5262245"/>
          </a:xfrm>
          <a:prstGeom prst="rect">
            <a:avLst/>
          </a:prstGeom>
          <a:noFill/>
          <a:ln w="9525">
            <a:noFill/>
          </a:ln>
        </p:spPr>
        <p:txBody>
          <a:bodyPr wrap="square">
            <a:spAutoFit/>
          </a:bodyPr>
          <a:lstStyle/>
          <a:p>
            <a:pPr indent="0"/>
            <a:r>
              <a:rPr lang="zh-CN" altLang="en-US" sz="2400">
                <a:latin typeface="宋体" panose="02010600030101010101" pitchFamily="2" charset="-122"/>
                <a:ea typeface="宋体" panose="02010600030101010101" pitchFamily="2" charset="-122"/>
                <a:cs typeface="宋体" panose="02010600030101010101" pitchFamily="2" charset="-122"/>
                <a:sym typeface="+mn-ea"/>
              </a:rPr>
              <a:t>int </a:t>
            </a:r>
            <a:r>
              <a:rPr lang="en-US" altLang="zh-CN" sz="2400">
                <a:latin typeface="宋体" panose="02010600030101010101" pitchFamily="2" charset="-122"/>
                <a:ea typeface="宋体" panose="02010600030101010101" pitchFamily="2" charset="-122"/>
                <a:cs typeface="宋体" panose="02010600030101010101" pitchFamily="2" charset="-122"/>
                <a:sym typeface="+mn-ea"/>
              </a:rPr>
              <a:t>dp</a:t>
            </a:r>
            <a:r>
              <a:rPr lang="zh-CN" altLang="en-US" sz="2400">
                <a:latin typeface="宋体" panose="02010600030101010101" pitchFamily="2" charset="-122"/>
                <a:ea typeface="宋体" panose="02010600030101010101" pitchFamily="2" charset="-122"/>
                <a:cs typeface="宋体" panose="02010600030101010101" pitchFamily="2" charset="-122"/>
                <a:sym typeface="+mn-ea"/>
              </a:rPr>
              <a:t>[MAXN];</a:t>
            </a:r>
            <a:endParaRPr lang="zh-CN" altLang="en-US" sz="2400">
              <a:latin typeface="宋体" panose="02010600030101010101" pitchFamily="2" charset="-122"/>
              <a:ea typeface="宋体" panose="02010600030101010101" pitchFamily="2" charset="-122"/>
              <a:cs typeface="宋体" panose="02010600030101010101" pitchFamily="2" charset="-122"/>
              <a:sym typeface="+mn-ea"/>
            </a:endParaRPr>
          </a:p>
          <a:p>
            <a:pPr indent="0"/>
            <a:r>
              <a:rPr lang="zh-CN" altLang="en-US" sz="2400">
                <a:latin typeface="宋体" panose="02010600030101010101" pitchFamily="2" charset="-122"/>
                <a:ea typeface="宋体" panose="02010600030101010101" pitchFamily="2" charset="-122"/>
                <a:cs typeface="宋体" panose="02010600030101010101" pitchFamily="2" charset="-122"/>
                <a:sym typeface="+mn-ea"/>
              </a:rPr>
              <a:t>int </a:t>
            </a:r>
            <a:r>
              <a:rPr lang="en-US" altLang="zh-CN" sz="2400">
                <a:latin typeface="宋体" panose="02010600030101010101" pitchFamily="2" charset="-122"/>
                <a:ea typeface="宋体" panose="02010600030101010101" pitchFamily="2" charset="-122"/>
                <a:cs typeface="宋体" panose="02010600030101010101" pitchFamily="2" charset="-122"/>
                <a:sym typeface="+mn-ea"/>
              </a:rPr>
              <a:t>dfs</a:t>
            </a:r>
            <a:r>
              <a:rPr lang="zh-CN" altLang="en-US" sz="2400">
                <a:latin typeface="宋体" panose="02010600030101010101" pitchFamily="2" charset="-122"/>
                <a:ea typeface="宋体" panose="02010600030101010101" pitchFamily="2" charset="-122"/>
                <a:cs typeface="宋体" panose="02010600030101010101" pitchFamily="2" charset="-122"/>
                <a:sym typeface="+mn-ea"/>
              </a:rPr>
              <a:t>(状态参数) {</a:t>
            </a:r>
            <a:endParaRPr lang="zh-CN" altLang="en-US" sz="2400">
              <a:latin typeface="宋体" panose="02010600030101010101" pitchFamily="2" charset="-122"/>
              <a:ea typeface="宋体" panose="02010600030101010101" pitchFamily="2" charset="-122"/>
              <a:cs typeface="宋体" panose="02010600030101010101" pitchFamily="2" charset="-122"/>
              <a:sym typeface="+mn-ea"/>
            </a:endParaRPr>
          </a:p>
          <a:p>
            <a:pPr indent="0"/>
            <a:r>
              <a:rPr lang="zh-CN" altLang="en-US" sz="2400">
                <a:latin typeface="宋体" panose="02010600030101010101" pitchFamily="2" charset="-122"/>
                <a:ea typeface="宋体" panose="02010600030101010101" pitchFamily="2" charset="-122"/>
                <a:cs typeface="宋体" panose="02010600030101010101" pitchFamily="2" charset="-122"/>
                <a:sym typeface="+mn-ea"/>
              </a:rPr>
              <a:t>  if (</a:t>
            </a:r>
            <a:r>
              <a:rPr lang="en-US" altLang="zh-CN" sz="2400">
                <a:latin typeface="宋体" panose="02010600030101010101" pitchFamily="2" charset="-122"/>
                <a:ea typeface="宋体" panose="02010600030101010101" pitchFamily="2" charset="-122"/>
                <a:cs typeface="宋体" panose="02010600030101010101" pitchFamily="2" charset="-122"/>
                <a:sym typeface="+mn-ea"/>
              </a:rPr>
              <a:t>dp</a:t>
            </a:r>
            <a:r>
              <a:rPr lang="zh-CN" altLang="en-US" sz="2400">
                <a:latin typeface="宋体" panose="02010600030101010101" pitchFamily="2" charset="-122"/>
                <a:ea typeface="宋体" panose="02010600030101010101" pitchFamily="2" charset="-122"/>
                <a:cs typeface="宋体" panose="02010600030101010101" pitchFamily="2" charset="-122"/>
                <a:sym typeface="+mn-ea"/>
              </a:rPr>
              <a:t>[规模] != 无效数值) </a:t>
            </a:r>
            <a:endParaRPr lang="zh-CN" altLang="en-US" sz="2400">
              <a:latin typeface="宋体" panose="02010600030101010101" pitchFamily="2" charset="-122"/>
              <a:ea typeface="宋体" panose="02010600030101010101" pitchFamily="2" charset="-122"/>
              <a:cs typeface="宋体" panose="02010600030101010101" pitchFamily="2" charset="-122"/>
              <a:sym typeface="+mn-ea"/>
            </a:endParaRPr>
          </a:p>
          <a:p>
            <a:pPr indent="0"/>
            <a:r>
              <a:rPr lang="en-US" altLang="zh-CN" sz="2400">
                <a:latin typeface="宋体" panose="02010600030101010101" pitchFamily="2" charset="-122"/>
                <a:ea typeface="宋体" panose="02010600030101010101" pitchFamily="2" charset="-122"/>
                <a:cs typeface="宋体" panose="02010600030101010101" pitchFamily="2" charset="-122"/>
                <a:sym typeface="+mn-ea"/>
              </a:rPr>
              <a:t>	</a:t>
            </a:r>
            <a:r>
              <a:rPr lang="zh-CN" altLang="en-US" sz="2400">
                <a:latin typeface="宋体" panose="02010600030101010101" pitchFamily="2" charset="-122"/>
                <a:ea typeface="宋体" panose="02010600030101010101" pitchFamily="2" charset="-122"/>
                <a:cs typeface="宋体" panose="02010600030101010101" pitchFamily="2" charset="-122"/>
                <a:sym typeface="+mn-ea"/>
              </a:rPr>
              <a:t>return </a:t>
            </a:r>
            <a:r>
              <a:rPr lang="en-US" altLang="zh-CN" sz="2400">
                <a:latin typeface="宋体" panose="02010600030101010101" pitchFamily="2" charset="-122"/>
                <a:ea typeface="宋体" panose="02010600030101010101" pitchFamily="2" charset="-122"/>
                <a:cs typeface="宋体" panose="02010600030101010101" pitchFamily="2" charset="-122"/>
                <a:sym typeface="+mn-ea"/>
              </a:rPr>
              <a:t>dp</a:t>
            </a:r>
            <a:r>
              <a:rPr lang="zh-CN" altLang="en-US" sz="2400">
                <a:latin typeface="宋体" panose="02010600030101010101" pitchFamily="2" charset="-122"/>
                <a:ea typeface="宋体" panose="02010600030101010101" pitchFamily="2" charset="-122"/>
                <a:cs typeface="宋体" panose="02010600030101010101" pitchFamily="2" charset="-122"/>
                <a:sym typeface="+mn-ea"/>
              </a:rPr>
              <a:t>[规模];</a:t>
            </a:r>
            <a:endParaRPr lang="zh-CN" altLang="en-US" sz="2400">
              <a:latin typeface="宋体" panose="02010600030101010101" pitchFamily="2" charset="-122"/>
              <a:ea typeface="宋体" panose="02010600030101010101" pitchFamily="2" charset="-122"/>
              <a:cs typeface="宋体" panose="02010600030101010101" pitchFamily="2" charset="-122"/>
              <a:sym typeface="+mn-ea"/>
            </a:endParaRPr>
          </a:p>
          <a:p>
            <a:pPr indent="0"/>
            <a:r>
              <a:rPr lang="zh-CN" altLang="en-US" sz="2400">
                <a:latin typeface="宋体" panose="02010600030101010101" pitchFamily="2" charset="-122"/>
                <a:ea typeface="宋体" panose="02010600030101010101" pitchFamily="2" charset="-122"/>
                <a:cs typeface="宋体" panose="02010600030101010101" pitchFamily="2" charset="-122"/>
                <a:sym typeface="+mn-ea"/>
              </a:rPr>
              <a:t>  if (终止条件) </a:t>
            </a:r>
            <a:endParaRPr lang="zh-CN" altLang="en-US" sz="2400">
              <a:latin typeface="宋体" panose="02010600030101010101" pitchFamily="2" charset="-122"/>
              <a:ea typeface="宋体" panose="02010600030101010101" pitchFamily="2" charset="-122"/>
              <a:cs typeface="宋体" panose="02010600030101010101" pitchFamily="2" charset="-122"/>
              <a:sym typeface="+mn-ea"/>
            </a:endParaRPr>
          </a:p>
          <a:p>
            <a:pPr indent="0"/>
            <a:r>
              <a:rPr lang="en-US" altLang="zh-CN" sz="2400">
                <a:latin typeface="宋体" panose="02010600030101010101" pitchFamily="2" charset="-122"/>
                <a:ea typeface="宋体" panose="02010600030101010101" pitchFamily="2" charset="-122"/>
                <a:cs typeface="宋体" panose="02010600030101010101" pitchFamily="2" charset="-122"/>
                <a:sym typeface="+mn-ea"/>
              </a:rPr>
              <a:t>	</a:t>
            </a:r>
            <a:r>
              <a:rPr lang="zh-CN" altLang="en-US" sz="2400">
                <a:latin typeface="宋体" panose="02010600030101010101" pitchFamily="2" charset="-122"/>
                <a:ea typeface="宋体" panose="02010600030101010101" pitchFamily="2" charset="-122"/>
                <a:cs typeface="宋体" panose="02010600030101010101" pitchFamily="2" charset="-122"/>
                <a:sym typeface="+mn-ea"/>
              </a:rPr>
              <a:t>return 最小子问题解;</a:t>
            </a:r>
            <a:endParaRPr lang="zh-CN" altLang="en-US" sz="2400">
              <a:latin typeface="宋体" panose="02010600030101010101" pitchFamily="2" charset="-122"/>
              <a:ea typeface="宋体" panose="02010600030101010101" pitchFamily="2" charset="-122"/>
              <a:cs typeface="宋体" panose="02010600030101010101" pitchFamily="2" charset="-122"/>
              <a:sym typeface="+mn-ea"/>
            </a:endParaRPr>
          </a:p>
          <a:p>
            <a:pPr indent="0"/>
            <a:r>
              <a:rPr lang="zh-CN" altLang="en-US" sz="2400">
                <a:latin typeface="宋体" panose="02010600030101010101" pitchFamily="2" charset="-122"/>
                <a:ea typeface="宋体" panose="02010600030101010101" pitchFamily="2" charset="-122"/>
                <a:cs typeface="宋体" panose="02010600030101010101" pitchFamily="2" charset="-122"/>
                <a:sym typeface="+mn-ea"/>
              </a:rPr>
              <a:t>  </a:t>
            </a:r>
            <a:r>
              <a:rPr lang="en-US" altLang="zh-CN" sz="2400">
                <a:latin typeface="宋体" panose="02010600030101010101" pitchFamily="2" charset="-122"/>
                <a:ea typeface="宋体" panose="02010600030101010101" pitchFamily="2" charset="-122"/>
                <a:cs typeface="宋体" panose="02010600030101010101" pitchFamily="2" charset="-122"/>
                <a:sym typeface="+mn-ea"/>
              </a:rPr>
              <a:t>dp</a:t>
            </a:r>
            <a:r>
              <a:rPr lang="zh-CN" altLang="en-US" sz="2400">
                <a:latin typeface="宋体" panose="02010600030101010101" pitchFamily="2" charset="-122"/>
                <a:ea typeface="宋体" panose="02010600030101010101" pitchFamily="2" charset="-122"/>
                <a:cs typeface="宋体" panose="02010600030101010101" pitchFamily="2" charset="-122"/>
                <a:sym typeface="+mn-ea"/>
              </a:rPr>
              <a:t>[规模] = </a:t>
            </a:r>
            <a:r>
              <a:rPr lang="en-US" altLang="zh-CN" sz="2400">
                <a:latin typeface="宋体" panose="02010600030101010101" pitchFamily="2" charset="-122"/>
                <a:ea typeface="宋体" panose="02010600030101010101" pitchFamily="2" charset="-122"/>
                <a:cs typeface="宋体" panose="02010600030101010101" pitchFamily="2" charset="-122"/>
                <a:sym typeface="+mn-ea"/>
              </a:rPr>
              <a:t>dfs</a:t>
            </a:r>
            <a:r>
              <a:rPr lang="zh-CN" altLang="en-US" sz="2400">
                <a:latin typeface="宋体" panose="02010600030101010101" pitchFamily="2" charset="-122"/>
                <a:ea typeface="宋体" panose="02010600030101010101" pitchFamily="2" charset="-122"/>
                <a:cs typeface="宋体" panose="02010600030101010101" pitchFamily="2" charset="-122"/>
                <a:sym typeface="+mn-ea"/>
              </a:rPr>
              <a:t>(缩小规模);</a:t>
            </a:r>
            <a:endParaRPr lang="zh-CN" altLang="en-US" sz="2400">
              <a:latin typeface="宋体" panose="02010600030101010101" pitchFamily="2" charset="-122"/>
              <a:ea typeface="宋体" panose="02010600030101010101" pitchFamily="2" charset="-122"/>
              <a:cs typeface="宋体" panose="02010600030101010101" pitchFamily="2" charset="-122"/>
              <a:sym typeface="+mn-ea"/>
            </a:endParaRPr>
          </a:p>
          <a:p>
            <a:pPr indent="0"/>
            <a:r>
              <a:rPr lang="zh-CN" altLang="en-US" sz="2400">
                <a:latin typeface="宋体" panose="02010600030101010101" pitchFamily="2" charset="-122"/>
                <a:ea typeface="宋体" panose="02010600030101010101" pitchFamily="2" charset="-122"/>
                <a:cs typeface="宋体" panose="02010600030101010101" pitchFamily="2" charset="-122"/>
                <a:sym typeface="+mn-ea"/>
              </a:rPr>
              <a:t>  return g[规模];</a:t>
            </a:r>
            <a:endParaRPr lang="zh-CN" altLang="en-US" sz="2400">
              <a:latin typeface="宋体" panose="02010600030101010101" pitchFamily="2" charset="-122"/>
              <a:ea typeface="宋体" panose="02010600030101010101" pitchFamily="2" charset="-122"/>
              <a:cs typeface="宋体" panose="02010600030101010101" pitchFamily="2" charset="-122"/>
              <a:sym typeface="+mn-ea"/>
            </a:endParaRPr>
          </a:p>
          <a:p>
            <a:pPr indent="0"/>
            <a:r>
              <a:rPr lang="zh-CN" altLang="en-US" sz="2400">
                <a:latin typeface="宋体" panose="02010600030101010101" pitchFamily="2" charset="-122"/>
                <a:ea typeface="宋体" panose="02010600030101010101" pitchFamily="2" charset="-122"/>
                <a:cs typeface="宋体" panose="02010600030101010101" pitchFamily="2" charset="-122"/>
                <a:sym typeface="+mn-ea"/>
              </a:rPr>
              <a:t>}</a:t>
            </a:r>
            <a:endParaRPr lang="zh-CN" altLang="en-US" sz="2400">
              <a:latin typeface="宋体" panose="02010600030101010101" pitchFamily="2" charset="-122"/>
              <a:ea typeface="宋体" panose="02010600030101010101" pitchFamily="2" charset="-122"/>
              <a:cs typeface="宋体" panose="02010600030101010101" pitchFamily="2" charset="-122"/>
              <a:sym typeface="+mn-ea"/>
            </a:endParaRPr>
          </a:p>
          <a:p>
            <a:pPr indent="0"/>
            <a:r>
              <a:rPr lang="zh-CN" altLang="en-US" sz="2400">
                <a:latin typeface="宋体" panose="02010600030101010101" pitchFamily="2" charset="-122"/>
                <a:ea typeface="宋体" panose="02010600030101010101" pitchFamily="2" charset="-122"/>
                <a:cs typeface="宋体" panose="02010600030101010101" pitchFamily="2" charset="-122"/>
                <a:sym typeface="+mn-ea"/>
              </a:rPr>
              <a:t>int main() {</a:t>
            </a:r>
            <a:endParaRPr lang="zh-CN" altLang="en-US" sz="2400">
              <a:latin typeface="宋体" panose="02010600030101010101" pitchFamily="2" charset="-122"/>
              <a:ea typeface="宋体" panose="02010600030101010101" pitchFamily="2" charset="-122"/>
              <a:cs typeface="宋体" panose="02010600030101010101" pitchFamily="2" charset="-122"/>
              <a:sym typeface="+mn-ea"/>
            </a:endParaRPr>
          </a:p>
          <a:p>
            <a:pPr indent="0"/>
            <a:r>
              <a:rPr lang="zh-CN" altLang="en-US" sz="2400">
                <a:latin typeface="宋体" panose="02010600030101010101" pitchFamily="2" charset="-122"/>
                <a:ea typeface="宋体" panose="02010600030101010101" pitchFamily="2" charset="-122"/>
                <a:cs typeface="宋体" panose="02010600030101010101" pitchFamily="2" charset="-122"/>
                <a:sym typeface="+mn-ea"/>
              </a:rPr>
              <a:t>  // ...</a:t>
            </a:r>
            <a:endParaRPr lang="zh-CN" altLang="en-US" sz="2400">
              <a:latin typeface="宋体" panose="02010600030101010101" pitchFamily="2" charset="-122"/>
              <a:ea typeface="宋体" panose="02010600030101010101" pitchFamily="2" charset="-122"/>
              <a:cs typeface="宋体" panose="02010600030101010101" pitchFamily="2" charset="-122"/>
              <a:sym typeface="+mn-ea"/>
            </a:endParaRPr>
          </a:p>
          <a:p>
            <a:pPr indent="0"/>
            <a:r>
              <a:rPr lang="zh-CN" altLang="en-US" sz="2400">
                <a:latin typeface="宋体" panose="02010600030101010101" pitchFamily="2" charset="-122"/>
                <a:ea typeface="宋体" panose="02010600030101010101" pitchFamily="2" charset="-122"/>
                <a:cs typeface="宋体" panose="02010600030101010101" pitchFamily="2" charset="-122"/>
                <a:sym typeface="+mn-ea"/>
              </a:rPr>
              <a:t>  memset(</a:t>
            </a:r>
            <a:r>
              <a:rPr lang="en-US" altLang="zh-CN" sz="2400">
                <a:latin typeface="宋体" panose="02010600030101010101" pitchFamily="2" charset="-122"/>
                <a:ea typeface="宋体" panose="02010600030101010101" pitchFamily="2" charset="-122"/>
                <a:cs typeface="宋体" panose="02010600030101010101" pitchFamily="2" charset="-122"/>
                <a:sym typeface="+mn-ea"/>
              </a:rPr>
              <a:t>dp</a:t>
            </a:r>
            <a:r>
              <a:rPr lang="zh-CN" altLang="en-US" sz="2400">
                <a:latin typeface="宋体" panose="02010600030101010101" pitchFamily="2" charset="-122"/>
                <a:ea typeface="宋体" panose="02010600030101010101" pitchFamily="2" charset="-122"/>
                <a:cs typeface="宋体" panose="02010600030101010101" pitchFamily="2" charset="-122"/>
                <a:sym typeface="+mn-ea"/>
              </a:rPr>
              <a:t>, 无效数值, sizeof(g));</a:t>
            </a:r>
            <a:endParaRPr lang="zh-CN" altLang="en-US" sz="2400">
              <a:latin typeface="宋体" panose="02010600030101010101" pitchFamily="2" charset="-122"/>
              <a:ea typeface="宋体" panose="02010600030101010101" pitchFamily="2" charset="-122"/>
              <a:cs typeface="宋体" panose="02010600030101010101" pitchFamily="2" charset="-122"/>
              <a:sym typeface="+mn-ea"/>
            </a:endParaRPr>
          </a:p>
          <a:p>
            <a:pPr indent="0"/>
            <a:r>
              <a:rPr lang="zh-CN" altLang="en-US" sz="2400">
                <a:latin typeface="宋体" panose="02010600030101010101" pitchFamily="2" charset="-122"/>
                <a:ea typeface="宋体" panose="02010600030101010101" pitchFamily="2" charset="-122"/>
                <a:cs typeface="宋体" panose="02010600030101010101" pitchFamily="2" charset="-122"/>
                <a:sym typeface="+mn-ea"/>
              </a:rPr>
              <a:t>  // ...</a:t>
            </a:r>
            <a:endParaRPr lang="zh-CN" altLang="en-US" sz="2400">
              <a:latin typeface="宋体" panose="02010600030101010101" pitchFamily="2" charset="-122"/>
              <a:ea typeface="宋体" panose="02010600030101010101" pitchFamily="2" charset="-122"/>
              <a:cs typeface="宋体" panose="02010600030101010101" pitchFamily="2" charset="-122"/>
              <a:sym typeface="+mn-ea"/>
            </a:endParaRPr>
          </a:p>
          <a:p>
            <a:pPr indent="0"/>
            <a:r>
              <a:rPr lang="zh-CN" altLang="en-US" sz="2400">
                <a:latin typeface="宋体" panose="02010600030101010101" pitchFamily="2" charset="-122"/>
                <a:ea typeface="宋体" panose="02010600030101010101" pitchFamily="2" charset="-122"/>
                <a:cs typeface="宋体" panose="02010600030101010101" pitchFamily="2" charset="-122"/>
                <a:sym typeface="+mn-ea"/>
              </a:rPr>
              <a:t>}</a:t>
            </a:r>
            <a:endParaRPr lang="zh-CN" altLang="en-US" sz="2400">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5" name="文本框 4"/>
          <p:cNvSpPr txBox="1"/>
          <p:nvPr/>
        </p:nvSpPr>
        <p:spPr>
          <a:xfrm>
            <a:off x="492125" y="347345"/>
            <a:ext cx="2468880" cy="645160"/>
          </a:xfrm>
          <a:prstGeom prst="rect">
            <a:avLst/>
          </a:prstGeom>
          <a:noFill/>
        </p:spPr>
        <p:txBody>
          <a:bodyPr wrap="none" rtlCol="0">
            <a:spAutoFit/>
          </a:bodyPr>
          <a:lstStyle/>
          <a:p>
            <a:pPr algn="l"/>
            <a:r>
              <a:rPr lang="zh-CN" altLang="en-US" sz="3600" b="1" dirty="0">
                <a:solidFill>
                  <a:schemeClr val="accent5">
                    <a:lumMod val="75000"/>
                  </a:schemeClr>
                </a:solidFill>
                <a:latin typeface="+mj-lt"/>
                <a:ea typeface="+mj-ea"/>
                <a:cs typeface="+mj-cs"/>
                <a:sym typeface="+mn-ea"/>
              </a:rPr>
              <a:t>小结：模板</a:t>
            </a:r>
            <a:endParaRPr lang="zh-CN" altLang="en-US" sz="3600" b="1" dirty="0">
              <a:solidFill>
                <a:schemeClr val="accent5">
                  <a:lumMod val="75000"/>
                </a:schemeClr>
              </a:solidFill>
              <a:latin typeface="+mj-lt"/>
              <a:ea typeface="+mj-ea"/>
              <a:cs typeface="+mj-cs"/>
              <a:sym typeface="+mn-ea"/>
            </a:endParaRP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492125" y="347345"/>
            <a:ext cx="5503545" cy="645160"/>
          </a:xfrm>
          <a:prstGeom prst="rect">
            <a:avLst/>
          </a:prstGeom>
          <a:noFill/>
        </p:spPr>
        <p:txBody>
          <a:bodyPr wrap="none" rtlCol="0">
            <a:spAutoFit/>
          </a:bodyPr>
          <a:lstStyle/>
          <a:p>
            <a:pPr algn="l"/>
            <a:r>
              <a:rPr lang="en-US" altLang="zh-CN" sz="3600" b="1" dirty="0">
                <a:solidFill>
                  <a:schemeClr val="accent5">
                    <a:lumMod val="75000"/>
                  </a:schemeClr>
                </a:solidFill>
                <a:latin typeface="+mj-lt"/>
                <a:ea typeface="+mj-ea"/>
                <a:cs typeface="+mj-cs"/>
                <a:sym typeface="+mn-ea"/>
              </a:rPr>
              <a:t>3 [2811] 求最长上升子序列</a:t>
            </a:r>
            <a:endParaRPr lang="en-US" altLang="zh-CN" sz="3600" b="1" dirty="0">
              <a:solidFill>
                <a:schemeClr val="accent5">
                  <a:lumMod val="75000"/>
                </a:schemeClr>
              </a:solidFill>
              <a:latin typeface="+mj-lt"/>
              <a:ea typeface="+mj-ea"/>
              <a:cs typeface="+mj-cs"/>
              <a:sym typeface="+mn-ea"/>
            </a:endParaRPr>
          </a:p>
        </p:txBody>
      </p:sp>
      <p:sp>
        <p:nvSpPr>
          <p:cNvPr id="3" name="文本框 2"/>
          <p:cNvSpPr txBox="1"/>
          <p:nvPr/>
        </p:nvSpPr>
        <p:spPr>
          <a:xfrm>
            <a:off x="492125" y="1239520"/>
            <a:ext cx="8014335" cy="4407535"/>
          </a:xfrm>
          <a:prstGeom prst="rect">
            <a:avLst/>
          </a:prstGeom>
          <a:noFill/>
        </p:spPr>
        <p:txBody>
          <a:bodyPr wrap="square" rtlCol="0" anchor="t">
            <a:spAutoFit/>
          </a:bodyPr>
          <a:p>
            <a:pPr>
              <a:lnSpc>
                <a:spcPct val="130000"/>
              </a:lnSpc>
            </a:pPr>
            <a:r>
              <a:rPr lang="en-US" altLang="zh-CN" sz="2400">
                <a:latin typeface="宋体" panose="02010600030101010101" pitchFamily="2" charset="-122"/>
                <a:ea typeface="宋体" panose="02010600030101010101" pitchFamily="2" charset="-122"/>
                <a:cs typeface="宋体" panose="02010600030101010101" pitchFamily="2" charset="-122"/>
              </a:rPr>
              <a:t>   </a:t>
            </a:r>
            <a:r>
              <a:rPr lang="zh-CN" altLang="en-US" sz="2400">
                <a:latin typeface="宋体" panose="02010600030101010101" pitchFamily="2" charset="-122"/>
                <a:ea typeface="宋体" panose="02010600030101010101" pitchFamily="2" charset="-122"/>
                <a:cs typeface="宋体" panose="02010600030101010101" pitchFamily="2" charset="-122"/>
              </a:rPr>
              <a:t>设有由n(1≤n≤200)个不相同的整数组成的数列，记为:b(1)、b(2)、……、b(n)且b(i)≠b(j)(i≠j)，若存在i1&lt;i2&lt;i3&lt;…&lt;ie 且有b(i1)&lt;b(i2)&lt;…&lt;b(ie)则称为长度为e的上升序列。程序要求，当原数列出之后，求出最长的上升序列。 </a:t>
            </a:r>
            <a:endParaRPr lang="zh-CN" altLang="en-US" sz="2400">
              <a:latin typeface="宋体" panose="02010600030101010101" pitchFamily="2" charset="-122"/>
              <a:ea typeface="宋体" panose="02010600030101010101" pitchFamily="2" charset="-122"/>
              <a:cs typeface="宋体" panose="02010600030101010101" pitchFamily="2" charset="-122"/>
            </a:endParaRPr>
          </a:p>
          <a:p>
            <a:pPr>
              <a:lnSpc>
                <a:spcPct val="130000"/>
              </a:lnSpc>
            </a:pPr>
            <a:r>
              <a:rPr lang="zh-CN" altLang="en-US" sz="2400">
                <a:latin typeface="宋体" panose="02010600030101010101" pitchFamily="2" charset="-122"/>
                <a:ea typeface="宋体" panose="02010600030101010101" pitchFamily="2" charset="-122"/>
                <a:cs typeface="宋体" panose="02010600030101010101" pitchFamily="2" charset="-122"/>
              </a:rPr>
              <a:t>例如13，7，9，16，38，24，37，18，44，19，21，22，63，15。例中13，16，18，19，21，22，63就是一个长度为7的不下降序列，同时也有7 ，9，16，18，19，21，22，63组成的长度为8的上升序列。 </a:t>
            </a:r>
            <a:endParaRPr lang="zh-CN" altLang="en-US" sz="2400">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492125" y="347345"/>
            <a:ext cx="5503545" cy="645160"/>
          </a:xfrm>
          <a:prstGeom prst="rect">
            <a:avLst/>
          </a:prstGeom>
          <a:noFill/>
        </p:spPr>
        <p:txBody>
          <a:bodyPr wrap="none" rtlCol="0">
            <a:spAutoFit/>
          </a:bodyPr>
          <a:lstStyle/>
          <a:p>
            <a:pPr algn="l"/>
            <a:r>
              <a:rPr lang="en-US" altLang="zh-CN" sz="3600" b="1" dirty="0">
                <a:solidFill>
                  <a:schemeClr val="accent5">
                    <a:lumMod val="75000"/>
                  </a:schemeClr>
                </a:solidFill>
                <a:latin typeface="+mj-lt"/>
                <a:ea typeface="+mj-ea"/>
                <a:cs typeface="+mj-cs"/>
                <a:sym typeface="+mn-ea"/>
              </a:rPr>
              <a:t>3 [2811] 求最长上升子序列</a:t>
            </a:r>
            <a:endParaRPr lang="en-US" altLang="zh-CN" sz="3600" b="1" dirty="0">
              <a:solidFill>
                <a:schemeClr val="accent5">
                  <a:lumMod val="75000"/>
                </a:schemeClr>
              </a:solidFill>
              <a:latin typeface="+mj-lt"/>
              <a:ea typeface="+mj-ea"/>
              <a:cs typeface="+mj-cs"/>
              <a:sym typeface="+mn-ea"/>
            </a:endParaRPr>
          </a:p>
        </p:txBody>
      </p:sp>
      <p:pic>
        <p:nvPicPr>
          <p:cNvPr id="2" name="图片 1"/>
          <p:cNvPicPr>
            <a:picLocks noChangeAspect="1"/>
          </p:cNvPicPr>
          <p:nvPr/>
        </p:nvPicPr>
        <p:blipFill>
          <a:blip r:embed="rId1"/>
          <a:stretch>
            <a:fillRect/>
          </a:stretch>
        </p:blipFill>
        <p:spPr>
          <a:xfrm>
            <a:off x="492125" y="1162685"/>
            <a:ext cx="6450330" cy="5038090"/>
          </a:xfrm>
          <a:prstGeom prst="rect">
            <a:avLst/>
          </a:prstGeom>
        </p:spPr>
      </p:pic>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415290" y="1178560"/>
            <a:ext cx="8168005" cy="3784600"/>
          </a:xfrm>
          <a:prstGeom prst="rect">
            <a:avLst/>
          </a:prstGeom>
          <a:noFill/>
          <a:ln w="9525">
            <a:noFill/>
          </a:ln>
        </p:spPr>
        <p:txBody>
          <a:bodyPr wrap="square">
            <a:spAutoFit/>
          </a:bodyPr>
          <a:lstStyle/>
          <a:p>
            <a:pPr indent="0"/>
            <a:r>
              <a:rPr lang="en-US" sz="2400" b="0">
                <a:ea typeface="宋体" panose="02010600030101010101" pitchFamily="2" charset="-122"/>
              </a:rPr>
              <a:t>         </a:t>
            </a:r>
            <a:r>
              <a:rPr sz="2400" b="0">
                <a:ea typeface="宋体" panose="02010600030101010101" pitchFamily="2" charset="-122"/>
              </a:rPr>
              <a:t>辰辰是个天资聪颖的孩子，他的梦想是成为世界上最伟大的医师。为此，他想拜附近最有威望的医师为师。医师为了判断他的资质，给他出了一个难题。医师把他带到一个到处都是草药的山洞里对他说：“孩子，这个山洞里有一些不同的草药，采每一株都需要一些时间，每一株也有它自身的价值。我会给你一段时间，在这段时间里，你可以采到一些草药。如果你是一个聪明的孩子，你应该可以让采到的草药的总价值最大。”  </a:t>
            </a:r>
            <a:endParaRPr sz="2400" b="0">
              <a:ea typeface="宋体" panose="02010600030101010101" pitchFamily="2" charset="-122"/>
            </a:endParaRPr>
          </a:p>
          <a:p>
            <a:pPr indent="0"/>
            <a:r>
              <a:rPr lang="en-US" sz="2400" b="0">
                <a:ea typeface="宋体" panose="02010600030101010101" pitchFamily="2" charset="-122"/>
              </a:rPr>
              <a:t>        </a:t>
            </a:r>
            <a:r>
              <a:rPr sz="2400" b="0">
                <a:ea typeface="宋体" panose="02010600030101010101" pitchFamily="2" charset="-122"/>
              </a:rPr>
              <a:t>如果你是辰辰，你能完成这个任务吗？ </a:t>
            </a:r>
            <a:endParaRPr sz="2400" b="0">
              <a:ea typeface="宋体" panose="02010600030101010101" pitchFamily="2" charset="-122"/>
            </a:endParaRPr>
          </a:p>
          <a:p>
            <a:pPr indent="0"/>
            <a:endParaRPr lang="zh-CN" altLang="en-US" sz="2400" b="0">
              <a:ea typeface="宋体" panose="02010600030101010101" pitchFamily="2" charset="-122"/>
            </a:endParaRPr>
          </a:p>
        </p:txBody>
      </p:sp>
      <p:sp>
        <p:nvSpPr>
          <p:cNvPr id="5" name="文本框 4"/>
          <p:cNvSpPr txBox="1"/>
          <p:nvPr/>
        </p:nvSpPr>
        <p:spPr>
          <a:xfrm>
            <a:off x="492125" y="347345"/>
            <a:ext cx="3894455" cy="645160"/>
          </a:xfrm>
          <a:prstGeom prst="rect">
            <a:avLst/>
          </a:prstGeom>
          <a:noFill/>
        </p:spPr>
        <p:txBody>
          <a:bodyPr wrap="none" rtlCol="0">
            <a:spAutoFit/>
          </a:bodyPr>
          <a:lstStyle/>
          <a:p>
            <a:pPr algn="l"/>
            <a:r>
              <a:rPr lang="en-US" altLang="zh-CN" sz="3600" b="1" dirty="0">
                <a:solidFill>
                  <a:schemeClr val="accent5">
                    <a:lumMod val="75000"/>
                  </a:schemeClr>
                </a:solidFill>
                <a:latin typeface="+mj-lt"/>
                <a:ea typeface="+mj-ea"/>
                <a:cs typeface="+mj-cs"/>
                <a:sym typeface="+mn-ea"/>
              </a:rPr>
              <a:t>4 </a:t>
            </a:r>
            <a:r>
              <a:rPr lang="zh-CN" altLang="en-US" sz="3600" b="1" dirty="0">
                <a:solidFill>
                  <a:schemeClr val="accent5">
                    <a:lumMod val="75000"/>
                  </a:schemeClr>
                </a:solidFill>
                <a:latin typeface="+mj-lt"/>
                <a:ea typeface="+mj-ea"/>
                <a:cs typeface="+mj-cs"/>
                <a:sym typeface="+mn-ea"/>
              </a:rPr>
              <a:t>[</a:t>
            </a:r>
            <a:r>
              <a:rPr lang="en-US" sz="3600" b="1" dirty="0">
                <a:solidFill>
                  <a:schemeClr val="accent5">
                    <a:lumMod val="75000"/>
                  </a:schemeClr>
                </a:solidFill>
                <a:latin typeface="+mj-lt"/>
                <a:ea typeface="+mj-ea"/>
                <a:cs typeface="+mj-cs"/>
                <a:sym typeface="+mn-ea"/>
              </a:rPr>
              <a:t>3089 2965</a:t>
            </a:r>
            <a:r>
              <a:rPr lang="zh-CN" altLang="en-US" sz="3600" b="1" dirty="0">
                <a:solidFill>
                  <a:schemeClr val="accent5">
                    <a:lumMod val="75000"/>
                  </a:schemeClr>
                </a:solidFill>
                <a:latin typeface="+mj-lt"/>
                <a:ea typeface="+mj-ea"/>
                <a:cs typeface="+mj-cs"/>
                <a:sym typeface="+mn-ea"/>
              </a:rPr>
              <a:t>]</a:t>
            </a:r>
            <a:r>
              <a:rPr lang="en-US" altLang="zh-CN" sz="3600" b="1" dirty="0">
                <a:solidFill>
                  <a:schemeClr val="accent5">
                    <a:lumMod val="75000"/>
                  </a:schemeClr>
                </a:solidFill>
                <a:latin typeface="+mj-lt"/>
                <a:ea typeface="+mj-ea"/>
                <a:cs typeface="+mj-cs"/>
                <a:sym typeface="+mn-ea"/>
              </a:rPr>
              <a:t> </a:t>
            </a:r>
            <a:r>
              <a:rPr lang="zh-CN" altLang="en-US" sz="3600" b="1" dirty="0">
                <a:solidFill>
                  <a:schemeClr val="accent5">
                    <a:lumMod val="75000"/>
                  </a:schemeClr>
                </a:solidFill>
                <a:latin typeface="+mj-lt"/>
                <a:ea typeface="+mj-ea"/>
                <a:cs typeface="+mj-cs"/>
                <a:sym typeface="+mn-ea"/>
              </a:rPr>
              <a:t> 采药</a:t>
            </a:r>
            <a:endParaRPr lang="zh-CN" altLang="en-US" sz="3600" b="1" dirty="0">
              <a:solidFill>
                <a:schemeClr val="accent5">
                  <a:lumMod val="75000"/>
                </a:schemeClr>
              </a:solidFill>
              <a:latin typeface="+mj-lt"/>
              <a:ea typeface="+mj-ea"/>
              <a:cs typeface="+mj-cs"/>
              <a:sym typeface="+mn-ea"/>
            </a:endParaRPr>
          </a:p>
        </p:txBody>
      </p:sp>
      <p:sp>
        <p:nvSpPr>
          <p:cNvPr id="2" name="文本框 1"/>
          <p:cNvSpPr txBox="1"/>
          <p:nvPr/>
        </p:nvSpPr>
        <p:spPr>
          <a:xfrm>
            <a:off x="415290" y="4614545"/>
            <a:ext cx="1216025" cy="1938020"/>
          </a:xfrm>
          <a:prstGeom prst="rect">
            <a:avLst/>
          </a:prstGeom>
          <a:noFill/>
        </p:spPr>
        <p:txBody>
          <a:bodyPr wrap="square" rtlCol="0" anchor="t">
            <a:spAutoFit/>
          </a:bodyPr>
          <a:p>
            <a:r>
              <a:rPr lang="zh-CN" altLang="en-US" sz="2000">
                <a:latin typeface="宋体" panose="02010600030101010101" pitchFamily="2" charset="-122"/>
                <a:ea typeface="宋体" panose="02010600030101010101" pitchFamily="2" charset="-122"/>
                <a:cs typeface="宋体" panose="02010600030101010101" pitchFamily="2" charset="-122"/>
              </a:rPr>
              <a:t>输入</a:t>
            </a:r>
            <a:endParaRPr lang="zh-CN" altLang="en-US" sz="2000">
              <a:latin typeface="宋体" panose="02010600030101010101" pitchFamily="2" charset="-122"/>
              <a:ea typeface="宋体" panose="02010600030101010101" pitchFamily="2" charset="-122"/>
              <a:cs typeface="宋体" panose="02010600030101010101" pitchFamily="2" charset="-122"/>
            </a:endParaRPr>
          </a:p>
          <a:p>
            <a:r>
              <a:rPr lang="zh-CN" altLang="en-US" sz="2000">
                <a:latin typeface="宋体" panose="02010600030101010101" pitchFamily="2" charset="-122"/>
                <a:ea typeface="宋体" panose="02010600030101010101" pitchFamily="2" charset="-122"/>
                <a:cs typeface="宋体" panose="02010600030101010101" pitchFamily="2" charset="-122"/>
              </a:rPr>
              <a:t>70 3</a:t>
            </a:r>
            <a:endParaRPr lang="zh-CN" altLang="en-US" sz="2000">
              <a:latin typeface="宋体" panose="02010600030101010101" pitchFamily="2" charset="-122"/>
              <a:ea typeface="宋体" panose="02010600030101010101" pitchFamily="2" charset="-122"/>
              <a:cs typeface="宋体" panose="02010600030101010101" pitchFamily="2" charset="-122"/>
            </a:endParaRPr>
          </a:p>
          <a:p>
            <a:r>
              <a:rPr lang="zh-CN" altLang="en-US" sz="2000">
                <a:latin typeface="宋体" panose="02010600030101010101" pitchFamily="2" charset="-122"/>
                <a:ea typeface="宋体" panose="02010600030101010101" pitchFamily="2" charset="-122"/>
                <a:cs typeface="宋体" panose="02010600030101010101" pitchFamily="2" charset="-122"/>
              </a:rPr>
              <a:t>71 100</a:t>
            </a:r>
            <a:endParaRPr lang="zh-CN" altLang="en-US" sz="2000">
              <a:latin typeface="宋体" panose="02010600030101010101" pitchFamily="2" charset="-122"/>
              <a:ea typeface="宋体" panose="02010600030101010101" pitchFamily="2" charset="-122"/>
              <a:cs typeface="宋体" panose="02010600030101010101" pitchFamily="2" charset="-122"/>
            </a:endParaRPr>
          </a:p>
          <a:p>
            <a:r>
              <a:rPr lang="zh-CN" altLang="en-US" sz="2000">
                <a:latin typeface="宋体" panose="02010600030101010101" pitchFamily="2" charset="-122"/>
                <a:ea typeface="宋体" panose="02010600030101010101" pitchFamily="2" charset="-122"/>
                <a:cs typeface="宋体" panose="02010600030101010101" pitchFamily="2" charset="-122"/>
              </a:rPr>
              <a:t>69 1</a:t>
            </a:r>
            <a:endParaRPr lang="zh-CN" altLang="en-US" sz="2000">
              <a:latin typeface="宋体" panose="02010600030101010101" pitchFamily="2" charset="-122"/>
              <a:ea typeface="宋体" panose="02010600030101010101" pitchFamily="2" charset="-122"/>
              <a:cs typeface="宋体" panose="02010600030101010101" pitchFamily="2" charset="-122"/>
            </a:endParaRPr>
          </a:p>
          <a:p>
            <a:r>
              <a:rPr lang="zh-CN" altLang="en-US" sz="2000">
                <a:latin typeface="宋体" panose="02010600030101010101" pitchFamily="2" charset="-122"/>
                <a:ea typeface="宋体" panose="02010600030101010101" pitchFamily="2" charset="-122"/>
                <a:cs typeface="宋体" panose="02010600030101010101" pitchFamily="2" charset="-122"/>
              </a:rPr>
              <a:t>1 2</a:t>
            </a:r>
            <a:endParaRPr lang="zh-CN" altLang="en-US" sz="2000">
              <a:latin typeface="宋体" panose="02010600030101010101" pitchFamily="2" charset="-122"/>
              <a:ea typeface="宋体" panose="02010600030101010101" pitchFamily="2" charset="-122"/>
              <a:cs typeface="宋体" panose="02010600030101010101" pitchFamily="2" charset="-122"/>
            </a:endParaRPr>
          </a:p>
          <a:p>
            <a:endParaRPr lang="zh-CN" altLang="en-US" sz="2000">
              <a:latin typeface="宋体" panose="02010600030101010101" pitchFamily="2" charset="-122"/>
              <a:ea typeface="宋体" panose="02010600030101010101" pitchFamily="2" charset="-122"/>
              <a:cs typeface="宋体" panose="02010600030101010101" pitchFamily="2" charset="-122"/>
            </a:endParaRPr>
          </a:p>
        </p:txBody>
      </p:sp>
      <p:sp>
        <p:nvSpPr>
          <p:cNvPr id="3" name="文本框 2"/>
          <p:cNvSpPr txBox="1"/>
          <p:nvPr/>
        </p:nvSpPr>
        <p:spPr>
          <a:xfrm>
            <a:off x="2308860" y="4684395"/>
            <a:ext cx="690880" cy="706755"/>
          </a:xfrm>
          <a:prstGeom prst="rect">
            <a:avLst/>
          </a:prstGeom>
          <a:noFill/>
        </p:spPr>
        <p:txBody>
          <a:bodyPr wrap="none" rtlCol="0">
            <a:spAutoFit/>
          </a:bodyPr>
          <a:p>
            <a:pPr algn="l">
              <a:buClrTx/>
              <a:buSzTx/>
              <a:buNone/>
            </a:pPr>
            <a:r>
              <a:rPr lang="zh-CN" altLang="en-US" sz="2000">
                <a:latin typeface="宋体" panose="02010600030101010101" pitchFamily="2" charset="-122"/>
                <a:ea typeface="宋体" panose="02010600030101010101" pitchFamily="2" charset="-122"/>
                <a:cs typeface="宋体" panose="02010600030101010101" pitchFamily="2" charset="-122"/>
                <a:sym typeface="+mn-ea"/>
              </a:rPr>
              <a:t>输出</a:t>
            </a:r>
            <a:endParaRPr lang="zh-CN" altLang="en-US" sz="2000">
              <a:latin typeface="宋体" panose="02010600030101010101" pitchFamily="2" charset="-122"/>
              <a:ea typeface="宋体" panose="02010600030101010101" pitchFamily="2" charset="-122"/>
              <a:cs typeface="宋体" panose="02010600030101010101" pitchFamily="2" charset="-122"/>
              <a:sym typeface="+mn-ea"/>
            </a:endParaRPr>
          </a:p>
          <a:p>
            <a:pPr algn="l">
              <a:buClrTx/>
              <a:buSzTx/>
              <a:buNone/>
            </a:pPr>
            <a:r>
              <a:rPr lang="zh-CN" altLang="en-US" sz="2000">
                <a:latin typeface="宋体" panose="02010600030101010101" pitchFamily="2" charset="-122"/>
                <a:ea typeface="宋体" panose="02010600030101010101" pitchFamily="2" charset="-122"/>
                <a:cs typeface="宋体" panose="02010600030101010101" pitchFamily="2" charset="-122"/>
                <a:sym typeface="+mn-ea"/>
              </a:rPr>
              <a:t>3</a:t>
            </a:r>
            <a:endParaRPr lang="zh-CN" altLang="en-US" sz="2000">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491490" y="1287780"/>
            <a:ext cx="8091805" cy="3415030"/>
          </a:xfrm>
          <a:prstGeom prst="rect">
            <a:avLst/>
          </a:prstGeom>
          <a:noFill/>
          <a:ln w="9525">
            <a:noFill/>
          </a:ln>
        </p:spPr>
        <p:txBody>
          <a:bodyPr wrap="square">
            <a:spAutoFit/>
          </a:bodyPr>
          <a:lstStyle/>
          <a:p>
            <a:pPr indent="0"/>
            <a:r>
              <a:rPr sz="2400">
                <a:latin typeface="宋体" panose="02010600030101010101" pitchFamily="2" charset="-122"/>
                <a:ea typeface="宋体" panose="02010600030101010101" pitchFamily="2" charset="-122"/>
                <a:cs typeface="宋体" panose="02010600030101010101" pitchFamily="2" charset="-122"/>
              </a:rPr>
              <a:t> </a:t>
            </a:r>
            <a:r>
              <a:rPr lang="en-US" sz="2400">
                <a:latin typeface="宋体" panose="02010600030101010101" pitchFamily="2" charset="-122"/>
                <a:ea typeface="宋体" panose="02010600030101010101" pitchFamily="2" charset="-122"/>
                <a:cs typeface="宋体" panose="02010600030101010101" pitchFamily="2" charset="-122"/>
              </a:rPr>
              <a:t>  </a:t>
            </a:r>
            <a:r>
              <a:rPr lang="en-US" sz="2400">
                <a:highlight>
                  <a:srgbClr val="FFFF00"/>
                </a:highlight>
                <a:latin typeface="宋体" panose="02010600030101010101" pitchFamily="2" charset="-122"/>
                <a:ea typeface="宋体" panose="02010600030101010101" pitchFamily="2" charset="-122"/>
                <a:cs typeface="宋体" panose="02010600030101010101" pitchFamily="2" charset="-122"/>
              </a:rPr>
              <a:t> </a:t>
            </a:r>
            <a:r>
              <a:rPr sz="2400">
                <a:highlight>
                  <a:srgbClr val="FFFF00"/>
                </a:highlight>
                <a:latin typeface="宋体" panose="02010600030101010101" pitchFamily="2" charset="-122"/>
                <a:ea typeface="宋体" panose="02010600030101010101" pitchFamily="2" charset="-122"/>
                <a:cs typeface="宋体" panose="02010600030101010101" pitchFamily="2" charset="-122"/>
              </a:rPr>
              <a:t>输入格式</a:t>
            </a:r>
            <a:endParaRPr sz="2400">
              <a:highlight>
                <a:srgbClr val="FFFF00"/>
              </a:highlight>
              <a:latin typeface="宋体" panose="02010600030101010101" pitchFamily="2" charset="-122"/>
              <a:ea typeface="宋体" panose="02010600030101010101" pitchFamily="2" charset="-122"/>
              <a:cs typeface="宋体" panose="02010600030101010101" pitchFamily="2" charset="-122"/>
            </a:endParaRPr>
          </a:p>
          <a:p>
            <a:pPr indent="0"/>
            <a:r>
              <a:rPr sz="2400">
                <a:latin typeface="宋体" panose="02010600030101010101" pitchFamily="2" charset="-122"/>
                <a:ea typeface="宋体" panose="02010600030101010101" pitchFamily="2" charset="-122"/>
                <a:cs typeface="宋体" panose="02010600030101010101" pitchFamily="2" charset="-122"/>
              </a:rPr>
              <a:t> </a:t>
            </a:r>
            <a:r>
              <a:rPr lang="en-US" sz="2400">
                <a:latin typeface="宋体" panose="02010600030101010101" pitchFamily="2" charset="-122"/>
                <a:ea typeface="宋体" panose="02010600030101010101" pitchFamily="2" charset="-122"/>
                <a:cs typeface="宋体" panose="02010600030101010101" pitchFamily="2" charset="-122"/>
              </a:rPr>
              <a:t>   </a:t>
            </a:r>
            <a:r>
              <a:rPr sz="2400">
                <a:latin typeface="宋体" panose="02010600030101010101" pitchFamily="2" charset="-122"/>
                <a:ea typeface="宋体" panose="02010600030101010101" pitchFamily="2" charset="-122"/>
                <a:cs typeface="宋体" panose="02010600030101010101" pitchFamily="2" charset="-122"/>
              </a:rPr>
              <a:t>第一行有两个整数T（（1&lt;=T&lt;=1000）和M（1 &lt;= M &lt;= 100），用一个空格隔开，T代表总共能够用来采药的时间，M代表山洞里的草药的数目。接下来的M行每行包括两个在1到100之间（包括1和100）的整数，分别表示采摘某株草药的时间和这株草药的价值。 </a:t>
            </a:r>
            <a:endParaRPr sz="2400">
              <a:latin typeface="宋体" panose="02010600030101010101" pitchFamily="2" charset="-122"/>
              <a:ea typeface="宋体" panose="02010600030101010101" pitchFamily="2" charset="-122"/>
              <a:cs typeface="宋体" panose="02010600030101010101" pitchFamily="2" charset="-122"/>
            </a:endParaRPr>
          </a:p>
          <a:p>
            <a:pPr lvl="1" indent="0"/>
            <a:r>
              <a:rPr sz="2400">
                <a:highlight>
                  <a:srgbClr val="FFFF00"/>
                </a:highlight>
                <a:latin typeface="宋体" panose="02010600030101010101" pitchFamily="2" charset="-122"/>
                <a:ea typeface="宋体" panose="02010600030101010101" pitchFamily="2" charset="-122"/>
                <a:cs typeface="宋体" panose="02010600030101010101" pitchFamily="2" charset="-122"/>
              </a:rPr>
              <a:t>输出格式</a:t>
            </a:r>
            <a:endParaRPr sz="2400">
              <a:highlight>
                <a:srgbClr val="FFFF00"/>
              </a:highlight>
              <a:latin typeface="宋体" panose="02010600030101010101" pitchFamily="2" charset="-122"/>
              <a:ea typeface="宋体" panose="02010600030101010101" pitchFamily="2" charset="-122"/>
              <a:cs typeface="宋体" panose="02010600030101010101" pitchFamily="2" charset="-122"/>
            </a:endParaRPr>
          </a:p>
          <a:p>
            <a:pPr indent="0"/>
            <a:r>
              <a:rPr lang="en-US" sz="2400">
                <a:latin typeface="宋体" panose="02010600030101010101" pitchFamily="2" charset="-122"/>
                <a:ea typeface="宋体" panose="02010600030101010101" pitchFamily="2" charset="-122"/>
                <a:cs typeface="宋体" panose="02010600030101010101" pitchFamily="2" charset="-122"/>
              </a:rPr>
              <a:t>   </a:t>
            </a:r>
            <a:r>
              <a:rPr sz="2400">
                <a:latin typeface="宋体" panose="02010600030101010101" pitchFamily="2" charset="-122"/>
                <a:ea typeface="宋体" panose="02010600030101010101" pitchFamily="2" charset="-122"/>
                <a:cs typeface="宋体" panose="02010600030101010101" pitchFamily="2" charset="-122"/>
              </a:rPr>
              <a:t>包括一行，这一行只包含一个整数，表示在规定的时间内，可以采到的草药的最大总价值。 </a:t>
            </a:r>
            <a:endParaRPr sz="2400">
              <a:latin typeface="宋体" panose="02010600030101010101" pitchFamily="2" charset="-122"/>
              <a:ea typeface="宋体" panose="02010600030101010101" pitchFamily="2" charset="-122"/>
              <a:cs typeface="宋体" panose="02010600030101010101" pitchFamily="2" charset="-122"/>
            </a:endParaRPr>
          </a:p>
        </p:txBody>
      </p:sp>
      <p:sp>
        <p:nvSpPr>
          <p:cNvPr id="5" name="文本框 4"/>
          <p:cNvSpPr txBox="1"/>
          <p:nvPr/>
        </p:nvSpPr>
        <p:spPr>
          <a:xfrm>
            <a:off x="492125" y="347345"/>
            <a:ext cx="3894455" cy="645160"/>
          </a:xfrm>
          <a:prstGeom prst="rect">
            <a:avLst/>
          </a:prstGeom>
          <a:noFill/>
        </p:spPr>
        <p:txBody>
          <a:bodyPr wrap="none" rtlCol="0">
            <a:spAutoFit/>
          </a:bodyPr>
          <a:lstStyle/>
          <a:p>
            <a:pPr algn="l"/>
            <a:r>
              <a:rPr lang="en-US" altLang="zh-CN" sz="3600" b="1" dirty="0">
                <a:solidFill>
                  <a:schemeClr val="accent5">
                    <a:lumMod val="75000"/>
                  </a:schemeClr>
                </a:solidFill>
                <a:latin typeface="+mj-lt"/>
                <a:ea typeface="+mj-ea"/>
                <a:cs typeface="+mj-cs"/>
                <a:sym typeface="+mn-ea"/>
              </a:rPr>
              <a:t>3 </a:t>
            </a:r>
            <a:r>
              <a:rPr lang="zh-CN" altLang="en-US" sz="3600" b="1" dirty="0">
                <a:solidFill>
                  <a:schemeClr val="accent5">
                    <a:lumMod val="75000"/>
                  </a:schemeClr>
                </a:solidFill>
                <a:latin typeface="+mj-lt"/>
                <a:ea typeface="+mj-ea"/>
                <a:cs typeface="+mj-cs"/>
                <a:sym typeface="+mn-ea"/>
              </a:rPr>
              <a:t>[</a:t>
            </a:r>
            <a:r>
              <a:rPr lang="en-US" sz="3600" b="1" dirty="0">
                <a:solidFill>
                  <a:schemeClr val="accent5">
                    <a:lumMod val="75000"/>
                  </a:schemeClr>
                </a:solidFill>
                <a:latin typeface="+mj-lt"/>
                <a:ea typeface="+mj-ea"/>
                <a:cs typeface="+mj-cs"/>
                <a:sym typeface="+mn-ea"/>
              </a:rPr>
              <a:t>3089 2965</a:t>
            </a:r>
            <a:r>
              <a:rPr lang="zh-CN" altLang="en-US" sz="3600" b="1" dirty="0">
                <a:solidFill>
                  <a:schemeClr val="accent5">
                    <a:lumMod val="75000"/>
                  </a:schemeClr>
                </a:solidFill>
                <a:latin typeface="+mj-lt"/>
                <a:ea typeface="+mj-ea"/>
                <a:cs typeface="+mj-cs"/>
                <a:sym typeface="+mn-ea"/>
              </a:rPr>
              <a:t>]</a:t>
            </a:r>
            <a:r>
              <a:rPr lang="en-US" altLang="zh-CN" sz="3600" b="1" dirty="0">
                <a:solidFill>
                  <a:schemeClr val="accent5">
                    <a:lumMod val="75000"/>
                  </a:schemeClr>
                </a:solidFill>
                <a:latin typeface="+mj-lt"/>
                <a:ea typeface="+mj-ea"/>
                <a:cs typeface="+mj-cs"/>
                <a:sym typeface="+mn-ea"/>
              </a:rPr>
              <a:t> </a:t>
            </a:r>
            <a:r>
              <a:rPr lang="zh-CN" altLang="en-US" sz="3600" b="1" dirty="0">
                <a:solidFill>
                  <a:schemeClr val="accent5">
                    <a:lumMod val="75000"/>
                  </a:schemeClr>
                </a:solidFill>
                <a:latin typeface="+mj-lt"/>
                <a:ea typeface="+mj-ea"/>
                <a:cs typeface="+mj-cs"/>
                <a:sym typeface="+mn-ea"/>
              </a:rPr>
              <a:t> 采药</a:t>
            </a:r>
            <a:endParaRPr lang="zh-CN" altLang="en-US" sz="3600" b="1" dirty="0">
              <a:solidFill>
                <a:schemeClr val="accent5">
                  <a:lumMod val="75000"/>
                </a:schemeClr>
              </a:solidFill>
              <a:latin typeface="+mj-lt"/>
              <a:ea typeface="+mj-ea"/>
              <a:cs typeface="+mj-cs"/>
              <a:sym typeface="+mn-ea"/>
            </a:endParaRPr>
          </a:p>
        </p:txBody>
      </p:sp>
      <p:sp>
        <p:nvSpPr>
          <p:cNvPr id="2" name="文本框 1"/>
          <p:cNvSpPr txBox="1"/>
          <p:nvPr/>
        </p:nvSpPr>
        <p:spPr>
          <a:xfrm>
            <a:off x="963295" y="4702810"/>
            <a:ext cx="2540000" cy="1568450"/>
          </a:xfrm>
          <a:prstGeom prst="rect">
            <a:avLst/>
          </a:prstGeom>
          <a:noFill/>
        </p:spPr>
        <p:txBody>
          <a:bodyPr wrap="square" rtlCol="0" anchor="t">
            <a:spAutoFit/>
          </a:bodyPr>
          <a:p>
            <a:r>
              <a:rPr lang="zh-CN" altLang="en-US" sz="2400">
                <a:latin typeface="宋体" panose="02010600030101010101" pitchFamily="2" charset="-122"/>
                <a:ea typeface="宋体" panose="02010600030101010101" pitchFamily="2" charset="-122"/>
              </a:rPr>
              <a:t>70 3</a:t>
            </a:r>
            <a:endParaRPr lang="zh-CN" altLang="en-US" sz="2400">
              <a:latin typeface="宋体" panose="02010600030101010101" pitchFamily="2" charset="-122"/>
              <a:ea typeface="宋体" panose="02010600030101010101" pitchFamily="2" charset="-122"/>
            </a:endParaRPr>
          </a:p>
          <a:p>
            <a:r>
              <a:rPr lang="zh-CN" altLang="en-US" sz="2400">
                <a:latin typeface="宋体" panose="02010600030101010101" pitchFamily="2" charset="-122"/>
                <a:ea typeface="宋体" panose="02010600030101010101" pitchFamily="2" charset="-122"/>
              </a:rPr>
              <a:t>71 100</a:t>
            </a:r>
            <a:endParaRPr lang="zh-CN" altLang="en-US" sz="2400">
              <a:latin typeface="宋体" panose="02010600030101010101" pitchFamily="2" charset="-122"/>
              <a:ea typeface="宋体" panose="02010600030101010101" pitchFamily="2" charset="-122"/>
            </a:endParaRPr>
          </a:p>
          <a:p>
            <a:r>
              <a:rPr lang="zh-CN" altLang="en-US" sz="2400">
                <a:latin typeface="宋体" panose="02010600030101010101" pitchFamily="2" charset="-122"/>
                <a:ea typeface="宋体" panose="02010600030101010101" pitchFamily="2" charset="-122"/>
              </a:rPr>
              <a:t>69 1</a:t>
            </a:r>
            <a:endParaRPr lang="zh-CN" altLang="en-US" sz="2400">
              <a:latin typeface="宋体" panose="02010600030101010101" pitchFamily="2" charset="-122"/>
              <a:ea typeface="宋体" panose="02010600030101010101" pitchFamily="2" charset="-122"/>
            </a:endParaRPr>
          </a:p>
          <a:p>
            <a:r>
              <a:rPr lang="zh-CN" altLang="en-US" sz="2400">
                <a:latin typeface="宋体" panose="02010600030101010101" pitchFamily="2" charset="-122"/>
                <a:ea typeface="宋体" panose="02010600030101010101" pitchFamily="2" charset="-122"/>
              </a:rPr>
              <a:t>1 2</a:t>
            </a:r>
            <a:endParaRPr lang="zh-CN" altLang="en-US" sz="2400">
              <a:latin typeface="宋体" panose="02010600030101010101" pitchFamily="2" charset="-122"/>
              <a:ea typeface="宋体" panose="02010600030101010101" pitchFamily="2" charset="-122"/>
            </a:endParaRPr>
          </a:p>
        </p:txBody>
      </p:sp>
      <p:sp>
        <p:nvSpPr>
          <p:cNvPr id="3" name="文本框 2"/>
          <p:cNvSpPr txBox="1"/>
          <p:nvPr/>
        </p:nvSpPr>
        <p:spPr>
          <a:xfrm>
            <a:off x="4386580" y="4702810"/>
            <a:ext cx="2540000" cy="460375"/>
          </a:xfrm>
          <a:prstGeom prst="rect">
            <a:avLst/>
          </a:prstGeom>
          <a:noFill/>
        </p:spPr>
        <p:txBody>
          <a:bodyPr wrap="square" rtlCol="0" anchor="t">
            <a:spAutoFit/>
          </a:bodyPr>
          <a:p>
            <a:r>
              <a:rPr lang="zh-CN" altLang="en-US" sz="2400">
                <a:latin typeface="宋体" panose="02010600030101010101" pitchFamily="2" charset="-122"/>
                <a:ea typeface="宋体" panose="02010600030101010101" pitchFamily="2" charset="-122"/>
              </a:rPr>
              <a:t>3</a:t>
            </a:r>
            <a:endParaRPr lang="zh-CN" altLang="en-US" sz="2400">
              <a:latin typeface="宋体" panose="02010600030101010101" pitchFamily="2" charset="-122"/>
              <a:ea typeface="宋体" panose="02010600030101010101" pitchFamily="2" charset="-122"/>
            </a:endParaRP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492125" y="347345"/>
            <a:ext cx="4157980" cy="645160"/>
          </a:xfrm>
          <a:prstGeom prst="rect">
            <a:avLst/>
          </a:prstGeom>
          <a:noFill/>
        </p:spPr>
        <p:txBody>
          <a:bodyPr wrap="none" rtlCol="0">
            <a:spAutoFit/>
          </a:bodyPr>
          <a:lstStyle/>
          <a:p>
            <a:pPr algn="l"/>
            <a:r>
              <a:rPr lang="en-US" altLang="zh-CN" sz="3600" b="1" dirty="0">
                <a:solidFill>
                  <a:schemeClr val="accent5">
                    <a:lumMod val="75000"/>
                  </a:schemeClr>
                </a:solidFill>
                <a:latin typeface="+mj-lt"/>
                <a:ea typeface="+mj-ea"/>
                <a:cs typeface="+mj-cs"/>
                <a:sym typeface="+mn-ea"/>
              </a:rPr>
              <a:t>01</a:t>
            </a:r>
            <a:r>
              <a:rPr lang="zh-CN" altLang="en-US" sz="3600" b="1" dirty="0">
                <a:solidFill>
                  <a:schemeClr val="accent5">
                    <a:lumMod val="75000"/>
                  </a:schemeClr>
                </a:solidFill>
                <a:latin typeface="+mj-lt"/>
                <a:ea typeface="+mj-ea"/>
                <a:cs typeface="+mj-cs"/>
                <a:sym typeface="+mn-ea"/>
              </a:rPr>
              <a:t>背包的写法</a:t>
            </a:r>
            <a:r>
              <a:rPr lang="en-US" altLang="zh-CN" sz="3600" b="1" dirty="0">
                <a:solidFill>
                  <a:schemeClr val="accent5">
                    <a:lumMod val="75000"/>
                  </a:schemeClr>
                </a:solidFill>
                <a:latin typeface="+mj-lt"/>
                <a:ea typeface="+mj-ea"/>
                <a:cs typeface="+mj-cs"/>
                <a:sym typeface="+mn-ea"/>
              </a:rPr>
              <a:t>O</a:t>
            </a:r>
            <a:r>
              <a:rPr lang="en-US" altLang="zh-CN" sz="3600" b="1" dirty="0">
                <a:solidFill>
                  <a:schemeClr val="accent5">
                    <a:lumMod val="75000"/>
                  </a:schemeClr>
                </a:solidFill>
                <a:latin typeface="+mj-lt"/>
                <a:ea typeface="+mj-ea"/>
                <a:cs typeface="+mj-cs"/>
                <a:sym typeface="+mn-ea"/>
              </a:rPr>
              <a:t>(n*t)</a:t>
            </a:r>
            <a:endParaRPr lang="en-US" altLang="zh-CN" sz="3600" b="1" dirty="0">
              <a:solidFill>
                <a:schemeClr val="accent5">
                  <a:lumMod val="75000"/>
                </a:schemeClr>
              </a:solidFill>
              <a:latin typeface="+mj-lt"/>
              <a:ea typeface="+mj-ea"/>
              <a:cs typeface="+mj-cs"/>
              <a:sym typeface="+mn-ea"/>
            </a:endParaRPr>
          </a:p>
        </p:txBody>
      </p:sp>
      <p:pic>
        <p:nvPicPr>
          <p:cNvPr id="2" name="图片 1"/>
          <p:cNvPicPr>
            <a:picLocks noChangeAspect="1"/>
          </p:cNvPicPr>
          <p:nvPr>
            <p:custDataLst>
              <p:tags r:id="rId1"/>
            </p:custDataLst>
          </p:nvPr>
        </p:nvPicPr>
        <p:blipFill>
          <a:blip r:embed="rId2"/>
          <a:stretch>
            <a:fillRect/>
          </a:stretch>
        </p:blipFill>
        <p:spPr>
          <a:xfrm>
            <a:off x="492125" y="1160145"/>
            <a:ext cx="7984490" cy="5099685"/>
          </a:xfrm>
          <a:prstGeom prst="rect">
            <a:avLst/>
          </a:prstGeom>
        </p:spPr>
      </p:pic>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492125" y="347345"/>
            <a:ext cx="4471670" cy="645160"/>
          </a:xfrm>
          <a:prstGeom prst="rect">
            <a:avLst/>
          </a:prstGeom>
          <a:noFill/>
        </p:spPr>
        <p:txBody>
          <a:bodyPr wrap="none" rtlCol="0">
            <a:spAutoFit/>
          </a:bodyPr>
          <a:lstStyle/>
          <a:p>
            <a:pPr algn="l"/>
            <a:r>
              <a:rPr lang="zh-CN" altLang="en-US" sz="3600" b="1" dirty="0">
                <a:solidFill>
                  <a:schemeClr val="accent5">
                    <a:lumMod val="75000"/>
                  </a:schemeClr>
                </a:solidFill>
                <a:latin typeface="+mj-lt"/>
                <a:ea typeface="+mj-ea"/>
                <a:cs typeface="+mj-cs"/>
                <a:sym typeface="+mn-ea"/>
              </a:rPr>
              <a:t>普通搜索的写法</a:t>
            </a:r>
            <a:r>
              <a:rPr lang="en-US" altLang="zh-CN" sz="3600" b="1" dirty="0">
                <a:solidFill>
                  <a:schemeClr val="accent5">
                    <a:lumMod val="75000"/>
                  </a:schemeClr>
                </a:solidFill>
                <a:latin typeface="+mj-lt"/>
                <a:ea typeface="+mj-ea"/>
                <a:cs typeface="+mj-cs"/>
                <a:sym typeface="+mn-ea"/>
              </a:rPr>
              <a:t> O(2</a:t>
            </a:r>
            <a:r>
              <a:rPr lang="en-US" altLang="zh-CN" sz="3600" b="1" baseline="30000" dirty="0">
                <a:solidFill>
                  <a:schemeClr val="accent5">
                    <a:lumMod val="75000"/>
                  </a:schemeClr>
                </a:solidFill>
                <a:latin typeface="+mj-lt"/>
                <a:ea typeface="+mj-ea"/>
                <a:cs typeface="+mj-cs"/>
                <a:sym typeface="+mn-ea"/>
              </a:rPr>
              <a:t>n</a:t>
            </a:r>
            <a:r>
              <a:rPr lang="en-US" altLang="zh-CN" sz="3600" b="1" dirty="0">
                <a:solidFill>
                  <a:schemeClr val="accent5">
                    <a:lumMod val="75000"/>
                  </a:schemeClr>
                </a:solidFill>
                <a:latin typeface="+mj-lt"/>
                <a:ea typeface="+mj-ea"/>
                <a:cs typeface="+mj-cs"/>
                <a:sym typeface="+mn-ea"/>
              </a:rPr>
              <a:t>)</a:t>
            </a:r>
            <a:endParaRPr lang="en-US" altLang="zh-CN" sz="3600" b="1" dirty="0">
              <a:solidFill>
                <a:schemeClr val="accent5">
                  <a:lumMod val="75000"/>
                </a:schemeClr>
              </a:solidFill>
              <a:latin typeface="+mj-lt"/>
              <a:ea typeface="+mj-ea"/>
              <a:cs typeface="+mj-cs"/>
              <a:sym typeface="+mn-ea"/>
            </a:endParaRPr>
          </a:p>
        </p:txBody>
      </p:sp>
      <p:pic>
        <p:nvPicPr>
          <p:cNvPr id="2" name="图片 1"/>
          <p:cNvPicPr>
            <a:picLocks noChangeAspect="1"/>
          </p:cNvPicPr>
          <p:nvPr/>
        </p:nvPicPr>
        <p:blipFill>
          <a:blip r:embed="rId1"/>
          <a:stretch>
            <a:fillRect/>
          </a:stretch>
        </p:blipFill>
        <p:spPr>
          <a:xfrm>
            <a:off x="382905" y="1196975"/>
            <a:ext cx="4735830" cy="5113655"/>
          </a:xfrm>
          <a:prstGeom prst="rect">
            <a:avLst/>
          </a:prstGeom>
        </p:spPr>
      </p:pic>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492125" y="347345"/>
            <a:ext cx="4471670" cy="645160"/>
          </a:xfrm>
          <a:prstGeom prst="rect">
            <a:avLst/>
          </a:prstGeom>
          <a:noFill/>
        </p:spPr>
        <p:txBody>
          <a:bodyPr wrap="none" rtlCol="0">
            <a:spAutoFit/>
          </a:bodyPr>
          <a:lstStyle/>
          <a:p>
            <a:pPr algn="l"/>
            <a:r>
              <a:rPr lang="zh-CN" altLang="en-US" sz="3600" b="1" dirty="0">
                <a:solidFill>
                  <a:schemeClr val="accent5">
                    <a:lumMod val="75000"/>
                  </a:schemeClr>
                </a:solidFill>
                <a:latin typeface="+mj-lt"/>
                <a:ea typeface="+mj-ea"/>
                <a:cs typeface="+mj-cs"/>
                <a:sym typeface="+mn-ea"/>
              </a:rPr>
              <a:t>普通搜索的优化</a:t>
            </a:r>
            <a:r>
              <a:rPr lang="en-US" altLang="zh-CN" sz="3600" b="1" dirty="0">
                <a:solidFill>
                  <a:schemeClr val="accent5">
                    <a:lumMod val="75000"/>
                  </a:schemeClr>
                </a:solidFill>
                <a:latin typeface="+mj-lt"/>
                <a:ea typeface="+mj-ea"/>
                <a:cs typeface="+mj-cs"/>
                <a:sym typeface="+mn-ea"/>
              </a:rPr>
              <a:t> O(2</a:t>
            </a:r>
            <a:r>
              <a:rPr lang="en-US" altLang="zh-CN" sz="3600" b="1" baseline="30000" dirty="0">
                <a:solidFill>
                  <a:schemeClr val="accent5">
                    <a:lumMod val="75000"/>
                  </a:schemeClr>
                </a:solidFill>
                <a:latin typeface="+mj-lt"/>
                <a:ea typeface="+mj-ea"/>
                <a:cs typeface="+mj-cs"/>
                <a:sym typeface="+mn-ea"/>
              </a:rPr>
              <a:t>n</a:t>
            </a:r>
            <a:r>
              <a:rPr lang="en-US" altLang="zh-CN" sz="3600" b="1" dirty="0">
                <a:solidFill>
                  <a:schemeClr val="accent5">
                    <a:lumMod val="75000"/>
                  </a:schemeClr>
                </a:solidFill>
                <a:latin typeface="+mj-lt"/>
                <a:ea typeface="+mj-ea"/>
                <a:cs typeface="+mj-cs"/>
                <a:sym typeface="+mn-ea"/>
              </a:rPr>
              <a:t>)</a:t>
            </a:r>
            <a:endParaRPr lang="en-US" altLang="zh-CN" sz="3600" b="1" dirty="0">
              <a:solidFill>
                <a:schemeClr val="accent5">
                  <a:lumMod val="75000"/>
                </a:schemeClr>
              </a:solidFill>
              <a:latin typeface="+mj-lt"/>
              <a:ea typeface="+mj-ea"/>
              <a:cs typeface="+mj-cs"/>
              <a:sym typeface="+mn-ea"/>
            </a:endParaRPr>
          </a:p>
        </p:txBody>
      </p:sp>
      <p:sp>
        <p:nvSpPr>
          <p:cNvPr id="3" name="文本框 2"/>
          <p:cNvSpPr txBox="1"/>
          <p:nvPr/>
        </p:nvSpPr>
        <p:spPr>
          <a:xfrm>
            <a:off x="6445250" y="1238250"/>
            <a:ext cx="2540000" cy="4154170"/>
          </a:xfrm>
          <a:prstGeom prst="rect">
            <a:avLst/>
          </a:prstGeom>
          <a:noFill/>
        </p:spPr>
        <p:txBody>
          <a:bodyPr wrap="square" rtlCol="0" anchor="t">
            <a:spAutoFit/>
          </a:bodyPr>
          <a:p>
            <a:r>
              <a:rPr lang="zh-CN" altLang="en-US" sz="2400">
                <a:latin typeface="宋体" panose="02010600030101010101" pitchFamily="2" charset="-122"/>
                <a:ea typeface="宋体" panose="02010600030101010101" pitchFamily="2" charset="-122"/>
                <a:cs typeface="宋体" panose="02010600030101010101" pitchFamily="2" charset="-122"/>
              </a:rPr>
              <a:t>不借助任何“外部变量”（就是 dfs 函数外且 值随 dfs 运行而改变的变量), 比如 ans</a:t>
            </a:r>
            <a:endParaRPr lang="zh-CN" altLang="en-US" sz="2400">
              <a:latin typeface="宋体" panose="02010600030101010101" pitchFamily="2" charset="-122"/>
              <a:ea typeface="宋体" panose="02010600030101010101" pitchFamily="2" charset="-122"/>
              <a:cs typeface="宋体" panose="02010600030101010101" pitchFamily="2" charset="-122"/>
            </a:endParaRPr>
          </a:p>
          <a:p>
            <a:endParaRPr lang="zh-CN" altLang="en-US" sz="2400">
              <a:latin typeface="宋体" panose="02010600030101010101" pitchFamily="2" charset="-122"/>
              <a:ea typeface="宋体" panose="02010600030101010101" pitchFamily="2" charset="-122"/>
              <a:cs typeface="宋体" panose="02010600030101010101" pitchFamily="2" charset="-122"/>
            </a:endParaRPr>
          </a:p>
          <a:p>
            <a:r>
              <a:rPr lang="zh-CN" altLang="en-US" sz="2400">
                <a:latin typeface="宋体" panose="02010600030101010101" pitchFamily="2" charset="-122"/>
                <a:ea typeface="宋体" panose="02010600030101010101" pitchFamily="2" charset="-122"/>
                <a:cs typeface="宋体" panose="02010600030101010101" pitchFamily="2" charset="-122"/>
              </a:rPr>
              <a:t>把 ans 删了之后就有一个问题：我们拿什么来记录答案？</a:t>
            </a:r>
            <a:endParaRPr lang="zh-CN" altLang="en-US" sz="2400">
              <a:latin typeface="宋体" panose="02010600030101010101" pitchFamily="2" charset="-122"/>
              <a:ea typeface="宋体" panose="02010600030101010101" pitchFamily="2" charset="-122"/>
              <a:cs typeface="宋体" panose="02010600030101010101" pitchFamily="2" charset="-122"/>
            </a:endParaRPr>
          </a:p>
        </p:txBody>
      </p:sp>
      <p:pic>
        <p:nvPicPr>
          <p:cNvPr id="6" name="图片 5"/>
          <p:cNvPicPr>
            <a:picLocks noChangeAspect="1"/>
          </p:cNvPicPr>
          <p:nvPr/>
        </p:nvPicPr>
        <p:blipFill>
          <a:blip r:embed="rId1"/>
          <a:stretch>
            <a:fillRect/>
          </a:stretch>
        </p:blipFill>
        <p:spPr>
          <a:xfrm>
            <a:off x="408940" y="1178560"/>
            <a:ext cx="5854700" cy="5067935"/>
          </a:xfrm>
          <a:prstGeom prst="rect">
            <a:avLst/>
          </a:prstGeom>
        </p:spPr>
      </p:pic>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492125" y="347345"/>
            <a:ext cx="4928870" cy="645160"/>
          </a:xfrm>
          <a:prstGeom prst="rect">
            <a:avLst/>
          </a:prstGeom>
          <a:noFill/>
        </p:spPr>
        <p:txBody>
          <a:bodyPr wrap="none" rtlCol="0">
            <a:spAutoFit/>
          </a:bodyPr>
          <a:lstStyle/>
          <a:p>
            <a:pPr algn="l"/>
            <a:r>
              <a:rPr lang="zh-CN" altLang="en-US" sz="3600" b="1" dirty="0">
                <a:solidFill>
                  <a:schemeClr val="accent5">
                    <a:lumMod val="75000"/>
                  </a:schemeClr>
                </a:solidFill>
                <a:latin typeface="+mj-lt"/>
                <a:ea typeface="+mj-ea"/>
                <a:cs typeface="+mj-cs"/>
                <a:sym typeface="+mn-ea"/>
              </a:rPr>
              <a:t>记忆化</a:t>
            </a:r>
            <a:r>
              <a:rPr lang="zh-CN" altLang="en-US" sz="3600" b="1" dirty="0">
                <a:solidFill>
                  <a:schemeClr val="accent5">
                    <a:lumMod val="75000"/>
                  </a:schemeClr>
                </a:solidFill>
                <a:latin typeface="+mj-lt"/>
                <a:ea typeface="+mj-ea"/>
                <a:cs typeface="+mj-cs"/>
                <a:sym typeface="+mn-ea"/>
              </a:rPr>
              <a:t>搜索的写法</a:t>
            </a:r>
            <a:r>
              <a:rPr lang="en-US" altLang="zh-CN" sz="3600" b="1" dirty="0">
                <a:solidFill>
                  <a:schemeClr val="accent5">
                    <a:lumMod val="75000"/>
                  </a:schemeClr>
                </a:solidFill>
                <a:latin typeface="+mj-lt"/>
                <a:ea typeface="+mj-ea"/>
                <a:cs typeface="+mj-cs"/>
                <a:sym typeface="+mn-ea"/>
              </a:rPr>
              <a:t> O(2</a:t>
            </a:r>
            <a:r>
              <a:rPr lang="en-US" altLang="zh-CN" sz="3600" b="1" baseline="30000" dirty="0">
                <a:solidFill>
                  <a:schemeClr val="accent5">
                    <a:lumMod val="75000"/>
                  </a:schemeClr>
                </a:solidFill>
                <a:latin typeface="+mj-lt"/>
                <a:ea typeface="+mj-ea"/>
                <a:cs typeface="+mj-cs"/>
                <a:sym typeface="+mn-ea"/>
              </a:rPr>
              <a:t>n</a:t>
            </a:r>
            <a:r>
              <a:rPr lang="en-US" altLang="zh-CN" sz="3600" b="1" dirty="0">
                <a:solidFill>
                  <a:schemeClr val="accent5">
                    <a:lumMod val="75000"/>
                  </a:schemeClr>
                </a:solidFill>
                <a:latin typeface="+mj-lt"/>
                <a:ea typeface="+mj-ea"/>
                <a:cs typeface="+mj-cs"/>
                <a:sym typeface="+mn-ea"/>
              </a:rPr>
              <a:t>)</a:t>
            </a:r>
            <a:endParaRPr lang="en-US" altLang="zh-CN" sz="3600" b="1" dirty="0">
              <a:solidFill>
                <a:schemeClr val="accent5">
                  <a:lumMod val="75000"/>
                </a:schemeClr>
              </a:solidFill>
              <a:latin typeface="+mj-lt"/>
              <a:ea typeface="+mj-ea"/>
              <a:cs typeface="+mj-cs"/>
              <a:sym typeface="+mn-ea"/>
            </a:endParaRPr>
          </a:p>
        </p:txBody>
      </p:sp>
      <p:pic>
        <p:nvPicPr>
          <p:cNvPr id="4" name="图片 3"/>
          <p:cNvPicPr>
            <a:picLocks noChangeAspect="1"/>
          </p:cNvPicPr>
          <p:nvPr/>
        </p:nvPicPr>
        <p:blipFill>
          <a:blip r:embed="rId1"/>
          <a:stretch>
            <a:fillRect/>
          </a:stretch>
        </p:blipFill>
        <p:spPr>
          <a:xfrm>
            <a:off x="354965" y="1223645"/>
            <a:ext cx="7042150" cy="5074920"/>
          </a:xfrm>
          <a:prstGeom prst="rect">
            <a:avLst/>
          </a:prstGeom>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标题 1"/>
          <p:cNvSpPr>
            <a:spLocks noGrp="1"/>
          </p:cNvSpPr>
          <p:nvPr/>
        </p:nvSpPr>
        <p:spPr>
          <a:xfrm>
            <a:off x="628650" y="365125"/>
            <a:ext cx="7887970" cy="699135"/>
          </a:xfrm>
          <a:prstGeom prst="rect">
            <a:avLst/>
          </a:prstGeom>
        </p:spPr>
        <p:txBody>
          <a:bodyPr vert="horz" wrap="square" lIns="91440" tIns="45720" rIns="91440" bIns="45720" anchor="ctr"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a:buClrTx/>
              <a:buSzTx/>
              <a:buFontTx/>
            </a:pPr>
            <a:r>
              <a:rPr lang="zh-CN" altLang="en-US" sz="3600" b="1" dirty="0" smtClean="0">
                <a:solidFill>
                  <a:schemeClr val="accent5">
                    <a:lumMod val="75000"/>
                  </a:schemeClr>
                </a:solidFill>
              </a:rPr>
              <a:t>动态规划的特点</a:t>
            </a:r>
            <a:endParaRPr lang="zh-CN" altLang="en-US" sz="3600" b="1" dirty="0" smtClean="0">
              <a:solidFill>
                <a:schemeClr val="accent5">
                  <a:lumMod val="75000"/>
                </a:schemeClr>
              </a:solidFill>
            </a:endParaRPr>
          </a:p>
        </p:txBody>
      </p:sp>
      <p:sp>
        <p:nvSpPr>
          <p:cNvPr id="100" name="文本框 99"/>
          <p:cNvSpPr txBox="1"/>
          <p:nvPr/>
        </p:nvSpPr>
        <p:spPr>
          <a:xfrm>
            <a:off x="340995" y="1128395"/>
            <a:ext cx="8324850" cy="3636010"/>
          </a:xfrm>
          <a:prstGeom prst="rect">
            <a:avLst/>
          </a:prstGeom>
          <a:noFill/>
          <a:ln w="9525">
            <a:noFill/>
          </a:ln>
        </p:spPr>
        <p:txBody>
          <a:bodyPr wrap="square">
            <a:spAutoFit/>
          </a:bodyPr>
          <a:p>
            <a:pPr indent="0">
              <a:lnSpc>
                <a:spcPct val="120000"/>
              </a:lnSpc>
            </a:pPr>
            <a:r>
              <a:rPr lang="en-US" altLang="zh-CN" sz="2400" b="0">
                <a:latin typeface="Calibri" panose="020F0502020204030204" charset="0"/>
                <a:ea typeface="宋体" panose="02010600030101010101" pitchFamily="2" charset="-122"/>
              </a:rPr>
              <a:t>        </a:t>
            </a:r>
            <a:r>
              <a:rPr lang="zh-CN" sz="2400" b="0">
                <a:latin typeface="Calibri" panose="020F0502020204030204" charset="0"/>
                <a:ea typeface="宋体" panose="02010600030101010101" pitchFamily="2" charset="-122"/>
              </a:rPr>
              <a:t>一般遇到一个动态规划类型的问题，都先要确定</a:t>
            </a:r>
            <a:r>
              <a:rPr lang="zh-CN" sz="2400" b="0">
                <a:highlight>
                  <a:srgbClr val="FFFF00"/>
                </a:highlight>
                <a:latin typeface="Calibri" panose="020F0502020204030204" charset="0"/>
                <a:ea typeface="宋体" panose="02010600030101010101" pitchFamily="2" charset="-122"/>
              </a:rPr>
              <a:t>最优子结构</a:t>
            </a:r>
            <a:r>
              <a:rPr lang="zh-CN" sz="2400" b="0">
                <a:latin typeface="Calibri" panose="020F0502020204030204" charset="0"/>
                <a:ea typeface="宋体" panose="02010600030101010101" pitchFamily="2" charset="-122"/>
              </a:rPr>
              <a:t>，还有</a:t>
            </a:r>
            <a:r>
              <a:rPr lang="zh-CN" sz="2400" b="0">
                <a:highlight>
                  <a:srgbClr val="FFFF00"/>
                </a:highlight>
                <a:latin typeface="Calibri" panose="020F0502020204030204" charset="0"/>
                <a:ea typeface="宋体" panose="02010600030101010101" pitchFamily="2" charset="-122"/>
              </a:rPr>
              <a:t>重叠子问题</a:t>
            </a:r>
            <a:r>
              <a:rPr lang="zh-CN" sz="2400" b="0">
                <a:latin typeface="Calibri" panose="020F0502020204030204" charset="0"/>
                <a:ea typeface="宋体" panose="02010600030101010101" pitchFamily="2" charset="-122"/>
              </a:rPr>
              <a:t>，这两个是动态规划最大的特征，然后就是要写 </a:t>
            </a:r>
            <a:r>
              <a:rPr lang="zh-CN" sz="2400" b="0">
                <a:highlight>
                  <a:srgbClr val="FFFF00"/>
                </a:highlight>
                <a:latin typeface="Calibri" panose="020F0502020204030204" charset="0"/>
                <a:ea typeface="宋体" panose="02010600030101010101" pitchFamily="2" charset="-122"/>
              </a:rPr>
              <a:t>动态规划的状态方程</a:t>
            </a:r>
            <a:r>
              <a:rPr lang="zh-CN" sz="2400" b="0">
                <a:latin typeface="Calibri" panose="020F0502020204030204" charset="0"/>
                <a:ea typeface="宋体" panose="02010600030101010101" pitchFamily="2" charset="-122"/>
              </a:rPr>
              <a:t>，这个步骤十分重要，写动归方程需要一定的经验，这可以通过训练来达到目的。接着就是要自底向上的求解问题的，先将最小规模的子问题的最优解求出，一般都</a:t>
            </a:r>
            <a:r>
              <a:rPr lang="zh-CN" sz="2400" b="0">
                <a:highlight>
                  <a:srgbClr val="FFFF00"/>
                </a:highlight>
                <a:latin typeface="Calibri" panose="020F0502020204030204" charset="0"/>
                <a:ea typeface="宋体" panose="02010600030101010101" pitchFamily="2" charset="-122"/>
              </a:rPr>
              <a:t>用一张表来记录下求得的解，到后来遇到同样的子问题的时候就可以直接查表得到答案</a:t>
            </a:r>
            <a:r>
              <a:rPr lang="zh-CN" sz="2400" b="0">
                <a:latin typeface="Calibri" panose="020F0502020204030204" charset="0"/>
                <a:ea typeface="宋体" panose="02010600030101010101" pitchFamily="2" charset="-122"/>
              </a:rPr>
              <a:t>，最后就是通过一步一步的迭代得出最后问题的答案了。</a:t>
            </a:r>
            <a:endParaRPr lang="zh-CN" sz="2400" b="0">
              <a:latin typeface="Calibri" panose="020F0502020204030204" charset="0"/>
              <a:ea typeface="宋体" panose="02010600030101010101" pitchFamily="2" charset="-122"/>
            </a:endParaRPr>
          </a:p>
        </p:txBody>
      </p:sp>
      <p:sp>
        <p:nvSpPr>
          <p:cNvPr id="2" name="文本框 1"/>
          <p:cNvSpPr txBox="1"/>
          <p:nvPr/>
        </p:nvSpPr>
        <p:spPr>
          <a:xfrm>
            <a:off x="460375" y="4764405"/>
            <a:ext cx="7915275" cy="1568450"/>
          </a:xfrm>
          <a:prstGeom prst="rect">
            <a:avLst/>
          </a:prstGeom>
          <a:noFill/>
          <a:ln w="9525">
            <a:noFill/>
          </a:ln>
        </p:spPr>
        <p:txBody>
          <a:bodyPr wrap="square">
            <a:spAutoFit/>
          </a:bodyPr>
          <a:p>
            <a:pPr indent="0"/>
            <a:r>
              <a:rPr lang="en-US" altLang="zh-CN" sz="2400">
                <a:latin typeface="Calibri" panose="020F0502020204030204" charset="0"/>
                <a:ea typeface="宋体" panose="02010600030101010101" pitchFamily="2" charset="-122"/>
                <a:sym typeface="+mn-ea"/>
              </a:rPr>
              <a:t>        </a:t>
            </a:r>
            <a:r>
              <a:rPr lang="zh-CN" sz="2400">
                <a:latin typeface="Calibri" panose="020F0502020204030204" charset="0"/>
                <a:ea typeface="宋体" panose="02010600030101010101" pitchFamily="2" charset="-122"/>
                <a:sym typeface="+mn-ea"/>
              </a:rPr>
              <a:t>记忆化搜索是</a:t>
            </a:r>
            <a:r>
              <a:rPr lang="zh-CN" sz="2400" b="0">
                <a:latin typeface="Calibri" panose="020F0502020204030204" charset="0"/>
                <a:ea typeface="宋体" panose="02010600030101010101" pitchFamily="2" charset="-122"/>
              </a:rPr>
              <a:t>动态规划的一种变形，</a:t>
            </a:r>
            <a:r>
              <a:rPr lang="zh-CN" sz="2400" b="0">
                <a:highlight>
                  <a:srgbClr val="FFFF00"/>
                </a:highlight>
                <a:latin typeface="Calibri" panose="020F0502020204030204" charset="0"/>
                <a:ea typeface="宋体" panose="02010600030101010101" pitchFamily="2" charset="-122"/>
              </a:rPr>
              <a:t>根据动归方程写出递归式</a:t>
            </a:r>
            <a:r>
              <a:rPr lang="zh-CN" sz="2400" b="0">
                <a:latin typeface="Calibri" panose="020F0502020204030204" charset="0"/>
                <a:ea typeface="宋体" panose="02010600030101010101" pitchFamily="2" charset="-122"/>
              </a:rPr>
              <a:t>，然后在函数的开头直接返回以前计算过的结果（相当于直接查表，不用重复计算），当然这样做也需要一个存储结构记下前面计算过的结果。 </a:t>
            </a:r>
            <a:endParaRPr lang="zh-CN" sz="2400">
              <a:latin typeface="Calibri" panose="020F0502020204030204" charset="0"/>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415290" y="1287780"/>
            <a:ext cx="8168005" cy="3415030"/>
          </a:xfrm>
          <a:prstGeom prst="rect">
            <a:avLst/>
          </a:prstGeom>
          <a:noFill/>
          <a:ln w="9525">
            <a:noFill/>
          </a:ln>
        </p:spPr>
        <p:txBody>
          <a:bodyPr wrap="square">
            <a:spAutoFit/>
          </a:bodyPr>
          <a:lstStyle/>
          <a:p>
            <a:pPr indent="0"/>
            <a:r>
              <a:rPr lang="en-US" sz="2400" b="0">
                <a:ea typeface="宋体" panose="02010600030101010101" pitchFamily="2" charset="-122"/>
              </a:rPr>
              <a:t>        </a:t>
            </a:r>
            <a:r>
              <a:rPr sz="2400" b="0">
                <a:ea typeface="宋体" panose="02010600030101010101" pitchFamily="2" charset="-122"/>
              </a:rPr>
              <a:t>trs喜欢滑雪。他来到了一个滑雪场，这个滑雪场是一个矩形，为了简便，我们用r行c列的矩阵来表示每块地形。为了得到更快的速度，滑行的路线必须向下倾斜。        </a:t>
            </a:r>
            <a:endParaRPr sz="2400" b="0">
              <a:ea typeface="宋体" panose="02010600030101010101" pitchFamily="2" charset="-122"/>
            </a:endParaRPr>
          </a:p>
          <a:p>
            <a:pPr indent="0"/>
            <a:r>
              <a:rPr sz="2400" b="0">
                <a:ea typeface="宋体" panose="02010600030101010101" pitchFamily="2" charset="-122"/>
              </a:rPr>
              <a:t> </a:t>
            </a:r>
            <a:r>
              <a:rPr lang="en-US" sz="2400" b="0">
                <a:ea typeface="宋体" panose="02010600030101010101" pitchFamily="2" charset="-122"/>
              </a:rPr>
              <a:t>       </a:t>
            </a:r>
            <a:r>
              <a:rPr sz="2400" b="0">
                <a:ea typeface="宋体" panose="02010600030101010101" pitchFamily="2" charset="-122"/>
              </a:rPr>
              <a:t> 例如样例中的那个矩形，可以从某个点滑向上下左右四个相邻的点之一。例如24-17-16-1，其实25-24-23…3-2-1更长，事实上这是最长的一条。 </a:t>
            </a:r>
            <a:endParaRPr sz="2400" b="0">
              <a:ea typeface="宋体" panose="02010600030101010101" pitchFamily="2" charset="-122"/>
            </a:endParaRPr>
          </a:p>
          <a:p>
            <a:pPr indent="0"/>
            <a:r>
              <a:rPr lang="en-US" sz="2400" b="0">
                <a:ea typeface="宋体" panose="02010600030101010101" pitchFamily="2" charset="-122"/>
              </a:rPr>
              <a:t>        </a:t>
            </a:r>
            <a:r>
              <a:rPr sz="2400" b="0">
                <a:ea typeface="宋体" panose="02010600030101010101" pitchFamily="2" charset="-122"/>
              </a:rPr>
              <a:t>输入第1行:  两个数字r，c(1&lt; =r,c&lt; =</a:t>
            </a:r>
            <a:r>
              <a:rPr lang="en-US" sz="2400" b="0">
                <a:ea typeface="宋体" panose="02010600030101010101" pitchFamily="2" charset="-122"/>
              </a:rPr>
              <a:t>3</a:t>
            </a:r>
            <a:r>
              <a:rPr sz="2400" b="0">
                <a:ea typeface="宋体" panose="02010600030101010101" pitchFamily="2" charset="-122"/>
              </a:rPr>
              <a:t>00)，表示矩阵的行列</a:t>
            </a:r>
            <a:r>
              <a:rPr lang="zh-CN" sz="2400" b="0">
                <a:ea typeface="宋体" panose="02010600030101010101" pitchFamily="2" charset="-122"/>
              </a:rPr>
              <a:t>。</a:t>
            </a:r>
            <a:r>
              <a:rPr sz="2400" b="0">
                <a:ea typeface="宋体" panose="02010600030101010101" pitchFamily="2" charset="-122"/>
              </a:rPr>
              <a:t>第2..r+1行:每行c个数，表示这个矩阵。 </a:t>
            </a:r>
            <a:endParaRPr sz="2400" b="0">
              <a:ea typeface="宋体" panose="02010600030101010101" pitchFamily="2" charset="-122"/>
            </a:endParaRPr>
          </a:p>
          <a:p>
            <a:pPr indent="0"/>
            <a:r>
              <a:rPr lang="en-US" sz="2400" b="0">
                <a:ea typeface="宋体" panose="02010600030101010101" pitchFamily="2" charset="-122"/>
              </a:rPr>
              <a:t>        </a:t>
            </a:r>
            <a:r>
              <a:rPr sz="2400" b="0">
                <a:ea typeface="宋体" panose="02010600030101010101" pitchFamily="2" charset="-122"/>
              </a:rPr>
              <a:t>输出仅一行:  输出1个整数，表示可以滑行的最大长度。 </a:t>
            </a:r>
            <a:endParaRPr sz="2400" b="0">
              <a:ea typeface="宋体" panose="02010600030101010101" pitchFamily="2" charset="-122"/>
            </a:endParaRPr>
          </a:p>
        </p:txBody>
      </p:sp>
      <p:sp>
        <p:nvSpPr>
          <p:cNvPr id="5" name="文本框 4"/>
          <p:cNvSpPr txBox="1"/>
          <p:nvPr/>
        </p:nvSpPr>
        <p:spPr>
          <a:xfrm>
            <a:off x="492125" y="347345"/>
            <a:ext cx="3365500" cy="1198880"/>
          </a:xfrm>
          <a:prstGeom prst="rect">
            <a:avLst/>
          </a:prstGeom>
          <a:noFill/>
        </p:spPr>
        <p:txBody>
          <a:bodyPr wrap="none" rtlCol="0">
            <a:spAutoFit/>
          </a:bodyPr>
          <a:lstStyle/>
          <a:p>
            <a:pPr algn="l"/>
            <a:r>
              <a:rPr lang="en-US" altLang="zh-CN" sz="3600" b="1" dirty="0">
                <a:solidFill>
                  <a:schemeClr val="accent5">
                    <a:lumMod val="75000"/>
                  </a:schemeClr>
                </a:solidFill>
                <a:latin typeface="+mj-lt"/>
                <a:ea typeface="+mj-ea"/>
                <a:cs typeface="+mj-cs"/>
                <a:sym typeface="+mn-ea"/>
              </a:rPr>
              <a:t>5 </a:t>
            </a:r>
            <a:r>
              <a:rPr lang="zh-CN" altLang="en-US" sz="3600" b="1" dirty="0">
                <a:solidFill>
                  <a:schemeClr val="accent5">
                    <a:lumMod val="75000"/>
                  </a:schemeClr>
                </a:solidFill>
                <a:latin typeface="+mj-lt"/>
                <a:ea typeface="+mj-ea"/>
                <a:cs typeface="+mj-cs"/>
                <a:sym typeface="+mn-ea"/>
              </a:rPr>
              <a:t>[</a:t>
            </a:r>
            <a:r>
              <a:rPr lang="en-US" altLang="zh-CN" sz="3600" b="1" dirty="0">
                <a:solidFill>
                  <a:schemeClr val="accent5">
                    <a:lumMod val="75000"/>
                  </a:schemeClr>
                </a:solidFill>
                <a:latin typeface="+mj-lt"/>
                <a:ea typeface="+mj-ea"/>
                <a:cs typeface="+mj-cs"/>
                <a:sym typeface="+mn-ea"/>
              </a:rPr>
              <a:t>1</a:t>
            </a:r>
            <a:r>
              <a:rPr lang="en-US" sz="3600" b="1" dirty="0">
                <a:solidFill>
                  <a:schemeClr val="accent5">
                    <a:lumMod val="75000"/>
                  </a:schemeClr>
                </a:solidFill>
                <a:latin typeface="+mj-lt"/>
                <a:ea typeface="+mj-ea"/>
                <a:cs typeface="+mj-cs"/>
                <a:sym typeface="+mn-ea"/>
              </a:rPr>
              <a:t>120</a:t>
            </a:r>
            <a:r>
              <a:rPr lang="zh-CN" altLang="en-US" sz="3600" b="1" dirty="0">
                <a:solidFill>
                  <a:schemeClr val="accent5">
                    <a:lumMod val="75000"/>
                  </a:schemeClr>
                </a:solidFill>
                <a:latin typeface="+mj-lt"/>
                <a:ea typeface="+mj-ea"/>
                <a:cs typeface="+mj-cs"/>
                <a:sym typeface="+mn-ea"/>
              </a:rPr>
              <a:t>]</a:t>
            </a:r>
            <a:r>
              <a:rPr lang="en-US" altLang="zh-CN" sz="3600" b="1" dirty="0">
                <a:solidFill>
                  <a:schemeClr val="accent5">
                    <a:lumMod val="75000"/>
                  </a:schemeClr>
                </a:solidFill>
                <a:latin typeface="+mj-lt"/>
                <a:ea typeface="+mj-ea"/>
                <a:cs typeface="+mj-cs"/>
                <a:sym typeface="+mn-ea"/>
              </a:rPr>
              <a:t> </a:t>
            </a:r>
            <a:r>
              <a:rPr lang="zh-CN" altLang="en-US" sz="3600" b="1" dirty="0">
                <a:solidFill>
                  <a:schemeClr val="accent5">
                    <a:lumMod val="75000"/>
                  </a:schemeClr>
                </a:solidFill>
                <a:latin typeface="+mj-lt"/>
                <a:ea typeface="+mj-ea"/>
                <a:cs typeface="+mj-cs"/>
                <a:sym typeface="+mn-ea"/>
              </a:rPr>
              <a:t> </a:t>
            </a:r>
            <a:r>
              <a:rPr lang="en-US" sz="3600" b="1" dirty="0">
                <a:solidFill>
                  <a:schemeClr val="accent5">
                    <a:lumMod val="75000"/>
                  </a:schemeClr>
                </a:solidFill>
                <a:latin typeface="+mj-lt"/>
                <a:ea typeface="+mj-ea"/>
                <a:cs typeface="+mj-cs"/>
                <a:sym typeface="+mn-ea"/>
              </a:rPr>
              <a:t>trs滑雪</a:t>
            </a:r>
            <a:endParaRPr lang="en-US" sz="3600" b="1" dirty="0">
              <a:solidFill>
                <a:schemeClr val="accent5">
                  <a:lumMod val="75000"/>
                </a:schemeClr>
              </a:solidFill>
              <a:latin typeface="+mj-lt"/>
              <a:ea typeface="+mj-ea"/>
              <a:cs typeface="+mj-cs"/>
            </a:endParaRPr>
          </a:p>
          <a:p>
            <a:pPr algn="l"/>
            <a:endParaRPr lang="zh-CN" altLang="en-US" sz="3600" b="1" dirty="0">
              <a:solidFill>
                <a:schemeClr val="accent5">
                  <a:lumMod val="75000"/>
                </a:schemeClr>
              </a:solidFill>
              <a:latin typeface="+mj-lt"/>
              <a:ea typeface="+mj-ea"/>
              <a:cs typeface="+mj-cs"/>
              <a:sym typeface="+mn-ea"/>
            </a:endParaRP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502285" y="1422400"/>
            <a:ext cx="7414895" cy="3046095"/>
          </a:xfrm>
          <a:prstGeom prst="rect">
            <a:avLst/>
          </a:prstGeom>
          <a:noFill/>
          <a:ln w="9525">
            <a:noFill/>
          </a:ln>
        </p:spPr>
        <p:txBody>
          <a:bodyPr wrap="square">
            <a:spAutoFit/>
          </a:bodyPr>
          <a:lstStyle/>
          <a:p>
            <a:pPr indent="0"/>
            <a:r>
              <a:rPr sz="2400" b="0">
                <a:ea typeface="宋体" panose="02010600030101010101" pitchFamily="2" charset="-122"/>
              </a:rPr>
              <a:t>样例输入</a:t>
            </a:r>
            <a:endParaRPr sz="2400" b="0">
              <a:ea typeface="宋体" panose="02010600030101010101" pitchFamily="2" charset="-122"/>
            </a:endParaRPr>
          </a:p>
          <a:p>
            <a:pPr indent="0"/>
            <a:r>
              <a:rPr sz="2400" b="0">
                <a:ea typeface="宋体" panose="02010600030101010101" pitchFamily="2" charset="-122"/>
              </a:rPr>
              <a:t>5 5 </a:t>
            </a:r>
            <a:endParaRPr sz="2400" b="0">
              <a:ea typeface="宋体" panose="02010600030101010101" pitchFamily="2" charset="-122"/>
            </a:endParaRPr>
          </a:p>
          <a:p>
            <a:pPr indent="0"/>
            <a:r>
              <a:rPr sz="2400" b="0">
                <a:ea typeface="宋体" panose="02010600030101010101" pitchFamily="2" charset="-122"/>
              </a:rPr>
              <a:t>1 2 3 4 5 </a:t>
            </a:r>
            <a:endParaRPr sz="2400" b="0">
              <a:ea typeface="宋体" panose="02010600030101010101" pitchFamily="2" charset="-122"/>
            </a:endParaRPr>
          </a:p>
          <a:p>
            <a:pPr indent="0"/>
            <a:r>
              <a:rPr sz="2400" b="0">
                <a:ea typeface="宋体" panose="02010600030101010101" pitchFamily="2" charset="-122"/>
              </a:rPr>
              <a:t>16 17 18 19 6</a:t>
            </a:r>
            <a:endParaRPr sz="2400" b="0">
              <a:ea typeface="宋体" panose="02010600030101010101" pitchFamily="2" charset="-122"/>
            </a:endParaRPr>
          </a:p>
          <a:p>
            <a:pPr indent="0"/>
            <a:r>
              <a:rPr sz="2400" b="0">
                <a:ea typeface="宋体" panose="02010600030101010101" pitchFamily="2" charset="-122"/>
              </a:rPr>
              <a:t>15 24 25 20 7</a:t>
            </a:r>
            <a:endParaRPr sz="2400" b="0">
              <a:ea typeface="宋体" panose="02010600030101010101" pitchFamily="2" charset="-122"/>
            </a:endParaRPr>
          </a:p>
          <a:p>
            <a:pPr indent="0"/>
            <a:r>
              <a:rPr sz="2400" b="0">
                <a:ea typeface="宋体" panose="02010600030101010101" pitchFamily="2" charset="-122"/>
              </a:rPr>
              <a:t>14 23 22 21 8 </a:t>
            </a:r>
            <a:endParaRPr sz="2400" b="0">
              <a:ea typeface="宋体" panose="02010600030101010101" pitchFamily="2" charset="-122"/>
            </a:endParaRPr>
          </a:p>
          <a:p>
            <a:pPr indent="0"/>
            <a:r>
              <a:rPr sz="2400" b="0">
                <a:ea typeface="宋体" panose="02010600030101010101" pitchFamily="2" charset="-122"/>
              </a:rPr>
              <a:t>13 12 11 10 9</a:t>
            </a:r>
            <a:endParaRPr sz="2400" b="0">
              <a:ea typeface="宋体" panose="02010600030101010101" pitchFamily="2" charset="-122"/>
            </a:endParaRPr>
          </a:p>
          <a:p>
            <a:pPr indent="0"/>
            <a:endParaRPr sz="2400" b="0">
              <a:ea typeface="宋体" panose="02010600030101010101" pitchFamily="2" charset="-122"/>
            </a:endParaRPr>
          </a:p>
        </p:txBody>
      </p:sp>
      <p:sp>
        <p:nvSpPr>
          <p:cNvPr id="5" name="文本框 4"/>
          <p:cNvSpPr txBox="1"/>
          <p:nvPr/>
        </p:nvSpPr>
        <p:spPr>
          <a:xfrm>
            <a:off x="492125" y="347345"/>
            <a:ext cx="3365500" cy="1198880"/>
          </a:xfrm>
          <a:prstGeom prst="rect">
            <a:avLst/>
          </a:prstGeom>
          <a:noFill/>
        </p:spPr>
        <p:txBody>
          <a:bodyPr wrap="none" rtlCol="0">
            <a:spAutoFit/>
          </a:bodyPr>
          <a:lstStyle/>
          <a:p>
            <a:pPr algn="l"/>
            <a:r>
              <a:rPr lang="en-US" altLang="zh-CN" sz="3600" b="1" dirty="0">
                <a:solidFill>
                  <a:schemeClr val="accent5">
                    <a:lumMod val="75000"/>
                  </a:schemeClr>
                </a:solidFill>
                <a:latin typeface="+mj-lt"/>
                <a:ea typeface="+mj-ea"/>
                <a:cs typeface="+mj-cs"/>
                <a:sym typeface="+mn-ea"/>
              </a:rPr>
              <a:t>5 </a:t>
            </a:r>
            <a:r>
              <a:rPr lang="zh-CN" altLang="en-US" sz="3600" b="1" dirty="0">
                <a:solidFill>
                  <a:schemeClr val="accent5">
                    <a:lumMod val="75000"/>
                  </a:schemeClr>
                </a:solidFill>
                <a:latin typeface="+mj-lt"/>
                <a:ea typeface="+mj-ea"/>
                <a:cs typeface="+mj-cs"/>
                <a:sym typeface="+mn-ea"/>
              </a:rPr>
              <a:t>[</a:t>
            </a:r>
            <a:r>
              <a:rPr lang="en-US" altLang="zh-CN" sz="3600" b="1" dirty="0">
                <a:solidFill>
                  <a:schemeClr val="accent5">
                    <a:lumMod val="75000"/>
                  </a:schemeClr>
                </a:solidFill>
                <a:latin typeface="+mj-lt"/>
                <a:ea typeface="+mj-ea"/>
                <a:cs typeface="+mj-cs"/>
                <a:sym typeface="+mn-ea"/>
              </a:rPr>
              <a:t>1</a:t>
            </a:r>
            <a:r>
              <a:rPr lang="en-US" sz="3600" b="1" dirty="0">
                <a:solidFill>
                  <a:schemeClr val="accent5">
                    <a:lumMod val="75000"/>
                  </a:schemeClr>
                </a:solidFill>
                <a:latin typeface="+mj-lt"/>
                <a:ea typeface="+mj-ea"/>
                <a:cs typeface="+mj-cs"/>
                <a:sym typeface="+mn-ea"/>
              </a:rPr>
              <a:t>120</a:t>
            </a:r>
            <a:r>
              <a:rPr lang="zh-CN" altLang="en-US" sz="3600" b="1" dirty="0">
                <a:solidFill>
                  <a:schemeClr val="accent5">
                    <a:lumMod val="75000"/>
                  </a:schemeClr>
                </a:solidFill>
                <a:latin typeface="+mj-lt"/>
                <a:ea typeface="+mj-ea"/>
                <a:cs typeface="+mj-cs"/>
                <a:sym typeface="+mn-ea"/>
              </a:rPr>
              <a:t>]</a:t>
            </a:r>
            <a:r>
              <a:rPr lang="en-US" altLang="zh-CN" sz="3600" b="1" dirty="0">
                <a:solidFill>
                  <a:schemeClr val="accent5">
                    <a:lumMod val="75000"/>
                  </a:schemeClr>
                </a:solidFill>
                <a:latin typeface="+mj-lt"/>
                <a:ea typeface="+mj-ea"/>
                <a:cs typeface="+mj-cs"/>
                <a:sym typeface="+mn-ea"/>
              </a:rPr>
              <a:t> </a:t>
            </a:r>
            <a:r>
              <a:rPr lang="zh-CN" altLang="en-US" sz="3600" b="1" dirty="0">
                <a:solidFill>
                  <a:schemeClr val="accent5">
                    <a:lumMod val="75000"/>
                  </a:schemeClr>
                </a:solidFill>
                <a:latin typeface="+mj-lt"/>
                <a:ea typeface="+mj-ea"/>
                <a:cs typeface="+mj-cs"/>
                <a:sym typeface="+mn-ea"/>
              </a:rPr>
              <a:t> </a:t>
            </a:r>
            <a:r>
              <a:rPr lang="en-US" sz="3600" b="1" dirty="0">
                <a:solidFill>
                  <a:schemeClr val="accent5">
                    <a:lumMod val="75000"/>
                  </a:schemeClr>
                </a:solidFill>
                <a:latin typeface="+mj-lt"/>
                <a:ea typeface="+mj-ea"/>
                <a:cs typeface="+mj-cs"/>
                <a:sym typeface="+mn-ea"/>
              </a:rPr>
              <a:t>trs滑雪</a:t>
            </a:r>
            <a:endParaRPr lang="en-US" sz="3600" b="1" dirty="0">
              <a:solidFill>
                <a:schemeClr val="accent5">
                  <a:lumMod val="75000"/>
                </a:schemeClr>
              </a:solidFill>
              <a:latin typeface="+mj-lt"/>
              <a:ea typeface="+mj-ea"/>
              <a:cs typeface="+mj-cs"/>
            </a:endParaRPr>
          </a:p>
          <a:p>
            <a:pPr algn="l"/>
            <a:endParaRPr lang="zh-CN" altLang="en-US" sz="3600" b="1" dirty="0">
              <a:solidFill>
                <a:schemeClr val="accent5">
                  <a:lumMod val="75000"/>
                </a:schemeClr>
              </a:solidFill>
              <a:latin typeface="+mj-lt"/>
              <a:ea typeface="+mj-ea"/>
              <a:cs typeface="+mj-cs"/>
              <a:sym typeface="+mn-ea"/>
            </a:endParaRPr>
          </a:p>
        </p:txBody>
      </p:sp>
      <p:sp>
        <p:nvSpPr>
          <p:cNvPr id="2" name="文本框 1"/>
          <p:cNvSpPr txBox="1"/>
          <p:nvPr/>
        </p:nvSpPr>
        <p:spPr>
          <a:xfrm>
            <a:off x="3871595" y="1546225"/>
            <a:ext cx="1402080" cy="829945"/>
          </a:xfrm>
          <a:prstGeom prst="rect">
            <a:avLst/>
          </a:prstGeom>
          <a:noFill/>
        </p:spPr>
        <p:txBody>
          <a:bodyPr wrap="none" rtlCol="0">
            <a:spAutoFit/>
          </a:bodyPr>
          <a:p>
            <a:pPr indent="0" algn="l"/>
            <a:r>
              <a:rPr sz="2400">
                <a:ea typeface="宋体" panose="02010600030101010101" pitchFamily="2" charset="-122"/>
                <a:sym typeface="+mn-ea"/>
              </a:rPr>
              <a:t>样例输出</a:t>
            </a:r>
            <a:endParaRPr sz="2400" b="0">
              <a:ea typeface="宋体" panose="02010600030101010101" pitchFamily="2" charset="-122"/>
            </a:endParaRPr>
          </a:p>
          <a:p>
            <a:pPr indent="0" algn="l"/>
            <a:r>
              <a:rPr sz="2400">
                <a:ea typeface="宋体" panose="02010600030101010101" pitchFamily="2" charset="-122"/>
                <a:sym typeface="+mn-ea"/>
              </a:rPr>
              <a:t>25  </a:t>
            </a:r>
            <a:endParaRPr lang="zh-CN" altLang="en-US" sz="2400" b="0">
              <a:ea typeface="宋体" panose="02010600030101010101" pitchFamily="2" charset="-122"/>
            </a:endParaRPr>
          </a:p>
        </p:txBody>
      </p:sp>
      <p:pic>
        <p:nvPicPr>
          <p:cNvPr id="3" name="图片 2"/>
          <p:cNvPicPr>
            <a:picLocks noChangeAspect="1"/>
          </p:cNvPicPr>
          <p:nvPr/>
        </p:nvPicPr>
        <p:blipFill>
          <a:blip r:embed="rId1"/>
          <a:stretch>
            <a:fillRect/>
          </a:stretch>
        </p:blipFill>
        <p:spPr>
          <a:xfrm>
            <a:off x="4173220" y="3451860"/>
            <a:ext cx="4460240" cy="2656840"/>
          </a:xfrm>
          <a:prstGeom prst="rect">
            <a:avLst/>
          </a:prstGeom>
        </p:spPr>
      </p:pic>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560070" y="1403350"/>
            <a:ext cx="7832725" cy="1568450"/>
          </a:xfrm>
          <a:prstGeom prst="rect">
            <a:avLst/>
          </a:prstGeom>
          <a:noFill/>
          <a:ln w="9525">
            <a:noFill/>
          </a:ln>
        </p:spPr>
        <p:txBody>
          <a:bodyPr wrap="square">
            <a:spAutoFit/>
          </a:bodyPr>
          <a:lstStyle/>
          <a:p>
            <a:pPr indent="0"/>
            <a:r>
              <a:rPr lang="en-US" sz="2400" b="0">
                <a:ea typeface="宋体" panose="02010600030101010101" pitchFamily="2" charset="-122"/>
              </a:rPr>
              <a:t>       </a:t>
            </a:r>
            <a:r>
              <a:rPr sz="2400" b="0">
                <a:ea typeface="宋体" panose="02010600030101010101" pitchFamily="2" charset="-122"/>
              </a:rPr>
              <a:t>本身这题是一个dfs的题目，遍历所有的位置，找到从当前位置往下走的最大路径，再取最大值，可是这样做会有很多重复的位置被重新计算过，</a:t>
            </a:r>
            <a:r>
              <a:rPr lang="zh-CN" sz="2400" b="0">
                <a:ea typeface="宋体" panose="02010600030101010101" pitchFamily="2" charset="-122"/>
              </a:rPr>
              <a:t>时间复杂度很高，接近</a:t>
            </a:r>
            <a:r>
              <a:rPr lang="en-US" altLang="zh-CN" sz="2400" b="0">
                <a:ea typeface="宋体" panose="02010600030101010101" pitchFamily="2" charset="-122"/>
              </a:rPr>
              <a:t>4</a:t>
            </a:r>
            <a:r>
              <a:rPr lang="en-US" altLang="zh-CN" sz="2400" b="0" baseline="30000">
                <a:ea typeface="宋体" panose="02010600030101010101" pitchFamily="2" charset="-122"/>
              </a:rPr>
              <a:t>n</a:t>
            </a:r>
            <a:r>
              <a:rPr lang="en-US" altLang="zh-CN" sz="2400" b="0">
                <a:ea typeface="宋体" panose="02010600030101010101" pitchFamily="2" charset="-122"/>
              </a:rPr>
              <a:t>, </a:t>
            </a:r>
            <a:r>
              <a:rPr sz="2400" b="0">
                <a:ea typeface="宋体" panose="02010600030101010101" pitchFamily="2" charset="-122"/>
              </a:rPr>
              <a:t>因此可以利用空间换时间的思想</a:t>
            </a:r>
            <a:r>
              <a:rPr lang="zh-CN" sz="2400" b="0">
                <a:ea typeface="宋体" panose="02010600030101010101" pitchFamily="2" charset="-122"/>
              </a:rPr>
              <a:t>，采用</a:t>
            </a:r>
            <a:r>
              <a:rPr sz="2400" b="0">
                <a:ea typeface="宋体" panose="02010600030101010101" pitchFamily="2" charset="-122"/>
              </a:rPr>
              <a:t>记忆化搜索</a:t>
            </a:r>
            <a:r>
              <a:rPr lang="zh-CN" sz="2400" b="0">
                <a:ea typeface="宋体" panose="02010600030101010101" pitchFamily="2" charset="-122"/>
              </a:rPr>
              <a:t>。</a:t>
            </a:r>
            <a:endParaRPr lang="zh-CN" sz="2400" b="0">
              <a:ea typeface="宋体" panose="02010600030101010101" pitchFamily="2" charset="-122"/>
            </a:endParaRPr>
          </a:p>
        </p:txBody>
      </p:sp>
      <p:sp>
        <p:nvSpPr>
          <p:cNvPr id="5" name="文本框 4"/>
          <p:cNvSpPr txBox="1"/>
          <p:nvPr/>
        </p:nvSpPr>
        <p:spPr>
          <a:xfrm>
            <a:off x="492125" y="347345"/>
            <a:ext cx="1097280" cy="645160"/>
          </a:xfrm>
          <a:prstGeom prst="rect">
            <a:avLst/>
          </a:prstGeom>
          <a:noFill/>
        </p:spPr>
        <p:txBody>
          <a:bodyPr wrap="none" rtlCol="0">
            <a:spAutoFit/>
          </a:bodyPr>
          <a:lstStyle/>
          <a:p>
            <a:pPr algn="l"/>
            <a:r>
              <a:rPr lang="zh-CN" sz="3600" b="1" dirty="0">
                <a:solidFill>
                  <a:schemeClr val="accent5">
                    <a:lumMod val="75000"/>
                  </a:schemeClr>
                </a:solidFill>
                <a:latin typeface="+mj-lt"/>
                <a:ea typeface="+mj-ea"/>
                <a:cs typeface="+mj-cs"/>
                <a:sym typeface="+mn-ea"/>
              </a:rPr>
              <a:t>分析</a:t>
            </a:r>
            <a:endParaRPr lang="zh-CN" sz="3600" b="1" dirty="0">
              <a:solidFill>
                <a:schemeClr val="accent5">
                  <a:lumMod val="75000"/>
                </a:schemeClr>
              </a:solidFill>
              <a:latin typeface="+mj-lt"/>
              <a:ea typeface="+mj-ea"/>
              <a:cs typeface="+mj-cs"/>
              <a:sym typeface="+mn-ea"/>
            </a:endParaRP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492125" y="347345"/>
            <a:ext cx="3365500" cy="1198880"/>
          </a:xfrm>
          <a:prstGeom prst="rect">
            <a:avLst/>
          </a:prstGeom>
          <a:noFill/>
        </p:spPr>
        <p:txBody>
          <a:bodyPr wrap="none" rtlCol="0">
            <a:spAutoFit/>
          </a:bodyPr>
          <a:lstStyle/>
          <a:p>
            <a:r>
              <a:rPr lang="en-US" altLang="zh-CN" sz="3600" b="1" dirty="0">
                <a:solidFill>
                  <a:schemeClr val="accent5">
                    <a:lumMod val="75000"/>
                  </a:schemeClr>
                </a:solidFill>
                <a:latin typeface="+mj-lt"/>
                <a:ea typeface="+mj-ea"/>
                <a:cs typeface="+mj-cs"/>
                <a:sym typeface="+mn-ea"/>
              </a:rPr>
              <a:t>5 </a:t>
            </a:r>
            <a:r>
              <a:rPr lang="zh-CN" altLang="en-US" sz="3600" b="1" dirty="0">
                <a:solidFill>
                  <a:schemeClr val="accent5">
                    <a:lumMod val="75000"/>
                  </a:schemeClr>
                </a:solidFill>
                <a:latin typeface="+mj-lt"/>
                <a:ea typeface="+mj-ea"/>
                <a:cs typeface="+mj-cs"/>
                <a:sym typeface="+mn-ea"/>
              </a:rPr>
              <a:t>[</a:t>
            </a:r>
            <a:r>
              <a:rPr lang="en-US" altLang="zh-CN" sz="3600" b="1" dirty="0">
                <a:solidFill>
                  <a:schemeClr val="accent5">
                    <a:lumMod val="75000"/>
                  </a:schemeClr>
                </a:solidFill>
                <a:latin typeface="+mj-lt"/>
                <a:ea typeface="+mj-ea"/>
                <a:cs typeface="+mj-cs"/>
                <a:sym typeface="+mn-ea"/>
              </a:rPr>
              <a:t>1</a:t>
            </a:r>
            <a:r>
              <a:rPr lang="en-US" sz="3600" b="1" dirty="0">
                <a:solidFill>
                  <a:schemeClr val="accent5">
                    <a:lumMod val="75000"/>
                  </a:schemeClr>
                </a:solidFill>
                <a:latin typeface="+mj-lt"/>
                <a:ea typeface="+mj-ea"/>
                <a:cs typeface="+mj-cs"/>
                <a:sym typeface="+mn-ea"/>
              </a:rPr>
              <a:t>120</a:t>
            </a:r>
            <a:r>
              <a:rPr lang="zh-CN" altLang="en-US" sz="3600" b="1" dirty="0">
                <a:solidFill>
                  <a:schemeClr val="accent5">
                    <a:lumMod val="75000"/>
                  </a:schemeClr>
                </a:solidFill>
                <a:latin typeface="+mj-lt"/>
                <a:ea typeface="+mj-ea"/>
                <a:cs typeface="+mj-cs"/>
                <a:sym typeface="+mn-ea"/>
              </a:rPr>
              <a:t>]</a:t>
            </a:r>
            <a:r>
              <a:rPr lang="en-US" altLang="zh-CN" sz="3600" b="1" dirty="0">
                <a:solidFill>
                  <a:schemeClr val="accent5">
                    <a:lumMod val="75000"/>
                  </a:schemeClr>
                </a:solidFill>
                <a:latin typeface="+mj-lt"/>
                <a:ea typeface="+mj-ea"/>
                <a:cs typeface="+mj-cs"/>
                <a:sym typeface="+mn-ea"/>
              </a:rPr>
              <a:t> </a:t>
            </a:r>
            <a:r>
              <a:rPr lang="zh-CN" altLang="en-US" sz="3600" b="1" dirty="0">
                <a:solidFill>
                  <a:schemeClr val="accent5">
                    <a:lumMod val="75000"/>
                  </a:schemeClr>
                </a:solidFill>
                <a:latin typeface="+mj-lt"/>
                <a:ea typeface="+mj-ea"/>
                <a:cs typeface="+mj-cs"/>
                <a:sym typeface="+mn-ea"/>
              </a:rPr>
              <a:t> </a:t>
            </a:r>
            <a:r>
              <a:rPr lang="en-US" sz="3600" b="1" dirty="0">
                <a:solidFill>
                  <a:schemeClr val="accent5">
                    <a:lumMod val="75000"/>
                  </a:schemeClr>
                </a:solidFill>
                <a:latin typeface="+mj-lt"/>
                <a:ea typeface="+mj-ea"/>
                <a:cs typeface="+mj-cs"/>
                <a:sym typeface="+mn-ea"/>
              </a:rPr>
              <a:t>trs滑雪</a:t>
            </a:r>
            <a:endParaRPr lang="en-US" sz="3600" b="1" dirty="0">
              <a:solidFill>
                <a:schemeClr val="accent5">
                  <a:lumMod val="75000"/>
                </a:schemeClr>
              </a:solidFill>
              <a:latin typeface="+mj-lt"/>
              <a:ea typeface="+mj-ea"/>
              <a:cs typeface="+mj-cs"/>
            </a:endParaRPr>
          </a:p>
          <a:p>
            <a:endParaRPr lang="zh-CN" altLang="en-US" sz="3600" b="1" dirty="0">
              <a:solidFill>
                <a:schemeClr val="accent5">
                  <a:lumMod val="75000"/>
                </a:schemeClr>
              </a:solidFill>
              <a:latin typeface="+mj-lt"/>
              <a:ea typeface="+mj-ea"/>
              <a:cs typeface="+mj-cs"/>
              <a:sym typeface="+mn-ea"/>
            </a:endParaRPr>
          </a:p>
        </p:txBody>
      </p:sp>
      <p:pic>
        <p:nvPicPr>
          <p:cNvPr id="100" name="图片 99"/>
          <p:cNvPicPr/>
          <p:nvPr/>
        </p:nvPicPr>
        <p:blipFill>
          <a:blip r:embed="rId1"/>
          <a:stretch>
            <a:fillRect/>
          </a:stretch>
        </p:blipFill>
        <p:spPr>
          <a:xfrm>
            <a:off x="587375" y="1144905"/>
            <a:ext cx="8159115" cy="5193665"/>
          </a:xfrm>
          <a:prstGeom prst="rect">
            <a:avLst/>
          </a:prstGeom>
          <a:noFill/>
          <a:ln w="9525">
            <a:noFill/>
          </a:ln>
        </p:spPr>
      </p:pic>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492125" y="347345"/>
            <a:ext cx="3365500" cy="645160"/>
          </a:xfrm>
          <a:prstGeom prst="rect">
            <a:avLst/>
          </a:prstGeom>
          <a:noFill/>
        </p:spPr>
        <p:txBody>
          <a:bodyPr wrap="square" rtlCol="0">
            <a:spAutoFit/>
          </a:bodyPr>
          <a:lstStyle/>
          <a:p>
            <a:pPr algn="l"/>
            <a:r>
              <a:rPr lang="en-US" altLang="zh-CN" sz="3600" b="1" dirty="0">
                <a:solidFill>
                  <a:schemeClr val="accent5">
                    <a:lumMod val="75000"/>
                  </a:schemeClr>
                </a:solidFill>
                <a:latin typeface="+mj-lt"/>
                <a:ea typeface="+mj-ea"/>
                <a:cs typeface="+mj-cs"/>
                <a:sym typeface="+mn-ea"/>
              </a:rPr>
              <a:t>5 </a:t>
            </a:r>
            <a:r>
              <a:rPr lang="zh-CN" altLang="en-US" sz="3600" b="1" dirty="0">
                <a:solidFill>
                  <a:schemeClr val="accent5">
                    <a:lumMod val="75000"/>
                  </a:schemeClr>
                </a:solidFill>
                <a:latin typeface="+mj-lt"/>
                <a:ea typeface="+mj-ea"/>
                <a:cs typeface="+mj-cs"/>
                <a:sym typeface="+mn-ea"/>
              </a:rPr>
              <a:t>[</a:t>
            </a:r>
            <a:r>
              <a:rPr lang="en-US" altLang="zh-CN" sz="3600" b="1" dirty="0">
                <a:solidFill>
                  <a:schemeClr val="accent5">
                    <a:lumMod val="75000"/>
                  </a:schemeClr>
                </a:solidFill>
                <a:latin typeface="+mj-lt"/>
                <a:ea typeface="+mj-ea"/>
                <a:cs typeface="+mj-cs"/>
                <a:sym typeface="+mn-ea"/>
              </a:rPr>
              <a:t>1</a:t>
            </a:r>
            <a:r>
              <a:rPr lang="en-US" sz="3600" b="1" dirty="0">
                <a:solidFill>
                  <a:schemeClr val="accent5">
                    <a:lumMod val="75000"/>
                  </a:schemeClr>
                </a:solidFill>
                <a:latin typeface="+mj-lt"/>
                <a:ea typeface="+mj-ea"/>
                <a:cs typeface="+mj-cs"/>
                <a:sym typeface="+mn-ea"/>
              </a:rPr>
              <a:t>120</a:t>
            </a:r>
            <a:r>
              <a:rPr lang="zh-CN" altLang="en-US" sz="3600" b="1" dirty="0">
                <a:solidFill>
                  <a:schemeClr val="accent5">
                    <a:lumMod val="75000"/>
                  </a:schemeClr>
                </a:solidFill>
                <a:latin typeface="+mj-lt"/>
                <a:ea typeface="+mj-ea"/>
                <a:cs typeface="+mj-cs"/>
                <a:sym typeface="+mn-ea"/>
              </a:rPr>
              <a:t>]</a:t>
            </a:r>
            <a:r>
              <a:rPr lang="en-US" altLang="zh-CN" sz="3600" b="1" dirty="0">
                <a:solidFill>
                  <a:schemeClr val="accent5">
                    <a:lumMod val="75000"/>
                  </a:schemeClr>
                </a:solidFill>
                <a:latin typeface="+mj-lt"/>
                <a:ea typeface="+mj-ea"/>
                <a:cs typeface="+mj-cs"/>
                <a:sym typeface="+mn-ea"/>
              </a:rPr>
              <a:t> </a:t>
            </a:r>
            <a:r>
              <a:rPr lang="zh-CN" altLang="en-US" sz="3600" b="1" dirty="0">
                <a:solidFill>
                  <a:schemeClr val="accent5">
                    <a:lumMod val="75000"/>
                  </a:schemeClr>
                </a:solidFill>
                <a:latin typeface="+mj-lt"/>
                <a:ea typeface="+mj-ea"/>
                <a:cs typeface="+mj-cs"/>
                <a:sym typeface="+mn-ea"/>
              </a:rPr>
              <a:t>源代码</a:t>
            </a:r>
            <a:endParaRPr lang="zh-CN" altLang="en-US" sz="3600" b="1" dirty="0">
              <a:solidFill>
                <a:schemeClr val="accent5">
                  <a:lumMod val="75000"/>
                </a:schemeClr>
              </a:solidFill>
              <a:latin typeface="+mj-lt"/>
              <a:ea typeface="+mj-ea"/>
              <a:cs typeface="+mj-cs"/>
              <a:sym typeface="+mn-ea"/>
            </a:endParaRPr>
          </a:p>
        </p:txBody>
      </p:sp>
      <p:pic>
        <p:nvPicPr>
          <p:cNvPr id="2" name="图片 1"/>
          <p:cNvPicPr>
            <a:picLocks noChangeAspect="1"/>
          </p:cNvPicPr>
          <p:nvPr/>
        </p:nvPicPr>
        <p:blipFill>
          <a:blip r:embed="rId1"/>
          <a:stretch>
            <a:fillRect/>
          </a:stretch>
        </p:blipFill>
        <p:spPr>
          <a:xfrm>
            <a:off x="416560" y="1211580"/>
            <a:ext cx="6913880" cy="5022850"/>
          </a:xfrm>
          <a:prstGeom prst="rect">
            <a:avLst/>
          </a:prstGeom>
        </p:spPr>
      </p:pic>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灯片编号占位符 3"/>
          <p:cNvSpPr>
            <a:spLocks noGrp="1"/>
          </p:cNvSpPr>
          <p:nvPr>
            <p:ph type="sldNum" sz="quarter" idx="12"/>
          </p:nvPr>
        </p:nvSpPr>
        <p:spPr/>
        <p:txBody>
          <a:bodyPr/>
          <a:p>
            <a:fld id="{565CE74E-AB26-4998-AD42-012C4C1AD076}" type="slidenum">
              <a:rPr lang="zh-CN" altLang="en-US" smtClean="0"/>
            </a:fld>
            <a:endParaRPr lang="zh-CN" altLang="en-US"/>
          </a:p>
        </p:txBody>
      </p:sp>
      <p:sp>
        <p:nvSpPr>
          <p:cNvPr id="3" name="文本框 2"/>
          <p:cNvSpPr txBox="1"/>
          <p:nvPr/>
        </p:nvSpPr>
        <p:spPr>
          <a:xfrm>
            <a:off x="492125" y="347345"/>
            <a:ext cx="3365500" cy="645160"/>
          </a:xfrm>
          <a:prstGeom prst="rect">
            <a:avLst/>
          </a:prstGeom>
          <a:noFill/>
        </p:spPr>
        <p:txBody>
          <a:bodyPr wrap="square" rtlCol="0">
            <a:spAutoFit/>
          </a:bodyPr>
          <a:p>
            <a:pPr algn="l"/>
            <a:r>
              <a:rPr lang="en-US" altLang="zh-CN" sz="3600" b="1" dirty="0">
                <a:solidFill>
                  <a:schemeClr val="accent5">
                    <a:lumMod val="75000"/>
                  </a:schemeClr>
                </a:solidFill>
                <a:latin typeface="+mj-lt"/>
                <a:ea typeface="+mj-ea"/>
                <a:cs typeface="+mj-cs"/>
                <a:sym typeface="+mn-ea"/>
              </a:rPr>
              <a:t>5 </a:t>
            </a:r>
            <a:r>
              <a:rPr lang="zh-CN" altLang="en-US" sz="3600" b="1" dirty="0">
                <a:solidFill>
                  <a:schemeClr val="accent5">
                    <a:lumMod val="75000"/>
                  </a:schemeClr>
                </a:solidFill>
                <a:latin typeface="+mj-lt"/>
                <a:ea typeface="+mj-ea"/>
                <a:cs typeface="+mj-cs"/>
                <a:sym typeface="+mn-ea"/>
              </a:rPr>
              <a:t>[</a:t>
            </a:r>
            <a:r>
              <a:rPr lang="en-US" altLang="zh-CN" sz="3600" b="1" dirty="0">
                <a:solidFill>
                  <a:schemeClr val="accent5">
                    <a:lumMod val="75000"/>
                  </a:schemeClr>
                </a:solidFill>
                <a:latin typeface="+mj-lt"/>
                <a:ea typeface="+mj-ea"/>
                <a:cs typeface="+mj-cs"/>
                <a:sym typeface="+mn-ea"/>
              </a:rPr>
              <a:t>1</a:t>
            </a:r>
            <a:r>
              <a:rPr lang="en-US" sz="3600" b="1" dirty="0">
                <a:solidFill>
                  <a:schemeClr val="accent5">
                    <a:lumMod val="75000"/>
                  </a:schemeClr>
                </a:solidFill>
                <a:latin typeface="+mj-lt"/>
                <a:ea typeface="+mj-ea"/>
                <a:cs typeface="+mj-cs"/>
                <a:sym typeface="+mn-ea"/>
              </a:rPr>
              <a:t>120</a:t>
            </a:r>
            <a:r>
              <a:rPr lang="zh-CN" altLang="en-US" sz="3600" b="1" dirty="0">
                <a:solidFill>
                  <a:schemeClr val="accent5">
                    <a:lumMod val="75000"/>
                  </a:schemeClr>
                </a:solidFill>
                <a:latin typeface="+mj-lt"/>
                <a:ea typeface="+mj-ea"/>
                <a:cs typeface="+mj-cs"/>
                <a:sym typeface="+mn-ea"/>
              </a:rPr>
              <a:t>]</a:t>
            </a:r>
            <a:r>
              <a:rPr lang="en-US" altLang="zh-CN" sz="3600" b="1" dirty="0">
                <a:solidFill>
                  <a:schemeClr val="accent5">
                    <a:lumMod val="75000"/>
                  </a:schemeClr>
                </a:solidFill>
                <a:latin typeface="+mj-lt"/>
                <a:ea typeface="+mj-ea"/>
                <a:cs typeface="+mj-cs"/>
                <a:sym typeface="+mn-ea"/>
              </a:rPr>
              <a:t> </a:t>
            </a:r>
            <a:r>
              <a:rPr lang="zh-CN" altLang="en-US" sz="3600" b="1" dirty="0">
                <a:solidFill>
                  <a:schemeClr val="accent5">
                    <a:lumMod val="75000"/>
                  </a:schemeClr>
                </a:solidFill>
                <a:latin typeface="+mj-lt"/>
                <a:ea typeface="+mj-ea"/>
                <a:cs typeface="+mj-cs"/>
                <a:sym typeface="+mn-ea"/>
              </a:rPr>
              <a:t>源代码</a:t>
            </a:r>
            <a:endParaRPr lang="zh-CN" altLang="en-US" sz="3600" b="1" dirty="0">
              <a:solidFill>
                <a:schemeClr val="accent5">
                  <a:lumMod val="75000"/>
                </a:schemeClr>
              </a:solidFill>
              <a:latin typeface="+mj-lt"/>
              <a:ea typeface="+mj-ea"/>
              <a:cs typeface="+mj-cs"/>
              <a:sym typeface="+mn-ea"/>
            </a:endParaRPr>
          </a:p>
        </p:txBody>
      </p:sp>
      <p:pic>
        <p:nvPicPr>
          <p:cNvPr id="2" name="图片 1"/>
          <p:cNvPicPr>
            <a:picLocks noChangeAspect="1"/>
          </p:cNvPicPr>
          <p:nvPr/>
        </p:nvPicPr>
        <p:blipFill>
          <a:blip r:embed="rId1"/>
          <a:stretch>
            <a:fillRect/>
          </a:stretch>
        </p:blipFill>
        <p:spPr>
          <a:xfrm>
            <a:off x="492125" y="1212215"/>
            <a:ext cx="7629525" cy="4323715"/>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502285" y="1422400"/>
            <a:ext cx="6229985" cy="1420495"/>
          </a:xfrm>
          <a:prstGeom prst="rect">
            <a:avLst/>
          </a:prstGeom>
          <a:noFill/>
          <a:ln w="9525">
            <a:noFill/>
          </a:ln>
        </p:spPr>
        <p:txBody>
          <a:bodyPr wrap="square">
            <a:spAutoFit/>
          </a:bodyPr>
          <a:lstStyle/>
          <a:p>
            <a:pPr indent="0">
              <a:lnSpc>
                <a:spcPct val="120000"/>
              </a:lnSpc>
            </a:pPr>
            <a:r>
              <a:rPr sz="2400" b="0">
                <a:ea typeface="宋体" panose="02010600030101010101" pitchFamily="2" charset="-122"/>
              </a:rPr>
              <a:t>这是一个简单的生存游戏，你控制一个机器人从一个棋盘的起始点(1,1)走到棋盘的终点(n,m)。游戏的规则描述如下：</a:t>
            </a:r>
            <a:endParaRPr sz="2400" b="0">
              <a:ea typeface="宋体" panose="02010600030101010101" pitchFamily="2" charset="-122"/>
            </a:endParaRPr>
          </a:p>
        </p:txBody>
      </p:sp>
      <p:sp>
        <p:nvSpPr>
          <p:cNvPr id="5" name="文本框 4"/>
          <p:cNvSpPr txBox="1"/>
          <p:nvPr/>
        </p:nvSpPr>
        <p:spPr>
          <a:xfrm>
            <a:off x="492125" y="347345"/>
            <a:ext cx="4244975" cy="645160"/>
          </a:xfrm>
          <a:prstGeom prst="rect">
            <a:avLst/>
          </a:prstGeom>
          <a:noFill/>
        </p:spPr>
        <p:txBody>
          <a:bodyPr wrap="none" rtlCol="0">
            <a:spAutoFit/>
          </a:bodyPr>
          <a:lstStyle/>
          <a:p>
            <a:r>
              <a:rPr lang="en-US" altLang="zh-CN" sz="3600" b="1" dirty="0">
                <a:solidFill>
                  <a:schemeClr val="accent5">
                    <a:lumMod val="75000"/>
                  </a:schemeClr>
                </a:solidFill>
                <a:latin typeface="+mj-lt"/>
                <a:ea typeface="+mj-ea"/>
                <a:cs typeface="+mj-cs"/>
                <a:sym typeface="+mn-ea"/>
              </a:rPr>
              <a:t>6 </a:t>
            </a:r>
            <a:r>
              <a:rPr lang="zh-CN" altLang="en-US" sz="3600" b="1" dirty="0">
                <a:solidFill>
                  <a:schemeClr val="accent5">
                    <a:lumMod val="75000"/>
                  </a:schemeClr>
                </a:solidFill>
                <a:latin typeface="+mj-lt"/>
                <a:ea typeface="+mj-ea"/>
                <a:cs typeface="+mj-cs"/>
                <a:sym typeface="+mn-ea"/>
              </a:rPr>
              <a:t>[</a:t>
            </a:r>
            <a:r>
              <a:rPr lang="en-US" altLang="zh-CN" sz="3600" b="1" dirty="0">
                <a:solidFill>
                  <a:schemeClr val="accent5">
                    <a:lumMod val="75000"/>
                  </a:schemeClr>
                </a:solidFill>
                <a:latin typeface="+mj-lt"/>
                <a:ea typeface="+mj-ea"/>
                <a:cs typeface="+mj-cs"/>
                <a:sym typeface="+mn-ea"/>
              </a:rPr>
              <a:t>1</a:t>
            </a:r>
            <a:r>
              <a:rPr lang="en-US" sz="3600" b="1" dirty="0">
                <a:solidFill>
                  <a:schemeClr val="accent5">
                    <a:lumMod val="75000"/>
                  </a:schemeClr>
                </a:solidFill>
                <a:latin typeface="+mj-lt"/>
                <a:ea typeface="+mj-ea"/>
                <a:cs typeface="+mj-cs"/>
                <a:sym typeface="+mn-ea"/>
              </a:rPr>
              <a:t>085</a:t>
            </a:r>
            <a:r>
              <a:rPr lang="zh-CN" altLang="en-US" sz="3600" b="1" dirty="0">
                <a:solidFill>
                  <a:schemeClr val="accent5">
                    <a:lumMod val="75000"/>
                  </a:schemeClr>
                </a:solidFill>
                <a:latin typeface="+mj-lt"/>
                <a:ea typeface="+mj-ea"/>
                <a:cs typeface="+mj-cs"/>
                <a:sym typeface="+mn-ea"/>
              </a:rPr>
              <a:t>]</a:t>
            </a:r>
            <a:r>
              <a:rPr lang="en-US" altLang="zh-CN" sz="3600" b="1" dirty="0">
                <a:solidFill>
                  <a:schemeClr val="accent5">
                    <a:lumMod val="75000"/>
                  </a:schemeClr>
                </a:solidFill>
                <a:latin typeface="+mj-lt"/>
                <a:ea typeface="+mj-ea"/>
                <a:cs typeface="+mj-cs"/>
                <a:sym typeface="+mn-ea"/>
              </a:rPr>
              <a:t> </a:t>
            </a:r>
            <a:r>
              <a:rPr lang="zh-CN" altLang="en-US" sz="3600" b="1" dirty="0">
                <a:solidFill>
                  <a:schemeClr val="accent5">
                    <a:lumMod val="75000"/>
                  </a:schemeClr>
                </a:solidFill>
                <a:latin typeface="+mj-lt"/>
                <a:ea typeface="+mj-ea"/>
                <a:cs typeface="+mj-cs"/>
                <a:sym typeface="+mn-ea"/>
              </a:rPr>
              <a:t> </a:t>
            </a:r>
            <a:r>
              <a:rPr lang="en-US" sz="3600" b="1" dirty="0">
                <a:solidFill>
                  <a:schemeClr val="accent5">
                    <a:lumMod val="75000"/>
                  </a:schemeClr>
                </a:solidFill>
                <a:latin typeface="+mj-lt"/>
                <a:ea typeface="+mj-ea"/>
                <a:cs typeface="+mj-cs"/>
                <a:sym typeface="+mn-ea"/>
              </a:rPr>
              <a:t>机器人走路</a:t>
            </a:r>
            <a:endParaRPr lang="en-US" sz="3600" b="1" dirty="0">
              <a:solidFill>
                <a:schemeClr val="accent5">
                  <a:lumMod val="75000"/>
                </a:schemeClr>
              </a:solidFill>
              <a:latin typeface="+mj-lt"/>
              <a:ea typeface="+mj-ea"/>
              <a:cs typeface="+mj-cs"/>
              <a:sym typeface="+mn-ea"/>
            </a:endParaRPr>
          </a:p>
        </p:txBody>
      </p:sp>
      <p:pic>
        <p:nvPicPr>
          <p:cNvPr id="100" name="图片 99"/>
          <p:cNvPicPr/>
          <p:nvPr/>
        </p:nvPicPr>
        <p:blipFill>
          <a:blip r:embed="rId1"/>
          <a:stretch>
            <a:fillRect/>
          </a:stretch>
        </p:blipFill>
        <p:spPr>
          <a:xfrm>
            <a:off x="6686868" y="1323023"/>
            <a:ext cx="1743075" cy="1743075"/>
          </a:xfrm>
          <a:prstGeom prst="rect">
            <a:avLst/>
          </a:prstGeom>
          <a:noFill/>
          <a:ln w="9525">
            <a:noFill/>
          </a:ln>
        </p:spPr>
      </p:pic>
      <p:sp>
        <p:nvSpPr>
          <p:cNvPr id="6" name="文本框 5"/>
          <p:cNvSpPr txBox="1"/>
          <p:nvPr/>
        </p:nvSpPr>
        <p:spPr>
          <a:xfrm>
            <a:off x="781050" y="3350260"/>
            <a:ext cx="7927975" cy="2749550"/>
          </a:xfrm>
          <a:prstGeom prst="rect">
            <a:avLst/>
          </a:prstGeom>
          <a:noFill/>
        </p:spPr>
        <p:txBody>
          <a:bodyPr wrap="square" rtlCol="0" anchor="t">
            <a:spAutoFit/>
          </a:bodyPr>
          <a:p>
            <a:pPr indent="0">
              <a:lnSpc>
                <a:spcPct val="120000"/>
              </a:lnSpc>
            </a:pPr>
            <a:r>
              <a:rPr sz="2400">
                <a:ea typeface="宋体" panose="02010600030101010101" pitchFamily="2" charset="-122"/>
                <a:sym typeface="+mn-ea"/>
              </a:rPr>
              <a:t>1.机器人一开始在棋盘的起始点并有起始点所标有的能量。</a:t>
            </a:r>
            <a:endParaRPr sz="2400" b="0">
              <a:ea typeface="宋体" panose="02010600030101010101" pitchFamily="2" charset="-122"/>
            </a:endParaRPr>
          </a:p>
          <a:p>
            <a:pPr indent="0">
              <a:lnSpc>
                <a:spcPct val="120000"/>
              </a:lnSpc>
            </a:pPr>
            <a:r>
              <a:rPr sz="2400">
                <a:ea typeface="宋体" panose="02010600030101010101" pitchFamily="2" charset="-122"/>
                <a:sym typeface="+mn-ea"/>
              </a:rPr>
              <a:t>2.机器人只能向右或者向下走，并且每走一步消耗一单位能量。</a:t>
            </a:r>
            <a:endParaRPr sz="2400" b="0">
              <a:ea typeface="宋体" panose="02010600030101010101" pitchFamily="2" charset="-122"/>
            </a:endParaRPr>
          </a:p>
          <a:p>
            <a:pPr indent="0">
              <a:lnSpc>
                <a:spcPct val="120000"/>
              </a:lnSpc>
            </a:pPr>
            <a:r>
              <a:rPr sz="2400">
                <a:ea typeface="宋体" panose="02010600030101010101" pitchFamily="2" charset="-122"/>
                <a:sym typeface="+mn-ea"/>
              </a:rPr>
              <a:t>3.机器人不能在原地停留。</a:t>
            </a:r>
            <a:endParaRPr sz="2400" b="0">
              <a:ea typeface="宋体" panose="02010600030101010101" pitchFamily="2" charset="-122"/>
            </a:endParaRPr>
          </a:p>
          <a:p>
            <a:pPr indent="0">
              <a:lnSpc>
                <a:spcPct val="120000"/>
              </a:lnSpc>
            </a:pPr>
            <a:r>
              <a:rPr sz="2400">
                <a:ea typeface="宋体" panose="02010600030101010101" pitchFamily="2" charset="-122"/>
                <a:sym typeface="+mn-ea"/>
              </a:rPr>
              <a:t>4.当机器人选择了一条可行路径后，当他走到这条路径的终点时，他将只有终点所标记的能量。</a:t>
            </a:r>
            <a:endParaRPr lang="zh-CN" altLang="en-US" sz="2400">
              <a:ea typeface="宋体" panose="02010600030101010101" pitchFamily="2" charset="-122"/>
              <a:sym typeface="+mn-ea"/>
            </a:endParaRP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27635" y="3522345"/>
            <a:ext cx="8640445" cy="2120900"/>
          </a:xfrm>
          <a:prstGeom prst="rect">
            <a:avLst/>
          </a:prstGeom>
          <a:noFill/>
          <a:ln w="9525">
            <a:noFill/>
          </a:ln>
        </p:spPr>
        <p:txBody>
          <a:bodyPr wrap="square">
            <a:spAutoFit/>
          </a:bodyPr>
          <a:lstStyle/>
          <a:p>
            <a:pPr indent="0">
              <a:lnSpc>
                <a:spcPct val="110000"/>
              </a:lnSpc>
            </a:pPr>
            <a:r>
              <a:rPr lang="en-US" sz="2400" b="0">
                <a:ea typeface="宋体" panose="02010600030101010101" pitchFamily="2" charset="-122"/>
              </a:rPr>
              <a:t>        </a:t>
            </a:r>
            <a:r>
              <a:rPr sz="2400" b="0">
                <a:ea typeface="宋体" panose="02010600030101010101" pitchFamily="2" charset="-122"/>
              </a:rPr>
              <a:t>我们的问题是机器人有多少种方式从起点走到终点。这可能是一个很大的数，输出的结果对10000取模。</a:t>
            </a:r>
            <a:endParaRPr sz="2400" b="0">
              <a:ea typeface="宋体" panose="02010600030101010101" pitchFamily="2" charset="-122"/>
            </a:endParaRPr>
          </a:p>
          <a:p>
            <a:pPr indent="0">
              <a:lnSpc>
                <a:spcPct val="110000"/>
              </a:lnSpc>
            </a:pPr>
            <a:r>
              <a:rPr lang="en-US" sz="2400" b="0">
                <a:ea typeface="宋体" panose="02010600030101010101" pitchFamily="2" charset="-122"/>
              </a:rPr>
              <a:t>        </a:t>
            </a:r>
            <a:r>
              <a:rPr sz="2400" b="0">
                <a:ea typeface="宋体" panose="02010600030101010101" pitchFamily="2" charset="-122"/>
              </a:rPr>
              <a:t>输入第一行输入两个整数n,m(1 &lt;= n,m &lt;= 100)。表示棋盘的大小。接下来输入n行,每行m个整数e(0 &lt;= e &lt; 20)。</a:t>
            </a:r>
            <a:endParaRPr sz="2400" b="0">
              <a:ea typeface="宋体" panose="02010600030101010101" pitchFamily="2" charset="-122"/>
            </a:endParaRPr>
          </a:p>
          <a:p>
            <a:pPr indent="0">
              <a:lnSpc>
                <a:spcPct val="110000"/>
              </a:lnSpc>
            </a:pPr>
            <a:r>
              <a:rPr lang="en-US" sz="2400" b="0">
                <a:ea typeface="宋体" panose="02010600030101010101" pitchFamily="2" charset="-122"/>
              </a:rPr>
              <a:t>        </a:t>
            </a:r>
            <a:r>
              <a:rPr sz="2400" b="0">
                <a:ea typeface="宋体" panose="02010600030101010101" pitchFamily="2" charset="-122"/>
              </a:rPr>
              <a:t>输出对于每一组数据输出方式总数对10000取模的结果.  </a:t>
            </a:r>
            <a:endParaRPr sz="2400" b="0">
              <a:ea typeface="宋体" panose="02010600030101010101" pitchFamily="2" charset="-122"/>
            </a:endParaRPr>
          </a:p>
        </p:txBody>
      </p:sp>
      <p:sp>
        <p:nvSpPr>
          <p:cNvPr id="5" name="文本框 4"/>
          <p:cNvSpPr txBox="1"/>
          <p:nvPr/>
        </p:nvSpPr>
        <p:spPr>
          <a:xfrm>
            <a:off x="492125" y="347345"/>
            <a:ext cx="3909695" cy="645160"/>
          </a:xfrm>
          <a:prstGeom prst="rect">
            <a:avLst/>
          </a:prstGeom>
          <a:noFill/>
        </p:spPr>
        <p:txBody>
          <a:bodyPr wrap="none" rtlCol="0">
            <a:spAutoFit/>
          </a:bodyPr>
          <a:lstStyle/>
          <a:p>
            <a:pPr algn="l"/>
            <a:r>
              <a:rPr lang="zh-CN" altLang="en-US" sz="3600" b="1" dirty="0">
                <a:solidFill>
                  <a:schemeClr val="accent5">
                    <a:lumMod val="75000"/>
                  </a:schemeClr>
                </a:solidFill>
                <a:latin typeface="+mj-lt"/>
                <a:ea typeface="+mj-ea"/>
                <a:cs typeface="+mj-cs"/>
                <a:sym typeface="+mn-ea"/>
              </a:rPr>
              <a:t>[</a:t>
            </a:r>
            <a:r>
              <a:rPr lang="en-US" altLang="zh-CN" sz="3600" b="1" dirty="0">
                <a:solidFill>
                  <a:schemeClr val="accent5">
                    <a:lumMod val="75000"/>
                  </a:schemeClr>
                </a:solidFill>
                <a:latin typeface="+mj-lt"/>
                <a:ea typeface="+mj-ea"/>
                <a:cs typeface="+mj-cs"/>
                <a:sym typeface="+mn-ea"/>
              </a:rPr>
              <a:t>1</a:t>
            </a:r>
            <a:r>
              <a:rPr lang="en-US" sz="3600" b="1" dirty="0">
                <a:solidFill>
                  <a:schemeClr val="accent5">
                    <a:lumMod val="75000"/>
                  </a:schemeClr>
                </a:solidFill>
                <a:latin typeface="+mj-lt"/>
                <a:ea typeface="+mj-ea"/>
                <a:cs typeface="+mj-cs"/>
                <a:sym typeface="+mn-ea"/>
              </a:rPr>
              <a:t>085</a:t>
            </a:r>
            <a:r>
              <a:rPr lang="zh-CN" altLang="en-US" sz="3600" b="1" dirty="0">
                <a:solidFill>
                  <a:schemeClr val="accent5">
                    <a:lumMod val="75000"/>
                  </a:schemeClr>
                </a:solidFill>
                <a:latin typeface="+mj-lt"/>
                <a:ea typeface="+mj-ea"/>
                <a:cs typeface="+mj-cs"/>
                <a:sym typeface="+mn-ea"/>
              </a:rPr>
              <a:t>]</a:t>
            </a:r>
            <a:r>
              <a:rPr lang="en-US" altLang="zh-CN" sz="3600" b="1" dirty="0">
                <a:solidFill>
                  <a:schemeClr val="accent5">
                    <a:lumMod val="75000"/>
                  </a:schemeClr>
                </a:solidFill>
                <a:latin typeface="+mj-lt"/>
                <a:ea typeface="+mj-ea"/>
                <a:cs typeface="+mj-cs"/>
                <a:sym typeface="+mn-ea"/>
              </a:rPr>
              <a:t> </a:t>
            </a:r>
            <a:r>
              <a:rPr lang="zh-CN" altLang="en-US" sz="3600" b="1" dirty="0">
                <a:solidFill>
                  <a:schemeClr val="accent5">
                    <a:lumMod val="75000"/>
                  </a:schemeClr>
                </a:solidFill>
                <a:latin typeface="+mj-lt"/>
                <a:ea typeface="+mj-ea"/>
                <a:cs typeface="+mj-cs"/>
                <a:sym typeface="+mn-ea"/>
              </a:rPr>
              <a:t> </a:t>
            </a:r>
            <a:r>
              <a:rPr lang="en-US" sz="3600" b="1" dirty="0">
                <a:solidFill>
                  <a:schemeClr val="accent5">
                    <a:lumMod val="75000"/>
                  </a:schemeClr>
                </a:solidFill>
                <a:latin typeface="+mj-lt"/>
                <a:ea typeface="+mj-ea"/>
                <a:cs typeface="+mj-cs"/>
                <a:sym typeface="+mn-ea"/>
              </a:rPr>
              <a:t>机器人走路</a:t>
            </a:r>
            <a:endParaRPr lang="en-US" sz="3600" b="1" dirty="0">
              <a:solidFill>
                <a:schemeClr val="accent5">
                  <a:lumMod val="75000"/>
                </a:schemeClr>
              </a:solidFill>
              <a:latin typeface="+mj-lt"/>
              <a:ea typeface="+mj-ea"/>
              <a:cs typeface="+mj-cs"/>
              <a:sym typeface="+mn-ea"/>
            </a:endParaRPr>
          </a:p>
        </p:txBody>
      </p:sp>
      <p:pic>
        <p:nvPicPr>
          <p:cNvPr id="100" name="图片 99"/>
          <p:cNvPicPr/>
          <p:nvPr/>
        </p:nvPicPr>
        <p:blipFill>
          <a:blip r:embed="rId1"/>
          <a:stretch>
            <a:fillRect/>
          </a:stretch>
        </p:blipFill>
        <p:spPr>
          <a:xfrm>
            <a:off x="7085013" y="1306513"/>
            <a:ext cx="1743075" cy="1743075"/>
          </a:xfrm>
          <a:prstGeom prst="rect">
            <a:avLst/>
          </a:prstGeom>
          <a:noFill/>
          <a:ln w="9525">
            <a:noFill/>
          </a:ln>
        </p:spPr>
      </p:pic>
      <p:sp>
        <p:nvSpPr>
          <p:cNvPr id="3" name="文本框 2"/>
          <p:cNvSpPr txBox="1"/>
          <p:nvPr/>
        </p:nvSpPr>
        <p:spPr>
          <a:xfrm>
            <a:off x="187325" y="1306830"/>
            <a:ext cx="6898005" cy="2120900"/>
          </a:xfrm>
          <a:prstGeom prst="rect">
            <a:avLst/>
          </a:prstGeom>
          <a:noFill/>
        </p:spPr>
        <p:txBody>
          <a:bodyPr wrap="square" rtlCol="0">
            <a:spAutoFit/>
          </a:bodyPr>
          <a:p>
            <a:pPr indent="0" algn="l">
              <a:lnSpc>
                <a:spcPct val="110000"/>
              </a:lnSpc>
            </a:pPr>
            <a:r>
              <a:rPr sz="2400">
                <a:ea typeface="宋体" panose="02010600030101010101" pitchFamily="2" charset="-122"/>
                <a:sym typeface="+mn-ea"/>
              </a:rPr>
              <a:t>如图，机器人一开始在(1,1)点，并拥有4单位能量，蓝色方块表示他所能到达的点，如果他在这次路径选择中选择的终点是(2,4)点，当他到达(2,4)点时将拥有1单位的能量，并开始下一次路径选择，直到到达(6,6)点。</a:t>
            </a:r>
            <a:endParaRPr lang="zh-CN" altLang="en-US" sz="2400" b="0">
              <a:ea typeface="宋体" panose="02010600030101010101" pitchFamily="2" charset="-122"/>
            </a:endParaRP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487045" y="1252855"/>
            <a:ext cx="8171180" cy="5851525"/>
          </a:xfrm>
          <a:prstGeom prst="rect">
            <a:avLst/>
          </a:prstGeom>
          <a:noFill/>
          <a:ln w="9525">
            <a:noFill/>
          </a:ln>
        </p:spPr>
        <p:txBody>
          <a:bodyPr wrap="square">
            <a:spAutoFit/>
          </a:bodyPr>
          <a:lstStyle/>
          <a:p>
            <a:pPr indent="0">
              <a:lnSpc>
                <a:spcPct val="120000"/>
              </a:lnSpc>
            </a:pPr>
            <a:r>
              <a:rPr lang="en-US" sz="2400" b="0">
                <a:ea typeface="宋体" panose="02010600030101010101" pitchFamily="2" charset="-122"/>
              </a:rPr>
              <a:t>      </a:t>
            </a:r>
            <a:r>
              <a:rPr sz="2400" b="0">
                <a:ea typeface="宋体" panose="02010600030101010101" pitchFamily="2" charset="-122"/>
              </a:rPr>
              <a:t>首先大家先理解一下这个题目 就一个单纯的矩阵要你求从第[1][1]到第[n][m]一共有多少种走法，每次只能走一步，每步只能向下或者向右走</a:t>
            </a:r>
            <a:r>
              <a:rPr lang="zh-CN" sz="2400" b="0">
                <a:ea typeface="宋体" panose="02010600030101010101" pitchFamily="2" charset="-122"/>
              </a:rPr>
              <a:t>。</a:t>
            </a:r>
            <a:endParaRPr sz="2400" b="0">
              <a:ea typeface="宋体" panose="02010600030101010101" pitchFamily="2" charset="-122"/>
            </a:endParaRPr>
          </a:p>
          <a:p>
            <a:pPr indent="0">
              <a:lnSpc>
                <a:spcPct val="120000"/>
              </a:lnSpc>
            </a:pPr>
            <a:r>
              <a:rPr lang="en-US" sz="2400" b="0">
                <a:ea typeface="宋体" panose="02010600030101010101" pitchFamily="2" charset="-122"/>
              </a:rPr>
              <a:t>    </a:t>
            </a:r>
            <a:r>
              <a:rPr sz="2400" b="0">
                <a:ea typeface="宋体" panose="02010600030101010101" pitchFamily="2" charset="-122"/>
              </a:rPr>
              <a:t>dp[i][j]表示从map[i][j]到map[n][m]有多少条路。</a:t>
            </a:r>
            <a:endParaRPr sz="2400" b="0">
              <a:ea typeface="宋体" panose="02010600030101010101" pitchFamily="2" charset="-122"/>
            </a:endParaRPr>
          </a:p>
          <a:p>
            <a:pPr indent="0">
              <a:lnSpc>
                <a:spcPct val="120000"/>
              </a:lnSpc>
            </a:pPr>
            <a:r>
              <a:rPr sz="2400" b="0">
                <a:ea typeface="宋体" panose="02010600030101010101" pitchFamily="2" charset="-122"/>
              </a:rPr>
              <a:t>那么dp[n][m]表示map[n][m]到map[n][m]有多少条路；当然是1条既dp[n][m]=1这是已知的；那么map[n][m-1]；到map[n][m]有多少条路呢；他们距离只有一步所以是一条。所以dp[n][m-1]=1；那么dp[n-1][m]也等于1了；</a:t>
            </a:r>
            <a:endParaRPr sz="2400" b="0">
              <a:ea typeface="宋体" panose="02010600030101010101" pitchFamily="2" charset="-122"/>
            </a:endParaRPr>
          </a:p>
          <a:p>
            <a:pPr indent="0">
              <a:lnSpc>
                <a:spcPct val="120000"/>
              </a:lnSpc>
            </a:pPr>
            <a:r>
              <a:rPr sz="2400" b="0">
                <a:ea typeface="宋体" panose="02010600030101010101" pitchFamily="2" charset="-122"/>
              </a:rPr>
              <a:t>那么dp[n-1][m-1]则等于什么呢；当从map[n-1][m-1]出发到map[n][m]有多少中走法 这里我们可以向右走一步到map[n-1][m]；可以向下走一步到map[n][m-1]，一个有两种选择，所以dp[n-1][m-1]=dp[n][m-1]+dp[n-1][m]了，那么dp[1][1]=dp[1+1][1]+dp[2][1]； </a:t>
            </a:r>
            <a:endParaRPr sz="2400" b="0">
              <a:ea typeface="宋体" panose="02010600030101010101" pitchFamily="2" charset="-122"/>
            </a:endParaRPr>
          </a:p>
        </p:txBody>
      </p:sp>
      <p:sp>
        <p:nvSpPr>
          <p:cNvPr id="5" name="文本框 4"/>
          <p:cNvSpPr txBox="1"/>
          <p:nvPr/>
        </p:nvSpPr>
        <p:spPr>
          <a:xfrm>
            <a:off x="492125" y="347345"/>
            <a:ext cx="1097280" cy="645160"/>
          </a:xfrm>
          <a:prstGeom prst="rect">
            <a:avLst/>
          </a:prstGeom>
          <a:noFill/>
        </p:spPr>
        <p:txBody>
          <a:bodyPr wrap="none" rtlCol="0">
            <a:spAutoFit/>
          </a:bodyPr>
          <a:lstStyle/>
          <a:p>
            <a:pPr algn="l"/>
            <a:r>
              <a:rPr lang="zh-CN" sz="3600" b="1" dirty="0">
                <a:solidFill>
                  <a:schemeClr val="accent5">
                    <a:lumMod val="75000"/>
                  </a:schemeClr>
                </a:solidFill>
                <a:latin typeface="+mj-lt"/>
                <a:ea typeface="+mj-ea"/>
                <a:cs typeface="+mj-cs"/>
                <a:sym typeface="+mn-ea"/>
              </a:rPr>
              <a:t>分析</a:t>
            </a:r>
            <a:endParaRPr lang="zh-CN" sz="3600" b="1" dirty="0">
              <a:solidFill>
                <a:schemeClr val="accent5">
                  <a:lumMod val="75000"/>
                </a:schemeClr>
              </a:solidFill>
              <a:latin typeface="+mj-lt"/>
              <a:ea typeface="+mj-ea"/>
              <a:cs typeface="+mj-cs"/>
              <a:sym typeface="+mn-ea"/>
            </a:endParaRP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502285" y="1422400"/>
            <a:ext cx="7414895" cy="3784600"/>
          </a:xfrm>
          <a:prstGeom prst="rect">
            <a:avLst/>
          </a:prstGeom>
          <a:noFill/>
          <a:ln w="9525">
            <a:noFill/>
          </a:ln>
        </p:spPr>
        <p:txBody>
          <a:bodyPr wrap="square">
            <a:spAutoFit/>
          </a:bodyPr>
          <a:lstStyle/>
          <a:p>
            <a:pPr indent="0"/>
            <a:r>
              <a:rPr sz="2400" b="0">
                <a:ea typeface="宋体" panose="02010600030101010101" pitchFamily="2" charset="-122"/>
              </a:rPr>
              <a:t>因为从第一个格子出发往下面走有两种选择；</a:t>
            </a:r>
            <a:endParaRPr sz="2400" b="0">
              <a:ea typeface="宋体" panose="02010600030101010101" pitchFamily="2" charset="-122"/>
            </a:endParaRPr>
          </a:p>
          <a:p>
            <a:pPr indent="0"/>
            <a:endParaRPr sz="2400" b="0">
              <a:ea typeface="宋体" panose="02010600030101010101" pitchFamily="2" charset="-122"/>
            </a:endParaRPr>
          </a:p>
          <a:p>
            <a:pPr indent="0"/>
            <a:r>
              <a:rPr sz="2400" b="0">
                <a:ea typeface="宋体" panose="02010600030101010101" pitchFamily="2" charset="-122"/>
              </a:rPr>
              <a:t>大家再看这个题目；从第一个出发走到下一个格子有多少中走法呢；上面是每次都只有两种走法，这里一共是有多少走走法呢 一共有 消耗他第一个格子的能量到其他能到的格子；有几个格子就有几种走法；大家看上面的例子；蓝色格子都是他可以走到的；所以</a:t>
            </a:r>
            <a:endParaRPr sz="2400" b="0">
              <a:ea typeface="宋体" panose="02010600030101010101" pitchFamily="2" charset="-122"/>
            </a:endParaRPr>
          </a:p>
          <a:p>
            <a:pPr indent="0"/>
            <a:endParaRPr sz="2400" b="0">
              <a:ea typeface="宋体" panose="02010600030101010101" pitchFamily="2" charset="-122"/>
            </a:endParaRPr>
          </a:p>
          <a:p>
            <a:pPr indent="0"/>
            <a:r>
              <a:rPr sz="2400" b="0">
                <a:ea typeface="宋体" panose="02010600030101010101" pitchFamily="2" charset="-122"/>
              </a:rPr>
              <a:t>dp[1][1]=dp[蓝色格子][蓝色格子]+dp[蓝色格子][蓝色格子]dp[蓝色格子][蓝色格子]...等等； </a:t>
            </a:r>
            <a:endParaRPr sz="2400" b="0">
              <a:ea typeface="宋体" panose="02010600030101010101" pitchFamily="2" charset="-122"/>
            </a:endParaRPr>
          </a:p>
        </p:txBody>
      </p:sp>
      <p:sp>
        <p:nvSpPr>
          <p:cNvPr id="5" name="文本框 4"/>
          <p:cNvSpPr txBox="1"/>
          <p:nvPr/>
        </p:nvSpPr>
        <p:spPr>
          <a:xfrm>
            <a:off x="492125" y="347345"/>
            <a:ext cx="1097280" cy="645160"/>
          </a:xfrm>
          <a:prstGeom prst="rect">
            <a:avLst/>
          </a:prstGeom>
          <a:noFill/>
        </p:spPr>
        <p:txBody>
          <a:bodyPr wrap="none" rtlCol="0">
            <a:spAutoFit/>
          </a:bodyPr>
          <a:lstStyle/>
          <a:p>
            <a:pPr algn="l"/>
            <a:r>
              <a:rPr lang="zh-CN" sz="3600" b="1" dirty="0">
                <a:solidFill>
                  <a:schemeClr val="accent5">
                    <a:lumMod val="75000"/>
                  </a:schemeClr>
                </a:solidFill>
                <a:latin typeface="+mj-lt"/>
                <a:ea typeface="+mj-ea"/>
                <a:cs typeface="+mj-cs"/>
                <a:sym typeface="+mn-ea"/>
              </a:rPr>
              <a:t>分析</a:t>
            </a:r>
            <a:endParaRPr lang="zh-CN" sz="3600" b="1" dirty="0">
              <a:solidFill>
                <a:schemeClr val="accent5">
                  <a:lumMod val="75000"/>
                </a:schemeClr>
              </a:solidFill>
              <a:latin typeface="+mj-lt"/>
              <a:ea typeface="+mj-ea"/>
              <a:cs typeface="+mj-cs"/>
              <a:sym typeface="+mn-ea"/>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标题 1"/>
          <p:cNvSpPr>
            <a:spLocks noGrp="1"/>
          </p:cNvSpPr>
          <p:nvPr/>
        </p:nvSpPr>
        <p:spPr>
          <a:xfrm>
            <a:off x="628650" y="365125"/>
            <a:ext cx="7887970" cy="699135"/>
          </a:xfrm>
          <a:prstGeom prst="rect">
            <a:avLst/>
          </a:prstGeom>
        </p:spPr>
        <p:txBody>
          <a:bodyPr vert="horz" wrap="square" lIns="91440" tIns="45720" rIns="91440" bIns="45720" anchor="ctr"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a:buClrTx/>
              <a:buSzTx/>
              <a:buFontTx/>
            </a:pPr>
            <a:r>
              <a:rPr lang="zh-CN" altLang="en-US" sz="3600" b="1" dirty="0" smtClean="0">
                <a:solidFill>
                  <a:schemeClr val="accent5">
                    <a:lumMod val="75000"/>
                  </a:schemeClr>
                </a:solidFill>
                <a:sym typeface="+mn-ea"/>
              </a:rPr>
              <a:t>记忆化搜索的适用范围 </a:t>
            </a:r>
            <a:endParaRPr lang="zh-CN" altLang="en-US" sz="3600" b="1" dirty="0" smtClean="0">
              <a:solidFill>
                <a:schemeClr val="accent5">
                  <a:lumMod val="75000"/>
                </a:schemeClr>
              </a:solidFill>
            </a:endParaRPr>
          </a:p>
        </p:txBody>
      </p:sp>
      <p:sp>
        <p:nvSpPr>
          <p:cNvPr id="3" name="文本框 2"/>
          <p:cNvSpPr txBox="1"/>
          <p:nvPr/>
        </p:nvSpPr>
        <p:spPr>
          <a:xfrm>
            <a:off x="568325" y="1167765"/>
            <a:ext cx="7689215" cy="4523105"/>
          </a:xfrm>
          <a:prstGeom prst="rect">
            <a:avLst/>
          </a:prstGeom>
          <a:noFill/>
          <a:ln w="9525">
            <a:noFill/>
          </a:ln>
        </p:spPr>
        <p:txBody>
          <a:bodyPr wrap="square">
            <a:spAutoFit/>
          </a:bodyPr>
          <a:p>
            <a:pPr indent="0">
              <a:lnSpc>
                <a:spcPct val="150000"/>
              </a:lnSpc>
            </a:pPr>
            <a:r>
              <a:rPr lang="en-US" sz="2400" b="0">
                <a:ea typeface="宋体" panose="02010600030101010101" pitchFamily="2" charset="-122"/>
              </a:rPr>
              <a:t>        </a:t>
            </a:r>
            <a:r>
              <a:rPr sz="2400" b="0">
                <a:ea typeface="宋体" panose="02010600030101010101" pitchFamily="2" charset="-122"/>
              </a:rPr>
              <a:t>根据记忆化搜索的思想，它是</a:t>
            </a:r>
            <a:r>
              <a:rPr sz="2400" b="0">
                <a:highlight>
                  <a:srgbClr val="FFFF00"/>
                </a:highlight>
                <a:ea typeface="宋体" panose="02010600030101010101" pitchFamily="2" charset="-122"/>
              </a:rPr>
              <a:t>解决重复计算</a:t>
            </a:r>
            <a:r>
              <a:rPr sz="2400" b="0">
                <a:ea typeface="宋体" panose="02010600030101010101" pitchFamily="2" charset="-122"/>
              </a:rPr>
              <a:t>，而不是重复生成，也就是说，这些搜索必须是在搜索扩展路径的过程中分步计算的题目，也就是“搜索答案与路径相关”的题目，而不能是搜索一个路径之后才能进行计算的题目，必须要分步计算，并且搜索过程中，一个搜索结果必须可以建立在同类型问题的结果上，也就是类似于动态规划解决的那种。 </a:t>
            </a:r>
            <a:endParaRPr sz="2400" b="0">
              <a:ea typeface="宋体" panose="02010600030101010101" pitchFamily="2" charset="-122"/>
            </a:endParaRPr>
          </a:p>
          <a:p>
            <a:pPr indent="0">
              <a:lnSpc>
                <a:spcPct val="150000"/>
              </a:lnSpc>
            </a:pPr>
            <a:endParaRPr sz="2400" b="0">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492125" y="347345"/>
            <a:ext cx="3840480" cy="645160"/>
          </a:xfrm>
          <a:prstGeom prst="rect">
            <a:avLst/>
          </a:prstGeom>
          <a:noFill/>
        </p:spPr>
        <p:txBody>
          <a:bodyPr wrap="square" rtlCol="0">
            <a:spAutoFit/>
          </a:bodyPr>
          <a:lstStyle/>
          <a:p>
            <a:pPr algn="l"/>
            <a:r>
              <a:rPr lang="zh-CN" altLang="en-US" sz="3600" b="1" dirty="0">
                <a:solidFill>
                  <a:schemeClr val="accent5">
                    <a:lumMod val="75000"/>
                  </a:schemeClr>
                </a:solidFill>
                <a:latin typeface="+mj-lt"/>
                <a:ea typeface="+mj-ea"/>
                <a:cs typeface="+mj-cs"/>
                <a:sym typeface="+mn-ea"/>
              </a:rPr>
              <a:t>[</a:t>
            </a:r>
            <a:r>
              <a:rPr lang="en-US" altLang="zh-CN" sz="3600" b="1" dirty="0">
                <a:solidFill>
                  <a:schemeClr val="accent5">
                    <a:lumMod val="75000"/>
                  </a:schemeClr>
                </a:solidFill>
                <a:latin typeface="+mj-lt"/>
                <a:ea typeface="+mj-ea"/>
                <a:cs typeface="+mj-cs"/>
                <a:sym typeface="+mn-ea"/>
              </a:rPr>
              <a:t>3048</a:t>
            </a:r>
            <a:r>
              <a:rPr lang="zh-CN" altLang="en-US" sz="3600" b="1" dirty="0">
                <a:solidFill>
                  <a:schemeClr val="accent5">
                    <a:lumMod val="75000"/>
                  </a:schemeClr>
                </a:solidFill>
                <a:latin typeface="+mj-lt"/>
                <a:ea typeface="+mj-ea"/>
                <a:cs typeface="+mj-cs"/>
                <a:sym typeface="+mn-ea"/>
              </a:rPr>
              <a:t>]</a:t>
            </a:r>
            <a:r>
              <a:rPr lang="en-US" altLang="zh-CN" sz="3600" b="1" dirty="0">
                <a:solidFill>
                  <a:schemeClr val="accent5">
                    <a:lumMod val="75000"/>
                  </a:schemeClr>
                </a:solidFill>
                <a:latin typeface="+mj-lt"/>
                <a:ea typeface="+mj-ea"/>
                <a:cs typeface="+mj-cs"/>
                <a:sym typeface="+mn-ea"/>
              </a:rPr>
              <a:t> </a:t>
            </a:r>
            <a:r>
              <a:rPr lang="zh-CN" altLang="en-US" sz="3600" b="1" dirty="0">
                <a:solidFill>
                  <a:schemeClr val="accent5">
                    <a:lumMod val="75000"/>
                  </a:schemeClr>
                </a:solidFill>
                <a:latin typeface="+mj-lt"/>
                <a:ea typeface="+mj-ea"/>
                <a:cs typeface="+mj-cs"/>
                <a:sym typeface="+mn-ea"/>
              </a:rPr>
              <a:t> </a:t>
            </a:r>
            <a:r>
              <a:rPr lang="zh-CN" altLang="en-US" sz="3600" b="1" dirty="0">
                <a:solidFill>
                  <a:schemeClr val="accent5">
                    <a:lumMod val="75000"/>
                  </a:schemeClr>
                </a:solidFill>
                <a:latin typeface="+mj-lt"/>
                <a:ea typeface="+mj-ea"/>
                <a:cs typeface="+mj-cs"/>
                <a:sym typeface="+mn-ea"/>
              </a:rPr>
              <a:t>硬币问题</a:t>
            </a:r>
            <a:endParaRPr lang="en-US" sz="3600" b="1" dirty="0">
              <a:solidFill>
                <a:schemeClr val="accent5">
                  <a:lumMod val="75000"/>
                </a:schemeClr>
              </a:solidFill>
              <a:latin typeface="+mj-lt"/>
              <a:ea typeface="+mj-ea"/>
              <a:cs typeface="+mj-cs"/>
              <a:sym typeface="+mn-ea"/>
            </a:endParaRPr>
          </a:p>
        </p:txBody>
      </p:sp>
      <p:sp>
        <p:nvSpPr>
          <p:cNvPr id="3" name="文本框 2"/>
          <p:cNvSpPr txBox="1"/>
          <p:nvPr/>
        </p:nvSpPr>
        <p:spPr>
          <a:xfrm>
            <a:off x="492125" y="1338580"/>
            <a:ext cx="8334375" cy="5262245"/>
          </a:xfrm>
          <a:prstGeom prst="rect">
            <a:avLst/>
          </a:prstGeom>
          <a:noFill/>
        </p:spPr>
        <p:txBody>
          <a:bodyPr wrap="square" rtlCol="0" anchor="t">
            <a:spAutoFit/>
          </a:bodyPr>
          <a:p>
            <a:r>
              <a:rPr lang="en-US" altLang="zh-CN" sz="2400">
                <a:latin typeface="宋体" panose="02010600030101010101" pitchFamily="2" charset="-122"/>
                <a:ea typeface="宋体" panose="02010600030101010101" pitchFamily="2" charset="-122"/>
                <a:cs typeface="宋体" panose="02010600030101010101" pitchFamily="2" charset="-122"/>
              </a:rPr>
              <a:t>    </a:t>
            </a:r>
            <a:r>
              <a:rPr lang="zh-CN" altLang="en-US" sz="2400">
                <a:latin typeface="宋体" panose="02010600030101010101" pitchFamily="2" charset="-122"/>
                <a:ea typeface="宋体" panose="02010600030101010101" pitchFamily="2" charset="-122"/>
                <a:cs typeface="宋体" panose="02010600030101010101" pitchFamily="2" charset="-122"/>
              </a:rPr>
              <a:t>有n种硬币，面值为别为a[1],a[2],a[3]……a[n]，每种都有无限多。给定非负整数s，可以选取多少个硬币使得面值和恰好为s？输出硬币数目最小值和最大值</a:t>
            </a:r>
            <a:endParaRPr lang="zh-CN" altLang="en-US" sz="2400">
              <a:latin typeface="宋体" panose="02010600030101010101" pitchFamily="2" charset="-122"/>
              <a:ea typeface="宋体" panose="02010600030101010101" pitchFamily="2" charset="-122"/>
              <a:cs typeface="宋体" panose="02010600030101010101" pitchFamily="2" charset="-122"/>
            </a:endParaRPr>
          </a:p>
          <a:p>
            <a:r>
              <a:rPr lang="en-US" altLang="zh-CN" sz="2400">
                <a:latin typeface="宋体" panose="02010600030101010101" pitchFamily="2" charset="-122"/>
                <a:ea typeface="宋体" panose="02010600030101010101" pitchFamily="2" charset="-122"/>
                <a:cs typeface="宋体" panose="02010600030101010101" pitchFamily="2" charset="-122"/>
              </a:rPr>
              <a:t>   </a:t>
            </a:r>
            <a:r>
              <a:rPr lang="zh-CN" altLang="en-US" sz="2400">
                <a:latin typeface="宋体" panose="02010600030101010101" pitchFamily="2" charset="-122"/>
                <a:ea typeface="宋体" panose="02010600030101010101" pitchFamily="2" charset="-122"/>
                <a:cs typeface="宋体" panose="02010600030101010101" pitchFamily="2" charset="-122"/>
              </a:rPr>
              <a:t>输入格式</a:t>
            </a:r>
            <a:endParaRPr lang="zh-CN" altLang="en-US" sz="2400">
              <a:latin typeface="宋体" panose="02010600030101010101" pitchFamily="2" charset="-122"/>
              <a:ea typeface="宋体" panose="02010600030101010101" pitchFamily="2" charset="-122"/>
              <a:cs typeface="宋体" panose="02010600030101010101" pitchFamily="2" charset="-122"/>
            </a:endParaRPr>
          </a:p>
          <a:p>
            <a:r>
              <a:rPr lang="zh-CN" altLang="en-US" sz="2400">
                <a:latin typeface="宋体" panose="02010600030101010101" pitchFamily="2" charset="-122"/>
                <a:ea typeface="宋体" panose="02010600030101010101" pitchFamily="2" charset="-122"/>
                <a:cs typeface="宋体" panose="02010600030101010101" pitchFamily="2" charset="-122"/>
              </a:rPr>
              <a:t>第1行n，s</a:t>
            </a:r>
            <a:endParaRPr lang="zh-CN" altLang="en-US" sz="2400">
              <a:latin typeface="宋体" panose="02010600030101010101" pitchFamily="2" charset="-122"/>
              <a:ea typeface="宋体" panose="02010600030101010101" pitchFamily="2" charset="-122"/>
              <a:cs typeface="宋体" panose="02010600030101010101" pitchFamily="2" charset="-122"/>
            </a:endParaRPr>
          </a:p>
          <a:p>
            <a:r>
              <a:rPr lang="zh-CN" altLang="en-US" sz="2400">
                <a:latin typeface="宋体" panose="02010600030101010101" pitchFamily="2" charset="-122"/>
                <a:ea typeface="宋体" panose="02010600030101010101" pitchFamily="2" charset="-122"/>
                <a:cs typeface="宋体" panose="02010600030101010101" pitchFamily="2" charset="-122"/>
              </a:rPr>
              <a:t>第2为n种不同的面值 </a:t>
            </a:r>
            <a:endParaRPr lang="zh-CN" altLang="en-US" sz="2400">
              <a:latin typeface="宋体" panose="02010600030101010101" pitchFamily="2" charset="-122"/>
              <a:ea typeface="宋体" panose="02010600030101010101" pitchFamily="2" charset="-122"/>
              <a:cs typeface="宋体" panose="02010600030101010101" pitchFamily="2" charset="-122"/>
            </a:endParaRPr>
          </a:p>
          <a:p>
            <a:r>
              <a:rPr lang="zh-CN" altLang="en-US" sz="2400">
                <a:latin typeface="宋体" panose="02010600030101010101" pitchFamily="2" charset="-122"/>
                <a:ea typeface="宋体" panose="02010600030101010101" pitchFamily="2" charset="-122"/>
                <a:cs typeface="宋体" panose="02010600030101010101" pitchFamily="2" charset="-122"/>
              </a:rPr>
              <a:t>1&lt;=n&lt;=100，1&lt;=s&lt;=10000，</a:t>
            </a:r>
            <a:r>
              <a:rPr lang="zh-CN" altLang="en-US" sz="2400">
                <a:latin typeface="宋体" panose="02010600030101010101" pitchFamily="2" charset="-122"/>
                <a:ea typeface="宋体" panose="02010600030101010101" pitchFamily="2" charset="-122"/>
                <a:cs typeface="宋体" panose="02010600030101010101" pitchFamily="2" charset="-122"/>
              </a:rPr>
              <a:t>1&lt;=a[i]&lt;=s</a:t>
            </a:r>
            <a:endParaRPr lang="zh-CN" altLang="en-US" sz="2400">
              <a:latin typeface="宋体" panose="02010600030101010101" pitchFamily="2" charset="-122"/>
              <a:ea typeface="宋体" panose="02010600030101010101" pitchFamily="2" charset="-122"/>
              <a:cs typeface="宋体" panose="02010600030101010101" pitchFamily="2" charset="-122"/>
            </a:endParaRPr>
          </a:p>
          <a:p>
            <a:r>
              <a:rPr lang="en-US" altLang="zh-CN" sz="2400">
                <a:latin typeface="宋体" panose="02010600030101010101" pitchFamily="2" charset="-122"/>
                <a:ea typeface="宋体" panose="02010600030101010101" pitchFamily="2" charset="-122"/>
                <a:cs typeface="宋体" panose="02010600030101010101" pitchFamily="2" charset="-122"/>
              </a:rPr>
              <a:t>    </a:t>
            </a:r>
            <a:r>
              <a:rPr lang="zh-CN" altLang="en-US" sz="2400">
                <a:latin typeface="宋体" panose="02010600030101010101" pitchFamily="2" charset="-122"/>
                <a:ea typeface="宋体" panose="02010600030101010101" pitchFamily="2" charset="-122"/>
                <a:cs typeface="宋体" panose="02010600030101010101" pitchFamily="2" charset="-122"/>
              </a:rPr>
              <a:t>输出格式</a:t>
            </a:r>
            <a:endParaRPr lang="zh-CN" altLang="en-US" sz="2400">
              <a:latin typeface="宋体" panose="02010600030101010101" pitchFamily="2" charset="-122"/>
              <a:ea typeface="宋体" panose="02010600030101010101" pitchFamily="2" charset="-122"/>
              <a:cs typeface="宋体" panose="02010600030101010101" pitchFamily="2" charset="-122"/>
            </a:endParaRPr>
          </a:p>
          <a:p>
            <a:r>
              <a:rPr lang="zh-CN" altLang="en-US" sz="2400">
                <a:latin typeface="宋体" panose="02010600030101010101" pitchFamily="2" charset="-122"/>
                <a:ea typeface="宋体" panose="02010600030101010101" pitchFamily="2" charset="-122"/>
                <a:cs typeface="宋体" panose="02010600030101010101" pitchFamily="2" charset="-122"/>
              </a:rPr>
              <a:t>第1行为最小值第2行为最大值</a:t>
            </a:r>
            <a:endParaRPr lang="zh-CN" altLang="en-US" sz="2400">
              <a:latin typeface="宋体" panose="02010600030101010101" pitchFamily="2" charset="-122"/>
              <a:ea typeface="宋体" panose="02010600030101010101" pitchFamily="2" charset="-122"/>
              <a:cs typeface="宋体" panose="02010600030101010101" pitchFamily="2" charset="-122"/>
            </a:endParaRPr>
          </a:p>
          <a:p>
            <a:endParaRPr lang="zh-CN" altLang="en-US" sz="2400">
              <a:latin typeface="宋体" panose="02010600030101010101" pitchFamily="2" charset="-122"/>
              <a:ea typeface="宋体" panose="02010600030101010101" pitchFamily="2" charset="-122"/>
              <a:cs typeface="宋体" panose="02010600030101010101" pitchFamily="2" charset="-122"/>
            </a:endParaRPr>
          </a:p>
          <a:p>
            <a:r>
              <a:rPr lang="zh-CN" altLang="en-US" sz="2400">
                <a:latin typeface="宋体" panose="02010600030101010101" pitchFamily="2" charset="-122"/>
                <a:ea typeface="宋体" panose="02010600030101010101" pitchFamily="2" charset="-122"/>
                <a:cs typeface="宋体" panose="02010600030101010101" pitchFamily="2" charset="-122"/>
              </a:rPr>
              <a:t>输入样例 </a:t>
            </a:r>
            <a:endParaRPr lang="zh-CN" altLang="en-US" sz="2400">
              <a:latin typeface="宋体" panose="02010600030101010101" pitchFamily="2" charset="-122"/>
              <a:ea typeface="宋体" panose="02010600030101010101" pitchFamily="2" charset="-122"/>
              <a:cs typeface="宋体" panose="02010600030101010101" pitchFamily="2" charset="-122"/>
            </a:endParaRPr>
          </a:p>
          <a:p>
            <a:r>
              <a:rPr lang="zh-CN" altLang="en-US" sz="2400">
                <a:latin typeface="宋体" panose="02010600030101010101" pitchFamily="2" charset="-122"/>
                <a:ea typeface="宋体" panose="02010600030101010101" pitchFamily="2" charset="-122"/>
                <a:cs typeface="宋体" panose="02010600030101010101" pitchFamily="2" charset="-122"/>
              </a:rPr>
              <a:t>3 6 </a:t>
            </a:r>
            <a:endParaRPr lang="zh-CN" altLang="en-US" sz="2400">
              <a:latin typeface="宋体" panose="02010600030101010101" pitchFamily="2" charset="-122"/>
              <a:ea typeface="宋体" panose="02010600030101010101" pitchFamily="2" charset="-122"/>
              <a:cs typeface="宋体" panose="02010600030101010101" pitchFamily="2" charset="-122"/>
            </a:endParaRPr>
          </a:p>
          <a:p>
            <a:r>
              <a:rPr lang="zh-CN" altLang="en-US" sz="2400">
                <a:latin typeface="宋体" panose="02010600030101010101" pitchFamily="2" charset="-122"/>
                <a:ea typeface="宋体" panose="02010600030101010101" pitchFamily="2" charset="-122"/>
                <a:cs typeface="宋体" panose="02010600030101010101" pitchFamily="2" charset="-122"/>
              </a:rPr>
              <a:t>1 2 3</a:t>
            </a:r>
            <a:endParaRPr lang="zh-CN" altLang="en-US" sz="2400">
              <a:latin typeface="宋体" panose="02010600030101010101" pitchFamily="2" charset="-122"/>
              <a:ea typeface="宋体" panose="02010600030101010101" pitchFamily="2" charset="-122"/>
              <a:cs typeface="宋体" panose="02010600030101010101" pitchFamily="2" charset="-122"/>
            </a:endParaRPr>
          </a:p>
          <a:p>
            <a:endParaRPr lang="zh-CN" altLang="en-US" sz="2400">
              <a:latin typeface="宋体" panose="02010600030101010101" pitchFamily="2" charset="-122"/>
              <a:ea typeface="宋体" panose="02010600030101010101" pitchFamily="2" charset="-122"/>
              <a:cs typeface="宋体" panose="02010600030101010101" pitchFamily="2" charset="-122"/>
            </a:endParaRPr>
          </a:p>
        </p:txBody>
      </p:sp>
      <p:sp>
        <p:nvSpPr>
          <p:cNvPr id="6" name="文本框 5"/>
          <p:cNvSpPr txBox="1"/>
          <p:nvPr/>
        </p:nvSpPr>
        <p:spPr>
          <a:xfrm>
            <a:off x="2665730" y="5057140"/>
            <a:ext cx="2540000" cy="829945"/>
          </a:xfrm>
          <a:prstGeom prst="rect">
            <a:avLst/>
          </a:prstGeom>
          <a:noFill/>
        </p:spPr>
        <p:txBody>
          <a:bodyPr wrap="square" rtlCol="0" anchor="t">
            <a:spAutoFit/>
          </a:bodyPr>
          <a:p>
            <a:r>
              <a:rPr lang="zh-CN" altLang="en-US" sz="2400">
                <a:latin typeface="宋体" panose="02010600030101010101" pitchFamily="2" charset="-122"/>
                <a:ea typeface="宋体" panose="02010600030101010101" pitchFamily="2" charset="-122"/>
                <a:cs typeface="宋体" panose="02010600030101010101" pitchFamily="2" charset="-122"/>
                <a:sym typeface="+mn-ea"/>
              </a:rPr>
              <a:t>输出样例 2</a:t>
            </a:r>
            <a:endParaRPr lang="zh-CN" altLang="en-US" sz="2400">
              <a:latin typeface="宋体" panose="02010600030101010101" pitchFamily="2" charset="-122"/>
              <a:ea typeface="宋体" panose="02010600030101010101" pitchFamily="2" charset="-122"/>
              <a:cs typeface="宋体" panose="02010600030101010101" pitchFamily="2" charset="-122"/>
            </a:endParaRPr>
          </a:p>
          <a:p>
            <a:r>
              <a:rPr lang="zh-CN" altLang="en-US" sz="2400">
                <a:latin typeface="宋体" panose="02010600030101010101" pitchFamily="2" charset="-122"/>
                <a:ea typeface="宋体" panose="02010600030101010101" pitchFamily="2" charset="-122"/>
                <a:cs typeface="宋体" panose="02010600030101010101" pitchFamily="2" charset="-122"/>
                <a:sym typeface="+mn-ea"/>
              </a:rPr>
              <a:t>6</a:t>
            </a:r>
            <a:endParaRPr lang="zh-CN" altLang="en-US" sz="2400">
              <a:latin typeface="宋体" panose="02010600030101010101" pitchFamily="2" charset="-122"/>
              <a:ea typeface="宋体" panose="02010600030101010101" pitchFamily="2" charset="-122"/>
              <a:cs typeface="宋体" panose="02010600030101010101" pitchFamily="2" charset="-122"/>
              <a:sym typeface="+mn-ea"/>
            </a:endParaRPr>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492125" y="347345"/>
            <a:ext cx="3840480" cy="645160"/>
          </a:xfrm>
          <a:prstGeom prst="rect">
            <a:avLst/>
          </a:prstGeom>
          <a:noFill/>
        </p:spPr>
        <p:txBody>
          <a:bodyPr wrap="square" rtlCol="0">
            <a:spAutoFit/>
          </a:bodyPr>
          <a:lstStyle/>
          <a:p>
            <a:pPr algn="l"/>
            <a:r>
              <a:rPr lang="zh-CN" altLang="en-US" sz="3600" b="1" dirty="0">
                <a:solidFill>
                  <a:schemeClr val="accent5">
                    <a:lumMod val="75000"/>
                  </a:schemeClr>
                </a:solidFill>
                <a:latin typeface="+mj-lt"/>
                <a:ea typeface="+mj-ea"/>
                <a:cs typeface="+mj-cs"/>
                <a:sym typeface="+mn-ea"/>
              </a:rPr>
              <a:t>[</a:t>
            </a:r>
            <a:r>
              <a:rPr lang="en-US" altLang="zh-CN" sz="3600" b="1" dirty="0">
                <a:solidFill>
                  <a:schemeClr val="accent5">
                    <a:lumMod val="75000"/>
                  </a:schemeClr>
                </a:solidFill>
                <a:latin typeface="+mj-lt"/>
                <a:ea typeface="+mj-ea"/>
                <a:cs typeface="+mj-cs"/>
                <a:sym typeface="+mn-ea"/>
              </a:rPr>
              <a:t>3048</a:t>
            </a:r>
            <a:r>
              <a:rPr lang="zh-CN" altLang="en-US" sz="3600" b="1" dirty="0">
                <a:solidFill>
                  <a:schemeClr val="accent5">
                    <a:lumMod val="75000"/>
                  </a:schemeClr>
                </a:solidFill>
                <a:latin typeface="+mj-lt"/>
                <a:ea typeface="+mj-ea"/>
                <a:cs typeface="+mj-cs"/>
                <a:sym typeface="+mn-ea"/>
              </a:rPr>
              <a:t>]</a:t>
            </a:r>
            <a:r>
              <a:rPr lang="en-US" altLang="zh-CN" sz="3600" b="1" dirty="0">
                <a:solidFill>
                  <a:schemeClr val="accent5">
                    <a:lumMod val="75000"/>
                  </a:schemeClr>
                </a:solidFill>
                <a:latin typeface="+mj-lt"/>
                <a:ea typeface="+mj-ea"/>
                <a:cs typeface="+mj-cs"/>
                <a:sym typeface="+mn-ea"/>
              </a:rPr>
              <a:t> </a:t>
            </a:r>
            <a:r>
              <a:rPr lang="zh-CN" altLang="en-US" sz="3600" b="1" dirty="0">
                <a:solidFill>
                  <a:schemeClr val="accent5">
                    <a:lumMod val="75000"/>
                  </a:schemeClr>
                </a:solidFill>
                <a:latin typeface="+mj-lt"/>
                <a:ea typeface="+mj-ea"/>
                <a:cs typeface="+mj-cs"/>
                <a:sym typeface="+mn-ea"/>
              </a:rPr>
              <a:t> </a:t>
            </a:r>
            <a:r>
              <a:rPr lang="zh-CN" altLang="en-US" sz="3600" b="1" dirty="0">
                <a:solidFill>
                  <a:schemeClr val="accent5">
                    <a:lumMod val="75000"/>
                  </a:schemeClr>
                </a:solidFill>
                <a:latin typeface="+mj-lt"/>
                <a:ea typeface="+mj-ea"/>
                <a:cs typeface="+mj-cs"/>
                <a:sym typeface="+mn-ea"/>
              </a:rPr>
              <a:t>硬币问题</a:t>
            </a:r>
            <a:endParaRPr lang="en-US" sz="3600" b="1" dirty="0">
              <a:solidFill>
                <a:schemeClr val="accent5">
                  <a:lumMod val="75000"/>
                </a:schemeClr>
              </a:solidFill>
              <a:latin typeface="+mj-lt"/>
              <a:ea typeface="+mj-ea"/>
              <a:cs typeface="+mj-cs"/>
              <a:sym typeface="+mn-ea"/>
            </a:endParaRPr>
          </a:p>
        </p:txBody>
      </p:sp>
      <p:sp>
        <p:nvSpPr>
          <p:cNvPr id="3" name="文本框 2"/>
          <p:cNvSpPr txBox="1"/>
          <p:nvPr/>
        </p:nvSpPr>
        <p:spPr>
          <a:xfrm>
            <a:off x="4332605" y="601980"/>
            <a:ext cx="3840480" cy="460375"/>
          </a:xfrm>
          <a:prstGeom prst="rect">
            <a:avLst/>
          </a:prstGeom>
          <a:noFill/>
        </p:spPr>
        <p:txBody>
          <a:bodyPr wrap="square" rtlCol="0" anchor="t">
            <a:spAutoFit/>
          </a:bodyPr>
          <a:p>
            <a:r>
              <a:rPr lang="en-US" altLang="zh-CN" sz="2400">
                <a:latin typeface="宋体" panose="02010600030101010101" pitchFamily="2" charset="-122"/>
                <a:ea typeface="宋体" panose="02010600030101010101" pitchFamily="2" charset="-122"/>
                <a:cs typeface="宋体" panose="02010600030101010101" pitchFamily="2" charset="-122"/>
              </a:rPr>
              <a:t>  </a:t>
            </a:r>
            <a:r>
              <a:rPr lang="zh-CN" altLang="en-US" sz="2400">
                <a:latin typeface="宋体" panose="02010600030101010101" pitchFamily="2" charset="-122"/>
                <a:ea typeface="宋体" panose="02010600030101010101" pitchFamily="2" charset="-122"/>
                <a:cs typeface="宋体" panose="02010600030101010101" pitchFamily="2" charset="-122"/>
              </a:rPr>
              <a:t>很明显的完全背包问题。</a:t>
            </a:r>
            <a:endParaRPr lang="zh-CN" altLang="en-US" sz="2400">
              <a:latin typeface="宋体" panose="02010600030101010101" pitchFamily="2" charset="-122"/>
              <a:ea typeface="宋体" panose="02010600030101010101" pitchFamily="2" charset="-122"/>
              <a:cs typeface="宋体" panose="02010600030101010101" pitchFamily="2" charset="-122"/>
            </a:endParaRPr>
          </a:p>
        </p:txBody>
      </p:sp>
      <p:pic>
        <p:nvPicPr>
          <p:cNvPr id="2" name="图片 1"/>
          <p:cNvPicPr>
            <a:picLocks noChangeAspect="1"/>
          </p:cNvPicPr>
          <p:nvPr/>
        </p:nvPicPr>
        <p:blipFill>
          <a:blip r:embed="rId1"/>
          <a:stretch>
            <a:fillRect/>
          </a:stretch>
        </p:blipFill>
        <p:spPr>
          <a:xfrm>
            <a:off x="415925" y="1234440"/>
            <a:ext cx="5895340" cy="5057775"/>
          </a:xfrm>
          <a:prstGeom prst="rect">
            <a:avLst/>
          </a:prstGeom>
        </p:spPr>
      </p:pic>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492125" y="347345"/>
            <a:ext cx="3840480" cy="645160"/>
          </a:xfrm>
          <a:prstGeom prst="rect">
            <a:avLst/>
          </a:prstGeom>
          <a:noFill/>
        </p:spPr>
        <p:txBody>
          <a:bodyPr wrap="square" rtlCol="0">
            <a:spAutoFit/>
          </a:bodyPr>
          <a:lstStyle/>
          <a:p>
            <a:pPr algn="l"/>
            <a:r>
              <a:rPr lang="zh-CN" altLang="en-US" sz="3600" b="1" dirty="0">
                <a:solidFill>
                  <a:schemeClr val="accent5">
                    <a:lumMod val="75000"/>
                  </a:schemeClr>
                </a:solidFill>
                <a:latin typeface="+mj-lt"/>
                <a:ea typeface="+mj-ea"/>
                <a:cs typeface="+mj-cs"/>
                <a:sym typeface="+mn-ea"/>
              </a:rPr>
              <a:t>[</a:t>
            </a:r>
            <a:r>
              <a:rPr lang="en-US" altLang="zh-CN" sz="3600" b="1" dirty="0">
                <a:solidFill>
                  <a:schemeClr val="accent5">
                    <a:lumMod val="75000"/>
                  </a:schemeClr>
                </a:solidFill>
                <a:latin typeface="+mj-lt"/>
                <a:ea typeface="+mj-ea"/>
                <a:cs typeface="+mj-cs"/>
                <a:sym typeface="+mn-ea"/>
              </a:rPr>
              <a:t>3048</a:t>
            </a:r>
            <a:r>
              <a:rPr lang="zh-CN" altLang="en-US" sz="3600" b="1" dirty="0">
                <a:solidFill>
                  <a:schemeClr val="accent5">
                    <a:lumMod val="75000"/>
                  </a:schemeClr>
                </a:solidFill>
                <a:latin typeface="+mj-lt"/>
                <a:ea typeface="+mj-ea"/>
                <a:cs typeface="+mj-cs"/>
                <a:sym typeface="+mn-ea"/>
              </a:rPr>
              <a:t>]</a:t>
            </a:r>
            <a:r>
              <a:rPr lang="en-US" altLang="zh-CN" sz="3600" b="1" dirty="0">
                <a:solidFill>
                  <a:schemeClr val="accent5">
                    <a:lumMod val="75000"/>
                  </a:schemeClr>
                </a:solidFill>
                <a:latin typeface="+mj-lt"/>
                <a:ea typeface="+mj-ea"/>
                <a:cs typeface="+mj-cs"/>
                <a:sym typeface="+mn-ea"/>
              </a:rPr>
              <a:t> </a:t>
            </a:r>
            <a:r>
              <a:rPr lang="zh-CN" altLang="en-US" sz="3600" b="1" dirty="0">
                <a:solidFill>
                  <a:schemeClr val="accent5">
                    <a:lumMod val="75000"/>
                  </a:schemeClr>
                </a:solidFill>
                <a:latin typeface="+mj-lt"/>
                <a:ea typeface="+mj-ea"/>
                <a:cs typeface="+mj-cs"/>
                <a:sym typeface="+mn-ea"/>
              </a:rPr>
              <a:t> </a:t>
            </a:r>
            <a:r>
              <a:rPr lang="zh-CN" altLang="en-US" sz="3600" b="1" dirty="0">
                <a:solidFill>
                  <a:schemeClr val="accent5">
                    <a:lumMod val="75000"/>
                  </a:schemeClr>
                </a:solidFill>
                <a:latin typeface="+mj-lt"/>
                <a:ea typeface="+mj-ea"/>
                <a:cs typeface="+mj-cs"/>
                <a:sym typeface="+mn-ea"/>
              </a:rPr>
              <a:t>硬币问题</a:t>
            </a:r>
            <a:endParaRPr lang="en-US" sz="3600" b="1" dirty="0">
              <a:solidFill>
                <a:schemeClr val="accent5">
                  <a:lumMod val="75000"/>
                </a:schemeClr>
              </a:solidFill>
              <a:latin typeface="+mj-lt"/>
              <a:ea typeface="+mj-ea"/>
              <a:cs typeface="+mj-cs"/>
              <a:sym typeface="+mn-ea"/>
            </a:endParaRPr>
          </a:p>
        </p:txBody>
      </p:sp>
      <p:sp>
        <p:nvSpPr>
          <p:cNvPr id="3" name="文本框 2"/>
          <p:cNvSpPr txBox="1"/>
          <p:nvPr/>
        </p:nvSpPr>
        <p:spPr>
          <a:xfrm>
            <a:off x="4332605" y="601980"/>
            <a:ext cx="3840480" cy="460375"/>
          </a:xfrm>
          <a:prstGeom prst="rect">
            <a:avLst/>
          </a:prstGeom>
          <a:noFill/>
        </p:spPr>
        <p:txBody>
          <a:bodyPr wrap="square" rtlCol="0" anchor="t">
            <a:spAutoFit/>
          </a:bodyPr>
          <a:p>
            <a:r>
              <a:rPr lang="en-US" altLang="zh-CN" sz="2400">
                <a:latin typeface="宋体" panose="02010600030101010101" pitchFamily="2" charset="-122"/>
                <a:ea typeface="宋体" panose="02010600030101010101" pitchFamily="2" charset="-122"/>
                <a:cs typeface="宋体" panose="02010600030101010101" pitchFamily="2" charset="-122"/>
              </a:rPr>
              <a:t>  </a:t>
            </a:r>
            <a:r>
              <a:rPr lang="zh-CN" altLang="en-US" sz="2400">
                <a:latin typeface="宋体" panose="02010600030101010101" pitchFamily="2" charset="-122"/>
                <a:ea typeface="宋体" panose="02010600030101010101" pitchFamily="2" charset="-122"/>
                <a:cs typeface="宋体" panose="02010600030101010101" pitchFamily="2" charset="-122"/>
              </a:rPr>
              <a:t>记忆化搜索写法</a:t>
            </a:r>
            <a:endParaRPr lang="zh-CN" altLang="en-US" sz="2400">
              <a:latin typeface="宋体" panose="02010600030101010101" pitchFamily="2" charset="-122"/>
              <a:ea typeface="宋体" panose="02010600030101010101" pitchFamily="2" charset="-122"/>
              <a:cs typeface="宋体" panose="02010600030101010101" pitchFamily="2" charset="-122"/>
            </a:endParaRPr>
          </a:p>
        </p:txBody>
      </p:sp>
      <p:pic>
        <p:nvPicPr>
          <p:cNvPr id="4" name="图片 3"/>
          <p:cNvPicPr>
            <a:picLocks noChangeAspect="1"/>
          </p:cNvPicPr>
          <p:nvPr/>
        </p:nvPicPr>
        <p:blipFill>
          <a:blip r:embed="rId1"/>
          <a:stretch>
            <a:fillRect/>
          </a:stretch>
        </p:blipFill>
        <p:spPr>
          <a:xfrm>
            <a:off x="492125" y="1263650"/>
            <a:ext cx="5162550" cy="5048250"/>
          </a:xfrm>
          <a:prstGeom prst="rect">
            <a:avLst/>
          </a:prstGeom>
        </p:spPr>
      </p:pic>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492125" y="347345"/>
            <a:ext cx="1097280" cy="645160"/>
          </a:xfrm>
          <a:prstGeom prst="rect">
            <a:avLst/>
          </a:prstGeom>
          <a:noFill/>
        </p:spPr>
        <p:txBody>
          <a:bodyPr wrap="none" rtlCol="0">
            <a:spAutoFit/>
          </a:bodyPr>
          <a:lstStyle/>
          <a:p>
            <a:pPr algn="l"/>
            <a:r>
              <a:rPr lang="zh-CN" altLang="en-US" sz="3600" b="1" dirty="0">
                <a:solidFill>
                  <a:schemeClr val="accent5">
                    <a:lumMod val="75000"/>
                  </a:schemeClr>
                </a:solidFill>
                <a:latin typeface="+mj-lt"/>
                <a:ea typeface="+mj-ea"/>
                <a:cs typeface="+mj-cs"/>
                <a:sym typeface="+mn-ea"/>
              </a:rPr>
              <a:t>思考</a:t>
            </a:r>
            <a:endParaRPr lang="zh-CN" altLang="en-US" sz="3600" b="1" dirty="0">
              <a:solidFill>
                <a:schemeClr val="accent5">
                  <a:lumMod val="75000"/>
                </a:schemeClr>
              </a:solidFill>
              <a:latin typeface="+mj-lt"/>
              <a:ea typeface="+mj-ea"/>
              <a:cs typeface="+mj-cs"/>
            </a:endParaRPr>
          </a:p>
        </p:txBody>
      </p:sp>
      <p:sp>
        <p:nvSpPr>
          <p:cNvPr id="4" name="文本框 3"/>
          <p:cNvSpPr txBox="1"/>
          <p:nvPr/>
        </p:nvSpPr>
        <p:spPr>
          <a:xfrm>
            <a:off x="614680" y="1292860"/>
            <a:ext cx="7414895" cy="2306955"/>
          </a:xfrm>
          <a:prstGeom prst="rect">
            <a:avLst/>
          </a:prstGeom>
          <a:noFill/>
          <a:ln w="9525">
            <a:noFill/>
          </a:ln>
        </p:spPr>
        <p:txBody>
          <a:bodyPr wrap="square">
            <a:spAutoFit/>
          </a:bodyPr>
          <a:lstStyle/>
          <a:p>
            <a:r>
              <a:rPr lang="en-US" altLang="zh-CN" sz="2400" b="0" dirty="0" smtClean="0">
                <a:ea typeface="宋体" panose="02010600030101010101" pitchFamily="2" charset="-122"/>
              </a:rPr>
              <a:t>1.</a:t>
            </a:r>
            <a:r>
              <a:rPr lang="zh-CN" altLang="en-US" sz="2400" b="0" dirty="0" smtClean="0">
                <a:ea typeface="宋体" panose="02010600030101010101" pitchFamily="2" charset="-122"/>
              </a:rPr>
              <a:t>状态</a:t>
            </a:r>
            <a:r>
              <a:rPr lang="zh-CN" altLang="en-US" sz="2400" b="0" dirty="0">
                <a:ea typeface="宋体" panose="02010600030101010101" pitchFamily="2" charset="-122"/>
              </a:rPr>
              <a:t>如何描述</a:t>
            </a:r>
            <a:r>
              <a:rPr lang="zh-CN" altLang="en-US" sz="2400" b="0" dirty="0" smtClean="0">
                <a:ea typeface="宋体" panose="02010600030101010101" pitchFamily="2" charset="-122"/>
              </a:rPr>
              <a:t>？</a:t>
            </a:r>
            <a:endParaRPr lang="zh-CN" altLang="en-US" sz="2400" b="0" dirty="0" smtClean="0">
              <a:ea typeface="宋体" panose="02010600030101010101" pitchFamily="2" charset="-122"/>
            </a:endParaRPr>
          </a:p>
          <a:p>
            <a:r>
              <a:rPr lang="en-US" altLang="zh-CN" sz="2400" b="0" dirty="0" smtClean="0">
                <a:ea typeface="宋体" panose="02010600030101010101" pitchFamily="2" charset="-122"/>
              </a:rPr>
              <a:t>2. </a:t>
            </a:r>
            <a:r>
              <a:rPr lang="zh-CN" altLang="en-US" sz="2400" dirty="0">
                <a:ea typeface="宋体" panose="02010600030101010101" pitchFamily="2" charset="-122"/>
                <a:sym typeface="+mn-ea"/>
              </a:rPr>
              <a:t>状态如何计算</a:t>
            </a:r>
            <a:r>
              <a:rPr lang="zh-CN" altLang="en-US" sz="2400" dirty="0" smtClean="0">
                <a:ea typeface="宋体" panose="02010600030101010101" pitchFamily="2" charset="-122"/>
                <a:sym typeface="+mn-ea"/>
              </a:rPr>
              <a:t>？</a:t>
            </a:r>
            <a:endParaRPr lang="en-US" altLang="zh-CN" sz="2400" b="0" dirty="0" smtClean="0">
              <a:ea typeface="宋体" panose="02010600030101010101" pitchFamily="2" charset="-122"/>
            </a:endParaRPr>
          </a:p>
          <a:p>
            <a:r>
              <a:rPr lang="en-US" altLang="zh-CN" sz="2400" dirty="0" smtClean="0">
                <a:ea typeface="宋体" panose="02010600030101010101" pitchFamily="2" charset="-122"/>
              </a:rPr>
              <a:t>3. </a:t>
            </a:r>
            <a:r>
              <a:rPr lang="zh-CN" altLang="en-US" sz="2400" dirty="0" smtClean="0">
                <a:ea typeface="宋体" panose="02010600030101010101" pitchFamily="2" charset="-122"/>
                <a:sym typeface="+mn-ea"/>
              </a:rPr>
              <a:t>目标状态是什么？</a:t>
            </a:r>
            <a:endParaRPr lang="en-US" altLang="zh-CN" sz="2400" dirty="0" smtClean="0">
              <a:ea typeface="宋体" panose="02010600030101010101" pitchFamily="2" charset="-122"/>
            </a:endParaRPr>
          </a:p>
          <a:p>
            <a:r>
              <a:rPr lang="en-US" altLang="zh-CN" sz="2400" dirty="0" smtClean="0">
                <a:ea typeface="宋体" panose="02010600030101010101" pitchFamily="2" charset="-122"/>
              </a:rPr>
              <a:t>4. </a:t>
            </a:r>
            <a:r>
              <a:rPr lang="zh-CN" altLang="en-US" sz="2400" dirty="0">
                <a:ea typeface="宋体" panose="02010600030101010101" pitchFamily="2" charset="-122"/>
              </a:rPr>
              <a:t>初始条件时什么？</a:t>
            </a:r>
            <a:endParaRPr lang="zh-CN" altLang="en-US" sz="2400" dirty="0">
              <a:ea typeface="宋体" panose="02010600030101010101" pitchFamily="2" charset="-122"/>
            </a:endParaRPr>
          </a:p>
          <a:p>
            <a:endParaRPr lang="zh-CN" altLang="en-US" sz="2400" dirty="0">
              <a:ea typeface="宋体" panose="02010600030101010101" pitchFamily="2" charset="-122"/>
            </a:endParaRPr>
          </a:p>
          <a:p>
            <a:pPr indent="0"/>
            <a:endParaRPr lang="zh-CN" altLang="en-US" sz="2400" b="0" dirty="0">
              <a:ea typeface="宋体" panose="02010600030101010101" pitchFamily="2" charset="-122"/>
            </a:endParaRPr>
          </a:p>
        </p:txBody>
      </p:sp>
      <p:pic>
        <p:nvPicPr>
          <p:cNvPr id="1025" name="Picture 1"/>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839210" y="1243965"/>
            <a:ext cx="4471670" cy="17881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椭圆 1"/>
          <p:cNvSpPr/>
          <p:nvPr/>
        </p:nvSpPr>
        <p:spPr>
          <a:xfrm>
            <a:off x="3252470" y="3164840"/>
            <a:ext cx="2139950" cy="8159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2400"/>
              <a:t>f[i][j]</a:t>
            </a:r>
            <a:endParaRPr lang="en-US" altLang="zh-CN" sz="2400"/>
          </a:p>
        </p:txBody>
      </p:sp>
      <p:grpSp>
        <p:nvGrpSpPr>
          <p:cNvPr id="29" name="组合 28"/>
          <p:cNvGrpSpPr/>
          <p:nvPr/>
        </p:nvGrpSpPr>
        <p:grpSpPr>
          <a:xfrm>
            <a:off x="663575" y="3822166"/>
            <a:ext cx="3265805" cy="1599464"/>
            <a:chOff x="1439" y="4592"/>
            <a:chExt cx="5143" cy="3177"/>
          </a:xfrm>
        </p:grpSpPr>
        <p:sp>
          <p:nvSpPr>
            <p:cNvPr id="10" name="椭圆 9"/>
            <p:cNvSpPr/>
            <p:nvPr/>
          </p:nvSpPr>
          <p:spPr>
            <a:xfrm>
              <a:off x="1439" y="6088"/>
              <a:ext cx="5143" cy="16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400">
                  <a:latin typeface="宋体" panose="02010600030101010101" pitchFamily="2" charset="-122"/>
                  <a:ea typeface="宋体" panose="02010600030101010101" pitchFamily="2" charset="-122"/>
                  <a:cs typeface="宋体" panose="02010600030101010101" pitchFamily="2" charset="-122"/>
                  <a:sym typeface="+mn-ea"/>
                </a:rPr>
                <a:t>从</a:t>
              </a:r>
              <a:r>
                <a:rPr lang="en-US" altLang="zh-CN" sz="2400">
                  <a:latin typeface="宋体" panose="02010600030101010101" pitchFamily="2" charset="-122"/>
                  <a:ea typeface="宋体" panose="02010600030101010101" pitchFamily="2" charset="-122"/>
                  <a:cs typeface="宋体" panose="02010600030101010101" pitchFamily="2" charset="-122"/>
                  <a:sym typeface="+mn-ea"/>
                </a:rPr>
                <a:t>(i-1,j)</a:t>
              </a:r>
              <a:r>
                <a:rPr lang="zh-CN" altLang="en-US" sz="2400">
                  <a:latin typeface="宋体" panose="02010600030101010101" pitchFamily="2" charset="-122"/>
                  <a:ea typeface="宋体" panose="02010600030101010101" pitchFamily="2" charset="-122"/>
                  <a:cs typeface="宋体" panose="02010600030101010101" pitchFamily="2" charset="-122"/>
                  <a:sym typeface="+mn-ea"/>
                </a:rPr>
                <a:t>走到</a:t>
              </a:r>
              <a:r>
                <a:rPr lang="en-US" altLang="zh-CN" sz="2400">
                  <a:latin typeface="宋体" panose="02010600030101010101" pitchFamily="2" charset="-122"/>
                  <a:ea typeface="宋体" panose="02010600030101010101" pitchFamily="2" charset="-122"/>
                  <a:cs typeface="宋体" panose="02010600030101010101" pitchFamily="2" charset="-122"/>
                  <a:sym typeface="+mn-ea"/>
                </a:rPr>
                <a:t>(i,j)</a:t>
              </a:r>
              <a:endParaRPr lang="en-US" altLang="zh-CN" sz="2400">
                <a:latin typeface="宋体" panose="02010600030101010101" pitchFamily="2" charset="-122"/>
                <a:ea typeface="宋体" panose="02010600030101010101" pitchFamily="2" charset="-122"/>
                <a:cs typeface="宋体" panose="02010600030101010101" pitchFamily="2" charset="-122"/>
                <a:sym typeface="+mn-ea"/>
              </a:endParaRPr>
            </a:p>
          </p:txBody>
        </p:sp>
        <p:cxnSp>
          <p:nvCxnSpPr>
            <p:cNvPr id="14" name="直接箭头连接符 13"/>
            <p:cNvCxnSpPr>
              <a:stCxn id="10" idx="0"/>
              <a:endCxn id="2" idx="3"/>
            </p:cNvCxnSpPr>
            <p:nvPr/>
          </p:nvCxnSpPr>
          <p:spPr>
            <a:xfrm flipV="1">
              <a:off x="4011" y="4592"/>
              <a:ext cx="1808" cy="1496"/>
            </a:xfrm>
            <a:prstGeom prst="straightConnector1">
              <a:avLst/>
            </a:prstGeom>
            <a:ln w="38100">
              <a:tailEnd type="arrow" w="med" len="med"/>
            </a:ln>
          </p:spPr>
          <p:style>
            <a:lnRef idx="3">
              <a:schemeClr val="accent1"/>
            </a:lnRef>
            <a:fillRef idx="0">
              <a:schemeClr val="accent1"/>
            </a:fillRef>
            <a:effectRef idx="2">
              <a:schemeClr val="accent1"/>
            </a:effectRef>
            <a:fontRef idx="minor">
              <a:schemeClr val="tx1"/>
            </a:fontRef>
          </p:style>
        </p:cxnSp>
      </p:grpSp>
      <p:grpSp>
        <p:nvGrpSpPr>
          <p:cNvPr id="30" name="组合 29"/>
          <p:cNvGrpSpPr/>
          <p:nvPr/>
        </p:nvGrpSpPr>
        <p:grpSpPr>
          <a:xfrm>
            <a:off x="4821555" y="3821781"/>
            <a:ext cx="3265805" cy="1599214"/>
            <a:chOff x="7987" y="4594"/>
            <a:chExt cx="5143" cy="3065"/>
          </a:xfrm>
        </p:grpSpPr>
        <p:cxnSp>
          <p:nvCxnSpPr>
            <p:cNvPr id="17" name="直接箭头连接符 16"/>
            <p:cNvCxnSpPr>
              <a:stCxn id="28" idx="0"/>
              <a:endCxn id="2" idx="5"/>
            </p:cNvCxnSpPr>
            <p:nvPr/>
          </p:nvCxnSpPr>
          <p:spPr>
            <a:xfrm flipH="1" flipV="1">
              <a:off x="8201" y="4594"/>
              <a:ext cx="2358" cy="1384"/>
            </a:xfrm>
            <a:prstGeom prst="straightConnector1">
              <a:avLst/>
            </a:prstGeom>
            <a:ln w="38100">
              <a:tailEnd type="arrow" w="med" len="med"/>
            </a:ln>
          </p:spPr>
          <p:style>
            <a:lnRef idx="3">
              <a:schemeClr val="accent1"/>
            </a:lnRef>
            <a:fillRef idx="0">
              <a:schemeClr val="accent1"/>
            </a:fillRef>
            <a:effectRef idx="2">
              <a:schemeClr val="accent1"/>
            </a:effectRef>
            <a:fontRef idx="minor">
              <a:schemeClr val="tx1"/>
            </a:fontRef>
          </p:style>
        </p:cxnSp>
        <p:sp>
          <p:nvSpPr>
            <p:cNvPr id="28" name="椭圆 27"/>
            <p:cNvSpPr/>
            <p:nvPr/>
          </p:nvSpPr>
          <p:spPr>
            <a:xfrm>
              <a:off x="7987" y="5978"/>
              <a:ext cx="5143" cy="16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400">
                  <a:latin typeface="宋体" panose="02010600030101010101" pitchFamily="2" charset="-122"/>
                  <a:ea typeface="宋体" panose="02010600030101010101" pitchFamily="2" charset="-122"/>
                  <a:cs typeface="宋体" panose="02010600030101010101" pitchFamily="2" charset="-122"/>
                  <a:sym typeface="+mn-ea"/>
                </a:rPr>
                <a:t>从</a:t>
              </a:r>
              <a:r>
                <a:rPr lang="en-US" altLang="zh-CN" sz="2400">
                  <a:latin typeface="宋体" panose="02010600030101010101" pitchFamily="2" charset="-122"/>
                  <a:ea typeface="宋体" panose="02010600030101010101" pitchFamily="2" charset="-122"/>
                  <a:cs typeface="宋体" panose="02010600030101010101" pitchFamily="2" charset="-122"/>
                  <a:sym typeface="+mn-ea"/>
                </a:rPr>
                <a:t>(i,j-1)</a:t>
              </a:r>
              <a:r>
                <a:rPr lang="zh-CN" altLang="en-US" sz="2400">
                  <a:latin typeface="宋体" panose="02010600030101010101" pitchFamily="2" charset="-122"/>
                  <a:ea typeface="宋体" panose="02010600030101010101" pitchFamily="2" charset="-122"/>
                  <a:cs typeface="宋体" panose="02010600030101010101" pitchFamily="2" charset="-122"/>
                  <a:sym typeface="+mn-ea"/>
                </a:rPr>
                <a:t>走到</a:t>
              </a:r>
              <a:r>
                <a:rPr lang="en-US" altLang="zh-CN" sz="2400">
                  <a:latin typeface="宋体" panose="02010600030101010101" pitchFamily="2" charset="-122"/>
                  <a:ea typeface="宋体" panose="02010600030101010101" pitchFamily="2" charset="-122"/>
                  <a:cs typeface="宋体" panose="02010600030101010101" pitchFamily="2" charset="-122"/>
                  <a:sym typeface="+mn-ea"/>
                </a:rPr>
                <a:t>(i,j)</a:t>
              </a:r>
              <a:endParaRPr lang="en-US" altLang="zh-CN" sz="2400"/>
            </a:p>
          </p:txBody>
        </p:sp>
      </p:grpSp>
      <p:sp>
        <p:nvSpPr>
          <p:cNvPr id="3" name="文本框 2"/>
          <p:cNvSpPr txBox="1"/>
          <p:nvPr/>
        </p:nvSpPr>
        <p:spPr>
          <a:xfrm>
            <a:off x="1241425" y="4083685"/>
            <a:ext cx="1055370" cy="460375"/>
          </a:xfrm>
          <a:prstGeom prst="rect">
            <a:avLst/>
          </a:prstGeom>
          <a:noFill/>
        </p:spPr>
        <p:txBody>
          <a:bodyPr wrap="square" rtlCol="0">
            <a:spAutoFit/>
          </a:bodyPr>
          <a:p>
            <a:r>
              <a:rPr lang="en-US" altLang="zh-CN" sz="2400">
                <a:highlight>
                  <a:srgbClr val="FFFF00"/>
                </a:highlight>
              </a:rPr>
              <a:t>f[i-1][j]</a:t>
            </a:r>
            <a:endParaRPr lang="en-US" altLang="zh-CN" sz="2400">
              <a:highlight>
                <a:srgbClr val="FFFF00"/>
              </a:highlight>
            </a:endParaRPr>
          </a:p>
        </p:txBody>
      </p:sp>
      <p:sp>
        <p:nvSpPr>
          <p:cNvPr id="6" name="文本框 5"/>
          <p:cNvSpPr txBox="1"/>
          <p:nvPr/>
        </p:nvSpPr>
        <p:spPr>
          <a:xfrm>
            <a:off x="6275070" y="3886835"/>
            <a:ext cx="1055370" cy="460375"/>
          </a:xfrm>
          <a:prstGeom prst="rect">
            <a:avLst/>
          </a:prstGeom>
          <a:noFill/>
        </p:spPr>
        <p:txBody>
          <a:bodyPr wrap="square" rtlCol="0">
            <a:spAutoFit/>
          </a:bodyPr>
          <a:p>
            <a:r>
              <a:rPr lang="en-US" altLang="zh-CN" sz="2400">
                <a:highlight>
                  <a:srgbClr val="FFFF00"/>
                </a:highlight>
              </a:rPr>
              <a:t>f[i][j-1]</a:t>
            </a:r>
            <a:endParaRPr lang="en-US" altLang="zh-CN" sz="2400">
              <a:highlight>
                <a:srgbClr val="FFFF00"/>
              </a:highlight>
            </a:endParaRPr>
          </a:p>
        </p:txBody>
      </p:sp>
      <p:sp>
        <p:nvSpPr>
          <p:cNvPr id="7" name="文本框 6"/>
          <p:cNvSpPr txBox="1"/>
          <p:nvPr/>
        </p:nvSpPr>
        <p:spPr>
          <a:xfrm>
            <a:off x="2640330" y="5617845"/>
            <a:ext cx="3364865" cy="521970"/>
          </a:xfrm>
          <a:prstGeom prst="rect">
            <a:avLst/>
          </a:prstGeom>
          <a:noFill/>
        </p:spPr>
        <p:txBody>
          <a:bodyPr wrap="square" rtlCol="0">
            <a:spAutoFit/>
          </a:bodyPr>
          <a:p>
            <a:r>
              <a:rPr lang="en-US" altLang="zh-CN" sz="2800">
                <a:highlight>
                  <a:srgbClr val="FFFF00"/>
                </a:highlight>
              </a:rPr>
              <a:t>f[i][j]=</a:t>
            </a:r>
            <a:r>
              <a:rPr lang="en-US" altLang="zh-CN" sz="2800">
                <a:highlight>
                  <a:srgbClr val="FFFF00"/>
                </a:highlight>
                <a:sym typeface="+mn-ea"/>
              </a:rPr>
              <a:t>f[i-1][j]+f[i][j-1]</a:t>
            </a:r>
            <a:endParaRPr lang="en-US" altLang="zh-CN" sz="2800">
              <a:highlight>
                <a:srgbClr val="FFFF00"/>
              </a:highlight>
              <a:sym typeface="+mn-ea"/>
            </a:endParaRPr>
          </a:p>
        </p:txBody>
      </p:sp>
      <p:sp>
        <p:nvSpPr>
          <p:cNvPr id="8" name="文本框 7"/>
          <p:cNvSpPr txBox="1"/>
          <p:nvPr/>
        </p:nvSpPr>
        <p:spPr>
          <a:xfrm>
            <a:off x="5611495" y="3201035"/>
            <a:ext cx="3059430" cy="398780"/>
          </a:xfrm>
          <a:prstGeom prst="rect">
            <a:avLst/>
          </a:prstGeom>
          <a:noFill/>
        </p:spPr>
        <p:txBody>
          <a:bodyPr wrap="none" rtlCol="0" anchor="t">
            <a:spAutoFit/>
          </a:bodyPr>
          <a:p>
            <a:r>
              <a:rPr lang="zh-CN" altLang="en-US" sz="2000" dirty="0">
                <a:ea typeface="宋体" panose="02010600030101010101" pitchFamily="2" charset="-122"/>
                <a:sym typeface="+mn-ea"/>
              </a:rPr>
              <a:t>蚂蚁走到位置</a:t>
            </a:r>
            <a:r>
              <a:rPr lang="en-US" altLang="zh-CN" sz="2000" dirty="0">
                <a:ea typeface="宋体" panose="02010600030101010101" pitchFamily="2" charset="-122"/>
                <a:sym typeface="+mn-ea"/>
              </a:rPr>
              <a:t>(i,j)</a:t>
            </a:r>
            <a:r>
              <a:rPr lang="zh-CN" altLang="en-US" sz="2000" dirty="0">
                <a:ea typeface="宋体" panose="02010600030101010101" pitchFamily="2" charset="-122"/>
                <a:sym typeface="+mn-ea"/>
              </a:rPr>
              <a:t>的方案数</a:t>
            </a:r>
            <a:endParaRPr lang="zh-CN" altLang="en-US" sz="2000" dirty="0">
              <a:ea typeface="宋体" panose="02010600030101010101" pitchFamily="2" charset="-122"/>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9"/>
                                        </p:tgtEl>
                                        <p:attrNameLst>
                                          <p:attrName>style.visibility</p:attrName>
                                        </p:attrNameLst>
                                      </p:cBhvr>
                                      <p:to>
                                        <p:strVal val="visible"/>
                                      </p:to>
                                    </p:set>
                                    <p:anim calcmode="lin" valueType="num">
                                      <p:cBhvr additive="base">
                                        <p:cTn id="19" dur="500" fill="hold"/>
                                        <p:tgtEl>
                                          <p:spTgt spid="29"/>
                                        </p:tgtEl>
                                        <p:attrNameLst>
                                          <p:attrName>ppt_x</p:attrName>
                                        </p:attrNameLst>
                                      </p:cBhvr>
                                      <p:tavLst>
                                        <p:tav tm="0">
                                          <p:val>
                                            <p:strVal val="#ppt_x"/>
                                          </p:val>
                                        </p:tav>
                                        <p:tav tm="100000">
                                          <p:val>
                                            <p:strVal val="#ppt_x"/>
                                          </p:val>
                                        </p:tav>
                                      </p:tavLst>
                                    </p:anim>
                                    <p:anim calcmode="lin" valueType="num">
                                      <p:cBhvr additive="base">
                                        <p:cTn id="20"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0"/>
                                        </p:tgtEl>
                                        <p:attrNameLst>
                                          <p:attrName>style.visibility</p:attrName>
                                        </p:attrNameLst>
                                      </p:cBhvr>
                                      <p:to>
                                        <p:strVal val="visible"/>
                                      </p:to>
                                    </p:set>
                                    <p:anim calcmode="lin" valueType="num">
                                      <p:cBhvr additive="base">
                                        <p:cTn id="25" dur="500" fill="hold"/>
                                        <p:tgtEl>
                                          <p:spTgt spid="30"/>
                                        </p:tgtEl>
                                        <p:attrNameLst>
                                          <p:attrName>ppt_x</p:attrName>
                                        </p:attrNameLst>
                                      </p:cBhvr>
                                      <p:tavLst>
                                        <p:tav tm="0">
                                          <p:val>
                                            <p:strVal val="#ppt_x"/>
                                          </p:val>
                                        </p:tav>
                                        <p:tav tm="100000">
                                          <p:val>
                                            <p:strVal val="#ppt_x"/>
                                          </p:val>
                                        </p:tav>
                                      </p:tavLst>
                                    </p:anim>
                                    <p:anim calcmode="lin" valueType="num">
                                      <p:cBhvr additive="base">
                                        <p:cTn id="26"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additive="base">
                                        <p:cTn id="31" dur="500" fill="hold"/>
                                        <p:tgtEl>
                                          <p:spTgt spid="3"/>
                                        </p:tgtEl>
                                        <p:attrNameLst>
                                          <p:attrName>ppt_x</p:attrName>
                                        </p:attrNameLst>
                                      </p:cBhvr>
                                      <p:tavLst>
                                        <p:tav tm="0">
                                          <p:val>
                                            <p:strVal val="#ppt_x"/>
                                          </p:val>
                                        </p:tav>
                                        <p:tav tm="100000">
                                          <p:val>
                                            <p:strVal val="#ppt_x"/>
                                          </p:val>
                                        </p:tav>
                                      </p:tavLst>
                                    </p:anim>
                                    <p:anim calcmode="lin" valueType="num">
                                      <p:cBhvr additive="base">
                                        <p:cTn id="3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additive="base">
                                        <p:cTn id="43" dur="500" fill="hold"/>
                                        <p:tgtEl>
                                          <p:spTgt spid="7"/>
                                        </p:tgtEl>
                                        <p:attrNameLst>
                                          <p:attrName>ppt_x</p:attrName>
                                        </p:attrNameLst>
                                      </p:cBhvr>
                                      <p:tavLst>
                                        <p:tav tm="0">
                                          <p:val>
                                            <p:strVal val="#ppt_x"/>
                                          </p:val>
                                        </p:tav>
                                        <p:tav tm="100000">
                                          <p:val>
                                            <p:strVal val="#ppt_x"/>
                                          </p:val>
                                        </p:tav>
                                      </p:tavLst>
                                    </p:anim>
                                    <p:anim calcmode="lin" valueType="num">
                                      <p:cBhvr additive="base">
                                        <p:cTn id="4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2" grpId="1" animBg="1"/>
      <p:bldP spid="3" grpId="0"/>
      <p:bldP spid="3" grpId="1"/>
      <p:bldP spid="6" grpId="0"/>
      <p:bldP spid="6" grpId="1"/>
      <p:bldP spid="7" grpId="0"/>
      <p:bldP spid="7" grpId="1"/>
      <p:bldP spid="8" grpId="0"/>
      <p:bldP spid="8" grpId="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492125" y="347345"/>
            <a:ext cx="1097280" cy="645160"/>
          </a:xfrm>
          <a:prstGeom prst="rect">
            <a:avLst/>
          </a:prstGeom>
          <a:noFill/>
        </p:spPr>
        <p:txBody>
          <a:bodyPr wrap="none" rtlCol="0">
            <a:spAutoFit/>
          </a:bodyPr>
          <a:lstStyle/>
          <a:p>
            <a:pPr algn="l"/>
            <a:r>
              <a:rPr lang="zh-CN" altLang="en-US" sz="3600" b="1" dirty="0">
                <a:solidFill>
                  <a:schemeClr val="accent5">
                    <a:lumMod val="75000"/>
                  </a:schemeClr>
                </a:solidFill>
                <a:latin typeface="+mj-lt"/>
                <a:ea typeface="+mj-ea"/>
                <a:cs typeface="+mj-cs"/>
                <a:sym typeface="+mn-ea"/>
              </a:rPr>
              <a:t>思考</a:t>
            </a:r>
            <a:endParaRPr lang="zh-CN" altLang="en-US" sz="3600" b="1" dirty="0">
              <a:solidFill>
                <a:schemeClr val="accent5">
                  <a:lumMod val="75000"/>
                </a:schemeClr>
              </a:solidFill>
              <a:latin typeface="+mj-lt"/>
              <a:ea typeface="+mj-ea"/>
              <a:cs typeface="+mj-cs"/>
            </a:endParaRPr>
          </a:p>
        </p:txBody>
      </p:sp>
      <p:sp>
        <p:nvSpPr>
          <p:cNvPr id="4" name="文本框 3"/>
          <p:cNvSpPr txBox="1"/>
          <p:nvPr/>
        </p:nvSpPr>
        <p:spPr>
          <a:xfrm>
            <a:off x="614680" y="1292860"/>
            <a:ext cx="7414895" cy="4707890"/>
          </a:xfrm>
          <a:prstGeom prst="rect">
            <a:avLst/>
          </a:prstGeom>
          <a:noFill/>
          <a:ln w="9525">
            <a:noFill/>
          </a:ln>
        </p:spPr>
        <p:txBody>
          <a:bodyPr wrap="square">
            <a:spAutoFit/>
          </a:bodyPr>
          <a:lstStyle/>
          <a:p>
            <a:r>
              <a:rPr lang="en-US" altLang="zh-CN" sz="2400" b="0" dirty="0" smtClean="0">
                <a:ea typeface="宋体" panose="02010600030101010101" pitchFamily="2" charset="-122"/>
              </a:rPr>
              <a:t>1.</a:t>
            </a:r>
            <a:r>
              <a:rPr lang="zh-CN" altLang="en-US" sz="2400" b="0" dirty="0" smtClean="0">
                <a:ea typeface="宋体" panose="02010600030101010101" pitchFamily="2" charset="-122"/>
              </a:rPr>
              <a:t>状态</a:t>
            </a:r>
            <a:r>
              <a:rPr lang="zh-CN" altLang="en-US" sz="2400" b="0" dirty="0">
                <a:ea typeface="宋体" panose="02010600030101010101" pitchFamily="2" charset="-122"/>
              </a:rPr>
              <a:t>如何描述</a:t>
            </a:r>
            <a:r>
              <a:rPr lang="zh-CN" altLang="en-US" sz="2400" b="0" dirty="0" smtClean="0">
                <a:ea typeface="宋体" panose="02010600030101010101" pitchFamily="2" charset="-122"/>
              </a:rPr>
              <a:t>？</a:t>
            </a:r>
            <a:endParaRPr lang="zh-CN" altLang="en-US" sz="2400" b="0" dirty="0" smtClean="0">
              <a:ea typeface="宋体" panose="02010600030101010101" pitchFamily="2" charset="-122"/>
            </a:endParaRPr>
          </a:p>
          <a:p>
            <a:endParaRPr lang="zh-CN" altLang="en-US" sz="2400" b="0" dirty="0" smtClean="0">
              <a:ea typeface="宋体" panose="02010600030101010101" pitchFamily="2" charset="-122"/>
            </a:endParaRPr>
          </a:p>
          <a:p>
            <a:endParaRPr lang="zh-CN" altLang="en-US" sz="2400" b="0" dirty="0" smtClean="0">
              <a:ea typeface="宋体" panose="02010600030101010101" pitchFamily="2" charset="-122"/>
            </a:endParaRPr>
          </a:p>
          <a:p>
            <a:r>
              <a:rPr lang="en-US" altLang="zh-CN" sz="2400" b="0" dirty="0" smtClean="0">
                <a:ea typeface="宋体" panose="02010600030101010101" pitchFamily="2" charset="-122"/>
              </a:rPr>
              <a:t>2. </a:t>
            </a:r>
            <a:r>
              <a:rPr lang="zh-CN" altLang="en-US" sz="2400" dirty="0">
                <a:ea typeface="宋体" panose="02010600030101010101" pitchFamily="2" charset="-122"/>
                <a:sym typeface="+mn-ea"/>
              </a:rPr>
              <a:t>状态如何计算</a:t>
            </a:r>
            <a:r>
              <a:rPr lang="zh-CN" altLang="en-US" sz="2400" dirty="0" smtClean="0">
                <a:ea typeface="宋体" panose="02010600030101010101" pitchFamily="2" charset="-122"/>
                <a:sym typeface="+mn-ea"/>
              </a:rPr>
              <a:t>？</a:t>
            </a:r>
            <a:endParaRPr lang="zh-CN" altLang="en-US" sz="2400" dirty="0" smtClean="0">
              <a:ea typeface="宋体" panose="02010600030101010101" pitchFamily="2" charset="-122"/>
              <a:sym typeface="+mn-ea"/>
            </a:endParaRPr>
          </a:p>
          <a:p>
            <a:endParaRPr lang="zh-CN" altLang="en-US" sz="2400" dirty="0" smtClean="0">
              <a:ea typeface="宋体" panose="02010600030101010101" pitchFamily="2" charset="-122"/>
              <a:sym typeface="+mn-ea"/>
            </a:endParaRPr>
          </a:p>
          <a:p>
            <a:endParaRPr lang="en-US" altLang="zh-CN" sz="2400" b="0" dirty="0" smtClean="0">
              <a:ea typeface="宋体" panose="02010600030101010101" pitchFamily="2" charset="-122"/>
            </a:endParaRPr>
          </a:p>
          <a:p>
            <a:r>
              <a:rPr lang="en-US" altLang="zh-CN" sz="2400" dirty="0" smtClean="0">
                <a:ea typeface="宋体" panose="02010600030101010101" pitchFamily="2" charset="-122"/>
              </a:rPr>
              <a:t>3. </a:t>
            </a:r>
            <a:r>
              <a:rPr lang="zh-CN" altLang="en-US" sz="2400" dirty="0" smtClean="0">
                <a:ea typeface="宋体" panose="02010600030101010101" pitchFamily="2" charset="-122"/>
                <a:sym typeface="+mn-ea"/>
              </a:rPr>
              <a:t>目标状态是什么？</a:t>
            </a:r>
            <a:endParaRPr lang="zh-CN" altLang="en-US" sz="2400" dirty="0" smtClean="0">
              <a:ea typeface="宋体" panose="02010600030101010101" pitchFamily="2" charset="-122"/>
              <a:sym typeface="+mn-ea"/>
            </a:endParaRPr>
          </a:p>
          <a:p>
            <a:r>
              <a:rPr lang="zh-CN" altLang="en-US" sz="2400" dirty="0" smtClean="0">
                <a:ea typeface="宋体" panose="02010600030101010101" pitchFamily="2" charset="-122"/>
                <a:sym typeface="+mn-ea"/>
              </a:rPr>
              <a:t> </a:t>
            </a:r>
            <a:r>
              <a:rPr lang="en-US" altLang="zh-CN" sz="2400" dirty="0" smtClean="0">
                <a:ea typeface="宋体" panose="02010600030101010101" pitchFamily="2" charset="-122"/>
                <a:sym typeface="+mn-ea"/>
              </a:rPr>
              <a:t>                   </a:t>
            </a:r>
            <a:r>
              <a:rPr lang="en-US" altLang="zh-CN" sz="2800">
                <a:highlight>
                  <a:srgbClr val="FFFF00"/>
                </a:highlight>
                <a:sym typeface="+mn-ea"/>
              </a:rPr>
              <a:t>f[m][n]</a:t>
            </a:r>
            <a:endParaRPr lang="en-US" altLang="zh-CN" sz="2800">
              <a:highlight>
                <a:srgbClr val="FFFF00"/>
              </a:highlight>
            </a:endParaRPr>
          </a:p>
          <a:p>
            <a:r>
              <a:rPr lang="en-US" altLang="zh-CN" sz="2400" dirty="0" smtClean="0">
                <a:ea typeface="宋体" panose="02010600030101010101" pitchFamily="2" charset="-122"/>
              </a:rPr>
              <a:t>4. </a:t>
            </a:r>
            <a:r>
              <a:rPr lang="zh-CN" altLang="en-US" sz="2400" dirty="0">
                <a:ea typeface="宋体" panose="02010600030101010101" pitchFamily="2" charset="-122"/>
              </a:rPr>
              <a:t>初始条件时什么？</a:t>
            </a:r>
            <a:endParaRPr lang="zh-CN" altLang="en-US" sz="2400" dirty="0">
              <a:ea typeface="宋体" panose="02010600030101010101" pitchFamily="2" charset="-122"/>
            </a:endParaRPr>
          </a:p>
          <a:p>
            <a:pPr algn="l">
              <a:buClrTx/>
              <a:buSzTx/>
              <a:buFontTx/>
            </a:pPr>
            <a:r>
              <a:rPr lang="en-US" altLang="zh-CN" sz="2400" dirty="0">
                <a:ea typeface="宋体" panose="02010600030101010101" pitchFamily="2" charset="-122"/>
              </a:rPr>
              <a:t>                     </a:t>
            </a:r>
            <a:r>
              <a:rPr lang="en-US" altLang="zh-CN" sz="2800">
                <a:highlight>
                  <a:srgbClr val="FFFF00"/>
                </a:highlight>
              </a:rPr>
              <a:t>f[i][1]=1</a:t>
            </a:r>
            <a:endParaRPr lang="en-US" altLang="zh-CN" sz="2800">
              <a:highlight>
                <a:srgbClr val="FFFF00"/>
              </a:highlight>
            </a:endParaRPr>
          </a:p>
          <a:p>
            <a:pPr algn="l">
              <a:buClrTx/>
              <a:buSzTx/>
              <a:buFontTx/>
            </a:pPr>
            <a:r>
              <a:rPr lang="en-US" altLang="zh-CN" sz="2400" dirty="0">
                <a:ea typeface="宋体" panose="02010600030101010101" pitchFamily="2" charset="-122"/>
              </a:rPr>
              <a:t>	        </a:t>
            </a:r>
            <a:r>
              <a:rPr lang="en-US" altLang="zh-CN" sz="2800">
                <a:highlight>
                  <a:srgbClr val="FFFF00"/>
                </a:highlight>
              </a:rPr>
              <a:t>f[1][i]=1</a:t>
            </a:r>
            <a:endParaRPr lang="en-US" altLang="zh-CN" sz="2800">
              <a:highlight>
                <a:srgbClr val="FFFF00"/>
              </a:highlight>
            </a:endParaRPr>
          </a:p>
          <a:p>
            <a:pPr indent="0"/>
            <a:endParaRPr lang="zh-CN" altLang="en-US" sz="2400" b="0" dirty="0">
              <a:ea typeface="宋体" panose="02010600030101010101" pitchFamily="2" charset="-122"/>
            </a:endParaRPr>
          </a:p>
        </p:txBody>
      </p:sp>
      <p:sp>
        <p:nvSpPr>
          <p:cNvPr id="7" name="文本框 6"/>
          <p:cNvSpPr txBox="1"/>
          <p:nvPr/>
        </p:nvSpPr>
        <p:spPr>
          <a:xfrm>
            <a:off x="1924050" y="2850515"/>
            <a:ext cx="3364865" cy="521970"/>
          </a:xfrm>
          <a:prstGeom prst="rect">
            <a:avLst/>
          </a:prstGeom>
          <a:noFill/>
        </p:spPr>
        <p:txBody>
          <a:bodyPr wrap="square" rtlCol="0">
            <a:spAutoFit/>
          </a:bodyPr>
          <a:p>
            <a:r>
              <a:rPr lang="en-US" altLang="zh-CN" sz="2800">
                <a:highlight>
                  <a:srgbClr val="FFFF00"/>
                </a:highlight>
              </a:rPr>
              <a:t>f[i][j]=</a:t>
            </a:r>
            <a:r>
              <a:rPr lang="en-US" altLang="zh-CN" sz="2800">
                <a:highlight>
                  <a:srgbClr val="FFFF00"/>
                </a:highlight>
                <a:sym typeface="+mn-ea"/>
              </a:rPr>
              <a:t>f[i-1][j]+f[i][j-1]</a:t>
            </a:r>
            <a:endParaRPr lang="en-US" altLang="zh-CN" sz="2800">
              <a:highlight>
                <a:srgbClr val="FFFF00"/>
              </a:highlight>
              <a:sym typeface="+mn-ea"/>
            </a:endParaRPr>
          </a:p>
        </p:txBody>
      </p:sp>
      <p:sp>
        <p:nvSpPr>
          <p:cNvPr id="8" name="文本框 7"/>
          <p:cNvSpPr txBox="1"/>
          <p:nvPr/>
        </p:nvSpPr>
        <p:spPr>
          <a:xfrm>
            <a:off x="1924050" y="1697990"/>
            <a:ext cx="5634355" cy="521970"/>
          </a:xfrm>
          <a:prstGeom prst="rect">
            <a:avLst/>
          </a:prstGeom>
          <a:noFill/>
        </p:spPr>
        <p:txBody>
          <a:bodyPr wrap="none" rtlCol="0" anchor="t">
            <a:spAutoFit/>
          </a:bodyPr>
          <a:p>
            <a:r>
              <a:rPr lang="en-US" altLang="zh-CN" sz="2800">
                <a:highlight>
                  <a:srgbClr val="FFFF00"/>
                </a:highlight>
                <a:sym typeface="+mn-ea"/>
              </a:rPr>
              <a:t>f[i][j]表示蚂蚁走到位置(i,j)的方案数</a:t>
            </a:r>
            <a:endParaRPr lang="en-US" altLang="zh-CN" sz="2800">
              <a:highlight>
                <a:srgbClr val="FFFF00"/>
              </a:highlight>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8" grpId="0"/>
      <p:bldP spid="8" grpId="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387985" y="1276350"/>
            <a:ext cx="6694805" cy="4820920"/>
          </a:xfrm>
          <a:prstGeom prst="rect">
            <a:avLst/>
          </a:prstGeom>
        </p:spPr>
      </p:pic>
      <p:sp>
        <p:nvSpPr>
          <p:cNvPr id="3" name="文本框 4"/>
          <p:cNvSpPr txBox="1"/>
          <p:nvPr/>
        </p:nvSpPr>
        <p:spPr>
          <a:xfrm>
            <a:off x="492125" y="347345"/>
            <a:ext cx="1107996" cy="646331"/>
          </a:xfrm>
          <a:prstGeom prst="rect">
            <a:avLst/>
          </a:prstGeom>
          <a:noFill/>
        </p:spPr>
        <p:txBody>
          <a:bodyPr wrap="none" rtlCol="0">
            <a:spAutoFit/>
          </a:bodyPr>
          <a:lstStyle/>
          <a:p>
            <a:pPr algn="l"/>
            <a:r>
              <a:rPr lang="zh-CN" altLang="en-US" sz="3600" b="1" dirty="0" smtClean="0">
                <a:solidFill>
                  <a:schemeClr val="accent5">
                    <a:lumMod val="75000"/>
                  </a:schemeClr>
                </a:solidFill>
                <a:latin typeface="+mj-lt"/>
                <a:ea typeface="+mj-ea"/>
                <a:cs typeface="+mj-cs"/>
              </a:rPr>
              <a:t>代码</a:t>
            </a:r>
            <a:endParaRPr lang="zh-CN" altLang="en-US" sz="3600" b="1" dirty="0">
              <a:solidFill>
                <a:schemeClr val="accent5">
                  <a:lumMod val="75000"/>
                </a:schemeClr>
              </a:solidFill>
              <a:latin typeface="+mj-lt"/>
              <a:ea typeface="+mj-ea"/>
              <a:cs typeface="+mj-cs"/>
            </a:endParaRPr>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506" name="Rectangle 2"/>
          <p:cNvSpPr>
            <a:spLocks noGrp="1"/>
          </p:cNvSpPr>
          <p:nvPr>
            <p:ph type="title"/>
          </p:nvPr>
        </p:nvSpPr>
        <p:spPr>
          <a:xfrm>
            <a:off x="628650" y="365125"/>
            <a:ext cx="7887970" cy="768985"/>
          </a:xfrm>
        </p:spPr>
        <p:txBody>
          <a:bodyPr vert="horz" wrap="square" lIns="91440" tIns="45720" rIns="91440" bIns="45720" anchor="ctr" anchorCtr="0"/>
          <a:p>
            <a:pPr algn="l">
              <a:buClrTx/>
              <a:buSzTx/>
              <a:buFontTx/>
            </a:pPr>
            <a:r>
              <a:rPr lang="en-US" altLang="zh-CN" sz="3600" b="1" dirty="0" smtClean="0">
                <a:solidFill>
                  <a:schemeClr val="accent5">
                    <a:lumMod val="75000"/>
                  </a:schemeClr>
                </a:solidFill>
              </a:rPr>
              <a:t>[2954</a:t>
            </a:r>
            <a:r>
              <a:rPr lang="en-US" altLang="zh-CN" sz="3600" b="1" dirty="0" smtClean="0">
                <a:solidFill>
                  <a:schemeClr val="accent5">
                    <a:lumMod val="75000"/>
                  </a:schemeClr>
                </a:solidFill>
              </a:rPr>
              <a:t>]</a:t>
            </a:r>
            <a:r>
              <a:rPr lang="zh-CN" altLang="en-US" sz="3600" b="1" dirty="0" smtClean="0">
                <a:solidFill>
                  <a:schemeClr val="accent5">
                    <a:lumMod val="75000"/>
                  </a:schemeClr>
                </a:solidFill>
              </a:rPr>
              <a:t> 整数划分</a:t>
            </a:r>
            <a:endParaRPr lang="zh-CN" altLang="en-US" sz="3600" b="1" dirty="0" smtClean="0">
              <a:solidFill>
                <a:schemeClr val="accent5">
                  <a:lumMod val="75000"/>
                </a:schemeClr>
              </a:solidFill>
            </a:endParaRPr>
          </a:p>
        </p:txBody>
      </p:sp>
      <p:sp>
        <p:nvSpPr>
          <p:cNvPr id="2" name="文本框 1"/>
          <p:cNvSpPr txBox="1"/>
          <p:nvPr/>
        </p:nvSpPr>
        <p:spPr>
          <a:xfrm>
            <a:off x="466090" y="1134110"/>
            <a:ext cx="8213090" cy="2306320"/>
          </a:xfrm>
          <a:prstGeom prst="rect">
            <a:avLst/>
          </a:prstGeom>
          <a:noFill/>
        </p:spPr>
        <p:txBody>
          <a:bodyPr wrap="square" rtlCol="0" anchor="t">
            <a:spAutoFit/>
          </a:bodyPr>
          <a:p>
            <a:pPr>
              <a:lnSpc>
                <a:spcPct val="120000"/>
              </a:lnSpc>
            </a:pPr>
            <a:r>
              <a:rPr lang="en-US" altLang="zh-CN" sz="2400">
                <a:latin typeface="宋体" panose="02010600030101010101" pitchFamily="2" charset="-122"/>
                <a:ea typeface="宋体" panose="02010600030101010101" pitchFamily="2" charset="-122"/>
                <a:cs typeface="宋体" panose="02010600030101010101" pitchFamily="2" charset="-122"/>
              </a:rPr>
              <a:t>   </a:t>
            </a:r>
            <a:r>
              <a:rPr lang="zh-CN" altLang="en-US" sz="2400">
                <a:latin typeface="宋体" panose="02010600030101010101" pitchFamily="2" charset="-122"/>
                <a:ea typeface="宋体" panose="02010600030101010101" pitchFamily="2" charset="-122"/>
                <a:cs typeface="宋体" panose="02010600030101010101" pitchFamily="2" charset="-122"/>
              </a:rPr>
              <a:t>一个正整数 n 可以表示成若干个正整数之和，形如：n=n1+n2+…+nk，其中 n1≥n2≥…≥nk,k≥1。 </a:t>
            </a:r>
            <a:endParaRPr lang="zh-CN" altLang="en-US" sz="2400">
              <a:latin typeface="宋体" panose="02010600030101010101" pitchFamily="2" charset="-122"/>
              <a:ea typeface="宋体" panose="02010600030101010101" pitchFamily="2" charset="-122"/>
              <a:cs typeface="宋体" panose="02010600030101010101" pitchFamily="2" charset="-122"/>
            </a:endParaRPr>
          </a:p>
          <a:p>
            <a:pPr>
              <a:lnSpc>
                <a:spcPct val="120000"/>
              </a:lnSpc>
            </a:pPr>
            <a:r>
              <a:rPr lang="zh-CN" altLang="en-US" sz="2400">
                <a:latin typeface="宋体" panose="02010600030101010101" pitchFamily="2" charset="-122"/>
                <a:ea typeface="宋体" panose="02010600030101010101" pitchFamily="2" charset="-122"/>
                <a:cs typeface="宋体" panose="02010600030101010101" pitchFamily="2" charset="-122"/>
              </a:rPr>
              <a:t>我们将这样的一种表示称为正整数 n 的一种划分。 </a:t>
            </a:r>
            <a:endParaRPr lang="zh-CN" altLang="en-US" sz="2400">
              <a:latin typeface="宋体" panose="02010600030101010101" pitchFamily="2" charset="-122"/>
              <a:ea typeface="宋体" panose="02010600030101010101" pitchFamily="2" charset="-122"/>
              <a:cs typeface="宋体" panose="02010600030101010101" pitchFamily="2" charset="-122"/>
            </a:endParaRPr>
          </a:p>
          <a:p>
            <a:pPr>
              <a:lnSpc>
                <a:spcPct val="120000"/>
              </a:lnSpc>
            </a:pPr>
            <a:r>
              <a:rPr lang="zh-CN" altLang="en-US" sz="2400">
                <a:latin typeface="宋体" panose="02010600030101010101" pitchFamily="2" charset="-122"/>
                <a:ea typeface="宋体" panose="02010600030101010101" pitchFamily="2" charset="-122"/>
                <a:cs typeface="宋体" panose="02010600030101010101" pitchFamily="2" charset="-122"/>
              </a:rPr>
              <a:t>现在给定一个正整数 n，请你求出 n 共有多少种不同的划分方法。  由于答案可能很大，输出结果请对 109+7 取模。 </a:t>
            </a:r>
            <a:endParaRPr lang="zh-CN" altLang="en-US" sz="2400">
              <a:latin typeface="宋体" panose="02010600030101010101" pitchFamily="2" charset="-122"/>
              <a:ea typeface="宋体" panose="02010600030101010101" pitchFamily="2" charset="-122"/>
              <a:cs typeface="宋体" panose="02010600030101010101" pitchFamily="2" charset="-122"/>
            </a:endParaRPr>
          </a:p>
        </p:txBody>
      </p:sp>
      <p:sp>
        <p:nvSpPr>
          <p:cNvPr id="5" name="内容占位符 2"/>
          <p:cNvSpPr>
            <a:spLocks noGrp="1"/>
          </p:cNvSpPr>
          <p:nvPr/>
        </p:nvSpPr>
        <p:spPr>
          <a:xfrm>
            <a:off x="466090" y="5894070"/>
            <a:ext cx="910590" cy="322580"/>
          </a:xfrm>
          <a:prstGeom prst="rect">
            <a:avLst/>
          </a:prstGeom>
        </p:spPr>
        <p:txBody>
          <a:bodyPr vert="horz"/>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60000"/>
              </a:lnSpc>
              <a:buNone/>
            </a:pPr>
            <a:endParaRPr lang="en-US" altLang="zh-CN" sz="2400">
              <a:latin typeface="宋体" panose="02010600030101010101" pitchFamily="2" charset="-122"/>
              <a:ea typeface="宋体" panose="02010600030101010101" pitchFamily="2" charset="-122"/>
            </a:endParaRPr>
          </a:p>
        </p:txBody>
      </p:sp>
      <p:graphicFrame>
        <p:nvGraphicFramePr>
          <p:cNvPr id="4" name="表格 3"/>
          <p:cNvGraphicFramePr/>
          <p:nvPr>
            <p:custDataLst>
              <p:tags r:id="rId1"/>
            </p:custDataLst>
          </p:nvPr>
        </p:nvGraphicFramePr>
        <p:xfrm>
          <a:off x="728345" y="3719830"/>
          <a:ext cx="5803900" cy="1301115"/>
        </p:xfrm>
        <a:graphic>
          <a:graphicData uri="http://schemas.openxmlformats.org/drawingml/2006/table">
            <a:tbl>
              <a:tblPr firstRow="1" bandRow="1">
                <a:tableStyleId>{5C22544A-7EE6-4342-B048-85BDC9FD1C3A}</a:tableStyleId>
              </a:tblPr>
              <a:tblGrid>
                <a:gridCol w="2901950"/>
                <a:gridCol w="2901950"/>
              </a:tblGrid>
              <a:tr h="749300">
                <a:tc>
                  <a:txBody>
                    <a:bodyPr/>
                    <a:p>
                      <a:pPr marL="0" indent="0" algn="l">
                        <a:lnSpc>
                          <a:spcPct val="90000"/>
                        </a:lnSpc>
                        <a:buNone/>
                      </a:pPr>
                      <a:endParaRPr lang="en-US" sz="2400"/>
                    </a:p>
                    <a:p>
                      <a:pPr marL="0" indent="0" algn="l">
                        <a:lnSpc>
                          <a:spcPct val="90000"/>
                        </a:lnSpc>
                        <a:buNone/>
                      </a:pPr>
                      <a:r>
                        <a:rPr lang="en-US" sz="2400"/>
                        <a:t>5</a:t>
                      </a:r>
                      <a:endParaRPr lang="en-US" sz="2400"/>
                    </a:p>
                  </a:txBody>
                  <a:tcPr/>
                </a:tc>
                <a:tc>
                  <a:txBody>
                    <a:bodyPr/>
                    <a:p>
                      <a:pPr algn="l">
                        <a:lnSpc>
                          <a:spcPct val="60000"/>
                        </a:lnSpc>
                        <a:spcBef>
                          <a:spcPts val="1000"/>
                        </a:spcBef>
                        <a:buClrTx/>
                        <a:buSzTx/>
                        <a:buNone/>
                      </a:pPr>
                      <a:endParaRPr lang="en-US" altLang="zh-CN" sz="2400"/>
                    </a:p>
                    <a:p>
                      <a:pPr algn="l">
                        <a:lnSpc>
                          <a:spcPct val="60000"/>
                        </a:lnSpc>
                        <a:spcBef>
                          <a:spcPts val="1000"/>
                        </a:spcBef>
                        <a:buClrTx/>
                        <a:buSzTx/>
                        <a:buNone/>
                      </a:pPr>
                      <a:r>
                        <a:rPr lang="en-US" altLang="zh-CN" sz="2400"/>
                        <a:t>500</a:t>
                      </a:r>
                      <a:endParaRPr lang="en-US" altLang="zh-CN" sz="2400"/>
                    </a:p>
                  </a:txBody>
                  <a:tcPr/>
                </a:tc>
              </a:tr>
              <a:tr h="551815">
                <a:tc>
                  <a:txBody>
                    <a:bodyPr/>
                    <a:p>
                      <a:pPr algn="l">
                        <a:buNone/>
                      </a:pPr>
                      <a:r>
                        <a:rPr lang="en-US" altLang="zh-CN" sz="2400"/>
                        <a:t>7</a:t>
                      </a:r>
                      <a:endParaRPr lang="en-US" altLang="zh-CN" sz="2400"/>
                    </a:p>
                  </a:txBody>
                  <a:tcPr/>
                </a:tc>
                <a:tc>
                  <a:txBody>
                    <a:bodyPr/>
                    <a:p>
                      <a:pPr algn="l">
                        <a:buNone/>
                      </a:pPr>
                      <a:r>
                        <a:rPr lang="en-US" altLang="zh-CN" sz="2400"/>
                        <a:t>168879716</a:t>
                      </a:r>
                      <a:endParaRPr lang="en-US" altLang="zh-CN" sz="2400"/>
                    </a:p>
                  </a:txBody>
                  <a:tcPr/>
                </a:tc>
              </a:tr>
            </a:tbl>
          </a:graphicData>
        </a:graphic>
      </p:graphicFrame>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628650" y="365125"/>
            <a:ext cx="7887970" cy="708660"/>
          </a:xfrm>
        </p:spPr>
        <p:txBody>
          <a:bodyPr>
            <a:normAutofit/>
          </a:bodyPr>
          <a:p>
            <a:r>
              <a:rPr lang="zh-CN" altLang="en-US" sz="3600" b="1" dirty="0" smtClean="0">
                <a:solidFill>
                  <a:schemeClr val="accent5">
                    <a:lumMod val="75000"/>
                  </a:schemeClr>
                </a:solidFill>
              </a:rPr>
              <a:t>思路</a:t>
            </a:r>
            <a:endParaRPr lang="zh-CN" altLang="en-US" sz="3600" b="1" dirty="0" smtClean="0">
              <a:solidFill>
                <a:schemeClr val="accent5">
                  <a:lumMod val="75000"/>
                </a:schemeClr>
              </a:solidFill>
            </a:endParaRPr>
          </a:p>
        </p:txBody>
      </p:sp>
      <p:sp>
        <p:nvSpPr>
          <p:cNvPr id="4" name="灯片编号占位符 3"/>
          <p:cNvSpPr>
            <a:spLocks noGrp="1"/>
          </p:cNvSpPr>
          <p:nvPr>
            <p:ph type="sldNum" sz="quarter" idx="12"/>
          </p:nvPr>
        </p:nvSpPr>
        <p:spPr/>
        <p:txBody>
          <a:bodyPr/>
          <a:p>
            <a:fld id="{565CE74E-AB26-4998-AD42-012C4C1AD076}" type="slidenum">
              <a:rPr lang="zh-CN" altLang="en-US" smtClean="0"/>
            </a:fld>
            <a:endParaRPr lang="zh-CN" altLang="en-US"/>
          </a:p>
        </p:txBody>
      </p:sp>
      <p:sp>
        <p:nvSpPr>
          <p:cNvPr id="6" name="内容占位符 5"/>
          <p:cNvSpPr/>
          <p:nvPr>
            <p:ph idx="1"/>
          </p:nvPr>
        </p:nvSpPr>
        <p:spPr>
          <a:xfrm>
            <a:off x="628650" y="1399540"/>
            <a:ext cx="7887970" cy="3505835"/>
          </a:xfrm>
        </p:spPr>
        <p:txBody>
          <a:bodyPr>
            <a:normAutofit/>
          </a:bodyPr>
          <a:p>
            <a:pPr marL="0" indent="0">
              <a:buNone/>
            </a:pPr>
            <a:r>
              <a:rPr lang="zh-CN" altLang="en-US" sz="2400">
                <a:latin typeface="宋体" panose="02010600030101010101" pitchFamily="2" charset="-122"/>
                <a:ea typeface="宋体" panose="02010600030101010101" pitchFamily="2" charset="-122"/>
                <a:cs typeface="宋体" panose="02010600030101010101" pitchFamily="2" charset="-122"/>
              </a:rPr>
              <a:t>不考虑顺序，要求单调递减，</a:t>
            </a:r>
            <a:r>
              <a:rPr lang="en-US" altLang="zh-CN" sz="2400">
                <a:latin typeface="宋体" panose="02010600030101010101" pitchFamily="2" charset="-122"/>
                <a:ea typeface="宋体" panose="02010600030101010101" pitchFamily="2" charset="-122"/>
                <a:cs typeface="宋体" panose="02010600030101010101" pitchFamily="2" charset="-122"/>
              </a:rPr>
              <a:t>5</a:t>
            </a:r>
            <a:r>
              <a:rPr lang="zh-CN" altLang="en-US" sz="2400">
                <a:latin typeface="宋体" panose="02010600030101010101" pitchFamily="2" charset="-122"/>
                <a:ea typeface="宋体" panose="02010600030101010101" pitchFamily="2" charset="-122"/>
                <a:cs typeface="宋体" panose="02010600030101010101" pitchFamily="2" charset="-122"/>
              </a:rPr>
              <a:t>可以分解为：</a:t>
            </a:r>
            <a:endParaRPr lang="en-US" altLang="zh-CN" sz="2400">
              <a:latin typeface="宋体" panose="02010600030101010101" pitchFamily="2" charset="-122"/>
              <a:ea typeface="宋体" panose="02010600030101010101" pitchFamily="2" charset="-122"/>
              <a:cs typeface="宋体" panose="02010600030101010101" pitchFamily="2" charset="-122"/>
            </a:endParaRPr>
          </a:p>
          <a:p>
            <a:pPr marL="0" indent="0">
              <a:buNone/>
            </a:pPr>
            <a:r>
              <a:rPr lang="en-US" altLang="zh-CN" sz="2400">
                <a:latin typeface="宋体" panose="02010600030101010101" pitchFamily="2" charset="-122"/>
                <a:ea typeface="宋体" panose="02010600030101010101" pitchFamily="2" charset="-122"/>
                <a:cs typeface="宋体" panose="02010600030101010101" pitchFamily="2" charset="-122"/>
              </a:rPr>
              <a:t>5=5</a:t>
            </a:r>
            <a:endParaRPr lang="en-US" altLang="zh-CN" sz="2400">
              <a:latin typeface="宋体" panose="02010600030101010101" pitchFamily="2" charset="-122"/>
              <a:ea typeface="宋体" panose="02010600030101010101" pitchFamily="2" charset="-122"/>
              <a:cs typeface="宋体" panose="02010600030101010101" pitchFamily="2" charset="-122"/>
            </a:endParaRPr>
          </a:p>
          <a:p>
            <a:pPr marL="0" indent="0">
              <a:buNone/>
            </a:pPr>
            <a:r>
              <a:rPr lang="en-US" altLang="zh-CN" sz="2400">
                <a:latin typeface="宋体" panose="02010600030101010101" pitchFamily="2" charset="-122"/>
                <a:ea typeface="宋体" panose="02010600030101010101" pitchFamily="2" charset="-122"/>
                <a:cs typeface="宋体" panose="02010600030101010101" pitchFamily="2" charset="-122"/>
              </a:rPr>
              <a:t>5=4+1</a:t>
            </a:r>
            <a:endParaRPr lang="en-US" altLang="zh-CN" sz="2400">
              <a:latin typeface="宋体" panose="02010600030101010101" pitchFamily="2" charset="-122"/>
              <a:ea typeface="宋体" panose="02010600030101010101" pitchFamily="2" charset="-122"/>
              <a:cs typeface="宋体" panose="02010600030101010101" pitchFamily="2" charset="-122"/>
            </a:endParaRPr>
          </a:p>
          <a:p>
            <a:pPr marL="0" indent="0">
              <a:buNone/>
            </a:pPr>
            <a:r>
              <a:rPr lang="en-US" altLang="zh-CN" sz="2400">
                <a:latin typeface="宋体" panose="02010600030101010101" pitchFamily="2" charset="-122"/>
                <a:ea typeface="宋体" panose="02010600030101010101" pitchFamily="2" charset="-122"/>
                <a:cs typeface="宋体" panose="02010600030101010101" pitchFamily="2" charset="-122"/>
              </a:rPr>
              <a:t>5=3+2</a:t>
            </a:r>
            <a:endParaRPr lang="en-US" altLang="zh-CN" sz="2400">
              <a:latin typeface="宋体" panose="02010600030101010101" pitchFamily="2" charset="-122"/>
              <a:ea typeface="宋体" panose="02010600030101010101" pitchFamily="2" charset="-122"/>
              <a:cs typeface="宋体" panose="02010600030101010101" pitchFamily="2" charset="-122"/>
            </a:endParaRPr>
          </a:p>
          <a:p>
            <a:pPr marL="0" indent="0">
              <a:buNone/>
            </a:pPr>
            <a:r>
              <a:rPr lang="en-US" altLang="zh-CN" sz="2400">
                <a:latin typeface="宋体" panose="02010600030101010101" pitchFamily="2" charset="-122"/>
                <a:ea typeface="宋体" panose="02010600030101010101" pitchFamily="2" charset="-122"/>
                <a:cs typeface="宋体" panose="02010600030101010101" pitchFamily="2" charset="-122"/>
              </a:rPr>
              <a:t>5=3+1+1</a:t>
            </a:r>
            <a:br>
              <a:rPr lang="en-US" altLang="zh-CN" sz="2400">
                <a:latin typeface="宋体" panose="02010600030101010101" pitchFamily="2" charset="-122"/>
                <a:ea typeface="宋体" panose="02010600030101010101" pitchFamily="2" charset="-122"/>
                <a:cs typeface="宋体" panose="02010600030101010101" pitchFamily="2" charset="-122"/>
              </a:rPr>
            </a:br>
            <a:r>
              <a:rPr lang="en-US" altLang="zh-CN" sz="2400">
                <a:latin typeface="宋体" panose="02010600030101010101" pitchFamily="2" charset="-122"/>
                <a:ea typeface="宋体" panose="02010600030101010101" pitchFamily="2" charset="-122"/>
                <a:cs typeface="宋体" panose="02010600030101010101" pitchFamily="2" charset="-122"/>
              </a:rPr>
              <a:t>5=2+2+1</a:t>
            </a:r>
            <a:endParaRPr lang="en-US" altLang="zh-CN" sz="2400">
              <a:latin typeface="宋体" panose="02010600030101010101" pitchFamily="2" charset="-122"/>
              <a:ea typeface="宋体" panose="02010600030101010101" pitchFamily="2" charset="-122"/>
              <a:cs typeface="宋体" panose="02010600030101010101" pitchFamily="2" charset="-122"/>
            </a:endParaRPr>
          </a:p>
          <a:p>
            <a:pPr marL="0" indent="0">
              <a:buNone/>
            </a:pPr>
            <a:r>
              <a:rPr lang="en-US" altLang="zh-CN" sz="2400">
                <a:latin typeface="宋体" panose="02010600030101010101" pitchFamily="2" charset="-122"/>
                <a:ea typeface="宋体" panose="02010600030101010101" pitchFamily="2" charset="-122"/>
                <a:cs typeface="宋体" panose="02010600030101010101" pitchFamily="2" charset="-122"/>
              </a:rPr>
              <a:t>5=2+1+1+1</a:t>
            </a:r>
            <a:endParaRPr lang="en-US" altLang="zh-CN" sz="2400">
              <a:latin typeface="宋体" panose="02010600030101010101" pitchFamily="2" charset="-122"/>
              <a:ea typeface="宋体" panose="02010600030101010101" pitchFamily="2" charset="-122"/>
              <a:cs typeface="宋体" panose="02010600030101010101" pitchFamily="2" charset="-122"/>
            </a:endParaRPr>
          </a:p>
          <a:p>
            <a:pPr marL="0" indent="0">
              <a:buNone/>
            </a:pPr>
            <a:r>
              <a:rPr lang="en-US" altLang="zh-CN" sz="2400">
                <a:latin typeface="宋体" panose="02010600030101010101" pitchFamily="2" charset="-122"/>
                <a:ea typeface="宋体" panose="02010600030101010101" pitchFamily="2" charset="-122"/>
                <a:cs typeface="宋体" panose="02010600030101010101" pitchFamily="2" charset="-122"/>
              </a:rPr>
              <a:t>5=1+1+1+1+1</a:t>
            </a:r>
            <a:endParaRPr lang="en-US" altLang="zh-CN" sz="2400">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628650" y="365125"/>
            <a:ext cx="7887970" cy="708660"/>
          </a:xfrm>
        </p:spPr>
        <p:txBody>
          <a:bodyPr>
            <a:normAutofit/>
          </a:bodyPr>
          <a:p>
            <a:r>
              <a:rPr lang="zh-CN" altLang="en-US" sz="3600" b="1" dirty="0" smtClean="0">
                <a:solidFill>
                  <a:schemeClr val="accent5">
                    <a:lumMod val="75000"/>
                  </a:schemeClr>
                </a:solidFill>
              </a:rPr>
              <a:t>思路</a:t>
            </a:r>
            <a:endParaRPr lang="zh-CN" altLang="en-US" sz="3600" b="1" dirty="0" smtClean="0">
              <a:solidFill>
                <a:schemeClr val="accent5">
                  <a:lumMod val="75000"/>
                </a:schemeClr>
              </a:solidFill>
            </a:endParaRPr>
          </a:p>
        </p:txBody>
      </p:sp>
      <p:sp>
        <p:nvSpPr>
          <p:cNvPr id="3" name="内容占位符 2"/>
          <p:cNvSpPr>
            <a:spLocks noGrp="1"/>
          </p:cNvSpPr>
          <p:nvPr>
            <p:ph idx="1"/>
          </p:nvPr>
        </p:nvSpPr>
        <p:spPr>
          <a:xfrm>
            <a:off x="628650" y="1467485"/>
            <a:ext cx="7887970" cy="2327910"/>
          </a:xfrm>
        </p:spPr>
        <p:txBody>
          <a:bodyPr/>
          <a:p>
            <a:pPr marL="0" indent="0">
              <a:lnSpc>
                <a:spcPct val="100000"/>
              </a:lnSpc>
              <a:buNone/>
            </a:pPr>
            <a:r>
              <a:rPr lang="zh-CN" altLang="en-US" sz="2400">
                <a:latin typeface="宋体" panose="02010600030101010101" pitchFamily="2" charset="-122"/>
                <a:ea typeface="宋体" panose="02010600030101010101" pitchFamily="2" charset="-122"/>
                <a:cs typeface="宋体" panose="02010600030101010101" pitchFamily="2" charset="-122"/>
              </a:rPr>
              <a:t>用背包的思想考虑问题：</a:t>
            </a:r>
            <a:endParaRPr lang="zh-CN" altLang="en-US" sz="2400">
              <a:latin typeface="宋体" panose="02010600030101010101" pitchFamily="2" charset="-122"/>
              <a:ea typeface="宋体" panose="02010600030101010101" pitchFamily="2" charset="-122"/>
              <a:cs typeface="宋体" panose="02010600030101010101" pitchFamily="2" charset="-122"/>
            </a:endParaRPr>
          </a:p>
          <a:p>
            <a:pPr marL="0" indent="0">
              <a:lnSpc>
                <a:spcPct val="100000"/>
              </a:lnSpc>
              <a:buNone/>
            </a:pPr>
            <a:r>
              <a:rPr lang="en-US" altLang="zh-CN" sz="2400">
                <a:latin typeface="宋体" panose="02010600030101010101" pitchFamily="2" charset="-122"/>
                <a:ea typeface="宋体" panose="02010600030101010101" pitchFamily="2" charset="-122"/>
                <a:cs typeface="宋体" panose="02010600030101010101" pitchFamily="2" charset="-122"/>
              </a:rPr>
              <a:t>	</a:t>
            </a:r>
            <a:r>
              <a:rPr lang="zh-CN" altLang="en-US" sz="2400">
                <a:latin typeface="宋体" panose="02010600030101010101" pitchFamily="2" charset="-122"/>
                <a:ea typeface="宋体" panose="02010600030101010101" pitchFamily="2" charset="-122"/>
                <a:cs typeface="宋体" panose="02010600030101010101" pitchFamily="2" charset="-122"/>
              </a:rPr>
              <a:t>把</a:t>
            </a:r>
            <a:r>
              <a:rPr lang="en-US" altLang="zh-CN" sz="2400">
                <a:latin typeface="宋体" panose="02010600030101010101" pitchFamily="2" charset="-122"/>
                <a:ea typeface="宋体" panose="02010600030101010101" pitchFamily="2" charset="-122"/>
                <a:cs typeface="宋体" panose="02010600030101010101" pitchFamily="2" charset="-122"/>
              </a:rPr>
              <a:t>n</a:t>
            </a:r>
            <a:r>
              <a:rPr lang="zh-CN" altLang="en-US" sz="2400">
                <a:latin typeface="宋体" panose="02010600030101010101" pitchFamily="2" charset="-122"/>
                <a:ea typeface="宋体" panose="02010600030101010101" pitchFamily="2" charset="-122"/>
                <a:cs typeface="宋体" panose="02010600030101010101" pitchFamily="2" charset="-122"/>
              </a:rPr>
              <a:t>看做背包容量，1,2,3, … n分别看做n个物体的体积，这n个物体均无使用次数限制。问题可以转化为：</a:t>
            </a:r>
            <a:r>
              <a:rPr lang="en-US" altLang="zh-CN" sz="2400">
                <a:latin typeface="宋体" panose="02010600030101010101" pitchFamily="2" charset="-122"/>
                <a:ea typeface="宋体" panose="02010600030101010101" pitchFamily="2" charset="-122"/>
                <a:cs typeface="宋体" panose="02010600030101010101" pitchFamily="2" charset="-122"/>
              </a:rPr>
              <a:t>                          </a:t>
            </a:r>
            <a:r>
              <a:rPr lang="zh-CN" altLang="en-US" sz="2400">
                <a:highlight>
                  <a:srgbClr val="FFFF00"/>
                </a:highlight>
                <a:latin typeface="宋体" panose="02010600030101010101" pitchFamily="2" charset="-122"/>
                <a:ea typeface="宋体" panose="02010600030101010101" pitchFamily="2" charset="-122"/>
                <a:cs typeface="宋体" panose="02010600030101010101" pitchFamily="2" charset="-122"/>
              </a:rPr>
              <a:t>问恰好能装满总体积为n的背包的总方案数。</a:t>
            </a:r>
            <a:endParaRPr lang="zh-CN" altLang="en-US" sz="2400">
              <a:highlight>
                <a:srgbClr val="FFFF00"/>
              </a:highlight>
              <a:latin typeface="宋体" panose="02010600030101010101" pitchFamily="2" charset="-122"/>
              <a:ea typeface="宋体" panose="02010600030101010101" pitchFamily="2" charset="-122"/>
              <a:cs typeface="宋体" panose="02010600030101010101" pitchFamily="2" charset="-122"/>
            </a:endParaRPr>
          </a:p>
          <a:p>
            <a:pPr marL="0" indent="0">
              <a:lnSpc>
                <a:spcPct val="100000"/>
              </a:lnSpc>
              <a:buNone/>
            </a:pPr>
            <a:r>
              <a:rPr lang="zh-CN" altLang="en-US" sz="2400">
                <a:latin typeface="宋体" panose="02010600030101010101" pitchFamily="2" charset="-122"/>
                <a:ea typeface="宋体" panose="02010600030101010101" pitchFamily="2" charset="-122"/>
                <a:cs typeface="宋体" panose="02010600030101010101" pitchFamily="2" charset="-122"/>
              </a:rPr>
              <a:t>    如此问题可转化为完全背包问题。</a:t>
            </a:r>
            <a:endParaRPr lang="zh-CN" altLang="en-US" sz="2400">
              <a:latin typeface="宋体" panose="02010600030101010101" pitchFamily="2" charset="-122"/>
              <a:ea typeface="宋体" panose="02010600030101010101" pitchFamily="2" charset="-122"/>
              <a:cs typeface="宋体" panose="02010600030101010101" pitchFamily="2" charset="-122"/>
            </a:endParaRPr>
          </a:p>
        </p:txBody>
      </p:sp>
      <p:sp>
        <p:nvSpPr>
          <p:cNvPr id="4" name="灯片编号占位符 3"/>
          <p:cNvSpPr>
            <a:spLocks noGrp="1"/>
          </p:cNvSpPr>
          <p:nvPr>
            <p:ph type="sldNum" sz="quarter" idx="12"/>
          </p:nvPr>
        </p:nvSpPr>
        <p:spPr/>
        <p:txBody>
          <a:bodyPr/>
          <a:p>
            <a:fld id="{565CE74E-AB26-4998-AD42-012C4C1AD076}" type="slidenum">
              <a:rPr lang="zh-CN" altLang="en-US" smtClean="0"/>
            </a:fld>
            <a:endParaRPr lang="zh-CN" altLang="en-US"/>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628650" y="365125"/>
            <a:ext cx="7887970" cy="708660"/>
          </a:xfrm>
        </p:spPr>
        <p:txBody>
          <a:bodyPr>
            <a:normAutofit/>
          </a:bodyPr>
          <a:p>
            <a:r>
              <a:rPr lang="zh-CN" altLang="en-US" sz="3600" b="1" dirty="0" smtClean="0">
                <a:solidFill>
                  <a:schemeClr val="accent5">
                    <a:lumMod val="75000"/>
                  </a:schemeClr>
                </a:solidFill>
              </a:rPr>
              <a:t>思路：状态描述</a:t>
            </a:r>
            <a:endParaRPr lang="zh-CN" altLang="en-US" sz="3600" b="1" dirty="0" smtClean="0">
              <a:solidFill>
                <a:schemeClr val="accent5">
                  <a:lumMod val="75000"/>
                </a:schemeClr>
              </a:solidFill>
            </a:endParaRPr>
          </a:p>
        </p:txBody>
      </p:sp>
      <mc:AlternateContent xmlns:mc="http://schemas.openxmlformats.org/markup-compatibility/2006">
        <mc:Choice xmlns:a14="http://schemas.microsoft.com/office/drawing/2010/main" Requires="a14">
          <p:sp>
            <p:nvSpPr>
              <p:cNvPr id="3" name="内容占位符 2"/>
              <p:cNvSpPr>
                <a:spLocks noGrp="1"/>
              </p:cNvSpPr>
              <p:nvPr>
                <p:ph idx="1"/>
              </p:nvPr>
            </p:nvSpPr>
            <p:spPr>
              <a:xfrm>
                <a:off x="628650" y="1288415"/>
                <a:ext cx="8126095" cy="688340"/>
              </a:xfrm>
            </p:spPr>
            <p:txBody>
              <a:bodyPr>
                <a:noAutofit/>
              </a:bodyPr>
              <a:p>
                <a:pPr marL="0" indent="0">
                  <a:lnSpc>
                    <a:spcPct val="110000"/>
                  </a:lnSpc>
                  <a:buNone/>
                </a:pPr>
                <a:r>
                  <a:rPr lang="en-US" altLang="zh-CN" sz="2400">
                    <a:latin typeface="宋体" panose="02010600030101010101" pitchFamily="2" charset="-122"/>
                    <a:ea typeface="宋体" panose="02010600030101010101" pitchFamily="2" charset="-122"/>
                    <a:cs typeface="宋体" panose="02010600030101010101" pitchFamily="2" charset="-122"/>
                  </a:rPr>
                  <a:t>  </a:t>
                </a:r>
                <a14:m>
                  <m:oMath xmlns:m="http://schemas.openxmlformats.org/officeDocument/2006/math">
                    <m:r>
                      <m:rPr>
                        <m:sty m:val="p"/>
                      </m:rPr>
                      <a:rPr lang="en-US" altLang="zh-CN" sz="2400">
                        <a:highlight>
                          <a:srgbClr val="FFFF00"/>
                        </a:highlight>
                        <a:latin typeface="Cambria Math" panose="02040503050406030204" charset="0"/>
                        <a:ea typeface="宋体" panose="02010600030101010101" pitchFamily="2" charset="-122"/>
                        <a:cs typeface="Cambria Math" panose="02040503050406030204" charset="0"/>
                      </a:rPr>
                      <m:t>f</m:t>
                    </m:r>
                    <m:r>
                      <a:rPr lang="en-US" altLang="zh-CN" sz="2400">
                        <a:highlight>
                          <a:srgbClr val="FFFF00"/>
                        </a:highlight>
                        <a:latin typeface="Cambria Math" panose="02040503050406030204" charset="0"/>
                        <a:ea typeface="宋体" panose="02010600030101010101" pitchFamily="2" charset="-122"/>
                        <a:cs typeface="Cambria Math" panose="02040503050406030204" charset="0"/>
                      </a:rPr>
                      <m:t>[</m:t>
                    </m:r>
                    <m:r>
                      <m:rPr>
                        <m:sty m:val="p"/>
                      </m:rPr>
                      <a:rPr lang="en-US" altLang="zh-CN" sz="2400">
                        <a:highlight>
                          <a:srgbClr val="FFFF00"/>
                        </a:highlight>
                        <a:latin typeface="Cambria Math" panose="02040503050406030204" charset="0"/>
                        <a:ea typeface="宋体" panose="02010600030101010101" pitchFamily="2" charset="-122"/>
                        <a:cs typeface="Cambria Math" panose="02040503050406030204" charset="0"/>
                      </a:rPr>
                      <m:t>i</m:t>
                    </m:r>
                    <m:r>
                      <a:rPr lang="en-US" altLang="zh-CN" sz="2400">
                        <a:highlight>
                          <a:srgbClr val="FFFF00"/>
                        </a:highlight>
                        <a:latin typeface="Cambria Math" panose="02040503050406030204" charset="0"/>
                        <a:ea typeface="宋体" panose="02010600030101010101" pitchFamily="2" charset="-122"/>
                        <a:cs typeface="Cambria Math" panose="02040503050406030204" charset="0"/>
                      </a:rPr>
                      <m:t>][</m:t>
                    </m:r>
                    <m:r>
                      <m:rPr>
                        <m:sty m:val="p"/>
                      </m:rPr>
                      <a:rPr lang="en-US" altLang="zh-CN" sz="2400">
                        <a:highlight>
                          <a:srgbClr val="FFFF00"/>
                        </a:highlight>
                        <a:latin typeface="Cambria Math" panose="02040503050406030204" charset="0"/>
                        <a:ea typeface="宋体" panose="02010600030101010101" pitchFamily="2" charset="-122"/>
                        <a:cs typeface="Cambria Math" panose="02040503050406030204" charset="0"/>
                      </a:rPr>
                      <m:t>j</m:t>
                    </m:r>
                    <m:r>
                      <a:rPr lang="en-US" altLang="zh-CN" sz="2400">
                        <a:highlight>
                          <a:srgbClr val="FFFF00"/>
                        </a:highlight>
                        <a:latin typeface="Cambria Math" panose="02040503050406030204" charset="0"/>
                        <a:ea typeface="宋体" panose="02010600030101010101" pitchFamily="2" charset="-122"/>
                        <a:cs typeface="Cambria Math" panose="02040503050406030204" charset="0"/>
                      </a:rPr>
                      <m:t>]</m:t>
                    </m:r>
                  </m:oMath>
                </a14:m>
                <a:r>
                  <a:rPr lang="zh-CN" altLang="en-US" sz="2400">
                    <a:latin typeface="宋体" panose="02010600030101010101" pitchFamily="2" charset="-122"/>
                    <a:ea typeface="宋体" panose="02010600030101010101" pitchFamily="2" charset="-122"/>
                    <a:cs typeface="宋体" panose="02010600030101010101" pitchFamily="2" charset="-122"/>
                  </a:rPr>
                  <a:t>  表示前i个整数（1,2…,i）恰好拼成j的方案数</a:t>
                </a:r>
                <a:endParaRPr lang="zh-CN" altLang="en-US" sz="2400">
                  <a:latin typeface="宋体" panose="02010600030101010101" pitchFamily="2" charset="-122"/>
                  <a:ea typeface="宋体" panose="02010600030101010101" pitchFamily="2" charset="-122"/>
                  <a:cs typeface="宋体" panose="02010600030101010101" pitchFamily="2" charset="-122"/>
                </a:endParaRPr>
              </a:p>
              <a:p>
                <a:pPr marL="0" indent="0">
                  <a:lnSpc>
                    <a:spcPct val="110000"/>
                  </a:lnSpc>
                  <a:buNone/>
                </a:pPr>
                <a:endParaRPr lang="zh-CN" altLang="en-US" sz="2400">
                  <a:latin typeface="宋体" panose="02010600030101010101" pitchFamily="2" charset="-122"/>
                  <a:ea typeface="宋体" panose="02010600030101010101" pitchFamily="2" charset="-122"/>
                  <a:cs typeface="宋体" panose="02010600030101010101" pitchFamily="2" charset="-122"/>
                </a:endParaRPr>
              </a:p>
              <a:p>
                <a:pPr marL="0" indent="0">
                  <a:lnSpc>
                    <a:spcPct val="110000"/>
                  </a:lnSpc>
                  <a:buNone/>
                </a:pPr>
                <a:r>
                  <a:rPr lang="en-US" altLang="zh-CN" sz="2400">
                    <a:latin typeface="宋体" panose="02010600030101010101" pitchFamily="2" charset="-122"/>
                    <a:ea typeface="宋体" panose="02010600030101010101" pitchFamily="2" charset="-122"/>
                    <a:cs typeface="宋体" panose="02010600030101010101" pitchFamily="2" charset="-122"/>
                  </a:rPr>
                  <a:t>  </a:t>
                </a:r>
                <a:endParaRPr lang="zh-CN" altLang="en-US" sz="2400">
                  <a:latin typeface="宋体" panose="02010600030101010101" pitchFamily="2" charset="-122"/>
                  <a:ea typeface="宋体" panose="02010600030101010101" pitchFamily="2" charset="-122"/>
                  <a:cs typeface="宋体" panose="02010600030101010101" pitchFamily="2" charset="-122"/>
                </a:endParaRPr>
              </a:p>
            </p:txBody>
          </p:sp>
        </mc:Choice>
        <mc:Fallback>
          <p:sp>
            <p:nvSpPr>
              <p:cNvPr id="3" name="内容占位符 2"/>
              <p:cNvSpPr>
                <a:spLocks noRot="1" noChangeAspect="1" noMove="1" noResize="1" noEditPoints="1" noAdjustHandles="1" noChangeArrowheads="1" noChangeShapeType="1" noTextEdit="1"/>
              </p:cNvSpPr>
              <p:nvPr>
                <p:ph idx="1"/>
              </p:nvPr>
            </p:nvSpPr>
            <p:spPr>
              <a:xfrm>
                <a:off x="628650" y="1288415"/>
                <a:ext cx="8126095" cy="688340"/>
              </a:xfrm>
              <a:blipFill rotWithShape="1">
                <a:blip r:embed="rId1"/>
                <a:stretch>
                  <a:fillRect b="-118727"/>
                </a:stretch>
              </a:blipFill>
            </p:spPr>
            <p:txBody>
              <a:bodyPr/>
              <a:lstStyle/>
              <a:p>
                <a:r>
                  <a:rPr lang="zh-CN" altLang="en-US">
                    <a:noFill/>
                  </a:rPr>
                  <a:t> </a:t>
                </a:r>
              </a:p>
            </p:txBody>
          </p:sp>
        </mc:Fallback>
      </mc:AlternateContent>
      <p:sp>
        <p:nvSpPr>
          <p:cNvPr id="4" name="灯片编号占位符 3"/>
          <p:cNvSpPr>
            <a:spLocks noGrp="1"/>
          </p:cNvSpPr>
          <p:nvPr>
            <p:ph type="sldNum" sz="quarter" idx="12"/>
          </p:nvPr>
        </p:nvSpPr>
        <p:spPr/>
        <p:txBody>
          <a:bodyPr/>
          <a:p>
            <a:fld id="{565CE74E-AB26-4998-AD42-012C4C1AD076}" type="slidenum">
              <a:rPr lang="zh-CN" altLang="en-US" smtClean="0"/>
            </a:fld>
            <a:endParaRPr lang="zh-CN" altLang="en-US"/>
          </a:p>
        </p:txBody>
      </p:sp>
      <p:sp>
        <p:nvSpPr>
          <p:cNvPr id="8" name="内容占位符 2"/>
          <p:cNvSpPr>
            <a:spLocks noGrp="1"/>
          </p:cNvSpPr>
          <p:nvPr/>
        </p:nvSpPr>
        <p:spPr>
          <a:xfrm>
            <a:off x="628650" y="2729230"/>
            <a:ext cx="8126095" cy="688340"/>
          </a:xfrm>
          <a:prstGeom prst="rect">
            <a:avLst/>
          </a:prstGeom>
        </p:spPr>
        <p:txBody>
          <a:bodyPr vert="horz">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buNone/>
            </a:pPr>
            <a:r>
              <a:rPr lang="en-US" altLang="zh-CN" sz="2400">
                <a:latin typeface="宋体" panose="02010600030101010101" pitchFamily="2" charset="-122"/>
                <a:ea typeface="宋体" panose="02010600030101010101" pitchFamily="2" charset="-122"/>
                <a:cs typeface="宋体" panose="02010600030101010101" pitchFamily="2" charset="-122"/>
              </a:rPr>
              <a:t>  f[i][j] </a:t>
            </a:r>
            <a:r>
              <a:rPr lang="zh-CN" altLang="en-US" sz="2400">
                <a:latin typeface="宋体" panose="02010600030101010101" pitchFamily="2" charset="-122"/>
                <a:ea typeface="宋体" panose="02010600030101010101" pitchFamily="2" charset="-122"/>
                <a:cs typeface="宋体" panose="02010600030101010101" pitchFamily="2" charset="-122"/>
              </a:rPr>
              <a:t>可以有哪些状态转移过来呢？</a:t>
            </a:r>
            <a:endParaRPr lang="zh-CN" altLang="en-US" sz="2400">
              <a:latin typeface="宋体" panose="02010600030101010101" pitchFamily="2" charset="-122"/>
              <a:ea typeface="宋体" panose="02010600030101010101" pitchFamily="2" charset="-122"/>
              <a:cs typeface="宋体" panose="02010600030101010101" pitchFamily="2" charset="-122"/>
            </a:endParaRPr>
          </a:p>
          <a:p>
            <a:pPr marL="0" indent="0">
              <a:lnSpc>
                <a:spcPct val="110000"/>
              </a:lnSpc>
              <a:buNone/>
            </a:pPr>
            <a:r>
              <a:rPr lang="en-US" altLang="zh-CN" sz="2400">
                <a:latin typeface="宋体" panose="02010600030101010101" pitchFamily="2" charset="-122"/>
                <a:ea typeface="宋体" panose="02010600030101010101" pitchFamily="2" charset="-122"/>
                <a:cs typeface="宋体" panose="02010600030101010101" pitchFamily="2" charset="-122"/>
              </a:rPr>
              <a:t>  </a:t>
            </a:r>
            <a:endParaRPr lang="zh-CN" altLang="en-US" sz="2400">
              <a:latin typeface="宋体" panose="02010600030101010101" pitchFamily="2" charset="-122"/>
              <a:ea typeface="宋体" panose="02010600030101010101" pitchFamily="2" charset="-122"/>
              <a:cs typeface="宋体" panose="02010600030101010101" pitchFamily="2" charset="-122"/>
            </a:endParaRPr>
          </a:p>
        </p:txBody>
      </p:sp>
      <p:grpSp>
        <p:nvGrpSpPr>
          <p:cNvPr id="11" name="组合 10"/>
          <p:cNvGrpSpPr/>
          <p:nvPr/>
        </p:nvGrpSpPr>
        <p:grpSpPr>
          <a:xfrm>
            <a:off x="282575" y="3580765"/>
            <a:ext cx="8338185" cy="2526030"/>
            <a:chOff x="445" y="5639"/>
            <a:chExt cx="13131" cy="3978"/>
          </a:xfrm>
        </p:grpSpPr>
        <p:sp>
          <p:nvSpPr>
            <p:cNvPr id="7170" name="Rectangle 2"/>
            <p:cNvSpPr>
              <a:spLocks noGrp="1" noChangeArrowheads="1"/>
            </p:cNvSpPr>
            <p:nvPr/>
          </p:nvSpPr>
          <p:spPr>
            <a:xfrm>
              <a:off x="445" y="5639"/>
              <a:ext cx="8254" cy="3979"/>
            </a:xfrm>
            <a:prstGeom prst="rect">
              <a:avLst/>
            </a:prstGeom>
          </p:spPr>
          <p:txBody>
            <a:bodyPr vert="horz">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buNone/>
              </a:pPr>
              <a:r>
                <a:rPr lang="en-US" altLang="zh-CN" sz="2400" dirty="0" smtClean="0">
                  <a:latin typeface="宋体" panose="02010600030101010101" pitchFamily="2" charset="-122"/>
                  <a:ea typeface="宋体" panose="02010600030101010101" pitchFamily="2" charset="-122"/>
                  <a:sym typeface="Arial" panose="020B0604020202020204" pitchFamily="34" charset="0"/>
                </a:rPr>
                <a:t>   </a:t>
              </a:r>
              <a:r>
                <a:rPr lang="zh-CN" altLang="en-US" sz="2400" dirty="0" smtClean="0">
                  <a:latin typeface="宋体" panose="02010600030101010101" pitchFamily="2" charset="-122"/>
                  <a:ea typeface="宋体" panose="02010600030101010101" pitchFamily="2" charset="-122"/>
                  <a:sym typeface="Arial" panose="020B0604020202020204" pitchFamily="34" charset="0"/>
                </a:rPr>
                <a:t>楼梯有</a:t>
              </a:r>
              <a:r>
                <a:rPr lang="en-US" altLang="zh-CN" sz="2400" dirty="0" smtClean="0">
                  <a:latin typeface="宋体" panose="02010600030101010101" pitchFamily="2" charset="-122"/>
                  <a:ea typeface="宋体" panose="02010600030101010101" pitchFamily="2" charset="-122"/>
                  <a:sym typeface="Arial" panose="020B0604020202020204" pitchFamily="34" charset="0"/>
                </a:rPr>
                <a:t>n</a:t>
              </a:r>
              <a:r>
                <a:rPr lang="zh-CN" altLang="en-US" sz="2400" dirty="0" smtClean="0">
                  <a:latin typeface="宋体" panose="02010600030101010101" pitchFamily="2" charset="-122"/>
                  <a:ea typeface="宋体" panose="02010600030101010101" pitchFamily="2" charset="-122"/>
                  <a:sym typeface="Arial" panose="020B0604020202020204" pitchFamily="34" charset="0"/>
                </a:rPr>
                <a:t>个台阶，上楼可以一步上一阶，也可以一步上两阶。一共有多少种上楼的方法？</a:t>
              </a:r>
              <a:endParaRPr lang="en-US" altLang="zh-CN" sz="2400" dirty="0" smtClean="0">
                <a:latin typeface="宋体" panose="02010600030101010101" pitchFamily="2" charset="-122"/>
                <a:ea typeface="宋体" panose="02010600030101010101" pitchFamily="2" charset="-122"/>
                <a:sym typeface="Arial" panose="020B0604020202020204" pitchFamily="34" charset="0"/>
              </a:endParaRPr>
            </a:p>
            <a:p>
              <a:pPr marL="0" indent="0">
                <a:lnSpc>
                  <a:spcPct val="110000"/>
                </a:lnSpc>
                <a:buNone/>
              </a:pPr>
              <a:endParaRPr lang="zh-CN" altLang="en-US" sz="2400" dirty="0" smtClean="0">
                <a:latin typeface="宋体" panose="02010600030101010101" pitchFamily="2" charset="-122"/>
                <a:ea typeface="宋体" panose="02010600030101010101" pitchFamily="2" charset="-122"/>
                <a:sym typeface="Arial" panose="020B0604020202020204" pitchFamily="34" charset="0"/>
              </a:endParaRPr>
            </a:p>
          </p:txBody>
        </p:sp>
        <p:pic>
          <p:nvPicPr>
            <p:cNvPr id="10" name="图片 9"/>
            <p:cNvPicPr>
              <a:picLocks noChangeAspect="1"/>
            </p:cNvPicPr>
            <p:nvPr/>
          </p:nvPicPr>
          <p:blipFill>
            <a:blip r:embed="rId2"/>
            <a:stretch>
              <a:fillRect/>
            </a:stretch>
          </p:blipFill>
          <p:spPr>
            <a:xfrm>
              <a:off x="9026" y="5872"/>
              <a:ext cx="4551" cy="3276"/>
            </a:xfrm>
            <a:prstGeom prst="rect">
              <a:avLst/>
            </a:prstGeom>
          </p:spPr>
        </p:pic>
      </p:grpSp>
      <p:sp>
        <p:nvSpPr>
          <p:cNvPr id="12" name="文本框 11"/>
          <p:cNvSpPr txBox="1"/>
          <p:nvPr/>
        </p:nvSpPr>
        <p:spPr>
          <a:xfrm>
            <a:off x="1440180" y="5234940"/>
            <a:ext cx="2926080" cy="460375"/>
          </a:xfrm>
          <a:prstGeom prst="rect">
            <a:avLst/>
          </a:prstGeom>
          <a:noFill/>
        </p:spPr>
        <p:txBody>
          <a:bodyPr wrap="none" rtlCol="0" anchor="t">
            <a:spAutoFit/>
          </a:bodyPr>
          <a:p>
            <a:r>
              <a:rPr lang="en-US" altLang="zh-CN" sz="2400" dirty="0" smtClean="0">
                <a:latin typeface="宋体" panose="02010600030101010101" pitchFamily="2" charset="-122"/>
                <a:ea typeface="宋体" panose="02010600030101010101" pitchFamily="2" charset="-122"/>
                <a:sym typeface="Arial" panose="020B0604020202020204" pitchFamily="34" charset="0"/>
              </a:rPr>
              <a:t>f(n)=f(n-1)+f(n-2)</a:t>
            </a:r>
            <a:endParaRPr lang="en-US" altLang="zh-CN" sz="2400" dirty="0" smtClean="0">
              <a:latin typeface="宋体" panose="02010600030101010101" pitchFamily="2" charset="-122"/>
              <a:ea typeface="宋体" panose="02010600030101010101" pitchFamily="2" charset="-122"/>
              <a:sym typeface="Arial" panose="020B0604020202020204" pitchFamily="34" charset="0"/>
            </a:endParaRPr>
          </a:p>
        </p:txBody>
      </p:sp>
      <p:sp>
        <p:nvSpPr>
          <p:cNvPr id="14" name="文本框 13"/>
          <p:cNvSpPr txBox="1"/>
          <p:nvPr/>
        </p:nvSpPr>
        <p:spPr>
          <a:xfrm>
            <a:off x="899795" y="2122805"/>
            <a:ext cx="7345680" cy="460375"/>
          </a:xfrm>
          <a:prstGeom prst="rect">
            <a:avLst/>
          </a:prstGeom>
          <a:noFill/>
        </p:spPr>
        <p:txBody>
          <a:bodyPr wrap="none" rtlCol="0" anchor="t">
            <a:spAutoFit/>
          </a:bodyPr>
          <a:p>
            <a:r>
              <a:rPr lang="zh-CN" altLang="en-US" sz="2400">
                <a:highlight>
                  <a:srgbClr val="FFFF00"/>
                </a:highlight>
                <a:latin typeface="宋体" panose="02010600030101010101" pitchFamily="2" charset="-122"/>
                <a:ea typeface="宋体" panose="02010600030101010101" pitchFamily="2" charset="-122"/>
                <a:cs typeface="宋体" panose="02010600030101010101" pitchFamily="2" charset="-122"/>
                <a:sym typeface="+mn-ea"/>
              </a:rPr>
              <a:t>目标状态：</a:t>
            </a:r>
            <a:r>
              <a:rPr lang="en-US" altLang="zh-CN" sz="2400">
                <a:highlight>
                  <a:srgbClr val="FFFF00"/>
                </a:highlight>
                <a:latin typeface="宋体" panose="02010600030101010101" pitchFamily="2" charset="-122"/>
                <a:ea typeface="宋体" panose="02010600030101010101" pitchFamily="2" charset="-122"/>
                <a:cs typeface="宋体" panose="02010600030101010101" pitchFamily="2" charset="-122"/>
                <a:sym typeface="+mn-ea"/>
              </a:rPr>
              <a:t>f[n][n]</a:t>
            </a:r>
            <a:r>
              <a:rPr lang="zh-CN" altLang="en-US" sz="2400">
                <a:latin typeface="宋体" panose="02010600030101010101" pitchFamily="2" charset="-122"/>
                <a:ea typeface="宋体" panose="02010600030101010101" pitchFamily="2" charset="-122"/>
                <a:cs typeface="宋体" panose="02010600030101010101" pitchFamily="2" charset="-122"/>
                <a:sym typeface="+mn-ea"/>
              </a:rPr>
              <a:t>表示前</a:t>
            </a:r>
            <a:r>
              <a:rPr lang="en-US" altLang="zh-CN" sz="2400">
                <a:latin typeface="宋体" panose="02010600030101010101" pitchFamily="2" charset="-122"/>
                <a:ea typeface="宋体" panose="02010600030101010101" pitchFamily="2" charset="-122"/>
                <a:cs typeface="宋体" panose="02010600030101010101" pitchFamily="2" charset="-122"/>
                <a:sym typeface="+mn-ea"/>
              </a:rPr>
              <a:t>n</a:t>
            </a:r>
            <a:r>
              <a:rPr lang="zh-CN" altLang="en-US" sz="2400">
                <a:latin typeface="宋体" panose="02010600030101010101" pitchFamily="2" charset="-122"/>
                <a:ea typeface="宋体" panose="02010600030101010101" pitchFamily="2" charset="-122"/>
                <a:cs typeface="宋体" panose="02010600030101010101" pitchFamily="2" charset="-122"/>
                <a:sym typeface="+mn-ea"/>
              </a:rPr>
              <a:t>个整数恰好拼成</a:t>
            </a:r>
            <a:r>
              <a:rPr lang="en-US" altLang="zh-CN" sz="2400">
                <a:latin typeface="宋体" panose="02010600030101010101" pitchFamily="2" charset="-122"/>
                <a:ea typeface="宋体" panose="02010600030101010101" pitchFamily="2" charset="-122"/>
                <a:cs typeface="宋体" panose="02010600030101010101" pitchFamily="2" charset="-122"/>
                <a:sym typeface="+mn-ea"/>
              </a:rPr>
              <a:t>n</a:t>
            </a:r>
            <a:r>
              <a:rPr lang="zh-CN" altLang="en-US" sz="2400">
                <a:latin typeface="宋体" panose="02010600030101010101" pitchFamily="2" charset="-122"/>
                <a:ea typeface="宋体" panose="02010600030101010101" pitchFamily="2" charset="-122"/>
                <a:cs typeface="宋体" panose="02010600030101010101" pitchFamily="2" charset="-122"/>
                <a:sym typeface="+mn-ea"/>
              </a:rPr>
              <a:t>的方案数</a:t>
            </a:r>
            <a:endParaRPr lang="zh-CN" altLang="en-US" sz="2400">
              <a:latin typeface="宋体" panose="02010600030101010101" pitchFamily="2" charset="-122"/>
              <a:ea typeface="宋体" panose="02010600030101010101" pitchFamily="2" charset="-122"/>
              <a:cs typeface="宋体" panose="02010600030101010101" pitchFamily="2"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12" grpId="0"/>
      <p:bldP spid="12" grpId="1"/>
      <p:bldP spid="14" grpId="0"/>
      <p:bldP spid="14"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标题 1"/>
          <p:cNvSpPr>
            <a:spLocks noGrp="1"/>
          </p:cNvSpPr>
          <p:nvPr/>
        </p:nvSpPr>
        <p:spPr>
          <a:xfrm>
            <a:off x="628650" y="365125"/>
            <a:ext cx="7887970" cy="699135"/>
          </a:xfrm>
          <a:prstGeom prst="rect">
            <a:avLst/>
          </a:prstGeom>
        </p:spPr>
        <p:txBody>
          <a:bodyPr vert="horz" wrap="square" lIns="91440" tIns="45720" rIns="91440" bIns="45720" anchor="ctr"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a:buClrTx/>
              <a:buSzTx/>
              <a:buFontTx/>
            </a:pPr>
            <a:r>
              <a:rPr lang="zh-CN" altLang="en-US" sz="3600" b="1" dirty="0" smtClean="0">
                <a:solidFill>
                  <a:schemeClr val="accent5">
                    <a:lumMod val="75000"/>
                  </a:schemeClr>
                </a:solidFill>
                <a:sym typeface="+mn-ea"/>
              </a:rPr>
              <a:t>记忆化搜索的核心实现 </a:t>
            </a:r>
            <a:endParaRPr lang="zh-CN" altLang="en-US" sz="3600" b="1" dirty="0" smtClean="0">
              <a:solidFill>
                <a:schemeClr val="accent5">
                  <a:lumMod val="75000"/>
                </a:schemeClr>
              </a:solidFill>
              <a:sym typeface="+mn-ea"/>
            </a:endParaRPr>
          </a:p>
        </p:txBody>
      </p:sp>
      <p:sp>
        <p:nvSpPr>
          <p:cNvPr id="3" name="文本框 2"/>
          <p:cNvSpPr txBox="1"/>
          <p:nvPr/>
        </p:nvSpPr>
        <p:spPr>
          <a:xfrm>
            <a:off x="568325" y="1064260"/>
            <a:ext cx="7689215" cy="5259070"/>
          </a:xfrm>
          <a:prstGeom prst="rect">
            <a:avLst/>
          </a:prstGeom>
          <a:noFill/>
          <a:ln w="9525">
            <a:noFill/>
          </a:ln>
        </p:spPr>
        <p:txBody>
          <a:bodyPr wrap="square">
            <a:spAutoFit/>
          </a:bodyPr>
          <a:p>
            <a:pPr indent="0">
              <a:lnSpc>
                <a:spcPct val="140000"/>
              </a:lnSpc>
            </a:pPr>
            <a:r>
              <a:rPr sz="2400" b="0">
                <a:ea typeface="宋体" panose="02010600030101010101" pitchFamily="2" charset="-122"/>
              </a:rPr>
              <a:t>a. 首先，要</a:t>
            </a:r>
            <a:r>
              <a:rPr sz="2400" b="0">
                <a:highlight>
                  <a:srgbClr val="FFFF00"/>
                </a:highlight>
                <a:ea typeface="宋体" panose="02010600030101010101" pitchFamily="2" charset="-122"/>
              </a:rPr>
              <a:t>通过一个表记录已经存储下的搜索结果</a:t>
            </a:r>
            <a:r>
              <a:rPr sz="2400" b="0">
                <a:ea typeface="宋体" panose="02010600030101010101" pitchFamily="2" charset="-122"/>
              </a:rPr>
              <a:t>，一般用</a:t>
            </a:r>
            <a:r>
              <a:rPr lang="zh-CN" sz="2400" b="0">
                <a:ea typeface="宋体" panose="02010600030101010101" pitchFamily="2" charset="-122"/>
              </a:rPr>
              <a:t>数组，或</a:t>
            </a:r>
            <a:r>
              <a:rPr sz="2400" b="0">
                <a:ea typeface="宋体" panose="02010600030101010101" pitchFamily="2" charset="-122"/>
              </a:rPr>
              <a:t>哈希表实现 </a:t>
            </a:r>
            <a:endParaRPr sz="2400" b="0">
              <a:ea typeface="宋体" panose="02010600030101010101" pitchFamily="2" charset="-122"/>
            </a:endParaRPr>
          </a:p>
          <a:p>
            <a:pPr indent="0">
              <a:lnSpc>
                <a:spcPct val="140000"/>
              </a:lnSpc>
            </a:pPr>
            <a:r>
              <a:rPr sz="2400" b="0">
                <a:ea typeface="宋体" panose="02010600030101010101" pitchFamily="2" charset="-122"/>
              </a:rPr>
              <a:t>b.状态表示，由于是要用哈希表实现，所以状态最好可以用数字表示，常用的方法是把一个状态连写成一个p进制数字，然后把这个数字对应的十进制数字作为状态 </a:t>
            </a:r>
            <a:endParaRPr sz="2400" b="0">
              <a:ea typeface="宋体" panose="02010600030101010101" pitchFamily="2" charset="-122"/>
            </a:endParaRPr>
          </a:p>
          <a:p>
            <a:pPr indent="0">
              <a:lnSpc>
                <a:spcPct val="140000"/>
              </a:lnSpc>
            </a:pPr>
            <a:r>
              <a:rPr sz="2400" b="0">
                <a:ea typeface="宋体" panose="02010600030101010101" pitchFamily="2" charset="-122"/>
              </a:rPr>
              <a:t>c.在每一状态搜索的开始，高效的使用哈希表搜索这个状态是否出现过，如果已经做过，直接调用答案，回溯 </a:t>
            </a:r>
            <a:endParaRPr sz="2400" b="0">
              <a:ea typeface="宋体" panose="02010600030101010101" pitchFamily="2" charset="-122"/>
            </a:endParaRPr>
          </a:p>
          <a:p>
            <a:pPr indent="0">
              <a:lnSpc>
                <a:spcPct val="140000"/>
              </a:lnSpc>
            </a:pPr>
            <a:r>
              <a:rPr sz="2400" b="0">
                <a:ea typeface="宋体" panose="02010600030101010101" pitchFamily="2" charset="-122"/>
              </a:rPr>
              <a:t>d.如果没有，则按正常方法搜索 </a:t>
            </a:r>
            <a:endParaRPr sz="2400" b="0">
              <a:ea typeface="宋体" panose="02010600030101010101" pitchFamily="2" charset="-122"/>
            </a:endParaRPr>
          </a:p>
          <a:p>
            <a:pPr indent="0">
              <a:lnSpc>
                <a:spcPct val="140000"/>
              </a:lnSpc>
            </a:pPr>
            <a:r>
              <a:rPr sz="2400" b="0">
                <a:ea typeface="宋体" panose="02010600030101010101" pitchFamily="2" charset="-122"/>
              </a:rPr>
              <a:t>4、记忆化搜索是类似于动态规划的，不同的是，它是</a:t>
            </a:r>
            <a:r>
              <a:rPr sz="2400" b="0">
                <a:highlight>
                  <a:srgbClr val="FFFF00"/>
                </a:highlight>
                <a:ea typeface="宋体" panose="02010600030101010101" pitchFamily="2" charset="-122"/>
              </a:rPr>
              <a:t>倒做的“递归式动态规划”</a:t>
            </a:r>
            <a:r>
              <a:rPr sz="2400" b="0">
                <a:ea typeface="宋体" panose="02010600030101010101" pitchFamily="2" charset="-122"/>
              </a:rPr>
              <a:t>。</a:t>
            </a:r>
            <a:endParaRPr sz="2400" b="0">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628650" y="365125"/>
            <a:ext cx="7887970" cy="708660"/>
          </a:xfrm>
        </p:spPr>
        <p:txBody>
          <a:bodyPr>
            <a:normAutofit/>
          </a:bodyPr>
          <a:p>
            <a:r>
              <a:rPr lang="zh-CN" altLang="en-US" sz="3600" b="1" dirty="0" smtClean="0">
                <a:solidFill>
                  <a:schemeClr val="accent5">
                    <a:lumMod val="75000"/>
                  </a:schemeClr>
                </a:solidFill>
              </a:rPr>
              <a:t>思路：状态转移</a:t>
            </a:r>
            <a:endParaRPr lang="zh-CN" altLang="en-US" sz="3600" b="1" dirty="0" smtClean="0">
              <a:solidFill>
                <a:schemeClr val="accent5">
                  <a:lumMod val="75000"/>
                </a:schemeClr>
              </a:solidFill>
            </a:endParaRPr>
          </a:p>
        </p:txBody>
      </p:sp>
      <mc:AlternateContent xmlns:mc="http://schemas.openxmlformats.org/markup-compatibility/2006">
        <mc:Choice xmlns:a14="http://schemas.microsoft.com/office/drawing/2010/main" Requires="a14">
          <p:sp>
            <p:nvSpPr>
              <p:cNvPr id="3" name="内容占位符 2"/>
              <p:cNvSpPr>
                <a:spLocks noGrp="1"/>
              </p:cNvSpPr>
              <p:nvPr>
                <p:ph idx="1"/>
              </p:nvPr>
            </p:nvSpPr>
            <p:spPr>
              <a:xfrm>
                <a:off x="628650" y="1178560"/>
                <a:ext cx="8126095" cy="688340"/>
              </a:xfrm>
            </p:spPr>
            <p:txBody>
              <a:bodyPr>
                <a:noAutofit/>
              </a:bodyPr>
              <a:p>
                <a:pPr marL="0" indent="0">
                  <a:lnSpc>
                    <a:spcPct val="110000"/>
                  </a:lnSpc>
                  <a:buNone/>
                </a:pPr>
                <a:r>
                  <a:rPr lang="en-US" altLang="zh-CN" sz="2400">
                    <a:latin typeface="宋体" panose="02010600030101010101" pitchFamily="2" charset="-122"/>
                    <a:ea typeface="宋体" panose="02010600030101010101" pitchFamily="2" charset="-122"/>
                    <a:cs typeface="宋体" panose="02010600030101010101" pitchFamily="2" charset="-122"/>
                  </a:rPr>
                  <a:t>  </a:t>
                </a:r>
                <a14:m>
                  <m:oMath xmlns:m="http://schemas.openxmlformats.org/officeDocument/2006/math">
                    <m:r>
                      <m:rPr>
                        <m:sty m:val="p"/>
                      </m:rPr>
                      <a:rPr lang="en-US" altLang="zh-CN" sz="2400">
                        <a:highlight>
                          <a:srgbClr val="FFFF00"/>
                        </a:highlight>
                        <a:latin typeface="Cambria Math" panose="02040503050406030204" charset="0"/>
                        <a:ea typeface="宋体" panose="02010600030101010101" pitchFamily="2" charset="-122"/>
                        <a:cs typeface="Cambria Math" panose="02040503050406030204" charset="0"/>
                      </a:rPr>
                      <m:t>f</m:t>
                    </m:r>
                    <m:r>
                      <a:rPr lang="en-US" altLang="zh-CN" sz="2400">
                        <a:highlight>
                          <a:srgbClr val="FFFF00"/>
                        </a:highlight>
                        <a:latin typeface="Cambria Math" panose="02040503050406030204" charset="0"/>
                        <a:ea typeface="宋体" panose="02010600030101010101" pitchFamily="2" charset="-122"/>
                        <a:cs typeface="Cambria Math" panose="02040503050406030204" charset="0"/>
                      </a:rPr>
                      <m:t>[</m:t>
                    </m:r>
                    <m:r>
                      <m:rPr>
                        <m:sty m:val="p"/>
                      </m:rPr>
                      <a:rPr lang="en-US" altLang="zh-CN" sz="2400">
                        <a:highlight>
                          <a:srgbClr val="FFFF00"/>
                        </a:highlight>
                        <a:latin typeface="Cambria Math" panose="02040503050406030204" charset="0"/>
                        <a:ea typeface="宋体" panose="02010600030101010101" pitchFamily="2" charset="-122"/>
                        <a:cs typeface="Cambria Math" panose="02040503050406030204" charset="0"/>
                      </a:rPr>
                      <m:t>i</m:t>
                    </m:r>
                    <m:r>
                      <a:rPr lang="en-US" altLang="zh-CN" sz="2400">
                        <a:highlight>
                          <a:srgbClr val="FFFF00"/>
                        </a:highlight>
                        <a:latin typeface="Cambria Math" panose="02040503050406030204" charset="0"/>
                        <a:ea typeface="宋体" panose="02010600030101010101" pitchFamily="2" charset="-122"/>
                        <a:cs typeface="Cambria Math" panose="02040503050406030204" charset="0"/>
                      </a:rPr>
                      <m:t>][</m:t>
                    </m:r>
                    <m:r>
                      <m:rPr>
                        <m:sty m:val="p"/>
                      </m:rPr>
                      <a:rPr lang="en-US" altLang="zh-CN" sz="2400">
                        <a:highlight>
                          <a:srgbClr val="FFFF00"/>
                        </a:highlight>
                        <a:latin typeface="Cambria Math" panose="02040503050406030204" charset="0"/>
                        <a:ea typeface="宋体" panose="02010600030101010101" pitchFamily="2" charset="-122"/>
                        <a:cs typeface="Cambria Math" panose="02040503050406030204" charset="0"/>
                      </a:rPr>
                      <m:t>j</m:t>
                    </m:r>
                    <m:r>
                      <a:rPr lang="en-US" altLang="zh-CN" sz="2400">
                        <a:highlight>
                          <a:srgbClr val="FFFF00"/>
                        </a:highlight>
                        <a:latin typeface="Cambria Math" panose="02040503050406030204" charset="0"/>
                        <a:ea typeface="宋体" panose="02010600030101010101" pitchFamily="2" charset="-122"/>
                        <a:cs typeface="Cambria Math" panose="02040503050406030204" charset="0"/>
                      </a:rPr>
                      <m:t>]</m:t>
                    </m:r>
                  </m:oMath>
                </a14:m>
                <a:r>
                  <a:rPr lang="zh-CN" altLang="en-US" sz="2400">
                    <a:latin typeface="宋体" panose="02010600030101010101" pitchFamily="2" charset="-122"/>
                    <a:ea typeface="宋体" panose="02010600030101010101" pitchFamily="2" charset="-122"/>
                    <a:cs typeface="宋体" panose="02010600030101010101" pitchFamily="2" charset="-122"/>
                  </a:rPr>
                  <a:t>  表示前i个整数（1,2…,i）恰好拼成j的方案数</a:t>
                </a:r>
                <a:endParaRPr lang="zh-CN" altLang="en-US" sz="2400">
                  <a:latin typeface="宋体" panose="02010600030101010101" pitchFamily="2" charset="-122"/>
                  <a:ea typeface="宋体" panose="02010600030101010101" pitchFamily="2" charset="-122"/>
                  <a:cs typeface="宋体" panose="02010600030101010101" pitchFamily="2" charset="-122"/>
                </a:endParaRPr>
              </a:p>
              <a:p>
                <a:pPr marL="0" indent="0">
                  <a:lnSpc>
                    <a:spcPct val="110000"/>
                  </a:lnSpc>
                  <a:buNone/>
                </a:pPr>
                <a:endParaRPr lang="zh-CN" altLang="en-US" sz="2400">
                  <a:latin typeface="宋体" panose="02010600030101010101" pitchFamily="2" charset="-122"/>
                  <a:ea typeface="宋体" panose="02010600030101010101" pitchFamily="2" charset="-122"/>
                  <a:cs typeface="宋体" panose="02010600030101010101" pitchFamily="2" charset="-122"/>
                </a:endParaRPr>
              </a:p>
              <a:p>
                <a:pPr marL="0" indent="0">
                  <a:lnSpc>
                    <a:spcPct val="110000"/>
                  </a:lnSpc>
                  <a:buNone/>
                </a:pPr>
                <a:r>
                  <a:rPr lang="en-US" altLang="zh-CN" sz="2400">
                    <a:latin typeface="宋体" panose="02010600030101010101" pitchFamily="2" charset="-122"/>
                    <a:ea typeface="宋体" panose="02010600030101010101" pitchFamily="2" charset="-122"/>
                    <a:cs typeface="宋体" panose="02010600030101010101" pitchFamily="2" charset="-122"/>
                  </a:rPr>
                  <a:t>  </a:t>
                </a:r>
                <a:endParaRPr lang="zh-CN" altLang="en-US" sz="2400">
                  <a:latin typeface="宋体" panose="02010600030101010101" pitchFamily="2" charset="-122"/>
                  <a:ea typeface="宋体" panose="02010600030101010101" pitchFamily="2" charset="-122"/>
                  <a:cs typeface="宋体" panose="02010600030101010101" pitchFamily="2" charset="-122"/>
                </a:endParaRPr>
              </a:p>
            </p:txBody>
          </p:sp>
        </mc:Choice>
        <mc:Fallback>
          <p:sp>
            <p:nvSpPr>
              <p:cNvPr id="3" name="内容占位符 2"/>
              <p:cNvSpPr>
                <a:spLocks noRot="1" noChangeAspect="1" noMove="1" noResize="1" noEditPoints="1" noAdjustHandles="1" noChangeArrowheads="1" noChangeShapeType="1" noTextEdit="1"/>
              </p:cNvSpPr>
              <p:nvPr>
                <p:ph idx="1"/>
              </p:nvPr>
            </p:nvSpPr>
            <p:spPr>
              <a:xfrm>
                <a:off x="628650" y="1178560"/>
                <a:ext cx="8126095" cy="688340"/>
              </a:xfrm>
              <a:blipFill rotWithShape="1">
                <a:blip r:embed="rId1"/>
                <a:stretch>
                  <a:fillRect b="-118727"/>
                </a:stretch>
              </a:blipFill>
            </p:spPr>
            <p:txBody>
              <a:bodyPr/>
              <a:lstStyle/>
              <a:p>
                <a:r>
                  <a:rPr lang="zh-CN" altLang="en-US">
                    <a:noFill/>
                  </a:rPr>
                  <a:t> </a:t>
                </a:r>
              </a:p>
            </p:txBody>
          </p:sp>
        </mc:Fallback>
      </mc:AlternateContent>
      <p:sp>
        <p:nvSpPr>
          <p:cNvPr id="4" name="灯片编号占位符 3"/>
          <p:cNvSpPr>
            <a:spLocks noGrp="1"/>
          </p:cNvSpPr>
          <p:nvPr>
            <p:ph type="sldNum" sz="quarter" idx="12"/>
          </p:nvPr>
        </p:nvSpPr>
        <p:spPr/>
        <p:txBody>
          <a:bodyPr/>
          <a:p>
            <a:fld id="{565CE74E-AB26-4998-AD42-012C4C1AD076}" type="slidenum">
              <a:rPr lang="zh-CN" altLang="en-US" smtClean="0"/>
            </a:fld>
            <a:endParaRPr lang="zh-CN" altLang="en-US"/>
          </a:p>
        </p:txBody>
      </p:sp>
      <p:sp>
        <p:nvSpPr>
          <p:cNvPr id="8" name="内容占位符 2"/>
          <p:cNvSpPr>
            <a:spLocks noGrp="1"/>
          </p:cNvSpPr>
          <p:nvPr/>
        </p:nvSpPr>
        <p:spPr>
          <a:xfrm>
            <a:off x="757555" y="1758315"/>
            <a:ext cx="8126095" cy="688340"/>
          </a:xfrm>
          <a:prstGeom prst="rect">
            <a:avLst/>
          </a:prstGeom>
        </p:spPr>
        <p:txBody>
          <a:bodyPr vert="horz">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buNone/>
            </a:pPr>
            <a:r>
              <a:rPr lang="en-US" altLang="zh-CN" sz="2400">
                <a:latin typeface="宋体" panose="02010600030101010101" pitchFamily="2" charset="-122"/>
                <a:ea typeface="宋体" panose="02010600030101010101" pitchFamily="2" charset="-122"/>
                <a:cs typeface="宋体" panose="02010600030101010101" pitchFamily="2" charset="-122"/>
              </a:rPr>
              <a:t>  f[i][j] </a:t>
            </a:r>
            <a:r>
              <a:rPr lang="zh-CN" altLang="en-US" sz="2400">
                <a:latin typeface="宋体" panose="02010600030101010101" pitchFamily="2" charset="-122"/>
                <a:ea typeface="宋体" panose="02010600030101010101" pitchFamily="2" charset="-122"/>
                <a:cs typeface="宋体" panose="02010600030101010101" pitchFamily="2" charset="-122"/>
              </a:rPr>
              <a:t>可以有哪些状态转移过来呢？</a:t>
            </a:r>
            <a:endParaRPr lang="zh-CN" altLang="en-US" sz="2400">
              <a:latin typeface="宋体" panose="02010600030101010101" pitchFamily="2" charset="-122"/>
              <a:ea typeface="宋体" panose="02010600030101010101" pitchFamily="2" charset="-122"/>
              <a:cs typeface="宋体" panose="02010600030101010101" pitchFamily="2" charset="-122"/>
            </a:endParaRPr>
          </a:p>
          <a:p>
            <a:pPr marL="0" indent="0">
              <a:lnSpc>
                <a:spcPct val="110000"/>
              </a:lnSpc>
              <a:buNone/>
            </a:pPr>
            <a:r>
              <a:rPr lang="en-US" altLang="zh-CN" sz="2400">
                <a:latin typeface="宋体" panose="02010600030101010101" pitchFamily="2" charset="-122"/>
                <a:ea typeface="宋体" panose="02010600030101010101" pitchFamily="2" charset="-122"/>
                <a:cs typeface="宋体" panose="02010600030101010101" pitchFamily="2" charset="-122"/>
              </a:rPr>
              <a:t>  </a:t>
            </a:r>
            <a:endParaRPr lang="zh-CN" altLang="en-US" sz="2400">
              <a:latin typeface="宋体" panose="02010600030101010101" pitchFamily="2" charset="-122"/>
              <a:ea typeface="宋体" panose="02010600030101010101" pitchFamily="2" charset="-122"/>
              <a:cs typeface="宋体" panose="02010600030101010101" pitchFamily="2" charset="-122"/>
            </a:endParaRPr>
          </a:p>
        </p:txBody>
      </p:sp>
      <p:sp>
        <p:nvSpPr>
          <p:cNvPr id="5" name="椭圆 4"/>
          <p:cNvSpPr/>
          <p:nvPr/>
        </p:nvSpPr>
        <p:spPr>
          <a:xfrm>
            <a:off x="2983230" y="2338705"/>
            <a:ext cx="2139950" cy="8159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2400"/>
              <a:t>f[i][j]</a:t>
            </a:r>
            <a:endParaRPr lang="en-US" altLang="zh-CN" sz="2400"/>
          </a:p>
        </p:txBody>
      </p:sp>
      <p:sp>
        <p:nvSpPr>
          <p:cNvPr id="18" name="文本框 17"/>
          <p:cNvSpPr txBox="1"/>
          <p:nvPr/>
        </p:nvSpPr>
        <p:spPr>
          <a:xfrm>
            <a:off x="6648450" y="4222750"/>
            <a:ext cx="1227455" cy="645160"/>
          </a:xfrm>
          <a:prstGeom prst="rect">
            <a:avLst/>
          </a:prstGeom>
          <a:noFill/>
        </p:spPr>
        <p:txBody>
          <a:bodyPr wrap="square" rtlCol="0">
            <a:spAutoFit/>
          </a:bodyPr>
          <a:p>
            <a:r>
              <a:rPr lang="en-US" altLang="zh-CN" sz="3600"/>
              <a:t>... ...</a:t>
            </a:r>
            <a:endParaRPr lang="en-US" altLang="zh-CN" sz="3600"/>
          </a:p>
        </p:txBody>
      </p:sp>
      <p:grpSp>
        <p:nvGrpSpPr>
          <p:cNvPr id="23" name="组合 22"/>
          <p:cNvGrpSpPr/>
          <p:nvPr/>
        </p:nvGrpSpPr>
        <p:grpSpPr>
          <a:xfrm>
            <a:off x="1148715" y="3130550"/>
            <a:ext cx="2467610" cy="1332230"/>
            <a:chOff x="1370" y="5692"/>
            <a:chExt cx="3886" cy="2098"/>
          </a:xfrm>
        </p:grpSpPr>
        <p:sp>
          <p:nvSpPr>
            <p:cNvPr id="10" name="椭圆 9"/>
            <p:cNvSpPr/>
            <p:nvPr/>
          </p:nvSpPr>
          <p:spPr>
            <a:xfrm>
              <a:off x="1370" y="6641"/>
              <a:ext cx="2556" cy="114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2400"/>
                <a:t>f[i-1][j]</a:t>
              </a:r>
              <a:endParaRPr lang="en-US" altLang="zh-CN" sz="2400"/>
            </a:p>
          </p:txBody>
        </p:sp>
        <p:cxnSp>
          <p:nvCxnSpPr>
            <p:cNvPr id="14" name="直接箭头连接符 13"/>
            <p:cNvCxnSpPr/>
            <p:nvPr/>
          </p:nvCxnSpPr>
          <p:spPr>
            <a:xfrm flipV="1">
              <a:off x="3793" y="5692"/>
              <a:ext cx="1463" cy="1120"/>
            </a:xfrm>
            <a:prstGeom prst="straightConnector1">
              <a:avLst/>
            </a:prstGeom>
            <a:ln w="38100">
              <a:tailEnd type="arrow" w="med" len="med"/>
            </a:ln>
          </p:spPr>
          <p:style>
            <a:lnRef idx="3">
              <a:schemeClr val="accent1"/>
            </a:lnRef>
            <a:fillRef idx="0">
              <a:schemeClr val="accent1"/>
            </a:fillRef>
            <a:effectRef idx="2">
              <a:schemeClr val="accent1"/>
            </a:effectRef>
            <a:fontRef idx="minor">
              <a:schemeClr val="tx1"/>
            </a:fontRef>
          </p:style>
        </p:cxnSp>
        <p:sp>
          <p:nvSpPr>
            <p:cNvPr id="19" name="文本框 18"/>
            <p:cNvSpPr txBox="1"/>
            <p:nvPr/>
          </p:nvSpPr>
          <p:spPr>
            <a:xfrm>
              <a:off x="1547" y="5962"/>
              <a:ext cx="1990" cy="580"/>
            </a:xfrm>
            <a:prstGeom prst="rect">
              <a:avLst/>
            </a:prstGeom>
            <a:noFill/>
          </p:spPr>
          <p:txBody>
            <a:bodyPr wrap="square" rtlCol="0">
              <a:spAutoFit/>
            </a:bodyPr>
            <a:p>
              <a:r>
                <a:rPr lang="zh-CN" altLang="en-US"/>
                <a:t>选了</a:t>
              </a:r>
              <a:r>
                <a:rPr lang="en-US" altLang="zh-CN"/>
                <a:t>0</a:t>
              </a:r>
              <a:r>
                <a:rPr lang="zh-CN" altLang="en-US"/>
                <a:t>个</a:t>
              </a:r>
              <a:r>
                <a:rPr lang="en-US" altLang="zh-CN"/>
                <a:t>i</a:t>
              </a:r>
              <a:endParaRPr lang="en-US" altLang="zh-CN"/>
            </a:p>
          </p:txBody>
        </p:sp>
      </p:grpSp>
      <p:grpSp>
        <p:nvGrpSpPr>
          <p:cNvPr id="27" name="组合 26"/>
          <p:cNvGrpSpPr/>
          <p:nvPr/>
        </p:nvGrpSpPr>
        <p:grpSpPr>
          <a:xfrm>
            <a:off x="2771775" y="3333750"/>
            <a:ext cx="2187575" cy="1636395"/>
            <a:chOff x="4393" y="4945"/>
            <a:chExt cx="3445" cy="2577"/>
          </a:xfrm>
        </p:grpSpPr>
        <p:sp>
          <p:nvSpPr>
            <p:cNvPr id="9" name="椭圆 8"/>
            <p:cNvSpPr/>
            <p:nvPr/>
          </p:nvSpPr>
          <p:spPr>
            <a:xfrm>
              <a:off x="4393" y="6373"/>
              <a:ext cx="2556" cy="114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2400"/>
                <a:t>f[i-1][j-i]</a:t>
              </a:r>
              <a:endParaRPr lang="en-US" altLang="zh-CN" sz="2400"/>
            </a:p>
          </p:txBody>
        </p:sp>
        <p:grpSp>
          <p:nvGrpSpPr>
            <p:cNvPr id="24" name="组合 23"/>
            <p:cNvGrpSpPr/>
            <p:nvPr/>
          </p:nvGrpSpPr>
          <p:grpSpPr>
            <a:xfrm>
              <a:off x="5686" y="4945"/>
              <a:ext cx="2152" cy="1536"/>
              <a:chOff x="5686" y="4945"/>
              <a:chExt cx="2152" cy="1536"/>
            </a:xfrm>
          </p:grpSpPr>
          <p:cxnSp>
            <p:nvCxnSpPr>
              <p:cNvPr id="15" name="直接箭头连接符 14"/>
              <p:cNvCxnSpPr>
                <a:endCxn id="5" idx="4"/>
              </p:cNvCxnSpPr>
              <p:nvPr/>
            </p:nvCxnSpPr>
            <p:spPr>
              <a:xfrm flipV="1">
                <a:off x="5686" y="4945"/>
                <a:ext cx="725" cy="1536"/>
              </a:xfrm>
              <a:prstGeom prst="straightConnector1">
                <a:avLst/>
              </a:prstGeom>
              <a:ln w="38100">
                <a:tailEnd type="arrow" w="med" len="med"/>
              </a:ln>
            </p:spPr>
            <p:style>
              <a:lnRef idx="3">
                <a:schemeClr val="accent1"/>
              </a:lnRef>
              <a:fillRef idx="0">
                <a:schemeClr val="accent1"/>
              </a:fillRef>
              <a:effectRef idx="2">
                <a:schemeClr val="accent1"/>
              </a:effectRef>
              <a:fontRef idx="minor">
                <a:schemeClr val="tx1"/>
              </a:fontRef>
            </p:style>
          </p:cxnSp>
          <p:sp>
            <p:nvSpPr>
              <p:cNvPr id="20" name="文本框 19"/>
              <p:cNvSpPr txBox="1"/>
              <p:nvPr/>
            </p:nvSpPr>
            <p:spPr>
              <a:xfrm>
                <a:off x="5848" y="5745"/>
                <a:ext cx="1990" cy="580"/>
              </a:xfrm>
              <a:prstGeom prst="rect">
                <a:avLst/>
              </a:prstGeom>
              <a:noFill/>
            </p:spPr>
            <p:txBody>
              <a:bodyPr wrap="square" rtlCol="0">
                <a:spAutoFit/>
              </a:bodyPr>
              <a:p>
                <a:r>
                  <a:rPr lang="zh-CN" altLang="en-US"/>
                  <a:t>选了</a:t>
                </a:r>
                <a:r>
                  <a:rPr lang="en-US" altLang="zh-CN"/>
                  <a:t>1</a:t>
                </a:r>
                <a:r>
                  <a:rPr lang="zh-CN" altLang="en-US"/>
                  <a:t>个</a:t>
                </a:r>
                <a:r>
                  <a:rPr lang="en-US" altLang="zh-CN"/>
                  <a:t>i</a:t>
                </a:r>
                <a:endParaRPr lang="en-US" altLang="zh-CN"/>
              </a:p>
            </p:txBody>
          </p:sp>
        </p:grpSp>
      </p:grpSp>
      <p:grpSp>
        <p:nvGrpSpPr>
          <p:cNvPr id="25" name="组合 24"/>
          <p:cNvGrpSpPr/>
          <p:nvPr/>
        </p:nvGrpSpPr>
        <p:grpSpPr>
          <a:xfrm>
            <a:off x="4377055" y="3214370"/>
            <a:ext cx="2082165" cy="1969135"/>
            <a:chOff x="7222" y="4659"/>
            <a:chExt cx="3279" cy="3101"/>
          </a:xfrm>
        </p:grpSpPr>
        <p:sp>
          <p:nvSpPr>
            <p:cNvPr id="11" name="椭圆 10"/>
            <p:cNvSpPr/>
            <p:nvPr/>
          </p:nvSpPr>
          <p:spPr>
            <a:xfrm>
              <a:off x="7222" y="6611"/>
              <a:ext cx="3279" cy="114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2400"/>
                <a:t>f[i-1][j-2*i]</a:t>
              </a:r>
              <a:endParaRPr lang="en-US" altLang="zh-CN" sz="2400"/>
            </a:p>
          </p:txBody>
        </p:sp>
        <p:cxnSp>
          <p:nvCxnSpPr>
            <p:cNvPr id="16" name="直接箭头连接符 15"/>
            <p:cNvCxnSpPr>
              <a:endCxn id="5" idx="5"/>
            </p:cNvCxnSpPr>
            <p:nvPr/>
          </p:nvCxnSpPr>
          <p:spPr>
            <a:xfrm flipH="1" flipV="1">
              <a:off x="7903" y="4659"/>
              <a:ext cx="1117" cy="2017"/>
            </a:xfrm>
            <a:prstGeom prst="straightConnector1">
              <a:avLst/>
            </a:prstGeom>
            <a:ln w="38100">
              <a:tailEnd type="arrow" w="med" len="med"/>
            </a:ln>
          </p:spPr>
          <p:style>
            <a:lnRef idx="3">
              <a:schemeClr val="accent1"/>
            </a:lnRef>
            <a:fillRef idx="0">
              <a:schemeClr val="accent1"/>
            </a:fillRef>
            <a:effectRef idx="2">
              <a:schemeClr val="accent1"/>
            </a:effectRef>
            <a:fontRef idx="minor">
              <a:schemeClr val="tx1"/>
            </a:fontRef>
          </p:style>
        </p:cxnSp>
        <p:sp>
          <p:nvSpPr>
            <p:cNvPr id="21" name="文本框 20"/>
            <p:cNvSpPr txBox="1"/>
            <p:nvPr/>
          </p:nvSpPr>
          <p:spPr>
            <a:xfrm>
              <a:off x="8394" y="5443"/>
              <a:ext cx="1990" cy="580"/>
            </a:xfrm>
            <a:prstGeom prst="rect">
              <a:avLst/>
            </a:prstGeom>
            <a:noFill/>
          </p:spPr>
          <p:txBody>
            <a:bodyPr wrap="square" rtlCol="0">
              <a:spAutoFit/>
            </a:bodyPr>
            <a:p>
              <a:r>
                <a:rPr lang="zh-CN" altLang="en-US"/>
                <a:t>选了</a:t>
              </a:r>
              <a:r>
                <a:rPr lang="en-US" altLang="zh-CN"/>
                <a:t>2</a:t>
              </a:r>
              <a:r>
                <a:rPr lang="zh-CN" altLang="en-US"/>
                <a:t>个</a:t>
              </a:r>
              <a:r>
                <a:rPr lang="en-US" altLang="zh-CN"/>
                <a:t>i</a:t>
              </a:r>
              <a:endParaRPr lang="en-US" altLang="zh-CN"/>
            </a:p>
          </p:txBody>
        </p:sp>
      </p:grpSp>
      <p:grpSp>
        <p:nvGrpSpPr>
          <p:cNvPr id="26" name="组合 25"/>
          <p:cNvGrpSpPr/>
          <p:nvPr/>
        </p:nvGrpSpPr>
        <p:grpSpPr>
          <a:xfrm>
            <a:off x="5123180" y="2926080"/>
            <a:ext cx="3480435" cy="1360805"/>
            <a:chOff x="8068" y="4326"/>
            <a:chExt cx="5481" cy="2143"/>
          </a:xfrm>
        </p:grpSpPr>
        <p:sp>
          <p:nvSpPr>
            <p:cNvPr id="12" name="椭圆 11"/>
            <p:cNvSpPr/>
            <p:nvPr/>
          </p:nvSpPr>
          <p:spPr>
            <a:xfrm>
              <a:off x="10310" y="5320"/>
              <a:ext cx="3239" cy="114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2400"/>
                <a:t>f[i-1][j-k*i]</a:t>
              </a:r>
              <a:endParaRPr lang="en-US" altLang="zh-CN" sz="2400"/>
            </a:p>
          </p:txBody>
        </p:sp>
        <p:cxnSp>
          <p:nvCxnSpPr>
            <p:cNvPr id="17" name="直接箭头连接符 16"/>
            <p:cNvCxnSpPr>
              <a:endCxn id="5" idx="6"/>
            </p:cNvCxnSpPr>
            <p:nvPr/>
          </p:nvCxnSpPr>
          <p:spPr>
            <a:xfrm flipH="1" flipV="1">
              <a:off x="8068" y="4326"/>
              <a:ext cx="3676" cy="1276"/>
            </a:xfrm>
            <a:prstGeom prst="straightConnector1">
              <a:avLst/>
            </a:prstGeom>
            <a:ln w="38100">
              <a:tailEnd type="arrow" w="med" len="med"/>
            </a:ln>
          </p:spPr>
          <p:style>
            <a:lnRef idx="3">
              <a:schemeClr val="accent1"/>
            </a:lnRef>
            <a:fillRef idx="0">
              <a:schemeClr val="accent1"/>
            </a:fillRef>
            <a:effectRef idx="2">
              <a:schemeClr val="accent1"/>
            </a:effectRef>
            <a:fontRef idx="minor">
              <a:schemeClr val="tx1"/>
            </a:fontRef>
          </p:style>
        </p:cxnSp>
        <p:sp>
          <p:nvSpPr>
            <p:cNvPr id="22" name="文本框 21"/>
            <p:cNvSpPr txBox="1"/>
            <p:nvPr/>
          </p:nvSpPr>
          <p:spPr>
            <a:xfrm>
              <a:off x="11083" y="4562"/>
              <a:ext cx="1990" cy="580"/>
            </a:xfrm>
            <a:prstGeom prst="rect">
              <a:avLst/>
            </a:prstGeom>
            <a:noFill/>
          </p:spPr>
          <p:txBody>
            <a:bodyPr wrap="square" rtlCol="0">
              <a:spAutoFit/>
            </a:bodyPr>
            <a:p>
              <a:r>
                <a:rPr lang="zh-CN" altLang="en-US"/>
                <a:t>选了</a:t>
              </a:r>
              <a:r>
                <a:rPr lang="en-US" altLang="zh-CN"/>
                <a:t>k</a:t>
              </a:r>
              <a:r>
                <a:rPr lang="zh-CN" altLang="en-US"/>
                <a:t>个</a:t>
              </a:r>
              <a:r>
                <a:rPr lang="en-US" altLang="zh-CN"/>
                <a:t>i</a:t>
              </a:r>
              <a:endParaRPr lang="en-US" altLang="zh-CN"/>
            </a:p>
          </p:txBody>
        </p:sp>
      </p:grpSp>
      <p:sp>
        <p:nvSpPr>
          <p:cNvPr id="6" name="文本框 5"/>
          <p:cNvSpPr txBox="1"/>
          <p:nvPr/>
        </p:nvSpPr>
        <p:spPr>
          <a:xfrm>
            <a:off x="628650" y="5521325"/>
            <a:ext cx="7712710" cy="497205"/>
          </a:xfrm>
          <a:prstGeom prst="rect">
            <a:avLst/>
          </a:prstGeom>
          <a:noFill/>
        </p:spPr>
        <p:txBody>
          <a:bodyPr wrap="none" rtlCol="0">
            <a:spAutoFit/>
          </a:bodyPr>
          <a:p>
            <a:pPr marL="0" indent="0" algn="l">
              <a:lnSpc>
                <a:spcPct val="110000"/>
              </a:lnSpc>
              <a:buNone/>
            </a:pPr>
            <a:r>
              <a:rPr lang="zh-CN" altLang="en-US" sz="2400" b="1">
                <a:highlight>
                  <a:srgbClr val="FFFF00"/>
                </a:highlight>
                <a:latin typeface="宋体" panose="02010600030101010101" pitchFamily="2" charset="-122"/>
                <a:ea typeface="宋体" panose="02010600030101010101" pitchFamily="2" charset="-122"/>
                <a:cs typeface="宋体" panose="02010600030101010101" pitchFamily="2" charset="-122"/>
                <a:sym typeface="+mn-ea"/>
              </a:rPr>
              <a:t>f[i][j]=f[i-1][j]+f[i-1][j-i]+f[i-1][j-2*i]+ ...;</a:t>
            </a:r>
            <a:endParaRPr lang="zh-CN" altLang="en-US" sz="2400" b="1">
              <a:highlight>
                <a:srgbClr val="FFFF00"/>
              </a:highlight>
              <a:latin typeface="宋体" panose="02010600030101010101" pitchFamily="2" charset="-122"/>
              <a:ea typeface="宋体" panose="02010600030101010101" pitchFamily="2" charset="-122"/>
              <a:cs typeface="宋体" panose="02010600030101010101" pitchFamily="2"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ppt_x"/>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7"/>
                                        </p:tgtEl>
                                        <p:attrNameLst>
                                          <p:attrName>style.visibility</p:attrName>
                                        </p:attrNameLst>
                                      </p:cBhvr>
                                      <p:to>
                                        <p:strVal val="visible"/>
                                      </p:to>
                                    </p:set>
                                    <p:anim calcmode="lin" valueType="num">
                                      <p:cBhvr additive="base">
                                        <p:cTn id="25" dur="500" fill="hold"/>
                                        <p:tgtEl>
                                          <p:spTgt spid="27"/>
                                        </p:tgtEl>
                                        <p:attrNameLst>
                                          <p:attrName>ppt_x</p:attrName>
                                        </p:attrNameLst>
                                      </p:cBhvr>
                                      <p:tavLst>
                                        <p:tav tm="0">
                                          <p:val>
                                            <p:strVal val="#ppt_x"/>
                                          </p:val>
                                        </p:tav>
                                        <p:tav tm="100000">
                                          <p:val>
                                            <p:strVal val="#ppt_x"/>
                                          </p:val>
                                        </p:tav>
                                      </p:tavLst>
                                    </p:anim>
                                    <p:anim calcmode="lin" valueType="num">
                                      <p:cBhvr additive="base">
                                        <p:cTn id="26"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5"/>
                                        </p:tgtEl>
                                        <p:attrNameLst>
                                          <p:attrName>style.visibility</p:attrName>
                                        </p:attrNameLst>
                                      </p:cBhvr>
                                      <p:to>
                                        <p:strVal val="visible"/>
                                      </p:to>
                                    </p:set>
                                    <p:anim calcmode="lin" valueType="num">
                                      <p:cBhvr additive="base">
                                        <p:cTn id="31" dur="500" fill="hold"/>
                                        <p:tgtEl>
                                          <p:spTgt spid="25"/>
                                        </p:tgtEl>
                                        <p:attrNameLst>
                                          <p:attrName>ppt_x</p:attrName>
                                        </p:attrNameLst>
                                      </p:cBhvr>
                                      <p:tavLst>
                                        <p:tav tm="0">
                                          <p:val>
                                            <p:strVal val="#ppt_x"/>
                                          </p:val>
                                        </p:tav>
                                        <p:tav tm="100000">
                                          <p:val>
                                            <p:strVal val="#ppt_x"/>
                                          </p:val>
                                        </p:tav>
                                      </p:tavLst>
                                    </p:anim>
                                    <p:anim calcmode="lin" valueType="num">
                                      <p:cBhvr additive="base">
                                        <p:cTn id="32"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ppt_x"/>
                                          </p:val>
                                        </p:tav>
                                        <p:tav tm="100000">
                                          <p:val>
                                            <p:strVal val="#ppt_x"/>
                                          </p:val>
                                        </p:tav>
                                      </p:tavLst>
                                    </p:anim>
                                    <p:anim calcmode="lin" valueType="num">
                                      <p:cBhvr additive="base">
                                        <p:cTn id="3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additive="base">
                                        <p:cTn id="43" dur="500" fill="hold"/>
                                        <p:tgtEl>
                                          <p:spTgt spid="26"/>
                                        </p:tgtEl>
                                        <p:attrNameLst>
                                          <p:attrName>ppt_x</p:attrName>
                                        </p:attrNameLst>
                                      </p:cBhvr>
                                      <p:tavLst>
                                        <p:tav tm="0">
                                          <p:val>
                                            <p:strVal val="#ppt_x"/>
                                          </p:val>
                                        </p:tav>
                                        <p:tav tm="100000">
                                          <p:val>
                                            <p:strVal val="#ppt_x"/>
                                          </p:val>
                                        </p:tav>
                                      </p:tavLst>
                                    </p:anim>
                                    <p:anim calcmode="lin" valueType="num">
                                      <p:cBhvr additive="base">
                                        <p:cTn id="44"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6"/>
                                        </p:tgtEl>
                                        <p:attrNameLst>
                                          <p:attrName>style.visibility</p:attrName>
                                        </p:attrNameLst>
                                      </p:cBhvr>
                                      <p:to>
                                        <p:strVal val="visible"/>
                                      </p:to>
                                    </p:set>
                                    <p:anim calcmode="lin" valueType="num">
                                      <p:cBhvr additive="base">
                                        <p:cTn id="49" dur="500" fill="hold"/>
                                        <p:tgtEl>
                                          <p:spTgt spid="6"/>
                                        </p:tgtEl>
                                        <p:attrNameLst>
                                          <p:attrName>ppt_x</p:attrName>
                                        </p:attrNameLst>
                                      </p:cBhvr>
                                      <p:tavLst>
                                        <p:tav tm="0">
                                          <p:val>
                                            <p:strVal val="#ppt_x"/>
                                          </p:val>
                                        </p:tav>
                                        <p:tav tm="100000">
                                          <p:val>
                                            <p:strVal val="#ppt_x"/>
                                          </p:val>
                                        </p:tav>
                                      </p:tavLst>
                                    </p:anim>
                                    <p:anim calcmode="lin" valueType="num">
                                      <p:cBhvr additive="base">
                                        <p:cTn id="5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5" grpId="0" bldLvl="0" animBg="1"/>
      <p:bldP spid="5" grpId="1" animBg="1"/>
      <p:bldP spid="18" grpId="0"/>
      <p:bldP spid="18" grpId="1"/>
      <p:bldP spid="6" grpId="0"/>
      <p:bldP spid="6" grpId="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灯片编号占位符 3"/>
          <p:cNvSpPr>
            <a:spLocks noGrp="1"/>
          </p:cNvSpPr>
          <p:nvPr>
            <p:ph type="sldNum" sz="quarter" idx="12"/>
          </p:nvPr>
        </p:nvSpPr>
        <p:spPr/>
        <p:txBody>
          <a:bodyPr/>
          <a:p>
            <a:fld id="{565CE74E-AB26-4998-AD42-012C4C1AD076}" type="slidenum">
              <a:rPr lang="zh-CN" altLang="en-US" smtClean="0"/>
            </a:fld>
            <a:endParaRPr lang="zh-CN" altLang="en-US"/>
          </a:p>
        </p:txBody>
      </p:sp>
      <p:pic>
        <p:nvPicPr>
          <p:cNvPr id="5" name="图片 4"/>
          <p:cNvPicPr>
            <a:picLocks noChangeAspect="1"/>
          </p:cNvPicPr>
          <p:nvPr/>
        </p:nvPicPr>
        <p:blipFill>
          <a:blip r:embed="rId1"/>
          <a:stretch>
            <a:fillRect/>
          </a:stretch>
        </p:blipFill>
        <p:spPr>
          <a:xfrm>
            <a:off x="628650" y="1523365"/>
            <a:ext cx="7251700" cy="4648200"/>
          </a:xfrm>
          <a:prstGeom prst="rect">
            <a:avLst/>
          </a:prstGeom>
        </p:spPr>
      </p:pic>
      <p:sp>
        <p:nvSpPr>
          <p:cNvPr id="3" name="文本框 2"/>
          <p:cNvSpPr txBox="1"/>
          <p:nvPr/>
        </p:nvSpPr>
        <p:spPr>
          <a:xfrm>
            <a:off x="454660" y="358775"/>
            <a:ext cx="3915410" cy="645160"/>
          </a:xfrm>
          <a:prstGeom prst="rect">
            <a:avLst/>
          </a:prstGeom>
          <a:noFill/>
        </p:spPr>
        <p:txBody>
          <a:bodyPr wrap="none" rtlCol="0" anchor="t">
            <a:spAutoFit/>
          </a:bodyPr>
          <a:p>
            <a:r>
              <a:rPr lang="zh-CN" altLang="en-US" sz="3600" b="1" dirty="0" smtClean="0">
                <a:solidFill>
                  <a:schemeClr val="accent5">
                    <a:lumMod val="75000"/>
                  </a:schemeClr>
                </a:solidFill>
                <a:latin typeface="+mj-lt"/>
                <a:ea typeface="+mj-ea"/>
                <a:cs typeface="+mj-cs"/>
                <a:sym typeface="+mn-ea"/>
              </a:rPr>
              <a:t>复杂度O(n</a:t>
            </a:r>
            <a:r>
              <a:rPr lang="zh-CN" altLang="en-US" sz="3600" b="1" baseline="30000" dirty="0" smtClean="0">
                <a:solidFill>
                  <a:schemeClr val="accent5">
                    <a:lumMod val="75000"/>
                  </a:schemeClr>
                </a:solidFill>
                <a:latin typeface="+mj-lt"/>
                <a:ea typeface="+mj-ea"/>
                <a:cs typeface="+mj-cs"/>
                <a:sym typeface="+mn-ea"/>
              </a:rPr>
              <a:t>3</a:t>
            </a:r>
            <a:r>
              <a:rPr lang="zh-CN" altLang="en-US" sz="3600" b="1" dirty="0" smtClean="0">
                <a:solidFill>
                  <a:schemeClr val="accent5">
                    <a:lumMod val="75000"/>
                  </a:schemeClr>
                </a:solidFill>
                <a:latin typeface="+mj-lt"/>
                <a:ea typeface="+mj-ea"/>
                <a:cs typeface="+mj-cs"/>
                <a:sym typeface="+mn-ea"/>
              </a:rPr>
              <a:t>)写法：</a:t>
            </a:r>
            <a:endParaRPr lang="zh-CN" altLang="en-US" sz="3600" b="1" dirty="0" smtClean="0">
              <a:solidFill>
                <a:schemeClr val="accent5">
                  <a:lumMod val="75000"/>
                </a:schemeClr>
              </a:solidFill>
              <a:latin typeface="+mj-lt"/>
              <a:ea typeface="+mj-ea"/>
              <a:cs typeface="+mj-cs"/>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552559" y="1546860"/>
            <a:ext cx="7888070" cy="4351338"/>
          </a:xfrm>
        </p:spPr>
        <p:txBody>
          <a:bodyPr>
            <a:normAutofit/>
          </a:bodyPr>
          <a:p>
            <a:pPr marL="0" indent="0">
              <a:lnSpc>
                <a:spcPct val="110000"/>
              </a:lnSpc>
              <a:buNone/>
            </a:pPr>
            <a:r>
              <a:rPr lang="zh-CN" altLang="en-US" sz="2400">
                <a:latin typeface="宋体" panose="02010600030101010101" pitchFamily="2" charset="-122"/>
                <a:ea typeface="宋体" panose="02010600030101010101" pitchFamily="2" charset="-122"/>
                <a:cs typeface="宋体" panose="02010600030101010101" pitchFamily="2" charset="-122"/>
              </a:rPr>
              <a:t>    f[0][0]=1表示从0中选(一个数都不选),体积恰好为0的方案数为1。一个数不选,体积自然就是0,方案是存在的。</a:t>
            </a:r>
            <a:endParaRPr lang="zh-CN" altLang="en-US" sz="2400">
              <a:latin typeface="宋体" panose="02010600030101010101" pitchFamily="2" charset="-122"/>
              <a:ea typeface="宋体" panose="02010600030101010101" pitchFamily="2" charset="-122"/>
              <a:cs typeface="宋体" panose="02010600030101010101" pitchFamily="2" charset="-122"/>
            </a:endParaRPr>
          </a:p>
          <a:p>
            <a:pPr marL="0" indent="0">
              <a:lnSpc>
                <a:spcPct val="110000"/>
              </a:lnSpc>
              <a:buNone/>
            </a:pPr>
            <a:r>
              <a:rPr lang="zh-CN" altLang="en-US" sz="2400">
                <a:latin typeface="宋体" panose="02010600030101010101" pitchFamily="2" charset="-122"/>
                <a:ea typeface="宋体" panose="02010600030101010101" pitchFamily="2" charset="-122"/>
                <a:cs typeface="宋体" panose="02010600030101010101" pitchFamily="2" charset="-122"/>
              </a:rPr>
              <a:t>    f[0][1]表示从0中选(一个数都不选)，体积恰好为1的方案数为0 ，所以除了f[0][0]=1，其他都初始化为0</a:t>
            </a:r>
            <a:endParaRPr lang="zh-CN" altLang="en-US" sz="2400">
              <a:latin typeface="宋体" panose="02010600030101010101" pitchFamily="2" charset="-122"/>
              <a:ea typeface="宋体" panose="02010600030101010101" pitchFamily="2" charset="-122"/>
              <a:cs typeface="宋体" panose="02010600030101010101" pitchFamily="2" charset="-122"/>
            </a:endParaRPr>
          </a:p>
          <a:p>
            <a:pPr marL="0" indent="0">
              <a:lnSpc>
                <a:spcPct val="110000"/>
              </a:lnSpc>
              <a:buNone/>
            </a:pPr>
            <a:r>
              <a:rPr lang="zh-CN" altLang="en-US" sz="2400">
                <a:latin typeface="宋体" panose="02010600030101010101" pitchFamily="2" charset="-122"/>
                <a:ea typeface="宋体" panose="02010600030101010101" pitchFamily="2" charset="-122"/>
                <a:cs typeface="宋体" panose="02010600030101010101" pitchFamily="2" charset="-122"/>
              </a:rPr>
              <a:t>体积小于等于j的方案数：</a:t>
            </a:r>
            <a:endParaRPr lang="zh-CN" altLang="en-US" sz="2400">
              <a:latin typeface="宋体" panose="02010600030101010101" pitchFamily="2" charset="-122"/>
              <a:ea typeface="宋体" panose="02010600030101010101" pitchFamily="2" charset="-122"/>
              <a:cs typeface="宋体" panose="02010600030101010101" pitchFamily="2" charset="-122"/>
            </a:endParaRPr>
          </a:p>
          <a:p>
            <a:pPr marL="0" indent="0">
              <a:lnSpc>
                <a:spcPct val="110000"/>
              </a:lnSpc>
              <a:buNone/>
            </a:pPr>
            <a:r>
              <a:rPr lang="zh-CN" altLang="en-US" sz="2400">
                <a:latin typeface="宋体" panose="02010600030101010101" pitchFamily="2" charset="-122"/>
                <a:ea typeface="宋体" panose="02010600030101010101" pitchFamily="2" charset="-122"/>
                <a:cs typeface="宋体" panose="02010600030101010101" pitchFamily="2" charset="-122"/>
              </a:rPr>
              <a:t>    f[0][j]表示0中选(一个数都不选)，体积不超过j的方案数 应该全部初始化成0</a:t>
            </a:r>
            <a:endParaRPr lang="zh-CN" altLang="en-US" sz="2400">
              <a:latin typeface="宋体" panose="02010600030101010101" pitchFamily="2" charset="-122"/>
              <a:ea typeface="宋体" panose="02010600030101010101" pitchFamily="2" charset="-122"/>
              <a:cs typeface="宋体" panose="02010600030101010101" pitchFamily="2" charset="-122"/>
            </a:endParaRPr>
          </a:p>
        </p:txBody>
      </p:sp>
      <p:sp>
        <p:nvSpPr>
          <p:cNvPr id="4" name="灯片编号占位符 3"/>
          <p:cNvSpPr>
            <a:spLocks noGrp="1"/>
          </p:cNvSpPr>
          <p:nvPr>
            <p:ph type="sldNum" sz="quarter" idx="12"/>
          </p:nvPr>
        </p:nvSpPr>
        <p:spPr/>
        <p:txBody>
          <a:bodyPr/>
          <a:p>
            <a:fld id="{565CE74E-AB26-4998-AD42-012C4C1AD076}" type="slidenum">
              <a:rPr lang="zh-CN" altLang="en-US" smtClean="0"/>
            </a:fld>
            <a:endParaRPr lang="zh-CN" altLang="en-US"/>
          </a:p>
        </p:txBody>
      </p:sp>
      <p:sp>
        <p:nvSpPr>
          <p:cNvPr id="8" name="文本框 7"/>
          <p:cNvSpPr txBox="1"/>
          <p:nvPr/>
        </p:nvSpPr>
        <p:spPr>
          <a:xfrm>
            <a:off x="454660" y="358775"/>
            <a:ext cx="2926080" cy="645160"/>
          </a:xfrm>
          <a:prstGeom prst="rect">
            <a:avLst/>
          </a:prstGeom>
          <a:noFill/>
        </p:spPr>
        <p:txBody>
          <a:bodyPr wrap="none" rtlCol="0" anchor="t">
            <a:spAutoFit/>
          </a:bodyPr>
          <a:p>
            <a:r>
              <a:rPr lang="zh-CN" altLang="en-US" sz="3600" b="1" dirty="0" smtClean="0">
                <a:solidFill>
                  <a:schemeClr val="accent5">
                    <a:lumMod val="75000"/>
                  </a:schemeClr>
                </a:solidFill>
                <a:latin typeface="+mj-lt"/>
                <a:ea typeface="+mj-ea"/>
                <a:cs typeface="+mj-cs"/>
                <a:sym typeface="+mn-ea"/>
              </a:rPr>
              <a:t>初始化说明：</a:t>
            </a:r>
            <a:endParaRPr lang="zh-CN" altLang="en-US" sz="3600" b="1" dirty="0" smtClean="0">
              <a:solidFill>
                <a:schemeClr val="accent5">
                  <a:lumMod val="75000"/>
                </a:schemeClr>
              </a:solidFill>
              <a:latin typeface="+mj-lt"/>
              <a:ea typeface="+mj-ea"/>
              <a:cs typeface="+mj-cs"/>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628650" y="365125"/>
            <a:ext cx="7887970" cy="708660"/>
          </a:xfrm>
        </p:spPr>
        <p:txBody>
          <a:bodyPr>
            <a:normAutofit/>
          </a:bodyPr>
          <a:p>
            <a:r>
              <a:rPr lang="zh-CN" altLang="en-US" sz="3600" b="1" dirty="0" smtClean="0">
                <a:solidFill>
                  <a:schemeClr val="accent5">
                    <a:lumMod val="75000"/>
                  </a:schemeClr>
                </a:solidFill>
              </a:rPr>
              <a:t>思路：优化状态转移</a:t>
            </a:r>
            <a:endParaRPr lang="zh-CN" altLang="en-US" sz="3600" b="1" dirty="0" smtClean="0">
              <a:solidFill>
                <a:schemeClr val="accent5">
                  <a:lumMod val="75000"/>
                </a:schemeClr>
              </a:solidFill>
            </a:endParaRPr>
          </a:p>
        </p:txBody>
      </p:sp>
      <mc:AlternateContent xmlns:mc="http://schemas.openxmlformats.org/markup-compatibility/2006">
        <mc:Choice xmlns:a14="http://schemas.microsoft.com/office/drawing/2010/main" Requires="a14">
          <p:sp>
            <p:nvSpPr>
              <p:cNvPr id="3" name="内容占位符 2"/>
              <p:cNvSpPr>
                <a:spLocks noGrp="1"/>
              </p:cNvSpPr>
              <p:nvPr>
                <p:ph idx="1"/>
              </p:nvPr>
            </p:nvSpPr>
            <p:spPr>
              <a:xfrm>
                <a:off x="628650" y="1467485"/>
                <a:ext cx="8126095" cy="1215390"/>
              </a:xfrm>
            </p:spPr>
            <p:txBody>
              <a:bodyPr>
                <a:noAutofit/>
              </a:bodyPr>
              <a:p>
                <a:pPr marL="0" indent="0">
                  <a:lnSpc>
                    <a:spcPct val="110000"/>
                  </a:lnSpc>
                  <a:buNone/>
                </a:pPr>
                <a:r>
                  <a:rPr lang="en-US" altLang="zh-CN" sz="2400">
                    <a:latin typeface="宋体" panose="02010600030101010101" pitchFamily="2" charset="-122"/>
                    <a:ea typeface="宋体" panose="02010600030101010101" pitchFamily="2" charset="-122"/>
                    <a:cs typeface="宋体" panose="02010600030101010101" pitchFamily="2" charset="-122"/>
                  </a:rPr>
                  <a:t>  </a:t>
                </a:r>
                <a14:m>
                  <m:oMath xmlns:m="http://schemas.openxmlformats.org/officeDocument/2006/math">
                    <m:r>
                      <m:rPr>
                        <m:sty m:val="p"/>
                      </m:rPr>
                      <a:rPr lang="en-US" altLang="zh-CN" sz="2400">
                        <a:highlight>
                          <a:srgbClr val="FFFF00"/>
                        </a:highlight>
                        <a:latin typeface="Cambria Math" panose="02040503050406030204" charset="0"/>
                        <a:ea typeface="宋体" panose="02010600030101010101" pitchFamily="2" charset="-122"/>
                        <a:cs typeface="Cambria Math" panose="02040503050406030204" charset="0"/>
                      </a:rPr>
                      <m:t>f</m:t>
                    </m:r>
                    <m:r>
                      <a:rPr lang="en-US" altLang="zh-CN" sz="2400">
                        <a:highlight>
                          <a:srgbClr val="FFFF00"/>
                        </a:highlight>
                        <a:latin typeface="Cambria Math" panose="02040503050406030204" charset="0"/>
                        <a:ea typeface="宋体" panose="02010600030101010101" pitchFamily="2" charset="-122"/>
                        <a:cs typeface="Cambria Math" panose="02040503050406030204" charset="0"/>
                      </a:rPr>
                      <m:t>[</m:t>
                    </m:r>
                    <m:r>
                      <m:rPr>
                        <m:sty m:val="p"/>
                      </m:rPr>
                      <a:rPr lang="en-US" altLang="zh-CN" sz="2400">
                        <a:highlight>
                          <a:srgbClr val="FFFF00"/>
                        </a:highlight>
                        <a:latin typeface="Cambria Math" panose="02040503050406030204" charset="0"/>
                        <a:ea typeface="宋体" panose="02010600030101010101" pitchFamily="2" charset="-122"/>
                        <a:cs typeface="Cambria Math" panose="02040503050406030204" charset="0"/>
                      </a:rPr>
                      <m:t>i</m:t>
                    </m:r>
                    <m:r>
                      <a:rPr lang="en-US" altLang="zh-CN" sz="2400">
                        <a:highlight>
                          <a:srgbClr val="FFFF00"/>
                        </a:highlight>
                        <a:latin typeface="Cambria Math" panose="02040503050406030204" charset="0"/>
                        <a:ea typeface="宋体" panose="02010600030101010101" pitchFamily="2" charset="-122"/>
                        <a:cs typeface="Cambria Math" panose="02040503050406030204" charset="0"/>
                      </a:rPr>
                      <m:t>][</m:t>
                    </m:r>
                    <m:r>
                      <m:rPr>
                        <m:sty m:val="p"/>
                      </m:rPr>
                      <a:rPr lang="en-US" altLang="zh-CN" sz="2400">
                        <a:highlight>
                          <a:srgbClr val="FFFF00"/>
                        </a:highlight>
                        <a:latin typeface="Cambria Math" panose="02040503050406030204" charset="0"/>
                        <a:ea typeface="宋体" panose="02010600030101010101" pitchFamily="2" charset="-122"/>
                        <a:cs typeface="Cambria Math" panose="02040503050406030204" charset="0"/>
                      </a:rPr>
                      <m:t>j</m:t>
                    </m:r>
                    <m:r>
                      <a:rPr lang="en-US" altLang="zh-CN" sz="2400">
                        <a:highlight>
                          <a:srgbClr val="FFFF00"/>
                        </a:highlight>
                        <a:latin typeface="Cambria Math" panose="02040503050406030204" charset="0"/>
                        <a:ea typeface="宋体" panose="02010600030101010101" pitchFamily="2" charset="-122"/>
                        <a:cs typeface="Cambria Math" panose="02040503050406030204" charset="0"/>
                      </a:rPr>
                      <m:t>]</m:t>
                    </m:r>
                  </m:oMath>
                </a14:m>
                <a:r>
                  <a:rPr lang="zh-CN" altLang="en-US" sz="2400">
                    <a:latin typeface="宋体" panose="02010600030101010101" pitchFamily="2" charset="-122"/>
                    <a:ea typeface="宋体" panose="02010600030101010101" pitchFamily="2" charset="-122"/>
                    <a:cs typeface="宋体" panose="02010600030101010101" pitchFamily="2" charset="-122"/>
                  </a:rPr>
                  <a:t>  表示前i个整数（1,2…,i）恰好拼成j的方案数</a:t>
                </a:r>
                <a:r>
                  <a:rPr lang="en-US" altLang="zh-CN" sz="2400">
                    <a:latin typeface="宋体" panose="02010600030101010101" pitchFamily="2" charset="-122"/>
                    <a:ea typeface="宋体" panose="02010600030101010101" pitchFamily="2" charset="-122"/>
                    <a:cs typeface="宋体" panose="02010600030101010101" pitchFamily="2" charset="-122"/>
                  </a:rPr>
                  <a:t>,</a:t>
                </a:r>
                <a:r>
                  <a:rPr lang="zh-CN" altLang="en-US" sz="2400">
                    <a:latin typeface="宋体" panose="02010600030101010101" pitchFamily="2" charset="-122"/>
                    <a:ea typeface="宋体" panose="02010600030101010101" pitchFamily="2" charset="-122"/>
                    <a:cs typeface="宋体" panose="02010600030101010101" pitchFamily="2" charset="-122"/>
                    <a:sym typeface="+mn-ea"/>
                  </a:rPr>
                  <a:t>把集合选0个i，1个i，2个i，…全部加起来</a:t>
                </a:r>
                <a:r>
                  <a:rPr lang="en-US" altLang="zh-CN" sz="2400">
                    <a:latin typeface="宋体" panose="02010600030101010101" pitchFamily="2" charset="-122"/>
                    <a:ea typeface="宋体" panose="02010600030101010101" pitchFamily="2" charset="-122"/>
                    <a:cs typeface="宋体" panose="02010600030101010101" pitchFamily="2" charset="-122"/>
                    <a:sym typeface="+mn-ea"/>
                  </a:rPr>
                  <a:t>,</a:t>
                </a:r>
                <a:r>
                  <a:rPr lang="zh-CN" altLang="en-US" sz="2400">
                    <a:latin typeface="宋体" panose="02010600030101010101" pitchFamily="2" charset="-122"/>
                    <a:ea typeface="宋体" panose="02010600030101010101" pitchFamily="2" charset="-122"/>
                    <a:cs typeface="宋体" panose="02010600030101010101" pitchFamily="2" charset="-122"/>
                    <a:sym typeface="+mn-ea"/>
                  </a:rPr>
                  <a:t>即可求出方案数。</a:t>
                </a:r>
                <a:endParaRPr lang="zh-CN" altLang="en-US" sz="2400">
                  <a:latin typeface="宋体" panose="02010600030101010101" pitchFamily="2" charset="-122"/>
                  <a:ea typeface="宋体" panose="02010600030101010101" pitchFamily="2" charset="-122"/>
                  <a:cs typeface="宋体" panose="02010600030101010101" pitchFamily="2" charset="-122"/>
                </a:endParaRPr>
              </a:p>
              <a:p>
                <a:pPr marL="0" indent="0">
                  <a:lnSpc>
                    <a:spcPct val="110000"/>
                  </a:lnSpc>
                  <a:buNone/>
                </a:pPr>
                <a:endParaRPr lang="zh-CN" altLang="en-US" sz="2400">
                  <a:latin typeface="宋体" panose="02010600030101010101" pitchFamily="2" charset="-122"/>
                  <a:ea typeface="宋体" panose="02010600030101010101" pitchFamily="2" charset="-122"/>
                  <a:cs typeface="宋体" panose="02010600030101010101" pitchFamily="2" charset="-122"/>
                </a:endParaRPr>
              </a:p>
              <a:p>
                <a:pPr marL="0" indent="0">
                  <a:lnSpc>
                    <a:spcPct val="110000"/>
                  </a:lnSpc>
                  <a:buNone/>
                </a:pPr>
                <a:r>
                  <a:rPr lang="en-US" altLang="zh-CN" sz="2400">
                    <a:latin typeface="宋体" panose="02010600030101010101" pitchFamily="2" charset="-122"/>
                    <a:ea typeface="宋体" panose="02010600030101010101" pitchFamily="2" charset="-122"/>
                    <a:cs typeface="宋体" panose="02010600030101010101" pitchFamily="2" charset="-122"/>
                  </a:rPr>
                  <a:t>  </a:t>
                </a:r>
                <a:endParaRPr lang="zh-CN" altLang="en-US" sz="2400">
                  <a:latin typeface="宋体" panose="02010600030101010101" pitchFamily="2" charset="-122"/>
                  <a:ea typeface="宋体" panose="02010600030101010101" pitchFamily="2" charset="-122"/>
                  <a:cs typeface="宋体" panose="02010600030101010101" pitchFamily="2" charset="-122"/>
                </a:endParaRPr>
              </a:p>
            </p:txBody>
          </p:sp>
        </mc:Choice>
        <mc:Fallback>
          <p:sp>
            <p:nvSpPr>
              <p:cNvPr id="3" name="内容占位符 2"/>
              <p:cNvSpPr>
                <a:spLocks noRot="1" noChangeAspect="1" noMove="1" noResize="1" noEditPoints="1" noAdjustHandles="1" noChangeArrowheads="1" noChangeShapeType="1" noTextEdit="1"/>
              </p:cNvSpPr>
              <p:nvPr>
                <p:ph idx="1"/>
              </p:nvPr>
            </p:nvSpPr>
            <p:spPr>
              <a:xfrm>
                <a:off x="628650" y="1467485"/>
                <a:ext cx="8126095" cy="1215390"/>
              </a:xfrm>
              <a:blipFill rotWithShape="1">
                <a:blip r:embed="rId1"/>
                <a:stretch>
                  <a:fillRect b="-90021"/>
                </a:stretch>
              </a:blipFill>
            </p:spPr>
            <p:txBody>
              <a:bodyPr/>
              <a:lstStyle/>
              <a:p>
                <a:r>
                  <a:rPr lang="zh-CN" altLang="en-US">
                    <a:noFill/>
                  </a:rPr>
                  <a:t> </a:t>
                </a:r>
              </a:p>
            </p:txBody>
          </p:sp>
        </mc:Fallback>
      </mc:AlternateContent>
      <p:sp>
        <p:nvSpPr>
          <p:cNvPr id="4" name="灯片编号占位符 3"/>
          <p:cNvSpPr>
            <a:spLocks noGrp="1"/>
          </p:cNvSpPr>
          <p:nvPr>
            <p:ph type="sldNum" sz="quarter" idx="12"/>
          </p:nvPr>
        </p:nvSpPr>
        <p:spPr/>
        <p:txBody>
          <a:bodyPr/>
          <a:p>
            <a:fld id="{565CE74E-AB26-4998-AD42-012C4C1AD076}" type="slidenum">
              <a:rPr lang="zh-CN" altLang="en-US" smtClean="0"/>
            </a:fld>
            <a:endParaRPr lang="zh-CN" altLang="en-US"/>
          </a:p>
        </p:txBody>
      </p:sp>
      <p:sp>
        <p:nvSpPr>
          <p:cNvPr id="6" name="文本框 5"/>
          <p:cNvSpPr txBox="1"/>
          <p:nvPr/>
        </p:nvSpPr>
        <p:spPr>
          <a:xfrm>
            <a:off x="1905635" y="4986020"/>
            <a:ext cx="5175885" cy="565150"/>
          </a:xfrm>
          <a:prstGeom prst="rect">
            <a:avLst/>
          </a:prstGeom>
          <a:noFill/>
        </p:spPr>
        <p:txBody>
          <a:bodyPr wrap="square" rtlCol="0" anchor="t">
            <a:spAutoFit/>
          </a:bodyPr>
          <a:p>
            <a:pPr marL="0" indent="0">
              <a:lnSpc>
                <a:spcPct val="110000"/>
              </a:lnSpc>
              <a:buNone/>
            </a:pPr>
            <a:r>
              <a:rPr lang="zh-CN" altLang="en-US" sz="2800">
                <a:solidFill>
                  <a:srgbClr val="FF0000"/>
                </a:solidFill>
                <a:highlight>
                  <a:srgbClr val="FFFF00"/>
                </a:highlight>
                <a:latin typeface="宋体" panose="02010600030101010101" pitchFamily="2" charset="-122"/>
                <a:ea typeface="宋体" panose="02010600030101010101" pitchFamily="2" charset="-122"/>
                <a:cs typeface="宋体" panose="02010600030101010101" pitchFamily="2" charset="-122"/>
                <a:sym typeface="+mn-ea"/>
              </a:rPr>
              <a:t> f[i][j]=f[i</a:t>
            </a:r>
            <a:r>
              <a:rPr lang="en-US" altLang="zh-CN" sz="2800">
                <a:solidFill>
                  <a:srgbClr val="FF0000"/>
                </a:solidFill>
                <a:highlight>
                  <a:srgbClr val="FFFF00"/>
                </a:highlight>
                <a:latin typeface="宋体" panose="02010600030101010101" pitchFamily="2" charset="-122"/>
                <a:ea typeface="宋体" panose="02010600030101010101" pitchFamily="2" charset="-122"/>
                <a:cs typeface="宋体" panose="02010600030101010101" pitchFamily="2" charset="-122"/>
                <a:sym typeface="+mn-ea"/>
              </a:rPr>
              <a:t>-</a:t>
            </a:r>
            <a:r>
              <a:rPr lang="zh-CN" altLang="en-US" sz="2800">
                <a:solidFill>
                  <a:srgbClr val="FF0000"/>
                </a:solidFill>
                <a:highlight>
                  <a:srgbClr val="FFFF00"/>
                </a:highlight>
                <a:latin typeface="宋体" panose="02010600030101010101" pitchFamily="2" charset="-122"/>
                <a:ea typeface="宋体" panose="02010600030101010101" pitchFamily="2" charset="-122"/>
                <a:cs typeface="宋体" panose="02010600030101010101" pitchFamily="2" charset="-122"/>
                <a:sym typeface="+mn-ea"/>
              </a:rPr>
              <a:t>1][j]+f[i][j</a:t>
            </a:r>
            <a:r>
              <a:rPr lang="en-US" altLang="zh-CN" sz="2800">
                <a:solidFill>
                  <a:srgbClr val="FF0000"/>
                </a:solidFill>
                <a:highlight>
                  <a:srgbClr val="FFFF00"/>
                </a:highlight>
                <a:latin typeface="宋体" panose="02010600030101010101" pitchFamily="2" charset="-122"/>
                <a:ea typeface="宋体" panose="02010600030101010101" pitchFamily="2" charset="-122"/>
                <a:cs typeface="宋体" panose="02010600030101010101" pitchFamily="2" charset="-122"/>
                <a:sym typeface="+mn-ea"/>
              </a:rPr>
              <a:t>-</a:t>
            </a:r>
            <a:r>
              <a:rPr lang="zh-CN" altLang="en-US" sz="2800">
                <a:solidFill>
                  <a:srgbClr val="FF0000"/>
                </a:solidFill>
                <a:highlight>
                  <a:srgbClr val="FFFF00"/>
                </a:highlight>
                <a:latin typeface="宋体" panose="02010600030101010101" pitchFamily="2" charset="-122"/>
                <a:ea typeface="宋体" panose="02010600030101010101" pitchFamily="2" charset="-122"/>
                <a:cs typeface="宋体" panose="02010600030101010101" pitchFamily="2" charset="-122"/>
                <a:sym typeface="+mn-ea"/>
              </a:rPr>
              <a:t>i];</a:t>
            </a:r>
            <a:endParaRPr lang="zh-CN" altLang="en-US" sz="2800">
              <a:solidFill>
                <a:srgbClr val="FF0000"/>
              </a:solidFill>
              <a:highlight>
                <a:srgbClr val="FFFF00"/>
              </a:highlight>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5" name="文本框 4"/>
          <p:cNvSpPr txBox="1"/>
          <p:nvPr/>
        </p:nvSpPr>
        <p:spPr>
          <a:xfrm>
            <a:off x="808355" y="2781300"/>
            <a:ext cx="7650480" cy="497205"/>
          </a:xfrm>
          <a:prstGeom prst="rect">
            <a:avLst/>
          </a:prstGeom>
          <a:noFill/>
        </p:spPr>
        <p:txBody>
          <a:bodyPr wrap="none" rtlCol="0">
            <a:spAutoFit/>
          </a:bodyPr>
          <a:p>
            <a:pPr marL="0" indent="0" algn="l">
              <a:lnSpc>
                <a:spcPct val="110000"/>
              </a:lnSpc>
              <a:buNone/>
            </a:pPr>
            <a:r>
              <a:rPr lang="zh-CN" altLang="en-US" sz="2400">
                <a:highlight>
                  <a:srgbClr val="FFFF00"/>
                </a:highlight>
                <a:latin typeface="宋体" panose="02010600030101010101" pitchFamily="2" charset="-122"/>
                <a:ea typeface="宋体" panose="02010600030101010101" pitchFamily="2" charset="-122"/>
                <a:cs typeface="宋体" panose="02010600030101010101" pitchFamily="2" charset="-122"/>
                <a:sym typeface="+mn-ea"/>
              </a:rPr>
              <a:t>f[i][j]=f[i-1][j]+f[i-1][j-i]+f[i-1][j-2*i]+ ...;</a:t>
            </a:r>
            <a:endParaRPr lang="zh-CN" altLang="en-US" sz="2400">
              <a:highlight>
                <a:srgbClr val="FFFF00"/>
              </a:highlight>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9" name="文本框 8"/>
          <p:cNvSpPr txBox="1"/>
          <p:nvPr/>
        </p:nvSpPr>
        <p:spPr>
          <a:xfrm>
            <a:off x="908050" y="3837305"/>
            <a:ext cx="7708265" cy="460375"/>
          </a:xfrm>
          <a:prstGeom prst="rect">
            <a:avLst/>
          </a:prstGeom>
          <a:noFill/>
        </p:spPr>
        <p:txBody>
          <a:bodyPr wrap="square" rtlCol="0" anchor="t">
            <a:spAutoFit/>
          </a:bodyPr>
          <a:p>
            <a:r>
              <a:rPr lang="zh-CN" altLang="en-US" sz="2400">
                <a:latin typeface="宋体" panose="02010600030101010101" pitchFamily="2" charset="-122"/>
                <a:ea typeface="宋体" panose="02010600030101010101" pitchFamily="2" charset="-122"/>
              </a:rPr>
              <a:t>f</a:t>
            </a:r>
            <a:r>
              <a:rPr lang="zh-CN" altLang="en-US" sz="2400">
                <a:latin typeface="宋体" panose="02010600030101010101" pitchFamily="2" charset="-122"/>
                <a:ea typeface="宋体" panose="02010600030101010101" pitchFamily="2" charset="-122"/>
              </a:rPr>
              <a:t>[i][j-i] = </a:t>
            </a:r>
            <a:r>
              <a:rPr lang="en-US" altLang="zh-CN" sz="2400">
                <a:latin typeface="宋体" panose="02010600030101010101" pitchFamily="2" charset="-122"/>
                <a:ea typeface="宋体" panose="02010600030101010101" pitchFamily="2" charset="-122"/>
              </a:rPr>
              <a:t>      </a:t>
            </a:r>
            <a:r>
              <a:rPr lang="zh-CN" altLang="en-US" sz="2400">
                <a:latin typeface="宋体" panose="02010600030101010101" pitchFamily="2" charset="-122"/>
                <a:ea typeface="宋体" panose="02010600030101010101" pitchFamily="2" charset="-122"/>
              </a:rPr>
              <a:t>f[i-1][j-i]+f[i-1][j- 2*i]+ ...;</a:t>
            </a:r>
            <a:endParaRPr lang="zh-CN" altLang="en-US" sz="2400">
              <a:latin typeface="宋体" panose="02010600030101010101" pitchFamily="2" charset="-122"/>
              <a:ea typeface="宋体" panose="02010600030101010101" pitchFamily="2" charset="-122"/>
            </a:endParaRPr>
          </a:p>
        </p:txBody>
      </p:sp>
      <p:sp>
        <p:nvSpPr>
          <p:cNvPr id="10" name="文本框 9"/>
          <p:cNvSpPr txBox="1"/>
          <p:nvPr/>
        </p:nvSpPr>
        <p:spPr>
          <a:xfrm>
            <a:off x="808355" y="3376930"/>
            <a:ext cx="2080260" cy="460375"/>
          </a:xfrm>
          <a:prstGeom prst="rect">
            <a:avLst/>
          </a:prstGeom>
          <a:noFill/>
        </p:spPr>
        <p:txBody>
          <a:bodyPr wrap="square" rtlCol="0">
            <a:spAutoFit/>
          </a:bodyPr>
          <a:p>
            <a:r>
              <a:rPr lang="zh-CN" altLang="en-US" sz="2400">
                <a:latin typeface="宋体" panose="02010600030101010101" pitchFamily="2" charset="-122"/>
                <a:ea typeface="宋体" panose="02010600030101010101" pitchFamily="2" charset="-122"/>
                <a:cs typeface="宋体" panose="02010600030101010101" pitchFamily="2" charset="-122"/>
              </a:rPr>
              <a:t>同时：</a:t>
            </a:r>
            <a:endParaRPr lang="zh-CN" altLang="en-US"/>
          </a:p>
        </p:txBody>
      </p:sp>
      <p:sp>
        <p:nvSpPr>
          <p:cNvPr id="11" name="文本框 10"/>
          <p:cNvSpPr txBox="1"/>
          <p:nvPr/>
        </p:nvSpPr>
        <p:spPr>
          <a:xfrm>
            <a:off x="808355" y="4451985"/>
            <a:ext cx="1097280" cy="460375"/>
          </a:xfrm>
          <a:prstGeom prst="rect">
            <a:avLst/>
          </a:prstGeom>
          <a:noFill/>
        </p:spPr>
        <p:txBody>
          <a:bodyPr wrap="none" rtlCol="0">
            <a:spAutoFit/>
          </a:bodyPr>
          <a:p>
            <a:pPr algn="l"/>
            <a:r>
              <a:rPr lang="zh-CN" altLang="en-US" sz="2400">
                <a:latin typeface="宋体" panose="02010600030101010101" pitchFamily="2" charset="-122"/>
                <a:ea typeface="宋体" panose="02010600030101010101" pitchFamily="2" charset="-122"/>
                <a:cs typeface="宋体" panose="02010600030101010101" pitchFamily="2" charset="-122"/>
                <a:sym typeface="+mn-ea"/>
              </a:rPr>
              <a:t>因此：</a:t>
            </a:r>
            <a:endParaRPr lang="zh-CN" altLang="en-US" sz="2400">
              <a:latin typeface="宋体" panose="02010600030101010101" pitchFamily="2" charset="-122"/>
              <a:ea typeface="宋体" panose="02010600030101010101" pitchFamily="2" charset="-122"/>
              <a:cs typeface="宋体" panose="02010600030101010101" pitchFamily="2"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ppt_x"/>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 grpId="0"/>
      <p:bldP spid="10" grpId="1"/>
      <p:bldP spid="9" grpId="1"/>
      <p:bldP spid="11" grpId="0"/>
      <p:bldP spid="6" grpId="0"/>
      <p:bldP spid="11" grpId="1"/>
      <p:bldP spid="6" grpId="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628650" y="365125"/>
            <a:ext cx="7887970" cy="708660"/>
          </a:xfrm>
        </p:spPr>
        <p:txBody>
          <a:bodyPr>
            <a:normAutofit/>
          </a:bodyPr>
          <a:p>
            <a:r>
              <a:rPr lang="zh-CN" altLang="en-US" sz="3600" b="1" dirty="0" smtClean="0">
                <a:solidFill>
                  <a:schemeClr val="accent5">
                    <a:lumMod val="75000"/>
                  </a:schemeClr>
                </a:solidFill>
              </a:rPr>
              <a:t>思路：初始状态</a:t>
            </a:r>
            <a:endParaRPr lang="zh-CN" altLang="en-US" sz="3600" b="1" dirty="0" smtClean="0">
              <a:solidFill>
                <a:schemeClr val="accent5">
                  <a:lumMod val="75000"/>
                </a:schemeClr>
              </a:solidFill>
            </a:endParaRPr>
          </a:p>
        </p:txBody>
      </p:sp>
      <p:sp>
        <p:nvSpPr>
          <p:cNvPr id="3" name="内容占位符 2"/>
          <p:cNvSpPr>
            <a:spLocks noGrp="1"/>
          </p:cNvSpPr>
          <p:nvPr>
            <p:ph idx="1"/>
          </p:nvPr>
        </p:nvSpPr>
        <p:spPr>
          <a:xfrm>
            <a:off x="469265" y="1467485"/>
            <a:ext cx="8047990" cy="3852545"/>
          </a:xfrm>
        </p:spPr>
        <p:txBody>
          <a:bodyPr>
            <a:noAutofit/>
          </a:bodyPr>
          <a:p>
            <a:pPr marL="0" indent="0">
              <a:lnSpc>
                <a:spcPct val="110000"/>
              </a:lnSpc>
              <a:buNone/>
            </a:pPr>
            <a:r>
              <a:rPr lang="en-US" altLang="zh-CN" sz="2400">
                <a:latin typeface="宋体" panose="02010600030101010101" pitchFamily="2" charset="-122"/>
                <a:ea typeface="宋体" panose="02010600030101010101" pitchFamily="2" charset="-122"/>
                <a:cs typeface="宋体" panose="02010600030101010101" pitchFamily="2" charset="-122"/>
                <a:sym typeface="+mn-ea"/>
              </a:rPr>
              <a:t>    </a:t>
            </a:r>
            <a:r>
              <a:rPr lang="zh-CN" altLang="en-US" sz="2400">
                <a:latin typeface="宋体" panose="02010600030101010101" pitchFamily="2" charset="-122"/>
                <a:ea typeface="宋体" panose="02010600030101010101" pitchFamily="2" charset="-122"/>
                <a:cs typeface="宋体" panose="02010600030101010101" pitchFamily="2" charset="-122"/>
                <a:sym typeface="+mn-ea"/>
              </a:rPr>
              <a:t>求最大值时，当都不选时，价值显然是 0</a:t>
            </a:r>
            <a:endParaRPr lang="zh-CN" altLang="en-US" sz="2400">
              <a:latin typeface="宋体" panose="02010600030101010101" pitchFamily="2" charset="-122"/>
              <a:ea typeface="宋体" panose="02010600030101010101" pitchFamily="2" charset="-122"/>
              <a:cs typeface="宋体" panose="02010600030101010101" pitchFamily="2" charset="-122"/>
            </a:endParaRPr>
          </a:p>
          <a:p>
            <a:pPr marL="0" indent="0">
              <a:lnSpc>
                <a:spcPct val="110000"/>
              </a:lnSpc>
              <a:buNone/>
            </a:pPr>
            <a:r>
              <a:rPr lang="en-US" altLang="zh-CN" sz="2400">
                <a:latin typeface="宋体" panose="02010600030101010101" pitchFamily="2" charset="-122"/>
                <a:ea typeface="宋体" panose="02010600030101010101" pitchFamily="2" charset="-122"/>
                <a:cs typeface="宋体" panose="02010600030101010101" pitchFamily="2" charset="-122"/>
                <a:sym typeface="+mn-ea"/>
              </a:rPr>
              <a:t>    </a:t>
            </a:r>
            <a:r>
              <a:rPr lang="zh-CN" altLang="en-US" sz="2400">
                <a:latin typeface="宋体" panose="02010600030101010101" pitchFamily="2" charset="-122"/>
                <a:ea typeface="宋体" panose="02010600030101010101" pitchFamily="2" charset="-122"/>
                <a:cs typeface="宋体" panose="02010600030101010101" pitchFamily="2" charset="-122"/>
                <a:sym typeface="+mn-ea"/>
              </a:rPr>
              <a:t>而求方案数时，</a:t>
            </a:r>
            <a:r>
              <a:rPr lang="zh-CN" altLang="en-US" sz="2400">
                <a:highlight>
                  <a:srgbClr val="FFFF00"/>
                </a:highlight>
                <a:latin typeface="宋体" panose="02010600030101010101" pitchFamily="2" charset="-122"/>
                <a:ea typeface="宋体" panose="02010600030101010101" pitchFamily="2" charset="-122"/>
                <a:cs typeface="宋体" panose="02010600030101010101" pitchFamily="2" charset="-122"/>
                <a:sym typeface="+mn-ea"/>
              </a:rPr>
              <a:t>当都不选时，方案数是 1</a:t>
            </a:r>
            <a:r>
              <a:rPr lang="zh-CN" altLang="en-US" sz="2400">
                <a:latin typeface="宋体" panose="02010600030101010101" pitchFamily="2" charset="-122"/>
                <a:ea typeface="宋体" panose="02010600030101010101" pitchFamily="2" charset="-122"/>
                <a:cs typeface="宋体" panose="02010600030101010101" pitchFamily="2" charset="-122"/>
                <a:sym typeface="+mn-ea"/>
              </a:rPr>
              <a:t>（即前 i 个物品都不选的情况也是一种方案），所以需要初始化为 1</a:t>
            </a:r>
            <a:endParaRPr lang="zh-CN" altLang="en-US" sz="2400">
              <a:latin typeface="宋体" panose="02010600030101010101" pitchFamily="2" charset="-122"/>
              <a:ea typeface="宋体" panose="02010600030101010101" pitchFamily="2" charset="-122"/>
              <a:cs typeface="宋体" panose="02010600030101010101" pitchFamily="2" charset="-122"/>
            </a:endParaRPr>
          </a:p>
          <a:p>
            <a:pPr marL="0" indent="0">
              <a:lnSpc>
                <a:spcPct val="110000"/>
              </a:lnSpc>
              <a:buNone/>
            </a:pPr>
            <a:r>
              <a:rPr lang="zh-CN" altLang="en-US" sz="2400">
                <a:latin typeface="宋体" panose="02010600030101010101" pitchFamily="2" charset="-122"/>
                <a:ea typeface="宋体" panose="02010600030101010101" pitchFamily="2" charset="-122"/>
                <a:cs typeface="宋体" panose="02010600030101010101" pitchFamily="2" charset="-122"/>
                <a:sym typeface="+mn-ea"/>
              </a:rPr>
              <a:t>即：</a:t>
            </a:r>
            <a:endParaRPr lang="zh-CN" altLang="en-US" sz="2400">
              <a:latin typeface="宋体" panose="02010600030101010101" pitchFamily="2" charset="-122"/>
              <a:ea typeface="宋体" panose="02010600030101010101" pitchFamily="2" charset="-122"/>
              <a:cs typeface="宋体" panose="02010600030101010101" pitchFamily="2" charset="-122"/>
              <a:sym typeface="+mn-ea"/>
            </a:endParaRPr>
          </a:p>
          <a:p>
            <a:pPr marL="0" indent="0">
              <a:lnSpc>
                <a:spcPct val="110000"/>
              </a:lnSpc>
              <a:buNone/>
            </a:pPr>
            <a:r>
              <a:rPr lang="zh-CN" altLang="en-US" sz="2400">
                <a:latin typeface="宋体" panose="02010600030101010101" pitchFamily="2" charset="-122"/>
                <a:ea typeface="宋体" panose="02010600030101010101" pitchFamily="2" charset="-122"/>
                <a:cs typeface="宋体" panose="02010600030101010101" pitchFamily="2" charset="-122"/>
                <a:sym typeface="+mn-ea"/>
              </a:rPr>
              <a:t> </a:t>
            </a:r>
            <a:r>
              <a:rPr lang="en-US" altLang="zh-CN" sz="2400">
                <a:latin typeface="宋体" panose="02010600030101010101" pitchFamily="2" charset="-122"/>
                <a:ea typeface="宋体" panose="02010600030101010101" pitchFamily="2" charset="-122"/>
                <a:cs typeface="宋体" panose="02010600030101010101" pitchFamily="2" charset="-122"/>
                <a:sym typeface="+mn-ea"/>
              </a:rPr>
              <a:t>     </a:t>
            </a:r>
            <a:r>
              <a:rPr lang="zh-CN" altLang="en-US" sz="2400">
                <a:latin typeface="宋体" panose="02010600030101010101" pitchFamily="2" charset="-122"/>
                <a:ea typeface="宋体" panose="02010600030101010101" pitchFamily="2" charset="-122"/>
                <a:cs typeface="宋体" panose="02010600030101010101" pitchFamily="2" charset="-122"/>
                <a:sym typeface="+mn-ea"/>
              </a:rPr>
              <a:t>for (int i = 0; i &lt;= n; i ++) </a:t>
            </a:r>
            <a:endParaRPr lang="zh-CN" altLang="en-US" sz="2400">
              <a:latin typeface="宋体" panose="02010600030101010101" pitchFamily="2" charset="-122"/>
              <a:ea typeface="宋体" panose="02010600030101010101" pitchFamily="2" charset="-122"/>
              <a:cs typeface="宋体" panose="02010600030101010101" pitchFamily="2" charset="-122"/>
              <a:sym typeface="+mn-ea"/>
            </a:endParaRPr>
          </a:p>
          <a:p>
            <a:pPr marL="0" indent="0">
              <a:lnSpc>
                <a:spcPct val="110000"/>
              </a:lnSpc>
              <a:buNone/>
            </a:pPr>
            <a:r>
              <a:rPr lang="en-US" altLang="zh-CN" sz="2400">
                <a:latin typeface="宋体" panose="02010600030101010101" pitchFamily="2" charset="-122"/>
                <a:ea typeface="宋体" panose="02010600030101010101" pitchFamily="2" charset="-122"/>
                <a:cs typeface="宋体" panose="02010600030101010101" pitchFamily="2" charset="-122"/>
                <a:sym typeface="+mn-ea"/>
              </a:rPr>
              <a:t>	    </a:t>
            </a:r>
            <a:r>
              <a:rPr lang="zh-CN" altLang="en-US" sz="2400">
                <a:latin typeface="宋体" panose="02010600030101010101" pitchFamily="2" charset="-122"/>
                <a:ea typeface="宋体" panose="02010600030101010101" pitchFamily="2" charset="-122"/>
                <a:cs typeface="宋体" panose="02010600030101010101" pitchFamily="2" charset="-122"/>
                <a:sym typeface="+mn-ea"/>
              </a:rPr>
              <a:t>f[i][0] = 1;</a:t>
            </a:r>
            <a:endParaRPr lang="zh-CN" altLang="en-US" sz="2400">
              <a:latin typeface="宋体" panose="02010600030101010101" pitchFamily="2" charset="-122"/>
              <a:ea typeface="宋体" panose="02010600030101010101" pitchFamily="2" charset="-122"/>
              <a:cs typeface="宋体" panose="02010600030101010101" pitchFamily="2" charset="-122"/>
            </a:endParaRPr>
          </a:p>
          <a:p>
            <a:pPr marL="0" indent="0">
              <a:lnSpc>
                <a:spcPct val="110000"/>
              </a:lnSpc>
              <a:buNone/>
            </a:pPr>
            <a:endParaRPr lang="zh-CN" altLang="en-US" sz="2400">
              <a:latin typeface="宋体" panose="02010600030101010101" pitchFamily="2" charset="-122"/>
              <a:ea typeface="宋体" panose="02010600030101010101" pitchFamily="2" charset="-122"/>
              <a:cs typeface="宋体" panose="02010600030101010101" pitchFamily="2" charset="-122"/>
            </a:endParaRPr>
          </a:p>
        </p:txBody>
      </p:sp>
      <p:sp>
        <p:nvSpPr>
          <p:cNvPr id="4" name="灯片编号占位符 3"/>
          <p:cNvSpPr>
            <a:spLocks noGrp="1"/>
          </p:cNvSpPr>
          <p:nvPr>
            <p:ph type="sldNum" sz="quarter" idx="12"/>
          </p:nvPr>
        </p:nvSpPr>
        <p:spPr/>
        <p:txBody>
          <a:bodyPr/>
          <a:p>
            <a:fld id="{565CE74E-AB26-4998-AD42-012C4C1AD076}" type="slidenum">
              <a:rPr lang="zh-CN" altLang="en-US" smtClean="0"/>
            </a:fld>
            <a:endParaRPr lang="zh-CN" altLang="en-US"/>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灯片编号占位符 3"/>
          <p:cNvSpPr>
            <a:spLocks noGrp="1"/>
          </p:cNvSpPr>
          <p:nvPr>
            <p:ph type="sldNum" sz="quarter" idx="12"/>
          </p:nvPr>
        </p:nvSpPr>
        <p:spPr/>
        <p:txBody>
          <a:bodyPr/>
          <a:p>
            <a:fld id="{565CE74E-AB26-4998-AD42-012C4C1AD076}" type="slidenum">
              <a:rPr lang="zh-CN" altLang="en-US" smtClean="0"/>
            </a:fld>
            <a:endParaRPr lang="zh-CN" altLang="en-US"/>
          </a:p>
        </p:txBody>
      </p:sp>
      <p:pic>
        <p:nvPicPr>
          <p:cNvPr id="5" name="内容占位符 4"/>
          <p:cNvPicPr>
            <a:picLocks noChangeAspect="1"/>
          </p:cNvPicPr>
          <p:nvPr>
            <p:ph idx="1"/>
          </p:nvPr>
        </p:nvPicPr>
        <p:blipFill>
          <a:blip r:embed="rId1"/>
          <a:stretch>
            <a:fillRect/>
          </a:stretch>
        </p:blipFill>
        <p:spPr>
          <a:xfrm>
            <a:off x="391160" y="1277620"/>
            <a:ext cx="8625205" cy="5018405"/>
          </a:xfrm>
          <a:prstGeom prst="rect">
            <a:avLst/>
          </a:prstGeom>
        </p:spPr>
      </p:pic>
      <p:sp>
        <p:nvSpPr>
          <p:cNvPr id="6" name="文本框 5"/>
          <p:cNvSpPr txBox="1"/>
          <p:nvPr/>
        </p:nvSpPr>
        <p:spPr>
          <a:xfrm>
            <a:off x="5220335" y="1417320"/>
            <a:ext cx="3296285" cy="368300"/>
          </a:xfrm>
          <a:prstGeom prst="rect">
            <a:avLst/>
          </a:prstGeom>
          <a:noFill/>
        </p:spPr>
        <p:txBody>
          <a:bodyPr wrap="square" rtlCol="0" anchor="t">
            <a:spAutoFit/>
          </a:bodyPr>
          <a:p>
            <a:r>
              <a:rPr lang="zh-CN" altLang="en-US"/>
              <a:t>https://oi-wiki.org/dp/memo/</a:t>
            </a:r>
            <a:endParaRPr lang="zh-CN" altLang="en-US"/>
          </a:p>
        </p:txBody>
      </p:sp>
      <p:sp>
        <p:nvSpPr>
          <p:cNvPr id="3" name="文本框 2"/>
          <p:cNvSpPr txBox="1"/>
          <p:nvPr/>
        </p:nvSpPr>
        <p:spPr>
          <a:xfrm>
            <a:off x="454660" y="358775"/>
            <a:ext cx="3915410" cy="645160"/>
          </a:xfrm>
          <a:prstGeom prst="rect">
            <a:avLst/>
          </a:prstGeom>
          <a:noFill/>
        </p:spPr>
        <p:txBody>
          <a:bodyPr wrap="none" rtlCol="0" anchor="t">
            <a:spAutoFit/>
          </a:bodyPr>
          <a:p>
            <a:r>
              <a:rPr lang="zh-CN" altLang="en-US" sz="3600" b="1" dirty="0" smtClean="0">
                <a:solidFill>
                  <a:schemeClr val="accent5">
                    <a:lumMod val="75000"/>
                  </a:schemeClr>
                </a:solidFill>
                <a:latin typeface="+mj-lt"/>
                <a:ea typeface="+mj-ea"/>
                <a:cs typeface="+mj-cs"/>
                <a:sym typeface="+mn-ea"/>
              </a:rPr>
              <a:t>复杂度O(n</a:t>
            </a:r>
            <a:r>
              <a:rPr lang="en-US" altLang="zh-CN" sz="3600" b="1" baseline="30000" dirty="0" smtClean="0">
                <a:solidFill>
                  <a:schemeClr val="accent5">
                    <a:lumMod val="75000"/>
                  </a:schemeClr>
                </a:solidFill>
                <a:latin typeface="+mj-lt"/>
                <a:ea typeface="+mj-ea"/>
                <a:cs typeface="+mj-cs"/>
                <a:sym typeface="+mn-ea"/>
              </a:rPr>
              <a:t>2</a:t>
            </a:r>
            <a:r>
              <a:rPr lang="zh-CN" altLang="en-US" sz="3600" b="1" dirty="0" smtClean="0">
                <a:solidFill>
                  <a:schemeClr val="accent5">
                    <a:lumMod val="75000"/>
                  </a:schemeClr>
                </a:solidFill>
                <a:latin typeface="+mj-lt"/>
                <a:ea typeface="+mj-ea"/>
                <a:cs typeface="+mj-cs"/>
                <a:sym typeface="+mn-ea"/>
              </a:rPr>
              <a:t>)写法：</a:t>
            </a:r>
            <a:endParaRPr lang="zh-CN" altLang="en-US" sz="3600" b="1" dirty="0" smtClean="0">
              <a:solidFill>
                <a:schemeClr val="accent5">
                  <a:lumMod val="75000"/>
                </a:schemeClr>
              </a:solidFill>
              <a:latin typeface="+mj-lt"/>
              <a:ea typeface="+mj-ea"/>
              <a:cs typeface="+mj-cs"/>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628650" y="365125"/>
            <a:ext cx="7887970" cy="708660"/>
          </a:xfrm>
        </p:spPr>
        <p:txBody>
          <a:bodyPr>
            <a:normAutofit/>
          </a:bodyPr>
          <a:p>
            <a:r>
              <a:rPr lang="zh-CN" altLang="en-US" sz="3600" b="1" dirty="0" smtClean="0">
                <a:solidFill>
                  <a:schemeClr val="accent5">
                    <a:lumMod val="75000"/>
                  </a:schemeClr>
                </a:solidFill>
              </a:rPr>
              <a:t>背包优化：二维变一维</a:t>
            </a:r>
            <a:endParaRPr lang="zh-CN" altLang="en-US" sz="3600" b="1" dirty="0" smtClean="0">
              <a:solidFill>
                <a:schemeClr val="accent5">
                  <a:lumMod val="75000"/>
                </a:schemeClr>
              </a:solidFill>
            </a:endParaRPr>
          </a:p>
        </p:txBody>
      </p:sp>
      <p:sp>
        <p:nvSpPr>
          <p:cNvPr id="3" name="内容占位符 2"/>
          <p:cNvSpPr>
            <a:spLocks noGrp="1"/>
          </p:cNvSpPr>
          <p:nvPr>
            <p:ph idx="1"/>
          </p:nvPr>
        </p:nvSpPr>
        <p:spPr>
          <a:xfrm>
            <a:off x="996315" y="1248410"/>
            <a:ext cx="6605270" cy="518795"/>
          </a:xfrm>
        </p:spPr>
        <p:txBody>
          <a:bodyPr>
            <a:noAutofit/>
          </a:bodyPr>
          <a:p>
            <a:pPr marL="0" indent="0">
              <a:lnSpc>
                <a:spcPct val="110000"/>
              </a:lnSpc>
              <a:buNone/>
            </a:pPr>
            <a:r>
              <a:rPr lang="en-US" altLang="zh-CN" sz="2400">
                <a:latin typeface="宋体" panose="02010600030101010101" pitchFamily="2" charset="-122"/>
                <a:ea typeface="宋体" panose="02010600030101010101" pitchFamily="2" charset="-122"/>
                <a:cs typeface="宋体" panose="02010600030101010101" pitchFamily="2" charset="-122"/>
                <a:sym typeface="+mn-ea"/>
              </a:rPr>
              <a:t>    </a:t>
            </a:r>
            <a:r>
              <a:rPr lang="zh-CN" altLang="en-US" sz="2400">
                <a:latin typeface="宋体" panose="02010600030101010101" pitchFamily="2" charset="-122"/>
                <a:ea typeface="宋体" panose="02010600030101010101" pitchFamily="2" charset="-122"/>
                <a:cs typeface="宋体" panose="02010600030101010101" pitchFamily="2" charset="-122"/>
                <a:sym typeface="+mn-ea"/>
              </a:rPr>
              <a:t> f[i][j] = f[i - 1][j] + f[i][j - i]</a:t>
            </a:r>
            <a:endParaRPr lang="zh-CN" altLang="en-US" sz="2400">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4" name="灯片编号占位符 3"/>
          <p:cNvSpPr>
            <a:spLocks noGrp="1"/>
          </p:cNvSpPr>
          <p:nvPr>
            <p:ph type="sldNum" sz="quarter" idx="12"/>
          </p:nvPr>
        </p:nvSpPr>
        <p:spPr/>
        <p:txBody>
          <a:bodyPr/>
          <a:p>
            <a:fld id="{565CE74E-AB26-4998-AD42-012C4C1AD076}" type="slidenum">
              <a:rPr lang="zh-CN" altLang="en-US" smtClean="0"/>
            </a:fld>
            <a:endParaRPr lang="zh-CN" altLang="en-US"/>
          </a:p>
        </p:txBody>
      </p:sp>
      <p:sp>
        <p:nvSpPr>
          <p:cNvPr id="5" name="内容占位符 2"/>
          <p:cNvSpPr>
            <a:spLocks noGrp="1"/>
          </p:cNvSpPr>
          <p:nvPr/>
        </p:nvSpPr>
        <p:spPr>
          <a:xfrm>
            <a:off x="1275715" y="2549525"/>
            <a:ext cx="5540375" cy="518795"/>
          </a:xfrm>
          <a:prstGeom prst="rect">
            <a:avLst/>
          </a:prstGeom>
        </p:spPr>
        <p:txBody>
          <a:bodyPr vert="horz">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buNone/>
            </a:pPr>
            <a:r>
              <a:rPr lang="en-US" altLang="zh-CN" sz="2400">
                <a:latin typeface="宋体" panose="02010600030101010101" pitchFamily="2" charset="-122"/>
                <a:ea typeface="宋体" panose="02010600030101010101" pitchFamily="2" charset="-122"/>
                <a:cs typeface="宋体" panose="02010600030101010101" pitchFamily="2" charset="-122"/>
                <a:sym typeface="+mn-ea"/>
              </a:rPr>
              <a:t>    </a:t>
            </a:r>
            <a:r>
              <a:rPr lang="zh-CN" altLang="en-US" sz="2400">
                <a:highlight>
                  <a:srgbClr val="FFFF00"/>
                </a:highlight>
                <a:latin typeface="宋体" panose="02010600030101010101" pitchFamily="2" charset="-122"/>
                <a:ea typeface="宋体" panose="02010600030101010101" pitchFamily="2" charset="-122"/>
                <a:cs typeface="宋体" panose="02010600030101010101" pitchFamily="2" charset="-122"/>
                <a:sym typeface="+mn-ea"/>
              </a:rPr>
              <a:t> f[j] = f[j] + f[j - i]</a:t>
            </a:r>
            <a:endParaRPr lang="zh-CN" altLang="en-US" sz="2400">
              <a:highlight>
                <a:srgbClr val="FFFF00"/>
              </a:highlight>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6" name="下箭头 5"/>
          <p:cNvSpPr/>
          <p:nvPr/>
        </p:nvSpPr>
        <p:spPr>
          <a:xfrm>
            <a:off x="3511550" y="1791335"/>
            <a:ext cx="298450" cy="74676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7" name="图片 6"/>
          <p:cNvPicPr>
            <a:picLocks noChangeAspect="1"/>
          </p:cNvPicPr>
          <p:nvPr/>
        </p:nvPicPr>
        <p:blipFill>
          <a:blip r:embed="rId1"/>
          <a:stretch>
            <a:fillRect/>
          </a:stretch>
        </p:blipFill>
        <p:spPr>
          <a:xfrm>
            <a:off x="628650" y="3359785"/>
            <a:ext cx="7340600" cy="29337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6" grpId="1" animBg="1"/>
      <p:bldP spid="5" grpId="0"/>
      <p:bldP spid="5" grpId="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628650" y="365125"/>
            <a:ext cx="7887970" cy="699135"/>
          </a:xfrm>
        </p:spPr>
        <p:txBody>
          <a:bodyPr>
            <a:normAutofit/>
          </a:bodyPr>
          <a:p>
            <a:r>
              <a:rPr lang="zh-CN" altLang="en-US" sz="3600" b="1" dirty="0" smtClean="0">
                <a:solidFill>
                  <a:schemeClr val="accent5">
                    <a:lumMod val="75000"/>
                  </a:schemeClr>
                </a:solidFill>
              </a:rPr>
              <a:t>记忆化搜索</a:t>
            </a:r>
            <a:endParaRPr lang="zh-CN" altLang="en-US" sz="3600" b="1" dirty="0" smtClean="0">
              <a:solidFill>
                <a:schemeClr val="accent5">
                  <a:lumMod val="75000"/>
                </a:schemeClr>
              </a:solidFill>
            </a:endParaRPr>
          </a:p>
        </p:txBody>
      </p:sp>
      <p:sp>
        <p:nvSpPr>
          <p:cNvPr id="4" name="灯片编号占位符 3"/>
          <p:cNvSpPr>
            <a:spLocks noGrp="1"/>
          </p:cNvSpPr>
          <p:nvPr>
            <p:ph type="sldNum" sz="quarter" idx="12"/>
          </p:nvPr>
        </p:nvSpPr>
        <p:spPr/>
        <p:txBody>
          <a:bodyPr/>
          <a:p>
            <a:fld id="{565CE74E-AB26-4998-AD42-012C4C1AD076}" type="slidenum">
              <a:rPr lang="zh-CN" altLang="en-US" smtClean="0"/>
            </a:fld>
            <a:endParaRPr lang="zh-CN" altLang="en-US"/>
          </a:p>
        </p:txBody>
      </p:sp>
      <p:pic>
        <p:nvPicPr>
          <p:cNvPr id="6" name="图片 5"/>
          <p:cNvPicPr>
            <a:picLocks noChangeAspect="1"/>
          </p:cNvPicPr>
          <p:nvPr/>
        </p:nvPicPr>
        <p:blipFill>
          <a:blip r:embed="rId1"/>
          <a:stretch>
            <a:fillRect/>
          </a:stretch>
        </p:blipFill>
        <p:spPr>
          <a:xfrm>
            <a:off x="520065" y="1252220"/>
            <a:ext cx="7169150" cy="48514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502285" y="1422400"/>
            <a:ext cx="7414895" cy="1568450"/>
          </a:xfrm>
          <a:prstGeom prst="rect">
            <a:avLst/>
          </a:prstGeom>
          <a:noFill/>
          <a:ln w="9525">
            <a:noFill/>
          </a:ln>
        </p:spPr>
        <p:txBody>
          <a:bodyPr wrap="square">
            <a:spAutoFit/>
          </a:bodyPr>
          <a:lstStyle/>
          <a:p>
            <a:pPr indent="0"/>
            <a:r>
              <a:rPr sz="2400" b="0">
                <a:latin typeface="宋体" panose="02010600030101010101" pitchFamily="2" charset="-122"/>
                <a:ea typeface="宋体" panose="02010600030101010101" pitchFamily="2" charset="-122"/>
                <a:cs typeface="宋体" panose="02010600030101010101" pitchFamily="2" charset="-122"/>
              </a:rPr>
              <a:t>求斐波那契数列项。斐波那契数列的定义为： </a:t>
            </a:r>
            <a:endParaRPr sz="2400" b="0">
              <a:latin typeface="宋体" panose="02010600030101010101" pitchFamily="2" charset="-122"/>
              <a:ea typeface="宋体" panose="02010600030101010101" pitchFamily="2" charset="-122"/>
              <a:cs typeface="宋体" panose="02010600030101010101" pitchFamily="2" charset="-122"/>
            </a:endParaRPr>
          </a:p>
          <a:p>
            <a:pPr indent="0"/>
            <a:r>
              <a:rPr sz="2400" b="0">
                <a:latin typeface="宋体" panose="02010600030101010101" pitchFamily="2" charset="-122"/>
                <a:ea typeface="宋体" panose="02010600030101010101" pitchFamily="2" charset="-122"/>
                <a:cs typeface="宋体" panose="02010600030101010101" pitchFamily="2" charset="-122"/>
              </a:rPr>
              <a:t>f(1)=1, f(2)=1 </a:t>
            </a:r>
            <a:endParaRPr sz="2400" b="0">
              <a:latin typeface="宋体" panose="02010600030101010101" pitchFamily="2" charset="-122"/>
              <a:ea typeface="宋体" panose="02010600030101010101" pitchFamily="2" charset="-122"/>
              <a:cs typeface="宋体" panose="02010600030101010101" pitchFamily="2" charset="-122"/>
            </a:endParaRPr>
          </a:p>
          <a:p>
            <a:pPr indent="0"/>
            <a:r>
              <a:rPr sz="2400" b="0">
                <a:latin typeface="宋体" panose="02010600030101010101" pitchFamily="2" charset="-122"/>
                <a:ea typeface="宋体" panose="02010600030101010101" pitchFamily="2" charset="-122"/>
                <a:cs typeface="宋体" panose="02010600030101010101" pitchFamily="2" charset="-122"/>
              </a:rPr>
              <a:t>f(n)=f(n-2)+f(n-1)      (n&gt;1)    </a:t>
            </a:r>
            <a:endParaRPr sz="2400" b="0">
              <a:latin typeface="宋体" panose="02010600030101010101" pitchFamily="2" charset="-122"/>
              <a:ea typeface="宋体" panose="02010600030101010101" pitchFamily="2" charset="-122"/>
              <a:cs typeface="宋体" panose="02010600030101010101" pitchFamily="2" charset="-122"/>
            </a:endParaRPr>
          </a:p>
          <a:p>
            <a:pPr indent="0"/>
            <a:r>
              <a:rPr sz="2400" b="0">
                <a:latin typeface="宋体" panose="02010600030101010101" pitchFamily="2" charset="-122"/>
                <a:ea typeface="宋体" panose="02010600030101010101" pitchFamily="2" charset="-122"/>
                <a:cs typeface="宋体" panose="02010600030101010101" pitchFamily="2" charset="-122"/>
              </a:rPr>
              <a:t>序列为 1 1 2 3 5 8 13  ...... </a:t>
            </a:r>
            <a:endParaRPr sz="2400" b="0">
              <a:latin typeface="宋体" panose="02010600030101010101" pitchFamily="2" charset="-122"/>
              <a:ea typeface="宋体" panose="02010600030101010101" pitchFamily="2" charset="-122"/>
              <a:cs typeface="宋体" panose="02010600030101010101" pitchFamily="2" charset="-122"/>
            </a:endParaRPr>
          </a:p>
        </p:txBody>
      </p:sp>
      <p:sp>
        <p:nvSpPr>
          <p:cNvPr id="5" name="文本框 4"/>
          <p:cNvSpPr txBox="1"/>
          <p:nvPr/>
        </p:nvSpPr>
        <p:spPr>
          <a:xfrm>
            <a:off x="492125" y="347345"/>
            <a:ext cx="4589145" cy="645160"/>
          </a:xfrm>
          <a:prstGeom prst="rect">
            <a:avLst/>
          </a:prstGeom>
          <a:noFill/>
        </p:spPr>
        <p:txBody>
          <a:bodyPr wrap="none" rtlCol="0">
            <a:spAutoFit/>
          </a:bodyPr>
          <a:lstStyle/>
          <a:p>
            <a:pPr algn="l"/>
            <a:r>
              <a:rPr lang="en-US" altLang="zh-CN" sz="3600" b="1" dirty="0">
                <a:solidFill>
                  <a:schemeClr val="accent5">
                    <a:lumMod val="75000"/>
                  </a:schemeClr>
                </a:solidFill>
                <a:latin typeface="+mj-lt"/>
                <a:ea typeface="+mj-ea"/>
                <a:cs typeface="+mj-cs"/>
                <a:sym typeface="+mn-ea"/>
              </a:rPr>
              <a:t>1 </a:t>
            </a:r>
            <a:r>
              <a:rPr lang="zh-CN" altLang="en-US" sz="3600" b="1" dirty="0">
                <a:solidFill>
                  <a:schemeClr val="accent5">
                    <a:lumMod val="75000"/>
                  </a:schemeClr>
                </a:solidFill>
                <a:latin typeface="+mj-lt"/>
                <a:ea typeface="+mj-ea"/>
                <a:cs typeface="+mj-cs"/>
                <a:sym typeface="+mn-ea"/>
              </a:rPr>
              <a:t>[2</a:t>
            </a:r>
            <a:r>
              <a:rPr lang="en-US" altLang="zh-CN" sz="3600" b="1" dirty="0">
                <a:solidFill>
                  <a:schemeClr val="accent5">
                    <a:lumMod val="75000"/>
                  </a:schemeClr>
                </a:solidFill>
                <a:latin typeface="+mj-lt"/>
                <a:ea typeface="+mj-ea"/>
                <a:cs typeface="+mj-cs"/>
                <a:sym typeface="+mn-ea"/>
              </a:rPr>
              <a:t>256</a:t>
            </a:r>
            <a:r>
              <a:rPr lang="zh-CN" altLang="en-US" sz="3600" b="1" dirty="0">
                <a:solidFill>
                  <a:schemeClr val="accent5">
                    <a:lumMod val="75000"/>
                  </a:schemeClr>
                </a:solidFill>
                <a:latin typeface="+mj-lt"/>
                <a:ea typeface="+mj-ea"/>
                <a:cs typeface="+mj-cs"/>
                <a:sym typeface="+mn-ea"/>
              </a:rPr>
              <a:t>]</a:t>
            </a:r>
            <a:r>
              <a:rPr lang="en-US" altLang="zh-CN" sz="3600" b="1" dirty="0">
                <a:solidFill>
                  <a:schemeClr val="accent5">
                    <a:lumMod val="75000"/>
                  </a:schemeClr>
                </a:solidFill>
                <a:latin typeface="+mj-lt"/>
                <a:ea typeface="+mj-ea"/>
                <a:cs typeface="+mj-cs"/>
                <a:sym typeface="+mn-ea"/>
              </a:rPr>
              <a:t> </a:t>
            </a:r>
            <a:r>
              <a:rPr lang="zh-CN" altLang="en-US" sz="3600" b="1" dirty="0">
                <a:solidFill>
                  <a:schemeClr val="accent5">
                    <a:lumMod val="75000"/>
                  </a:schemeClr>
                </a:solidFill>
                <a:latin typeface="+mj-lt"/>
                <a:ea typeface="+mj-ea"/>
                <a:cs typeface="+mj-cs"/>
                <a:sym typeface="+mn-ea"/>
              </a:rPr>
              <a:t>斐波那契数列</a:t>
            </a:r>
            <a:endParaRPr lang="zh-CN" altLang="en-US" sz="3600" b="1" dirty="0">
              <a:solidFill>
                <a:schemeClr val="accent5">
                  <a:lumMod val="75000"/>
                </a:schemeClr>
              </a:solidFill>
              <a:latin typeface="+mj-lt"/>
              <a:ea typeface="+mj-ea"/>
              <a:cs typeface="+mj-cs"/>
            </a:endParaRPr>
          </a:p>
        </p:txBody>
      </p:sp>
      <p:sp>
        <p:nvSpPr>
          <p:cNvPr id="3" name="文本框 2"/>
          <p:cNvSpPr txBox="1"/>
          <p:nvPr/>
        </p:nvSpPr>
        <p:spPr>
          <a:xfrm>
            <a:off x="570230" y="3265805"/>
            <a:ext cx="3983355" cy="829945"/>
          </a:xfrm>
          <a:prstGeom prst="rect">
            <a:avLst/>
          </a:prstGeom>
          <a:noFill/>
        </p:spPr>
        <p:txBody>
          <a:bodyPr wrap="square" rtlCol="0" anchor="t">
            <a:spAutoFit/>
          </a:bodyPr>
          <a:p>
            <a:r>
              <a:rPr lang="zh-CN" altLang="en-US" sz="2400">
                <a:latin typeface="宋体" panose="02010600030101010101" pitchFamily="2" charset="-122"/>
                <a:ea typeface="宋体" panose="02010600030101010101" pitchFamily="2" charset="-122"/>
                <a:cs typeface="宋体" panose="02010600030101010101" pitchFamily="2" charset="-122"/>
              </a:rPr>
              <a:t>输入样例 6</a:t>
            </a:r>
            <a:endParaRPr lang="zh-CN" altLang="en-US" sz="2400">
              <a:latin typeface="宋体" panose="02010600030101010101" pitchFamily="2" charset="-122"/>
              <a:ea typeface="宋体" panose="02010600030101010101" pitchFamily="2" charset="-122"/>
              <a:cs typeface="宋体" panose="02010600030101010101" pitchFamily="2" charset="-122"/>
            </a:endParaRPr>
          </a:p>
          <a:p>
            <a:r>
              <a:rPr lang="zh-CN" altLang="en-US" sz="2400">
                <a:latin typeface="宋体" panose="02010600030101010101" pitchFamily="2" charset="-122"/>
                <a:ea typeface="宋体" panose="02010600030101010101" pitchFamily="2" charset="-122"/>
                <a:cs typeface="宋体" panose="02010600030101010101" pitchFamily="2" charset="-122"/>
              </a:rPr>
              <a:t>输出样例 8</a:t>
            </a:r>
            <a:endParaRPr lang="zh-CN" altLang="en-US" sz="2400">
              <a:latin typeface="宋体" panose="02010600030101010101" pitchFamily="2" charset="-122"/>
              <a:ea typeface="宋体" panose="02010600030101010101" pitchFamily="2" charset="-122"/>
              <a:cs typeface="宋体" panose="02010600030101010101" pitchFamily="2" charset="-122"/>
            </a:endParaRPr>
          </a:p>
        </p:txBody>
      </p:sp>
      <p:pic>
        <p:nvPicPr>
          <p:cNvPr id="10" name="图片 9"/>
          <p:cNvPicPr>
            <a:picLocks noChangeAspect="1"/>
          </p:cNvPicPr>
          <p:nvPr/>
        </p:nvPicPr>
        <p:blipFill>
          <a:blip r:embed="rId1"/>
          <a:stretch>
            <a:fillRect/>
          </a:stretch>
        </p:blipFill>
        <p:spPr>
          <a:xfrm>
            <a:off x="5122545" y="3905250"/>
            <a:ext cx="2889885" cy="2080260"/>
          </a:xfrm>
          <a:prstGeom prst="rect">
            <a:avLst/>
          </a:prstGeom>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290195" y="289560"/>
            <a:ext cx="4322445" cy="645160"/>
          </a:xfrm>
          <a:prstGeom prst="rect">
            <a:avLst/>
          </a:prstGeom>
          <a:noFill/>
        </p:spPr>
        <p:txBody>
          <a:bodyPr wrap="none" rtlCol="0">
            <a:spAutoFit/>
          </a:bodyPr>
          <a:lstStyle/>
          <a:p>
            <a:pPr algn="l"/>
            <a:r>
              <a:rPr lang="en-US" altLang="zh-CN" sz="3600" b="1" dirty="0">
                <a:solidFill>
                  <a:schemeClr val="accent5">
                    <a:lumMod val="75000"/>
                  </a:schemeClr>
                </a:solidFill>
                <a:latin typeface="+mj-lt"/>
                <a:ea typeface="+mj-ea"/>
                <a:cs typeface="+mj-cs"/>
                <a:sym typeface="+mn-ea"/>
              </a:rPr>
              <a:t>1.1.1</a:t>
            </a:r>
            <a:r>
              <a:rPr lang="zh-CN" altLang="en-US" sz="3600" b="1" dirty="0">
                <a:solidFill>
                  <a:schemeClr val="accent5">
                    <a:lumMod val="75000"/>
                  </a:schemeClr>
                </a:solidFill>
                <a:latin typeface="+mj-lt"/>
                <a:ea typeface="+mj-ea"/>
                <a:cs typeface="+mj-cs"/>
                <a:sym typeface="+mn-ea"/>
              </a:rPr>
              <a:t>递推和递归</a:t>
            </a:r>
            <a:r>
              <a:rPr lang="zh-CN" altLang="en-US" sz="3600" b="1" dirty="0">
                <a:solidFill>
                  <a:schemeClr val="accent5">
                    <a:lumMod val="75000"/>
                  </a:schemeClr>
                </a:solidFill>
                <a:latin typeface="+mj-lt"/>
                <a:ea typeface="+mj-ea"/>
                <a:cs typeface="+mj-cs"/>
                <a:sym typeface="+mn-ea"/>
              </a:rPr>
              <a:t>写法</a:t>
            </a:r>
            <a:endParaRPr lang="zh-CN" altLang="en-US" sz="3600" b="1" dirty="0">
              <a:solidFill>
                <a:schemeClr val="accent5">
                  <a:lumMod val="75000"/>
                </a:schemeClr>
              </a:solidFill>
              <a:latin typeface="+mj-lt"/>
              <a:ea typeface="+mj-ea"/>
              <a:cs typeface="+mj-cs"/>
              <a:sym typeface="+mn-ea"/>
            </a:endParaRPr>
          </a:p>
        </p:txBody>
      </p:sp>
      <p:pic>
        <p:nvPicPr>
          <p:cNvPr id="9" name="图片 8"/>
          <p:cNvPicPr>
            <a:picLocks noChangeAspect="1"/>
          </p:cNvPicPr>
          <p:nvPr>
            <p:custDataLst>
              <p:tags r:id="rId1"/>
            </p:custDataLst>
          </p:nvPr>
        </p:nvPicPr>
        <p:blipFill>
          <a:blip r:embed="rId2"/>
          <a:stretch>
            <a:fillRect/>
          </a:stretch>
        </p:blipFill>
        <p:spPr>
          <a:xfrm>
            <a:off x="132715" y="1140460"/>
            <a:ext cx="4284345" cy="3076575"/>
          </a:xfrm>
          <a:prstGeom prst="rect">
            <a:avLst/>
          </a:prstGeom>
        </p:spPr>
      </p:pic>
      <p:pic>
        <p:nvPicPr>
          <p:cNvPr id="11" name="图片 10"/>
          <p:cNvPicPr>
            <a:picLocks noChangeAspect="1"/>
          </p:cNvPicPr>
          <p:nvPr/>
        </p:nvPicPr>
        <p:blipFill>
          <a:blip r:embed="rId3"/>
          <a:stretch>
            <a:fillRect/>
          </a:stretch>
        </p:blipFill>
        <p:spPr>
          <a:xfrm>
            <a:off x="4496435" y="2940685"/>
            <a:ext cx="4251960" cy="3351530"/>
          </a:xfrm>
          <a:prstGeom prst="rect">
            <a:avLst/>
          </a:prstGeom>
        </p:spPr>
      </p:pic>
      <p:grpSp>
        <p:nvGrpSpPr>
          <p:cNvPr id="24" name="组合 23"/>
          <p:cNvGrpSpPr/>
          <p:nvPr/>
        </p:nvGrpSpPr>
        <p:grpSpPr>
          <a:xfrm>
            <a:off x="132715" y="5414010"/>
            <a:ext cx="3766185" cy="619760"/>
            <a:chOff x="161" y="8511"/>
            <a:chExt cx="5931" cy="976"/>
          </a:xfrm>
        </p:grpSpPr>
        <p:sp>
          <p:nvSpPr>
            <p:cNvPr id="16" name="文本框 15"/>
            <p:cNvSpPr txBox="1"/>
            <p:nvPr/>
          </p:nvSpPr>
          <p:spPr>
            <a:xfrm>
              <a:off x="4744" y="8511"/>
              <a:ext cx="1349" cy="822"/>
            </a:xfrm>
            <a:prstGeom prst="rect">
              <a:avLst/>
            </a:prstGeom>
            <a:noFill/>
          </p:spPr>
          <p:txBody>
            <a:bodyPr wrap="square" rtlCol="0">
              <a:spAutoFit/>
            </a:bodyPr>
            <a:p>
              <a:r>
                <a:rPr lang="en-US" altLang="zh-CN" sz="2800">
                  <a:highlight>
                    <a:srgbClr val="FFFF00"/>
                  </a:highlight>
                </a:rPr>
                <a:t>0(2</a:t>
              </a:r>
              <a:r>
                <a:rPr lang="en-US" altLang="zh-CN" sz="2800" baseline="30000">
                  <a:highlight>
                    <a:srgbClr val="FFFF00"/>
                  </a:highlight>
                </a:rPr>
                <a:t>n</a:t>
              </a:r>
              <a:r>
                <a:rPr lang="en-US" altLang="zh-CN" sz="2800">
                  <a:highlight>
                    <a:srgbClr val="FFFF00"/>
                  </a:highlight>
                </a:rPr>
                <a:t>)</a:t>
              </a:r>
              <a:endParaRPr lang="en-US" altLang="zh-CN" sz="2800">
                <a:highlight>
                  <a:srgbClr val="FFFF00"/>
                </a:highlight>
              </a:endParaRPr>
            </a:p>
          </p:txBody>
        </p:sp>
        <p:pic>
          <p:nvPicPr>
            <p:cNvPr id="20" name="图片 19"/>
            <p:cNvPicPr>
              <a:picLocks noChangeAspect="1"/>
            </p:cNvPicPr>
            <p:nvPr/>
          </p:nvPicPr>
          <p:blipFill>
            <a:blip r:embed="rId4"/>
            <a:stretch>
              <a:fillRect/>
            </a:stretch>
          </p:blipFill>
          <p:spPr>
            <a:xfrm>
              <a:off x="161" y="8781"/>
              <a:ext cx="4477" cy="707"/>
            </a:xfrm>
            <a:prstGeom prst="rect">
              <a:avLst/>
            </a:prstGeom>
          </p:spPr>
        </p:pic>
      </p:grpSp>
      <p:grpSp>
        <p:nvGrpSpPr>
          <p:cNvPr id="23" name="组合 22"/>
          <p:cNvGrpSpPr/>
          <p:nvPr/>
        </p:nvGrpSpPr>
        <p:grpSpPr>
          <a:xfrm>
            <a:off x="5056505" y="1524635"/>
            <a:ext cx="3027680" cy="521970"/>
            <a:chOff x="7963" y="2386"/>
            <a:chExt cx="4768" cy="822"/>
          </a:xfrm>
        </p:grpSpPr>
        <p:sp>
          <p:nvSpPr>
            <p:cNvPr id="15" name="文本框 14"/>
            <p:cNvSpPr txBox="1"/>
            <p:nvPr/>
          </p:nvSpPr>
          <p:spPr>
            <a:xfrm>
              <a:off x="7963" y="2386"/>
              <a:ext cx="1349" cy="822"/>
            </a:xfrm>
            <a:prstGeom prst="rect">
              <a:avLst/>
            </a:prstGeom>
            <a:noFill/>
          </p:spPr>
          <p:txBody>
            <a:bodyPr wrap="square" rtlCol="0">
              <a:spAutoFit/>
            </a:bodyPr>
            <a:p>
              <a:r>
                <a:rPr lang="en-US" altLang="zh-CN" sz="2800">
                  <a:highlight>
                    <a:srgbClr val="FFFF00"/>
                  </a:highlight>
                </a:rPr>
                <a:t>0(n)</a:t>
              </a:r>
              <a:endParaRPr lang="en-US" altLang="zh-CN" sz="2800">
                <a:highlight>
                  <a:srgbClr val="FFFF00"/>
                </a:highlight>
              </a:endParaRPr>
            </a:p>
          </p:txBody>
        </p:sp>
        <p:graphicFrame>
          <p:nvGraphicFramePr>
            <p:cNvPr id="21" name="对象 20"/>
            <p:cNvGraphicFramePr/>
            <p:nvPr/>
          </p:nvGraphicFramePr>
          <p:xfrm>
            <a:off x="9473" y="2386"/>
            <a:ext cx="3258" cy="822"/>
          </p:xfrm>
          <a:graphic>
            <a:graphicData uri="http://schemas.openxmlformats.org/presentationml/2006/ole">
              <mc:AlternateContent xmlns:mc="http://schemas.openxmlformats.org/markup-compatibility/2006">
                <mc:Choice xmlns:v="urn:schemas-microsoft-com:vml" Requires="v">
                  <p:oleObj spid="_x0000_s22" name="" r:id="rId5" imgW="2095500" imgH="381000" progId="Paint.Picture">
                    <p:embed/>
                  </p:oleObj>
                </mc:Choice>
                <mc:Fallback>
                  <p:oleObj name="" r:id="rId5" imgW="2095500" imgH="381000" progId="Paint.Picture">
                    <p:embed/>
                    <p:pic>
                      <p:nvPicPr>
                        <p:cNvPr id="0" name="图片 21"/>
                        <p:cNvPicPr/>
                        <p:nvPr/>
                      </p:nvPicPr>
                      <p:blipFill>
                        <a:blip r:embed="rId6"/>
                        <a:stretch>
                          <a:fillRect/>
                        </a:stretch>
                      </p:blipFill>
                      <p:spPr>
                        <a:xfrm>
                          <a:off x="9473" y="2386"/>
                          <a:ext cx="3258" cy="822"/>
                        </a:xfrm>
                        <a:prstGeom prst="rect">
                          <a:avLst/>
                        </a:prstGeom>
                      </p:spPr>
                    </p:pic>
                  </p:oleObj>
                </mc:Fallback>
              </mc:AlternateContent>
            </a:graphicData>
          </a:graphic>
        </p:graphicFrame>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4"/>
                                        </p:tgtEl>
                                        <p:attrNameLst>
                                          <p:attrName>style.visibility</p:attrName>
                                        </p:attrNameLst>
                                      </p:cBhvr>
                                      <p:to>
                                        <p:strVal val="visible"/>
                                      </p:to>
                                    </p:set>
                                    <p:anim calcmode="lin" valueType="num">
                                      <p:cBhvr additive="base">
                                        <p:cTn id="13" dur="500" fill="hold"/>
                                        <p:tgtEl>
                                          <p:spTgt spid="24"/>
                                        </p:tgtEl>
                                        <p:attrNameLst>
                                          <p:attrName>ppt_x</p:attrName>
                                        </p:attrNameLst>
                                      </p:cBhvr>
                                      <p:tavLst>
                                        <p:tav tm="0">
                                          <p:val>
                                            <p:strVal val="#ppt_x"/>
                                          </p:val>
                                        </p:tav>
                                        <p:tav tm="100000">
                                          <p:val>
                                            <p:strVal val="#ppt_x"/>
                                          </p:val>
                                        </p:tav>
                                      </p:tavLst>
                                    </p:anim>
                                    <p:anim calcmode="lin" valueType="num">
                                      <p:cBhvr additive="base">
                                        <p:cTn id="14"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标题 1"/>
          <p:cNvSpPr>
            <a:spLocks noGrp="1"/>
          </p:cNvSpPr>
          <p:nvPr/>
        </p:nvSpPr>
        <p:spPr>
          <a:xfrm>
            <a:off x="628650" y="365125"/>
            <a:ext cx="4549775" cy="699135"/>
          </a:xfrm>
          <a:prstGeom prst="rect">
            <a:avLst/>
          </a:prstGeom>
        </p:spPr>
        <p:txBody>
          <a:bodyPr vert="horz" wrap="square" lIns="91440" tIns="45720" rIns="91440" bIns="45720" anchor="ctr"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a:buClrTx/>
              <a:buSzTx/>
              <a:buFontTx/>
            </a:pPr>
            <a:r>
              <a:rPr lang="en-US" altLang="zh-CN" sz="3600" b="1" dirty="0" smtClean="0">
                <a:solidFill>
                  <a:schemeClr val="accent5">
                    <a:lumMod val="75000"/>
                  </a:schemeClr>
                </a:solidFill>
              </a:rPr>
              <a:t>1.1.2</a:t>
            </a:r>
            <a:r>
              <a:rPr lang="zh-CN" altLang="en-US" sz="3600" b="1" dirty="0" smtClean="0">
                <a:solidFill>
                  <a:schemeClr val="accent5">
                    <a:lumMod val="75000"/>
                  </a:schemeClr>
                </a:solidFill>
              </a:rPr>
              <a:t>记忆化搜索</a:t>
            </a:r>
            <a:r>
              <a:rPr lang="zh-CN" altLang="en-US" sz="3600" b="1" dirty="0" smtClean="0">
                <a:solidFill>
                  <a:schemeClr val="accent5">
                    <a:lumMod val="75000"/>
                  </a:schemeClr>
                </a:solidFill>
              </a:rPr>
              <a:t>写法</a:t>
            </a:r>
            <a:endParaRPr lang="zh-CN" altLang="en-US" sz="3600" b="1" dirty="0" smtClean="0">
              <a:solidFill>
                <a:schemeClr val="accent5">
                  <a:lumMod val="75000"/>
                </a:schemeClr>
              </a:solidFill>
            </a:endParaRPr>
          </a:p>
        </p:txBody>
      </p:sp>
      <p:graphicFrame>
        <p:nvGraphicFramePr>
          <p:cNvPr id="2" name="对象 1"/>
          <p:cNvGraphicFramePr/>
          <p:nvPr/>
        </p:nvGraphicFramePr>
        <p:xfrm>
          <a:off x="5817870" y="1518920"/>
          <a:ext cx="2771140" cy="520065"/>
        </p:xfrm>
        <a:graphic>
          <a:graphicData uri="http://schemas.openxmlformats.org/presentationml/2006/ole">
            <mc:AlternateContent xmlns:mc="http://schemas.openxmlformats.org/markup-compatibility/2006">
              <mc:Choice xmlns:v="urn:schemas-microsoft-com:vml" Requires="v">
                <p:oleObj spid="_x0000_s3" name="" r:id="rId1" imgW="2432050" imgH="355600" progId="Paint.Picture">
                  <p:embed/>
                </p:oleObj>
              </mc:Choice>
              <mc:Fallback>
                <p:oleObj name="" r:id="rId1" imgW="2432050" imgH="355600" progId="Paint.Picture">
                  <p:embed/>
                  <p:pic>
                    <p:nvPicPr>
                      <p:cNvPr id="0" name="图片 2"/>
                      <p:cNvPicPr/>
                      <p:nvPr/>
                    </p:nvPicPr>
                    <p:blipFill>
                      <a:blip r:embed="rId2"/>
                      <a:stretch>
                        <a:fillRect/>
                      </a:stretch>
                    </p:blipFill>
                    <p:spPr>
                      <a:xfrm>
                        <a:off x="5817870" y="1518920"/>
                        <a:ext cx="2771140" cy="520065"/>
                      </a:xfrm>
                      <a:prstGeom prst="rect">
                        <a:avLst/>
                      </a:prstGeom>
                    </p:spPr>
                  </p:pic>
                </p:oleObj>
              </mc:Fallback>
            </mc:AlternateContent>
          </a:graphicData>
        </a:graphic>
      </p:graphicFrame>
      <p:pic>
        <p:nvPicPr>
          <p:cNvPr id="4" name="图片 3"/>
          <p:cNvPicPr>
            <a:picLocks noChangeAspect="1"/>
          </p:cNvPicPr>
          <p:nvPr/>
        </p:nvPicPr>
        <p:blipFill>
          <a:blip r:embed="rId3"/>
          <a:stretch>
            <a:fillRect/>
          </a:stretch>
        </p:blipFill>
        <p:spPr>
          <a:xfrm>
            <a:off x="428625" y="1227455"/>
            <a:ext cx="5091430" cy="4684395"/>
          </a:xfrm>
          <a:prstGeom prst="rect">
            <a:avLst/>
          </a:prstGeom>
        </p:spPr>
      </p:pic>
      <p:pic>
        <p:nvPicPr>
          <p:cNvPr id="5" name="图片 4"/>
          <p:cNvPicPr>
            <a:picLocks noChangeAspect="1"/>
          </p:cNvPicPr>
          <p:nvPr/>
        </p:nvPicPr>
        <p:blipFill>
          <a:blip r:embed="rId4"/>
          <a:stretch>
            <a:fillRect/>
          </a:stretch>
        </p:blipFill>
        <p:spPr>
          <a:xfrm>
            <a:off x="4956175" y="3824605"/>
            <a:ext cx="3396615" cy="2395220"/>
          </a:xfrm>
          <a:prstGeom prst="rect">
            <a:avLst/>
          </a:prstGeom>
        </p:spPr>
      </p:pic>
      <p:sp>
        <p:nvSpPr>
          <p:cNvPr id="6" name="矩形 5"/>
          <p:cNvSpPr/>
          <p:nvPr/>
        </p:nvSpPr>
        <p:spPr>
          <a:xfrm>
            <a:off x="6063615" y="4779010"/>
            <a:ext cx="2395855" cy="749935"/>
          </a:xfrm>
          <a:prstGeom prst="rect">
            <a:avLst/>
          </a:prstGeom>
          <a:noFill/>
          <a:ln w="38100">
            <a:solidFill>
              <a:srgbClr val="0070C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椭圆 4"/>
          <p:cNvSpPr/>
          <p:nvPr/>
        </p:nvSpPr>
        <p:spPr>
          <a:xfrm>
            <a:off x="410210" y="5215890"/>
            <a:ext cx="1156335" cy="6705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ltLang="zh-CN" sz="2400"/>
          </a:p>
          <a:p>
            <a:pPr algn="ctr"/>
            <a:r>
              <a:rPr lang="en-US" altLang="zh-CN" sz="2400"/>
              <a:t>dfs(2)</a:t>
            </a:r>
            <a:endParaRPr lang="en-US" altLang="zh-CN" sz="2400"/>
          </a:p>
          <a:p>
            <a:pPr algn="ctr"/>
            <a:endParaRPr lang="en-US" altLang="zh-CN" sz="2400"/>
          </a:p>
        </p:txBody>
      </p:sp>
      <p:grpSp>
        <p:nvGrpSpPr>
          <p:cNvPr id="73" name="组合 72"/>
          <p:cNvGrpSpPr/>
          <p:nvPr/>
        </p:nvGrpSpPr>
        <p:grpSpPr>
          <a:xfrm>
            <a:off x="1490980" y="2435860"/>
            <a:ext cx="1146810" cy="1046480"/>
            <a:chOff x="2348" y="3836"/>
            <a:chExt cx="1806" cy="1648"/>
          </a:xfrm>
        </p:grpSpPr>
        <p:sp>
          <p:nvSpPr>
            <p:cNvPr id="3" name="椭圆 2"/>
            <p:cNvSpPr/>
            <p:nvPr/>
          </p:nvSpPr>
          <p:spPr>
            <a:xfrm>
              <a:off x="2348" y="4428"/>
              <a:ext cx="1806" cy="10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ltLang="zh-CN" sz="2400"/>
            </a:p>
            <a:p>
              <a:pPr algn="ctr"/>
              <a:r>
                <a:rPr lang="en-US" altLang="zh-CN" sz="2400"/>
                <a:t>dfs(4)</a:t>
              </a:r>
              <a:endParaRPr lang="en-US" altLang="zh-CN" sz="2400"/>
            </a:p>
            <a:p>
              <a:pPr algn="ctr"/>
              <a:endParaRPr lang="en-US" altLang="zh-CN" sz="2400"/>
            </a:p>
          </p:txBody>
        </p:sp>
        <p:cxnSp>
          <p:nvCxnSpPr>
            <p:cNvPr id="36" name="直接箭头连接符 35"/>
            <p:cNvCxnSpPr>
              <a:stCxn id="2" idx="3"/>
              <a:endCxn id="3" idx="0"/>
            </p:cNvCxnSpPr>
            <p:nvPr/>
          </p:nvCxnSpPr>
          <p:spPr>
            <a:xfrm flipH="1">
              <a:off x="3251" y="3836"/>
              <a:ext cx="782" cy="59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grpSp>
      <p:grpSp>
        <p:nvGrpSpPr>
          <p:cNvPr id="74" name="组合 73"/>
          <p:cNvGrpSpPr/>
          <p:nvPr/>
        </p:nvGrpSpPr>
        <p:grpSpPr>
          <a:xfrm>
            <a:off x="927735" y="3383915"/>
            <a:ext cx="1136650" cy="1300480"/>
            <a:chOff x="1461" y="5329"/>
            <a:chExt cx="1790" cy="2048"/>
          </a:xfrm>
        </p:grpSpPr>
        <p:sp>
          <p:nvSpPr>
            <p:cNvPr id="4" name="椭圆 3"/>
            <p:cNvSpPr/>
            <p:nvPr/>
          </p:nvSpPr>
          <p:spPr>
            <a:xfrm>
              <a:off x="1461" y="6321"/>
              <a:ext cx="1791" cy="10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ltLang="zh-CN" sz="2400"/>
            </a:p>
            <a:p>
              <a:pPr algn="ctr"/>
              <a:r>
                <a:rPr lang="en-US" altLang="zh-CN" sz="2400"/>
                <a:t>dfs(3)</a:t>
              </a:r>
              <a:endParaRPr lang="en-US" altLang="zh-CN" sz="2400"/>
            </a:p>
            <a:p>
              <a:pPr algn="ctr"/>
              <a:endParaRPr lang="en-US" altLang="zh-CN" sz="2400"/>
            </a:p>
          </p:txBody>
        </p:sp>
        <p:cxnSp>
          <p:nvCxnSpPr>
            <p:cNvPr id="37" name="直接箭头连接符 36"/>
            <p:cNvCxnSpPr>
              <a:stCxn id="3" idx="3"/>
              <a:endCxn id="4" idx="0"/>
            </p:cNvCxnSpPr>
            <p:nvPr/>
          </p:nvCxnSpPr>
          <p:spPr>
            <a:xfrm flipH="1">
              <a:off x="2357" y="5329"/>
              <a:ext cx="255" cy="99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grpSp>
      <p:cxnSp>
        <p:nvCxnSpPr>
          <p:cNvPr id="38" name="直接箭头连接符 37"/>
          <p:cNvCxnSpPr>
            <a:stCxn id="4" idx="3"/>
            <a:endCxn id="5" idx="0"/>
          </p:cNvCxnSpPr>
          <p:nvPr/>
        </p:nvCxnSpPr>
        <p:spPr>
          <a:xfrm flipH="1">
            <a:off x="988695" y="4585970"/>
            <a:ext cx="105410" cy="62992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grpSp>
        <p:nvGrpSpPr>
          <p:cNvPr id="78" name="组合 77"/>
          <p:cNvGrpSpPr/>
          <p:nvPr/>
        </p:nvGrpSpPr>
        <p:grpSpPr>
          <a:xfrm>
            <a:off x="1666240" y="4741545"/>
            <a:ext cx="1184910" cy="1567180"/>
            <a:chOff x="2624" y="7467"/>
            <a:chExt cx="1866" cy="2468"/>
          </a:xfrm>
        </p:grpSpPr>
        <p:sp>
          <p:nvSpPr>
            <p:cNvPr id="6" name="椭圆 5"/>
            <p:cNvSpPr/>
            <p:nvPr/>
          </p:nvSpPr>
          <p:spPr>
            <a:xfrm>
              <a:off x="2624" y="8879"/>
              <a:ext cx="1866" cy="10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ltLang="zh-CN" sz="2400"/>
            </a:p>
            <a:p>
              <a:pPr algn="ctr"/>
              <a:r>
                <a:rPr lang="en-US" altLang="zh-CN" sz="2400"/>
                <a:t>dfs(1)</a:t>
              </a:r>
              <a:endParaRPr lang="en-US" altLang="zh-CN" sz="2400"/>
            </a:p>
            <a:p>
              <a:pPr algn="ctr"/>
              <a:endParaRPr lang="en-US" altLang="zh-CN" sz="2400"/>
            </a:p>
          </p:txBody>
        </p:sp>
        <p:cxnSp>
          <p:nvCxnSpPr>
            <p:cNvPr id="39" name="直接箭头连接符 38"/>
            <p:cNvCxnSpPr>
              <a:endCxn id="6" idx="0"/>
            </p:cNvCxnSpPr>
            <p:nvPr/>
          </p:nvCxnSpPr>
          <p:spPr>
            <a:xfrm>
              <a:off x="2690" y="7467"/>
              <a:ext cx="867" cy="141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grpSp>
      <p:cxnSp>
        <p:nvCxnSpPr>
          <p:cNvPr id="41" name="直接箭头连接符 40"/>
          <p:cNvCxnSpPr>
            <a:stCxn id="6" idx="7"/>
            <a:endCxn id="4" idx="5"/>
          </p:cNvCxnSpPr>
          <p:nvPr/>
        </p:nvCxnSpPr>
        <p:spPr>
          <a:xfrm flipH="1" flipV="1">
            <a:off x="1898650" y="4585970"/>
            <a:ext cx="779145" cy="1150620"/>
          </a:xfrm>
          <a:prstGeom prst="straightConnector1">
            <a:avLst/>
          </a:prstGeom>
          <a:ln w="19050">
            <a:tailEnd type="arrow" w="med" len="med"/>
          </a:ln>
        </p:spPr>
        <p:style>
          <a:lnRef idx="2">
            <a:schemeClr val="accent2"/>
          </a:lnRef>
          <a:fillRef idx="0">
            <a:schemeClr val="accent2"/>
          </a:fillRef>
          <a:effectRef idx="1">
            <a:schemeClr val="accent2"/>
          </a:effectRef>
          <a:fontRef idx="minor">
            <a:schemeClr val="tx1"/>
          </a:fontRef>
        </p:style>
      </p:cxnSp>
      <p:sp>
        <p:nvSpPr>
          <p:cNvPr id="42" name="文本框 41"/>
          <p:cNvSpPr txBox="1"/>
          <p:nvPr/>
        </p:nvSpPr>
        <p:spPr>
          <a:xfrm>
            <a:off x="317500" y="3724275"/>
            <a:ext cx="962660" cy="368300"/>
          </a:xfrm>
          <a:prstGeom prst="rect">
            <a:avLst/>
          </a:prstGeom>
          <a:noFill/>
        </p:spPr>
        <p:txBody>
          <a:bodyPr wrap="square" rtlCol="0">
            <a:spAutoFit/>
          </a:bodyPr>
          <a:p>
            <a:r>
              <a:rPr lang="en-US" altLang="zh-CN">
                <a:highlight>
                  <a:srgbClr val="FFFF00"/>
                </a:highlight>
              </a:rPr>
              <a:t>dp[3]=2</a:t>
            </a:r>
            <a:endParaRPr lang="en-US" altLang="zh-CN">
              <a:highlight>
                <a:srgbClr val="FFFF00"/>
              </a:highlight>
            </a:endParaRPr>
          </a:p>
        </p:txBody>
      </p:sp>
      <p:cxnSp>
        <p:nvCxnSpPr>
          <p:cNvPr id="43" name="直接箭头连接符 42"/>
          <p:cNvCxnSpPr>
            <a:stCxn id="4" idx="7"/>
          </p:cNvCxnSpPr>
          <p:nvPr/>
        </p:nvCxnSpPr>
        <p:spPr>
          <a:xfrm flipV="1">
            <a:off x="1898650" y="3482340"/>
            <a:ext cx="165735" cy="629920"/>
          </a:xfrm>
          <a:prstGeom prst="straightConnector1">
            <a:avLst/>
          </a:prstGeom>
          <a:ln w="19050">
            <a:tailEnd type="arrow" w="med" len="med"/>
          </a:ln>
        </p:spPr>
        <p:style>
          <a:lnRef idx="2">
            <a:schemeClr val="accent2"/>
          </a:lnRef>
          <a:fillRef idx="0">
            <a:schemeClr val="accent2"/>
          </a:fillRef>
          <a:effectRef idx="1">
            <a:schemeClr val="accent2"/>
          </a:effectRef>
          <a:fontRef idx="minor">
            <a:schemeClr val="tx1"/>
          </a:fontRef>
        </p:style>
      </p:cxnSp>
      <p:sp>
        <p:nvSpPr>
          <p:cNvPr id="45" name="文本框 44"/>
          <p:cNvSpPr txBox="1"/>
          <p:nvPr/>
        </p:nvSpPr>
        <p:spPr>
          <a:xfrm>
            <a:off x="2132330" y="4946015"/>
            <a:ext cx="783590" cy="368300"/>
          </a:xfrm>
          <a:prstGeom prst="rect">
            <a:avLst/>
          </a:prstGeom>
          <a:noFill/>
        </p:spPr>
        <p:txBody>
          <a:bodyPr wrap="square" rtlCol="0">
            <a:spAutoFit/>
          </a:bodyPr>
          <a:p>
            <a:r>
              <a:rPr lang="en-US" altLang="zh-CN"/>
              <a:t>b=1</a:t>
            </a:r>
            <a:endParaRPr lang="en-US" altLang="zh-CN"/>
          </a:p>
        </p:txBody>
      </p:sp>
      <p:sp>
        <p:nvSpPr>
          <p:cNvPr id="46" name="文本框 45"/>
          <p:cNvSpPr txBox="1"/>
          <p:nvPr/>
        </p:nvSpPr>
        <p:spPr>
          <a:xfrm>
            <a:off x="1666240" y="3616325"/>
            <a:ext cx="783590" cy="368300"/>
          </a:xfrm>
          <a:prstGeom prst="rect">
            <a:avLst/>
          </a:prstGeom>
          <a:noFill/>
        </p:spPr>
        <p:txBody>
          <a:bodyPr wrap="square" rtlCol="0">
            <a:spAutoFit/>
          </a:bodyPr>
          <a:p>
            <a:r>
              <a:rPr lang="en-US" altLang="zh-CN"/>
              <a:t>a=2</a:t>
            </a:r>
            <a:endParaRPr lang="en-US" altLang="zh-CN"/>
          </a:p>
        </p:txBody>
      </p:sp>
      <p:sp>
        <p:nvSpPr>
          <p:cNvPr id="47" name="椭圆 46"/>
          <p:cNvSpPr/>
          <p:nvPr/>
        </p:nvSpPr>
        <p:spPr>
          <a:xfrm>
            <a:off x="2620010" y="3802380"/>
            <a:ext cx="1156335" cy="670560"/>
          </a:xfrm>
          <a:prstGeom prst="ellipse">
            <a:avLst/>
          </a:prstGeom>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ltLang="zh-CN" sz="2400"/>
          </a:p>
          <a:p>
            <a:pPr algn="ctr"/>
            <a:r>
              <a:rPr lang="en-US" altLang="zh-CN" sz="2000"/>
              <a:t>dfs(2)</a:t>
            </a:r>
            <a:endParaRPr lang="en-US" altLang="zh-CN" sz="2000"/>
          </a:p>
          <a:p>
            <a:pPr algn="ctr"/>
            <a:endParaRPr lang="en-US" altLang="zh-CN" sz="2000"/>
          </a:p>
        </p:txBody>
      </p:sp>
      <p:cxnSp>
        <p:nvCxnSpPr>
          <p:cNvPr id="48" name="直接箭头连接符 47"/>
          <p:cNvCxnSpPr>
            <a:endCxn id="47" idx="1"/>
          </p:cNvCxnSpPr>
          <p:nvPr/>
        </p:nvCxnSpPr>
        <p:spPr>
          <a:xfrm>
            <a:off x="2466340" y="3282315"/>
            <a:ext cx="323215" cy="61849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52" name="文本框 51"/>
          <p:cNvSpPr txBox="1"/>
          <p:nvPr/>
        </p:nvSpPr>
        <p:spPr>
          <a:xfrm>
            <a:off x="560070" y="2778760"/>
            <a:ext cx="962660" cy="368300"/>
          </a:xfrm>
          <a:prstGeom prst="rect">
            <a:avLst/>
          </a:prstGeom>
          <a:noFill/>
        </p:spPr>
        <p:txBody>
          <a:bodyPr wrap="square" rtlCol="0">
            <a:spAutoFit/>
          </a:bodyPr>
          <a:p>
            <a:r>
              <a:rPr lang="en-US" altLang="zh-CN">
                <a:highlight>
                  <a:srgbClr val="FFFF00"/>
                </a:highlight>
              </a:rPr>
              <a:t>dp[4]=3</a:t>
            </a:r>
            <a:endParaRPr lang="en-US" altLang="zh-CN">
              <a:highlight>
                <a:srgbClr val="FFFF00"/>
              </a:highlight>
            </a:endParaRPr>
          </a:p>
        </p:txBody>
      </p:sp>
      <p:sp>
        <p:nvSpPr>
          <p:cNvPr id="53" name="文本框 52"/>
          <p:cNvSpPr txBox="1"/>
          <p:nvPr/>
        </p:nvSpPr>
        <p:spPr>
          <a:xfrm>
            <a:off x="1427480" y="1813560"/>
            <a:ext cx="962660" cy="368300"/>
          </a:xfrm>
          <a:prstGeom prst="rect">
            <a:avLst/>
          </a:prstGeom>
          <a:noFill/>
        </p:spPr>
        <p:txBody>
          <a:bodyPr wrap="square" rtlCol="0">
            <a:spAutoFit/>
          </a:bodyPr>
          <a:p>
            <a:r>
              <a:rPr lang="en-US" altLang="zh-CN">
                <a:highlight>
                  <a:srgbClr val="FFFF00"/>
                </a:highlight>
              </a:rPr>
              <a:t>dp[5]=5</a:t>
            </a:r>
            <a:endParaRPr lang="en-US" altLang="zh-CN">
              <a:highlight>
                <a:srgbClr val="FFFF00"/>
              </a:highlight>
            </a:endParaRPr>
          </a:p>
        </p:txBody>
      </p:sp>
      <p:grpSp>
        <p:nvGrpSpPr>
          <p:cNvPr id="85" name="组合 84"/>
          <p:cNvGrpSpPr/>
          <p:nvPr/>
        </p:nvGrpSpPr>
        <p:grpSpPr>
          <a:xfrm>
            <a:off x="2526030" y="2534285"/>
            <a:ext cx="783590" cy="490220"/>
            <a:chOff x="3978" y="3991"/>
            <a:chExt cx="1234" cy="772"/>
          </a:xfrm>
        </p:grpSpPr>
        <p:cxnSp>
          <p:nvCxnSpPr>
            <p:cNvPr id="55" name="直接箭头连接符 54"/>
            <p:cNvCxnSpPr/>
            <p:nvPr/>
          </p:nvCxnSpPr>
          <p:spPr>
            <a:xfrm flipV="1">
              <a:off x="4033" y="3991"/>
              <a:ext cx="559" cy="653"/>
            </a:xfrm>
            <a:prstGeom prst="straightConnector1">
              <a:avLst/>
            </a:prstGeom>
            <a:ln w="19050">
              <a:tailEnd type="arrow" w="med" len="med"/>
            </a:ln>
          </p:spPr>
          <p:style>
            <a:lnRef idx="2">
              <a:schemeClr val="accent2"/>
            </a:lnRef>
            <a:fillRef idx="0">
              <a:schemeClr val="accent2"/>
            </a:fillRef>
            <a:effectRef idx="1">
              <a:schemeClr val="accent2"/>
            </a:effectRef>
            <a:fontRef idx="minor">
              <a:schemeClr val="tx1"/>
            </a:fontRef>
          </p:style>
        </p:cxnSp>
        <p:sp>
          <p:nvSpPr>
            <p:cNvPr id="56" name="文本框 55"/>
            <p:cNvSpPr txBox="1"/>
            <p:nvPr/>
          </p:nvSpPr>
          <p:spPr>
            <a:xfrm>
              <a:off x="3978" y="4183"/>
              <a:ext cx="1234" cy="580"/>
            </a:xfrm>
            <a:prstGeom prst="rect">
              <a:avLst/>
            </a:prstGeom>
            <a:noFill/>
          </p:spPr>
          <p:txBody>
            <a:bodyPr wrap="square" rtlCol="0">
              <a:spAutoFit/>
            </a:bodyPr>
            <a:p>
              <a:r>
                <a:rPr lang="en-US" altLang="zh-CN"/>
                <a:t>a=3</a:t>
              </a:r>
              <a:endParaRPr lang="en-US" altLang="zh-CN"/>
            </a:p>
          </p:txBody>
        </p:sp>
      </p:grpSp>
      <p:grpSp>
        <p:nvGrpSpPr>
          <p:cNvPr id="86" name="组合 85"/>
          <p:cNvGrpSpPr/>
          <p:nvPr/>
        </p:nvGrpSpPr>
        <p:grpSpPr>
          <a:xfrm>
            <a:off x="3453130" y="2406015"/>
            <a:ext cx="1073785" cy="650875"/>
            <a:chOff x="5438" y="3789"/>
            <a:chExt cx="1691" cy="1025"/>
          </a:xfrm>
        </p:grpSpPr>
        <p:sp>
          <p:nvSpPr>
            <p:cNvPr id="57" name="文本框 56"/>
            <p:cNvSpPr txBox="1"/>
            <p:nvPr/>
          </p:nvSpPr>
          <p:spPr>
            <a:xfrm>
              <a:off x="5613" y="4234"/>
              <a:ext cx="1516" cy="580"/>
            </a:xfrm>
            <a:prstGeom prst="rect">
              <a:avLst/>
            </a:prstGeom>
            <a:noFill/>
          </p:spPr>
          <p:txBody>
            <a:bodyPr wrap="square" rtlCol="0">
              <a:spAutoFit/>
            </a:bodyPr>
            <a:p>
              <a:r>
                <a:rPr lang="en-US" altLang="zh-CN">
                  <a:highlight>
                    <a:srgbClr val="FFFF00"/>
                  </a:highlight>
                </a:rPr>
                <a:t>dp[3]=2</a:t>
              </a:r>
              <a:endParaRPr lang="en-US" altLang="zh-CN">
                <a:highlight>
                  <a:srgbClr val="FFFF00"/>
                </a:highlight>
              </a:endParaRPr>
            </a:p>
          </p:txBody>
        </p:sp>
        <p:cxnSp>
          <p:nvCxnSpPr>
            <p:cNvPr id="60" name="直接箭头连接符 59"/>
            <p:cNvCxnSpPr/>
            <p:nvPr/>
          </p:nvCxnSpPr>
          <p:spPr>
            <a:xfrm>
              <a:off x="5438" y="3789"/>
              <a:ext cx="539" cy="571"/>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grpSp>
      <p:grpSp>
        <p:nvGrpSpPr>
          <p:cNvPr id="87" name="组合 86"/>
          <p:cNvGrpSpPr/>
          <p:nvPr/>
        </p:nvGrpSpPr>
        <p:grpSpPr>
          <a:xfrm>
            <a:off x="3593465" y="2268855"/>
            <a:ext cx="843915" cy="419100"/>
            <a:chOff x="5659" y="3573"/>
            <a:chExt cx="1329" cy="660"/>
          </a:xfrm>
        </p:grpSpPr>
        <p:sp>
          <p:nvSpPr>
            <p:cNvPr id="50" name="文本框 49"/>
            <p:cNvSpPr txBox="1"/>
            <p:nvPr/>
          </p:nvSpPr>
          <p:spPr>
            <a:xfrm>
              <a:off x="5754" y="3573"/>
              <a:ext cx="1234" cy="580"/>
            </a:xfrm>
            <a:prstGeom prst="rect">
              <a:avLst/>
            </a:prstGeom>
            <a:noFill/>
          </p:spPr>
          <p:txBody>
            <a:bodyPr wrap="square" rtlCol="0">
              <a:spAutoFit/>
            </a:bodyPr>
            <a:p>
              <a:r>
                <a:rPr lang="en-US" altLang="zh-CN"/>
                <a:t>b=2</a:t>
              </a:r>
              <a:endParaRPr lang="en-US" altLang="zh-CN"/>
            </a:p>
          </p:txBody>
        </p:sp>
        <p:cxnSp>
          <p:nvCxnSpPr>
            <p:cNvPr id="61" name="直接箭头连接符 60"/>
            <p:cNvCxnSpPr/>
            <p:nvPr/>
          </p:nvCxnSpPr>
          <p:spPr>
            <a:xfrm flipH="1" flipV="1">
              <a:off x="5659" y="3573"/>
              <a:ext cx="544" cy="661"/>
            </a:xfrm>
            <a:prstGeom prst="straightConnector1">
              <a:avLst/>
            </a:prstGeom>
            <a:ln w="19050">
              <a:tailEnd type="arrow" w="med" len="med"/>
            </a:ln>
          </p:spPr>
          <p:style>
            <a:lnRef idx="2">
              <a:schemeClr val="accent2"/>
            </a:lnRef>
            <a:fillRef idx="0">
              <a:schemeClr val="accent2"/>
            </a:fillRef>
            <a:effectRef idx="1">
              <a:schemeClr val="accent2"/>
            </a:effectRef>
            <a:fontRef idx="minor">
              <a:schemeClr val="tx1"/>
            </a:fontRef>
          </p:style>
        </p:cxnSp>
      </p:grpSp>
      <p:sp>
        <p:nvSpPr>
          <p:cNvPr id="63" name="椭圆 62"/>
          <p:cNvSpPr/>
          <p:nvPr/>
        </p:nvSpPr>
        <p:spPr>
          <a:xfrm>
            <a:off x="3725545" y="1191895"/>
            <a:ext cx="1165860" cy="67119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ltLang="zh-CN" sz="2400"/>
          </a:p>
          <a:p>
            <a:pPr algn="ctr"/>
            <a:r>
              <a:rPr lang="en-US" altLang="zh-CN" sz="2400"/>
              <a:t>dfs(6)</a:t>
            </a:r>
            <a:endParaRPr lang="en-US" altLang="zh-CN" sz="2400"/>
          </a:p>
          <a:p>
            <a:pPr algn="ctr"/>
            <a:endParaRPr lang="en-US" altLang="zh-CN" sz="2400"/>
          </a:p>
        </p:txBody>
      </p:sp>
      <p:grpSp>
        <p:nvGrpSpPr>
          <p:cNvPr id="72" name="组合 71"/>
          <p:cNvGrpSpPr/>
          <p:nvPr/>
        </p:nvGrpSpPr>
        <p:grpSpPr>
          <a:xfrm>
            <a:off x="2390140" y="1527810"/>
            <a:ext cx="1334770" cy="1005840"/>
            <a:chOff x="3764" y="2406"/>
            <a:chExt cx="2102" cy="1584"/>
          </a:xfrm>
        </p:grpSpPr>
        <p:sp>
          <p:nvSpPr>
            <p:cNvPr id="2" name="椭圆 1"/>
            <p:cNvSpPr/>
            <p:nvPr/>
          </p:nvSpPr>
          <p:spPr>
            <a:xfrm>
              <a:off x="3764" y="2934"/>
              <a:ext cx="1836" cy="105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ltLang="zh-CN" sz="2400"/>
            </a:p>
            <a:p>
              <a:pPr algn="ctr"/>
              <a:r>
                <a:rPr lang="en-US" altLang="zh-CN" sz="2400"/>
                <a:t>dfs(5)</a:t>
              </a:r>
              <a:endParaRPr lang="en-US" altLang="zh-CN" sz="2400"/>
            </a:p>
            <a:p>
              <a:pPr algn="ctr"/>
              <a:endParaRPr lang="en-US" altLang="zh-CN" sz="2400"/>
            </a:p>
          </p:txBody>
        </p:sp>
        <p:cxnSp>
          <p:nvCxnSpPr>
            <p:cNvPr id="64" name="直接箭头连接符 63"/>
            <p:cNvCxnSpPr>
              <a:stCxn id="63" idx="2"/>
              <a:endCxn id="2" idx="0"/>
            </p:cNvCxnSpPr>
            <p:nvPr/>
          </p:nvCxnSpPr>
          <p:spPr>
            <a:xfrm flipH="1">
              <a:off x="4682" y="2406"/>
              <a:ext cx="1185" cy="52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grpSp>
      <p:grpSp>
        <p:nvGrpSpPr>
          <p:cNvPr id="88" name="组合 87"/>
          <p:cNvGrpSpPr/>
          <p:nvPr/>
        </p:nvGrpSpPr>
        <p:grpSpPr>
          <a:xfrm>
            <a:off x="3385185" y="1730375"/>
            <a:ext cx="1052195" cy="368300"/>
            <a:chOff x="5331" y="2725"/>
            <a:chExt cx="1657" cy="580"/>
          </a:xfrm>
        </p:grpSpPr>
        <p:cxnSp>
          <p:nvCxnSpPr>
            <p:cNvPr id="66" name="直接箭头连接符 65"/>
            <p:cNvCxnSpPr/>
            <p:nvPr/>
          </p:nvCxnSpPr>
          <p:spPr>
            <a:xfrm flipV="1">
              <a:off x="5331" y="2788"/>
              <a:ext cx="805" cy="310"/>
            </a:xfrm>
            <a:prstGeom prst="straightConnector1">
              <a:avLst/>
            </a:prstGeom>
            <a:ln w="19050">
              <a:tailEnd type="arrow" w="med" len="med"/>
            </a:ln>
          </p:spPr>
          <p:style>
            <a:lnRef idx="2">
              <a:schemeClr val="accent2"/>
            </a:lnRef>
            <a:fillRef idx="0">
              <a:schemeClr val="accent2"/>
            </a:fillRef>
            <a:effectRef idx="1">
              <a:schemeClr val="accent2"/>
            </a:effectRef>
            <a:fontRef idx="minor">
              <a:schemeClr val="tx1"/>
            </a:fontRef>
          </p:style>
        </p:cxnSp>
        <p:sp>
          <p:nvSpPr>
            <p:cNvPr id="67" name="文本框 66"/>
            <p:cNvSpPr txBox="1"/>
            <p:nvPr/>
          </p:nvSpPr>
          <p:spPr>
            <a:xfrm>
              <a:off x="5754" y="2725"/>
              <a:ext cx="1234" cy="580"/>
            </a:xfrm>
            <a:prstGeom prst="rect">
              <a:avLst/>
            </a:prstGeom>
            <a:noFill/>
          </p:spPr>
          <p:txBody>
            <a:bodyPr wrap="square" rtlCol="0">
              <a:spAutoFit/>
            </a:bodyPr>
            <a:p>
              <a:r>
                <a:rPr lang="en-US" altLang="zh-CN"/>
                <a:t>a=5</a:t>
              </a:r>
              <a:endParaRPr lang="en-US" altLang="zh-CN"/>
            </a:p>
          </p:txBody>
        </p:sp>
      </p:grpSp>
      <p:grpSp>
        <p:nvGrpSpPr>
          <p:cNvPr id="89" name="组合 88"/>
          <p:cNvGrpSpPr/>
          <p:nvPr/>
        </p:nvGrpSpPr>
        <p:grpSpPr>
          <a:xfrm>
            <a:off x="4308475" y="1863090"/>
            <a:ext cx="1435735" cy="905510"/>
            <a:chOff x="6785" y="2934"/>
            <a:chExt cx="2261" cy="1426"/>
          </a:xfrm>
        </p:grpSpPr>
        <p:cxnSp>
          <p:nvCxnSpPr>
            <p:cNvPr id="65" name="直接箭头连接符 64"/>
            <p:cNvCxnSpPr>
              <a:stCxn id="63" idx="4"/>
              <a:endCxn id="68" idx="1"/>
            </p:cNvCxnSpPr>
            <p:nvPr/>
          </p:nvCxnSpPr>
          <p:spPr>
            <a:xfrm>
              <a:off x="6785" y="2934"/>
              <a:ext cx="745" cy="1136"/>
            </a:xfrm>
            <a:prstGeom prst="straightConnector1">
              <a:avLst/>
            </a:prstGeom>
            <a:ln w="19050">
              <a:tailEnd type="arrow" w="med" len="med"/>
            </a:ln>
          </p:spPr>
          <p:style>
            <a:lnRef idx="2">
              <a:schemeClr val="accent2"/>
            </a:lnRef>
            <a:fillRef idx="0">
              <a:schemeClr val="accent2"/>
            </a:fillRef>
            <a:effectRef idx="1">
              <a:schemeClr val="accent2"/>
            </a:effectRef>
            <a:fontRef idx="minor">
              <a:schemeClr val="tx1"/>
            </a:fontRef>
          </p:style>
        </p:cxnSp>
        <p:sp>
          <p:nvSpPr>
            <p:cNvPr id="68" name="文本框 67"/>
            <p:cNvSpPr txBox="1"/>
            <p:nvPr/>
          </p:nvSpPr>
          <p:spPr>
            <a:xfrm>
              <a:off x="7530" y="3780"/>
              <a:ext cx="1516" cy="580"/>
            </a:xfrm>
            <a:prstGeom prst="rect">
              <a:avLst/>
            </a:prstGeom>
            <a:noFill/>
          </p:spPr>
          <p:txBody>
            <a:bodyPr wrap="square" rtlCol="0">
              <a:spAutoFit/>
            </a:bodyPr>
            <a:p>
              <a:r>
                <a:rPr lang="en-US" altLang="zh-CN">
                  <a:highlight>
                    <a:srgbClr val="FFFF00"/>
                  </a:highlight>
                </a:rPr>
                <a:t>dp[4]=3</a:t>
              </a:r>
              <a:endParaRPr lang="en-US" altLang="zh-CN">
                <a:highlight>
                  <a:srgbClr val="FFFF00"/>
                </a:highlight>
              </a:endParaRPr>
            </a:p>
          </p:txBody>
        </p:sp>
      </p:grpSp>
      <p:grpSp>
        <p:nvGrpSpPr>
          <p:cNvPr id="90" name="组合 89"/>
          <p:cNvGrpSpPr/>
          <p:nvPr/>
        </p:nvGrpSpPr>
        <p:grpSpPr>
          <a:xfrm>
            <a:off x="4720590" y="1764665"/>
            <a:ext cx="954405" cy="635000"/>
            <a:chOff x="7434" y="2779"/>
            <a:chExt cx="1503" cy="1000"/>
          </a:xfrm>
        </p:grpSpPr>
        <p:cxnSp>
          <p:nvCxnSpPr>
            <p:cNvPr id="54" name="直接箭头连接符 53"/>
            <p:cNvCxnSpPr>
              <a:stCxn id="68" idx="0"/>
              <a:endCxn id="63" idx="5"/>
            </p:cNvCxnSpPr>
            <p:nvPr/>
          </p:nvCxnSpPr>
          <p:spPr>
            <a:xfrm flipH="1" flipV="1">
              <a:off x="7434" y="2779"/>
              <a:ext cx="854" cy="1001"/>
            </a:xfrm>
            <a:prstGeom prst="straightConnector1">
              <a:avLst/>
            </a:prstGeom>
            <a:ln w="19050">
              <a:tailEnd type="arrow" w="med" len="med"/>
            </a:ln>
          </p:spPr>
          <p:style>
            <a:lnRef idx="2">
              <a:schemeClr val="accent2"/>
            </a:lnRef>
            <a:fillRef idx="0">
              <a:schemeClr val="accent2"/>
            </a:fillRef>
            <a:effectRef idx="1">
              <a:schemeClr val="accent2"/>
            </a:effectRef>
            <a:fontRef idx="minor">
              <a:schemeClr val="tx1"/>
            </a:fontRef>
          </p:style>
        </p:cxnSp>
        <p:sp>
          <p:nvSpPr>
            <p:cNvPr id="69" name="文本框 68"/>
            <p:cNvSpPr txBox="1"/>
            <p:nvPr/>
          </p:nvSpPr>
          <p:spPr>
            <a:xfrm>
              <a:off x="7703" y="2934"/>
              <a:ext cx="1234" cy="580"/>
            </a:xfrm>
            <a:prstGeom prst="rect">
              <a:avLst/>
            </a:prstGeom>
            <a:noFill/>
          </p:spPr>
          <p:txBody>
            <a:bodyPr wrap="square" rtlCol="0">
              <a:spAutoFit/>
            </a:bodyPr>
            <a:p>
              <a:r>
                <a:rPr lang="en-US" altLang="zh-CN"/>
                <a:t>b=3</a:t>
              </a:r>
              <a:endParaRPr lang="en-US" altLang="zh-CN"/>
            </a:p>
          </p:txBody>
        </p:sp>
      </p:grpSp>
      <p:grpSp>
        <p:nvGrpSpPr>
          <p:cNvPr id="77" name="组合 76"/>
          <p:cNvGrpSpPr/>
          <p:nvPr/>
        </p:nvGrpSpPr>
        <p:grpSpPr>
          <a:xfrm>
            <a:off x="1094105" y="4684395"/>
            <a:ext cx="681990" cy="629920"/>
            <a:chOff x="1723" y="7377"/>
            <a:chExt cx="1074" cy="992"/>
          </a:xfrm>
        </p:grpSpPr>
        <p:cxnSp>
          <p:nvCxnSpPr>
            <p:cNvPr id="75" name="直接箭头连接符 74"/>
            <p:cNvCxnSpPr/>
            <p:nvPr/>
          </p:nvCxnSpPr>
          <p:spPr>
            <a:xfrm flipV="1">
              <a:off x="2200" y="7377"/>
              <a:ext cx="157" cy="992"/>
            </a:xfrm>
            <a:prstGeom prst="straightConnector1">
              <a:avLst/>
            </a:prstGeom>
            <a:ln w="19050">
              <a:tailEnd type="arrow" w="med" len="med"/>
            </a:ln>
          </p:spPr>
          <p:style>
            <a:lnRef idx="2">
              <a:schemeClr val="accent2"/>
            </a:lnRef>
            <a:fillRef idx="0">
              <a:schemeClr val="accent2"/>
            </a:fillRef>
            <a:effectRef idx="1">
              <a:schemeClr val="accent2"/>
            </a:effectRef>
            <a:fontRef idx="minor">
              <a:schemeClr val="tx1"/>
            </a:fontRef>
          </p:style>
        </p:cxnSp>
        <p:sp>
          <p:nvSpPr>
            <p:cNvPr id="76" name="文本框 75"/>
            <p:cNvSpPr txBox="1"/>
            <p:nvPr/>
          </p:nvSpPr>
          <p:spPr>
            <a:xfrm>
              <a:off x="1723" y="7634"/>
              <a:ext cx="1075" cy="580"/>
            </a:xfrm>
            <a:prstGeom prst="rect">
              <a:avLst/>
            </a:prstGeom>
            <a:noFill/>
          </p:spPr>
          <p:txBody>
            <a:bodyPr wrap="square" rtlCol="0">
              <a:spAutoFit/>
            </a:bodyPr>
            <a:p>
              <a:r>
                <a:rPr lang="en-US" altLang="zh-CN"/>
                <a:t>a=1</a:t>
              </a:r>
              <a:endParaRPr lang="en-US" altLang="zh-CN"/>
            </a:p>
          </p:txBody>
        </p:sp>
      </p:grpSp>
      <p:grpSp>
        <p:nvGrpSpPr>
          <p:cNvPr id="84" name="组合 83"/>
          <p:cNvGrpSpPr/>
          <p:nvPr/>
        </p:nvGrpSpPr>
        <p:grpSpPr>
          <a:xfrm>
            <a:off x="2619909" y="3240147"/>
            <a:ext cx="1105636" cy="571777"/>
            <a:chOff x="4214" y="5008"/>
            <a:chExt cx="1638" cy="1050"/>
          </a:xfrm>
        </p:grpSpPr>
        <p:cxnSp>
          <p:nvCxnSpPr>
            <p:cNvPr id="81" name="直接箭头连接符 80"/>
            <p:cNvCxnSpPr/>
            <p:nvPr/>
          </p:nvCxnSpPr>
          <p:spPr>
            <a:xfrm flipH="1" flipV="1">
              <a:off x="4214" y="5008"/>
              <a:ext cx="883" cy="1032"/>
            </a:xfrm>
            <a:prstGeom prst="straightConnector1">
              <a:avLst/>
            </a:prstGeom>
            <a:ln w="19050">
              <a:tailEnd type="arrow" w="med" len="med"/>
            </a:ln>
          </p:spPr>
          <p:style>
            <a:lnRef idx="2">
              <a:schemeClr val="accent2"/>
            </a:lnRef>
            <a:fillRef idx="0">
              <a:schemeClr val="accent2"/>
            </a:fillRef>
            <a:effectRef idx="1">
              <a:schemeClr val="accent2"/>
            </a:effectRef>
            <a:fontRef idx="minor">
              <a:schemeClr val="tx1"/>
            </a:fontRef>
          </p:style>
        </p:cxnSp>
        <p:sp>
          <p:nvSpPr>
            <p:cNvPr id="82" name="文本框 81"/>
            <p:cNvSpPr txBox="1"/>
            <p:nvPr/>
          </p:nvSpPr>
          <p:spPr>
            <a:xfrm>
              <a:off x="4618" y="5382"/>
              <a:ext cx="1234" cy="676"/>
            </a:xfrm>
            <a:prstGeom prst="rect">
              <a:avLst/>
            </a:prstGeom>
            <a:noFill/>
          </p:spPr>
          <p:txBody>
            <a:bodyPr wrap="square" rtlCol="0">
              <a:spAutoFit/>
            </a:bodyPr>
            <a:p>
              <a:r>
                <a:rPr lang="en-US" altLang="zh-CN"/>
                <a:t>b=1</a:t>
              </a:r>
              <a:endParaRPr lang="en-US" altLang="zh-CN"/>
            </a:p>
          </p:txBody>
        </p:sp>
      </p:grpSp>
      <p:sp>
        <p:nvSpPr>
          <p:cNvPr id="91" name="文本框 90"/>
          <p:cNvSpPr txBox="1"/>
          <p:nvPr/>
        </p:nvSpPr>
        <p:spPr>
          <a:xfrm>
            <a:off x="5060950" y="1233805"/>
            <a:ext cx="1174115" cy="460375"/>
          </a:xfrm>
          <a:prstGeom prst="rect">
            <a:avLst/>
          </a:prstGeom>
          <a:noFill/>
        </p:spPr>
        <p:txBody>
          <a:bodyPr wrap="square" rtlCol="0">
            <a:spAutoFit/>
          </a:bodyPr>
          <a:p>
            <a:r>
              <a:rPr lang="en-US" altLang="zh-CN" sz="2400">
                <a:solidFill>
                  <a:srgbClr val="FF0000"/>
                </a:solidFill>
                <a:highlight>
                  <a:srgbClr val="FFFF00"/>
                </a:highlight>
              </a:rPr>
              <a:t>dp[6]=8</a:t>
            </a:r>
            <a:endParaRPr lang="en-US" altLang="zh-CN" sz="2400">
              <a:solidFill>
                <a:srgbClr val="FF0000"/>
              </a:solidFill>
              <a:highlight>
                <a:srgbClr val="FFFF00"/>
              </a:highlight>
            </a:endParaRPr>
          </a:p>
        </p:txBody>
      </p:sp>
      <p:pic>
        <p:nvPicPr>
          <p:cNvPr id="92" name="图片 91"/>
          <p:cNvPicPr>
            <a:picLocks noChangeAspect="1"/>
          </p:cNvPicPr>
          <p:nvPr/>
        </p:nvPicPr>
        <p:blipFill>
          <a:blip r:embed="rId1"/>
          <a:srcRect t="23301" b="28997"/>
          <a:stretch>
            <a:fillRect/>
          </a:stretch>
        </p:blipFill>
        <p:spPr>
          <a:xfrm>
            <a:off x="5551805" y="3977005"/>
            <a:ext cx="3470910" cy="2265680"/>
          </a:xfrm>
          <a:prstGeom prst="rect">
            <a:avLst/>
          </a:prstGeom>
        </p:spPr>
      </p:pic>
      <p:pic>
        <p:nvPicPr>
          <p:cNvPr id="93" name="图片 92"/>
          <p:cNvPicPr>
            <a:picLocks noChangeAspect="1"/>
          </p:cNvPicPr>
          <p:nvPr/>
        </p:nvPicPr>
        <p:blipFill>
          <a:blip r:embed="rId1"/>
          <a:srcRect t="71787" r="20787"/>
          <a:stretch>
            <a:fillRect/>
          </a:stretch>
        </p:blipFill>
        <p:spPr>
          <a:xfrm>
            <a:off x="6404610" y="1198880"/>
            <a:ext cx="2748915" cy="1339850"/>
          </a:xfrm>
          <a:prstGeom prst="rect">
            <a:avLst/>
          </a:prstGeom>
        </p:spPr>
      </p:pic>
      <p:sp>
        <p:nvSpPr>
          <p:cNvPr id="94" name="标题 1"/>
          <p:cNvSpPr>
            <a:spLocks noGrp="1"/>
          </p:cNvSpPr>
          <p:nvPr/>
        </p:nvSpPr>
        <p:spPr>
          <a:xfrm>
            <a:off x="410210" y="379095"/>
            <a:ext cx="4549775" cy="699135"/>
          </a:xfrm>
          <a:prstGeom prst="rect">
            <a:avLst/>
          </a:prstGeom>
        </p:spPr>
        <p:txBody>
          <a:bodyPr vert="horz" wrap="square" lIns="91440" tIns="45720" rIns="91440" bIns="45720" anchor="ctr" anchorCtr="0">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a:buClrTx/>
              <a:buSzTx/>
              <a:buFontTx/>
            </a:pPr>
            <a:r>
              <a:rPr lang="en-US" altLang="zh-CN" sz="3600" b="1" dirty="0" smtClean="0">
                <a:solidFill>
                  <a:schemeClr val="accent5">
                    <a:lumMod val="75000"/>
                  </a:schemeClr>
                </a:solidFill>
              </a:rPr>
              <a:t>1.2 </a:t>
            </a:r>
            <a:r>
              <a:rPr lang="zh-CN" altLang="en-US" sz="3600" b="1" dirty="0" smtClean="0">
                <a:solidFill>
                  <a:schemeClr val="accent5">
                    <a:lumMod val="75000"/>
                  </a:schemeClr>
                </a:solidFill>
              </a:rPr>
              <a:t>记忆化搜索执行流程：</a:t>
            </a:r>
            <a:endParaRPr lang="en-US" altLang="zh-CN" sz="3600" b="1" dirty="0" smtClean="0">
              <a:solidFill>
                <a:schemeClr val="accent5">
                  <a:lumMod val="75000"/>
                </a:schemeClr>
              </a:solidFill>
            </a:endParaRPr>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3"/>
                                        </p:tgtEl>
                                        <p:attrNameLst>
                                          <p:attrName>style.visibility</p:attrName>
                                        </p:attrNameLst>
                                      </p:cBhvr>
                                      <p:to>
                                        <p:strVal val="visible"/>
                                      </p:to>
                                    </p:set>
                                    <p:anim calcmode="lin" valueType="num">
                                      <p:cBhvr additive="base">
                                        <p:cTn id="7" dur="500" fill="hold"/>
                                        <p:tgtEl>
                                          <p:spTgt spid="63"/>
                                        </p:tgtEl>
                                        <p:attrNameLst>
                                          <p:attrName>ppt_x</p:attrName>
                                        </p:attrNameLst>
                                      </p:cBhvr>
                                      <p:tavLst>
                                        <p:tav tm="0">
                                          <p:val>
                                            <p:strVal val="#ppt_x"/>
                                          </p:val>
                                        </p:tav>
                                        <p:tav tm="100000">
                                          <p:val>
                                            <p:strVal val="#ppt_x"/>
                                          </p:val>
                                        </p:tav>
                                      </p:tavLst>
                                    </p:anim>
                                    <p:anim calcmode="lin" valueType="num">
                                      <p:cBhvr additive="base">
                                        <p:cTn id="8" dur="500" fill="hold"/>
                                        <p:tgtEl>
                                          <p:spTgt spid="6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2"/>
                                        </p:tgtEl>
                                        <p:attrNameLst>
                                          <p:attrName>style.visibility</p:attrName>
                                        </p:attrNameLst>
                                      </p:cBhvr>
                                      <p:to>
                                        <p:strVal val="visible"/>
                                      </p:to>
                                    </p:set>
                                    <p:anim calcmode="lin" valueType="num">
                                      <p:cBhvr additive="base">
                                        <p:cTn id="13" dur="500" fill="hold"/>
                                        <p:tgtEl>
                                          <p:spTgt spid="72"/>
                                        </p:tgtEl>
                                        <p:attrNameLst>
                                          <p:attrName>ppt_x</p:attrName>
                                        </p:attrNameLst>
                                      </p:cBhvr>
                                      <p:tavLst>
                                        <p:tav tm="0">
                                          <p:val>
                                            <p:strVal val="#ppt_x"/>
                                          </p:val>
                                        </p:tav>
                                        <p:tav tm="100000">
                                          <p:val>
                                            <p:strVal val="#ppt_x"/>
                                          </p:val>
                                        </p:tav>
                                      </p:tavLst>
                                    </p:anim>
                                    <p:anim calcmode="lin" valueType="num">
                                      <p:cBhvr additive="base">
                                        <p:cTn id="14" dur="500" fill="hold"/>
                                        <p:tgtEl>
                                          <p:spTgt spid="7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3"/>
                                        </p:tgtEl>
                                        <p:attrNameLst>
                                          <p:attrName>style.visibility</p:attrName>
                                        </p:attrNameLst>
                                      </p:cBhvr>
                                      <p:to>
                                        <p:strVal val="visible"/>
                                      </p:to>
                                    </p:set>
                                    <p:anim calcmode="lin" valueType="num">
                                      <p:cBhvr additive="base">
                                        <p:cTn id="19" dur="500" fill="hold"/>
                                        <p:tgtEl>
                                          <p:spTgt spid="73"/>
                                        </p:tgtEl>
                                        <p:attrNameLst>
                                          <p:attrName>ppt_x</p:attrName>
                                        </p:attrNameLst>
                                      </p:cBhvr>
                                      <p:tavLst>
                                        <p:tav tm="0">
                                          <p:val>
                                            <p:strVal val="#ppt_x"/>
                                          </p:val>
                                        </p:tav>
                                        <p:tav tm="100000">
                                          <p:val>
                                            <p:strVal val="#ppt_x"/>
                                          </p:val>
                                        </p:tav>
                                      </p:tavLst>
                                    </p:anim>
                                    <p:anim calcmode="lin" valueType="num">
                                      <p:cBhvr additive="base">
                                        <p:cTn id="20" dur="500" fill="hold"/>
                                        <p:tgtEl>
                                          <p:spTgt spid="7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4"/>
                                        </p:tgtEl>
                                        <p:attrNameLst>
                                          <p:attrName>style.visibility</p:attrName>
                                        </p:attrNameLst>
                                      </p:cBhvr>
                                      <p:to>
                                        <p:strVal val="visible"/>
                                      </p:to>
                                    </p:set>
                                    <p:anim calcmode="lin" valueType="num">
                                      <p:cBhvr additive="base">
                                        <p:cTn id="25" dur="500" fill="hold"/>
                                        <p:tgtEl>
                                          <p:spTgt spid="74"/>
                                        </p:tgtEl>
                                        <p:attrNameLst>
                                          <p:attrName>ppt_x</p:attrName>
                                        </p:attrNameLst>
                                      </p:cBhvr>
                                      <p:tavLst>
                                        <p:tav tm="0">
                                          <p:val>
                                            <p:strVal val="#ppt_x"/>
                                          </p:val>
                                        </p:tav>
                                        <p:tav tm="100000">
                                          <p:val>
                                            <p:strVal val="#ppt_x"/>
                                          </p:val>
                                        </p:tav>
                                      </p:tavLst>
                                    </p:anim>
                                    <p:anim calcmode="lin" valueType="num">
                                      <p:cBhvr additive="base">
                                        <p:cTn id="26" dur="500" fill="hold"/>
                                        <p:tgtEl>
                                          <p:spTgt spid="7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additive="base">
                                        <p:cTn id="31" dur="500" fill="hold"/>
                                        <p:tgtEl>
                                          <p:spTgt spid="38"/>
                                        </p:tgtEl>
                                        <p:attrNameLst>
                                          <p:attrName>ppt_x</p:attrName>
                                        </p:attrNameLst>
                                      </p:cBhvr>
                                      <p:tavLst>
                                        <p:tav tm="0">
                                          <p:val>
                                            <p:strVal val="#ppt_x"/>
                                          </p:val>
                                        </p:tav>
                                        <p:tav tm="100000">
                                          <p:val>
                                            <p:strVal val="#ppt_x"/>
                                          </p:val>
                                        </p:tav>
                                      </p:tavLst>
                                    </p:anim>
                                    <p:anim calcmode="lin" valueType="num">
                                      <p:cBhvr additive="base">
                                        <p:cTn id="32" dur="500" fill="hold"/>
                                        <p:tgtEl>
                                          <p:spTgt spid="3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additive="base">
                                        <p:cTn id="35" dur="500" fill="hold"/>
                                        <p:tgtEl>
                                          <p:spTgt spid="5"/>
                                        </p:tgtEl>
                                        <p:attrNameLst>
                                          <p:attrName>ppt_x</p:attrName>
                                        </p:attrNameLst>
                                      </p:cBhvr>
                                      <p:tavLst>
                                        <p:tav tm="0">
                                          <p:val>
                                            <p:strVal val="#ppt_x"/>
                                          </p:val>
                                        </p:tav>
                                        <p:tav tm="100000">
                                          <p:val>
                                            <p:strVal val="#ppt_x"/>
                                          </p:val>
                                        </p:tav>
                                      </p:tavLst>
                                    </p:anim>
                                    <p:anim calcmode="lin" valueType="num">
                                      <p:cBhvr additive="base">
                                        <p:cTn id="3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77"/>
                                        </p:tgtEl>
                                        <p:attrNameLst>
                                          <p:attrName>style.visibility</p:attrName>
                                        </p:attrNameLst>
                                      </p:cBhvr>
                                      <p:to>
                                        <p:strVal val="visible"/>
                                      </p:to>
                                    </p:set>
                                    <p:anim calcmode="lin" valueType="num">
                                      <p:cBhvr additive="base">
                                        <p:cTn id="41" dur="500" fill="hold"/>
                                        <p:tgtEl>
                                          <p:spTgt spid="77"/>
                                        </p:tgtEl>
                                        <p:attrNameLst>
                                          <p:attrName>ppt_x</p:attrName>
                                        </p:attrNameLst>
                                      </p:cBhvr>
                                      <p:tavLst>
                                        <p:tav tm="0">
                                          <p:val>
                                            <p:strVal val="#ppt_x"/>
                                          </p:val>
                                        </p:tav>
                                        <p:tav tm="100000">
                                          <p:val>
                                            <p:strVal val="#ppt_x"/>
                                          </p:val>
                                        </p:tav>
                                      </p:tavLst>
                                    </p:anim>
                                    <p:anim calcmode="lin" valueType="num">
                                      <p:cBhvr additive="base">
                                        <p:cTn id="42" dur="500" fill="hold"/>
                                        <p:tgtEl>
                                          <p:spTgt spid="77"/>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78"/>
                                        </p:tgtEl>
                                        <p:attrNameLst>
                                          <p:attrName>style.visibility</p:attrName>
                                        </p:attrNameLst>
                                      </p:cBhvr>
                                      <p:to>
                                        <p:strVal val="visible"/>
                                      </p:to>
                                    </p:set>
                                    <p:anim calcmode="lin" valueType="num">
                                      <p:cBhvr additive="base">
                                        <p:cTn id="47" dur="500" fill="hold"/>
                                        <p:tgtEl>
                                          <p:spTgt spid="78"/>
                                        </p:tgtEl>
                                        <p:attrNameLst>
                                          <p:attrName>ppt_x</p:attrName>
                                        </p:attrNameLst>
                                      </p:cBhvr>
                                      <p:tavLst>
                                        <p:tav tm="0">
                                          <p:val>
                                            <p:strVal val="#ppt_x"/>
                                          </p:val>
                                        </p:tav>
                                        <p:tav tm="100000">
                                          <p:val>
                                            <p:strVal val="#ppt_x"/>
                                          </p:val>
                                        </p:tav>
                                      </p:tavLst>
                                    </p:anim>
                                    <p:anim calcmode="lin" valueType="num">
                                      <p:cBhvr additive="base">
                                        <p:cTn id="48" dur="500" fill="hold"/>
                                        <p:tgtEl>
                                          <p:spTgt spid="78"/>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500" fill="hold"/>
                                        <p:tgtEl>
                                          <p:spTgt spid="45"/>
                                        </p:tgtEl>
                                        <p:attrNameLst>
                                          <p:attrName>ppt_x</p:attrName>
                                        </p:attrNameLst>
                                      </p:cBhvr>
                                      <p:tavLst>
                                        <p:tav tm="0">
                                          <p:val>
                                            <p:strVal val="#ppt_x"/>
                                          </p:val>
                                        </p:tav>
                                        <p:tav tm="100000">
                                          <p:val>
                                            <p:strVal val="#ppt_x"/>
                                          </p:val>
                                        </p:tav>
                                      </p:tavLst>
                                    </p:anim>
                                    <p:anim calcmode="lin" valueType="num">
                                      <p:cBhvr additive="base">
                                        <p:cTn id="54"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42"/>
                                        </p:tgtEl>
                                        <p:attrNameLst>
                                          <p:attrName>style.visibility</p:attrName>
                                        </p:attrNameLst>
                                      </p:cBhvr>
                                      <p:to>
                                        <p:strVal val="visible"/>
                                      </p:to>
                                    </p:set>
                                    <p:anim calcmode="lin" valueType="num">
                                      <p:cBhvr additive="base">
                                        <p:cTn id="59" dur="500" fill="hold"/>
                                        <p:tgtEl>
                                          <p:spTgt spid="42"/>
                                        </p:tgtEl>
                                        <p:attrNameLst>
                                          <p:attrName>ppt_x</p:attrName>
                                        </p:attrNameLst>
                                      </p:cBhvr>
                                      <p:tavLst>
                                        <p:tav tm="0">
                                          <p:val>
                                            <p:strVal val="#ppt_x"/>
                                          </p:val>
                                        </p:tav>
                                        <p:tav tm="100000">
                                          <p:val>
                                            <p:strVal val="#ppt_x"/>
                                          </p:val>
                                        </p:tav>
                                      </p:tavLst>
                                    </p:anim>
                                    <p:anim calcmode="lin" valueType="num">
                                      <p:cBhvr additive="base">
                                        <p:cTn id="60" dur="500" fill="hold"/>
                                        <p:tgtEl>
                                          <p:spTgt spid="42"/>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41"/>
                                        </p:tgtEl>
                                        <p:attrNameLst>
                                          <p:attrName>style.visibility</p:attrName>
                                        </p:attrNameLst>
                                      </p:cBhvr>
                                      <p:to>
                                        <p:strVal val="visible"/>
                                      </p:to>
                                    </p:set>
                                    <p:anim calcmode="lin" valueType="num">
                                      <p:cBhvr additive="base">
                                        <p:cTn id="63" dur="500" fill="hold"/>
                                        <p:tgtEl>
                                          <p:spTgt spid="41"/>
                                        </p:tgtEl>
                                        <p:attrNameLst>
                                          <p:attrName>ppt_x</p:attrName>
                                        </p:attrNameLst>
                                      </p:cBhvr>
                                      <p:tavLst>
                                        <p:tav tm="0">
                                          <p:val>
                                            <p:strVal val="#ppt_x"/>
                                          </p:val>
                                        </p:tav>
                                        <p:tav tm="100000">
                                          <p:val>
                                            <p:strVal val="#ppt_x"/>
                                          </p:val>
                                        </p:tav>
                                      </p:tavLst>
                                    </p:anim>
                                    <p:anim calcmode="lin" valueType="num">
                                      <p:cBhvr additive="base">
                                        <p:cTn id="64"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46"/>
                                        </p:tgtEl>
                                        <p:attrNameLst>
                                          <p:attrName>style.visibility</p:attrName>
                                        </p:attrNameLst>
                                      </p:cBhvr>
                                      <p:to>
                                        <p:strVal val="visible"/>
                                      </p:to>
                                    </p:set>
                                    <p:anim calcmode="lin" valueType="num">
                                      <p:cBhvr additive="base">
                                        <p:cTn id="69" dur="500" fill="hold"/>
                                        <p:tgtEl>
                                          <p:spTgt spid="46"/>
                                        </p:tgtEl>
                                        <p:attrNameLst>
                                          <p:attrName>ppt_x</p:attrName>
                                        </p:attrNameLst>
                                      </p:cBhvr>
                                      <p:tavLst>
                                        <p:tav tm="0">
                                          <p:val>
                                            <p:strVal val="#ppt_x"/>
                                          </p:val>
                                        </p:tav>
                                        <p:tav tm="100000">
                                          <p:val>
                                            <p:strVal val="#ppt_x"/>
                                          </p:val>
                                        </p:tav>
                                      </p:tavLst>
                                    </p:anim>
                                    <p:anim calcmode="lin" valueType="num">
                                      <p:cBhvr additive="base">
                                        <p:cTn id="70" dur="500" fill="hold"/>
                                        <p:tgtEl>
                                          <p:spTgt spid="46"/>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500" fill="hold"/>
                                        <p:tgtEl>
                                          <p:spTgt spid="43"/>
                                        </p:tgtEl>
                                        <p:attrNameLst>
                                          <p:attrName>ppt_x</p:attrName>
                                        </p:attrNameLst>
                                      </p:cBhvr>
                                      <p:tavLst>
                                        <p:tav tm="0">
                                          <p:val>
                                            <p:strVal val="#ppt_x"/>
                                          </p:val>
                                        </p:tav>
                                        <p:tav tm="100000">
                                          <p:val>
                                            <p:strVal val="#ppt_x"/>
                                          </p:val>
                                        </p:tav>
                                      </p:tavLst>
                                    </p:anim>
                                    <p:anim calcmode="lin" valueType="num">
                                      <p:cBhvr additive="base">
                                        <p:cTn id="74"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additive="base">
                                        <p:cTn id="79" dur="500" fill="hold"/>
                                        <p:tgtEl>
                                          <p:spTgt spid="48"/>
                                        </p:tgtEl>
                                        <p:attrNameLst>
                                          <p:attrName>ppt_x</p:attrName>
                                        </p:attrNameLst>
                                      </p:cBhvr>
                                      <p:tavLst>
                                        <p:tav tm="0">
                                          <p:val>
                                            <p:strVal val="#ppt_x"/>
                                          </p:val>
                                        </p:tav>
                                        <p:tav tm="100000">
                                          <p:val>
                                            <p:strVal val="#ppt_x"/>
                                          </p:val>
                                        </p:tav>
                                      </p:tavLst>
                                    </p:anim>
                                    <p:anim calcmode="lin" valueType="num">
                                      <p:cBhvr additive="base">
                                        <p:cTn id="80" dur="500" fill="hold"/>
                                        <p:tgtEl>
                                          <p:spTgt spid="4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additive="base">
                                        <p:cTn id="83" dur="500" fill="hold"/>
                                        <p:tgtEl>
                                          <p:spTgt spid="47"/>
                                        </p:tgtEl>
                                        <p:attrNameLst>
                                          <p:attrName>ppt_x</p:attrName>
                                        </p:attrNameLst>
                                      </p:cBhvr>
                                      <p:tavLst>
                                        <p:tav tm="0">
                                          <p:val>
                                            <p:strVal val="#ppt_x"/>
                                          </p:val>
                                        </p:tav>
                                        <p:tav tm="100000">
                                          <p:val>
                                            <p:strVal val="#ppt_x"/>
                                          </p:val>
                                        </p:tav>
                                      </p:tavLst>
                                    </p:anim>
                                    <p:anim calcmode="lin" valueType="num">
                                      <p:cBhvr additive="base">
                                        <p:cTn id="84" dur="500" fill="hold"/>
                                        <p:tgtEl>
                                          <p:spTgt spid="47"/>
                                        </p:tgtEl>
                                        <p:attrNameLst>
                                          <p:attrName>ppt_y</p:attrName>
                                        </p:attrNameLst>
                                      </p:cBhvr>
                                      <p:tavLst>
                                        <p:tav tm="0">
                                          <p:val>
                                            <p:strVal val="1+#ppt_h/2"/>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2" presetClass="entr" presetSubtype="4" fill="hold" nodeType="clickEffect">
                                  <p:stCondLst>
                                    <p:cond delay="0"/>
                                  </p:stCondLst>
                                  <p:childTnLst>
                                    <p:set>
                                      <p:cBhvr>
                                        <p:cTn id="88" dur="1" fill="hold">
                                          <p:stCondLst>
                                            <p:cond delay="0"/>
                                          </p:stCondLst>
                                        </p:cTn>
                                        <p:tgtEl>
                                          <p:spTgt spid="84"/>
                                        </p:tgtEl>
                                        <p:attrNameLst>
                                          <p:attrName>style.visibility</p:attrName>
                                        </p:attrNameLst>
                                      </p:cBhvr>
                                      <p:to>
                                        <p:strVal val="visible"/>
                                      </p:to>
                                    </p:set>
                                    <p:anim calcmode="lin" valueType="num">
                                      <p:cBhvr additive="base">
                                        <p:cTn id="89" dur="500" fill="hold"/>
                                        <p:tgtEl>
                                          <p:spTgt spid="84"/>
                                        </p:tgtEl>
                                        <p:attrNameLst>
                                          <p:attrName>ppt_x</p:attrName>
                                        </p:attrNameLst>
                                      </p:cBhvr>
                                      <p:tavLst>
                                        <p:tav tm="0">
                                          <p:val>
                                            <p:strVal val="#ppt_x"/>
                                          </p:val>
                                        </p:tav>
                                        <p:tav tm="100000">
                                          <p:val>
                                            <p:strVal val="#ppt_x"/>
                                          </p:val>
                                        </p:tav>
                                      </p:tavLst>
                                    </p:anim>
                                    <p:anim calcmode="lin" valueType="num">
                                      <p:cBhvr additive="base">
                                        <p:cTn id="90" dur="500" fill="hold"/>
                                        <p:tgtEl>
                                          <p:spTgt spid="84"/>
                                        </p:tgtEl>
                                        <p:attrNameLst>
                                          <p:attrName>ppt_y</p:attrName>
                                        </p:attrNameLst>
                                      </p:cBhvr>
                                      <p:tavLst>
                                        <p:tav tm="0">
                                          <p:val>
                                            <p:strVal val="1+#ppt_h/2"/>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2" presetClass="entr" presetSubtype="4" fill="hold" grpId="0" nodeType="clickEffect">
                                  <p:stCondLst>
                                    <p:cond delay="0"/>
                                  </p:stCondLst>
                                  <p:childTnLst>
                                    <p:set>
                                      <p:cBhvr>
                                        <p:cTn id="94" dur="1" fill="hold">
                                          <p:stCondLst>
                                            <p:cond delay="0"/>
                                          </p:stCondLst>
                                        </p:cTn>
                                        <p:tgtEl>
                                          <p:spTgt spid="52"/>
                                        </p:tgtEl>
                                        <p:attrNameLst>
                                          <p:attrName>style.visibility</p:attrName>
                                        </p:attrNameLst>
                                      </p:cBhvr>
                                      <p:to>
                                        <p:strVal val="visible"/>
                                      </p:to>
                                    </p:set>
                                    <p:anim calcmode="lin" valueType="num">
                                      <p:cBhvr additive="base">
                                        <p:cTn id="95" dur="500" fill="hold"/>
                                        <p:tgtEl>
                                          <p:spTgt spid="52"/>
                                        </p:tgtEl>
                                        <p:attrNameLst>
                                          <p:attrName>ppt_x</p:attrName>
                                        </p:attrNameLst>
                                      </p:cBhvr>
                                      <p:tavLst>
                                        <p:tav tm="0">
                                          <p:val>
                                            <p:strVal val="#ppt_x"/>
                                          </p:val>
                                        </p:tav>
                                        <p:tav tm="100000">
                                          <p:val>
                                            <p:strVal val="#ppt_x"/>
                                          </p:val>
                                        </p:tav>
                                      </p:tavLst>
                                    </p:anim>
                                    <p:anim calcmode="lin" valueType="num">
                                      <p:cBhvr additive="base">
                                        <p:cTn id="96" dur="500" fill="hold"/>
                                        <p:tgtEl>
                                          <p:spTgt spid="52"/>
                                        </p:tgtEl>
                                        <p:attrNameLst>
                                          <p:attrName>ppt_y</p:attrName>
                                        </p:attrNameLst>
                                      </p:cBhvr>
                                      <p:tavLst>
                                        <p:tav tm="0">
                                          <p:val>
                                            <p:strVal val="1+#ppt_h/2"/>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2" presetClass="entr" presetSubtype="4" fill="hold" nodeType="clickEffect">
                                  <p:stCondLst>
                                    <p:cond delay="0"/>
                                  </p:stCondLst>
                                  <p:childTnLst>
                                    <p:set>
                                      <p:cBhvr>
                                        <p:cTn id="100" dur="1" fill="hold">
                                          <p:stCondLst>
                                            <p:cond delay="0"/>
                                          </p:stCondLst>
                                        </p:cTn>
                                        <p:tgtEl>
                                          <p:spTgt spid="85"/>
                                        </p:tgtEl>
                                        <p:attrNameLst>
                                          <p:attrName>style.visibility</p:attrName>
                                        </p:attrNameLst>
                                      </p:cBhvr>
                                      <p:to>
                                        <p:strVal val="visible"/>
                                      </p:to>
                                    </p:set>
                                    <p:anim calcmode="lin" valueType="num">
                                      <p:cBhvr additive="base">
                                        <p:cTn id="101" dur="500" fill="hold"/>
                                        <p:tgtEl>
                                          <p:spTgt spid="85"/>
                                        </p:tgtEl>
                                        <p:attrNameLst>
                                          <p:attrName>ppt_x</p:attrName>
                                        </p:attrNameLst>
                                      </p:cBhvr>
                                      <p:tavLst>
                                        <p:tav tm="0">
                                          <p:val>
                                            <p:strVal val="#ppt_x"/>
                                          </p:val>
                                        </p:tav>
                                        <p:tav tm="100000">
                                          <p:val>
                                            <p:strVal val="#ppt_x"/>
                                          </p:val>
                                        </p:tav>
                                      </p:tavLst>
                                    </p:anim>
                                    <p:anim calcmode="lin" valueType="num">
                                      <p:cBhvr additive="base">
                                        <p:cTn id="102" dur="500" fill="hold"/>
                                        <p:tgtEl>
                                          <p:spTgt spid="85"/>
                                        </p:tgtEl>
                                        <p:attrNameLst>
                                          <p:attrName>ppt_y</p:attrName>
                                        </p:attrNameLst>
                                      </p:cBhvr>
                                      <p:tavLst>
                                        <p:tav tm="0">
                                          <p:val>
                                            <p:strVal val="1+#ppt_h/2"/>
                                          </p:val>
                                        </p:tav>
                                        <p:tav tm="100000">
                                          <p:val>
                                            <p:strVal val="#ppt_y"/>
                                          </p:val>
                                        </p:tav>
                                      </p:tavLst>
                                    </p:anim>
                                  </p:childTnLst>
                                </p:cTn>
                              </p:par>
                            </p:childTnLst>
                          </p:cTn>
                        </p:par>
                      </p:childTnLst>
                    </p:cTn>
                  </p:par>
                  <p:par>
                    <p:cTn id="103" fill="hold">
                      <p:stCondLst>
                        <p:cond delay="indefinite"/>
                      </p:stCondLst>
                      <p:childTnLst>
                        <p:par>
                          <p:cTn id="104" fill="hold">
                            <p:stCondLst>
                              <p:cond delay="0"/>
                            </p:stCondLst>
                            <p:childTnLst>
                              <p:par>
                                <p:cTn id="105" presetID="2" presetClass="entr" presetSubtype="4" fill="hold" nodeType="click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additive="base">
                                        <p:cTn id="107" dur="500" fill="hold"/>
                                        <p:tgtEl>
                                          <p:spTgt spid="86"/>
                                        </p:tgtEl>
                                        <p:attrNameLst>
                                          <p:attrName>ppt_x</p:attrName>
                                        </p:attrNameLst>
                                      </p:cBhvr>
                                      <p:tavLst>
                                        <p:tav tm="0">
                                          <p:val>
                                            <p:strVal val="#ppt_x"/>
                                          </p:val>
                                        </p:tav>
                                        <p:tav tm="100000">
                                          <p:val>
                                            <p:strVal val="#ppt_x"/>
                                          </p:val>
                                        </p:tav>
                                      </p:tavLst>
                                    </p:anim>
                                    <p:anim calcmode="lin" valueType="num">
                                      <p:cBhvr additive="base">
                                        <p:cTn id="108" dur="500" fill="hold"/>
                                        <p:tgtEl>
                                          <p:spTgt spid="86"/>
                                        </p:tgtEl>
                                        <p:attrNameLst>
                                          <p:attrName>ppt_y</p:attrName>
                                        </p:attrNameLst>
                                      </p:cBhvr>
                                      <p:tavLst>
                                        <p:tav tm="0">
                                          <p:val>
                                            <p:strVal val="1+#ppt_h/2"/>
                                          </p:val>
                                        </p:tav>
                                        <p:tav tm="100000">
                                          <p:val>
                                            <p:strVal val="#ppt_y"/>
                                          </p:val>
                                        </p:tav>
                                      </p:tavLst>
                                    </p:anim>
                                  </p:childTnLst>
                                </p:cTn>
                              </p:par>
                            </p:childTnLst>
                          </p:cTn>
                        </p:par>
                      </p:childTnLst>
                    </p:cTn>
                  </p:par>
                  <p:par>
                    <p:cTn id="109" fill="hold">
                      <p:stCondLst>
                        <p:cond delay="indefinite"/>
                      </p:stCondLst>
                      <p:childTnLst>
                        <p:par>
                          <p:cTn id="110" fill="hold">
                            <p:stCondLst>
                              <p:cond delay="0"/>
                            </p:stCondLst>
                            <p:childTnLst>
                              <p:par>
                                <p:cTn id="111" presetID="2" presetClass="entr" presetSubtype="4" fill="hold" nodeType="clickEffect">
                                  <p:stCondLst>
                                    <p:cond delay="0"/>
                                  </p:stCondLst>
                                  <p:childTnLst>
                                    <p:set>
                                      <p:cBhvr>
                                        <p:cTn id="112" dur="1" fill="hold">
                                          <p:stCondLst>
                                            <p:cond delay="0"/>
                                          </p:stCondLst>
                                        </p:cTn>
                                        <p:tgtEl>
                                          <p:spTgt spid="87"/>
                                        </p:tgtEl>
                                        <p:attrNameLst>
                                          <p:attrName>style.visibility</p:attrName>
                                        </p:attrNameLst>
                                      </p:cBhvr>
                                      <p:to>
                                        <p:strVal val="visible"/>
                                      </p:to>
                                    </p:set>
                                    <p:anim calcmode="lin" valueType="num">
                                      <p:cBhvr additive="base">
                                        <p:cTn id="113" dur="500" fill="hold"/>
                                        <p:tgtEl>
                                          <p:spTgt spid="87"/>
                                        </p:tgtEl>
                                        <p:attrNameLst>
                                          <p:attrName>ppt_x</p:attrName>
                                        </p:attrNameLst>
                                      </p:cBhvr>
                                      <p:tavLst>
                                        <p:tav tm="0">
                                          <p:val>
                                            <p:strVal val="#ppt_x"/>
                                          </p:val>
                                        </p:tav>
                                        <p:tav tm="100000">
                                          <p:val>
                                            <p:strVal val="#ppt_x"/>
                                          </p:val>
                                        </p:tav>
                                      </p:tavLst>
                                    </p:anim>
                                    <p:anim calcmode="lin" valueType="num">
                                      <p:cBhvr additive="base">
                                        <p:cTn id="114" dur="500" fill="hold"/>
                                        <p:tgtEl>
                                          <p:spTgt spid="87"/>
                                        </p:tgtEl>
                                        <p:attrNameLst>
                                          <p:attrName>ppt_y</p:attrName>
                                        </p:attrNameLst>
                                      </p:cBhvr>
                                      <p:tavLst>
                                        <p:tav tm="0">
                                          <p:val>
                                            <p:strVal val="1+#ppt_h/2"/>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2" presetClass="entr" presetSubtype="4" fill="hold" grpId="0" nodeType="clickEffect">
                                  <p:stCondLst>
                                    <p:cond delay="0"/>
                                  </p:stCondLst>
                                  <p:childTnLst>
                                    <p:set>
                                      <p:cBhvr>
                                        <p:cTn id="118" dur="1" fill="hold">
                                          <p:stCondLst>
                                            <p:cond delay="0"/>
                                          </p:stCondLst>
                                        </p:cTn>
                                        <p:tgtEl>
                                          <p:spTgt spid="53"/>
                                        </p:tgtEl>
                                        <p:attrNameLst>
                                          <p:attrName>style.visibility</p:attrName>
                                        </p:attrNameLst>
                                      </p:cBhvr>
                                      <p:to>
                                        <p:strVal val="visible"/>
                                      </p:to>
                                    </p:set>
                                    <p:anim calcmode="lin" valueType="num">
                                      <p:cBhvr additive="base">
                                        <p:cTn id="119" dur="500" fill="hold"/>
                                        <p:tgtEl>
                                          <p:spTgt spid="53"/>
                                        </p:tgtEl>
                                        <p:attrNameLst>
                                          <p:attrName>ppt_x</p:attrName>
                                        </p:attrNameLst>
                                      </p:cBhvr>
                                      <p:tavLst>
                                        <p:tav tm="0">
                                          <p:val>
                                            <p:strVal val="#ppt_x"/>
                                          </p:val>
                                        </p:tav>
                                        <p:tav tm="100000">
                                          <p:val>
                                            <p:strVal val="#ppt_x"/>
                                          </p:val>
                                        </p:tav>
                                      </p:tavLst>
                                    </p:anim>
                                    <p:anim calcmode="lin" valueType="num">
                                      <p:cBhvr additive="base">
                                        <p:cTn id="120" dur="500" fill="hold"/>
                                        <p:tgtEl>
                                          <p:spTgt spid="53"/>
                                        </p:tgtEl>
                                        <p:attrNameLst>
                                          <p:attrName>ppt_y</p:attrName>
                                        </p:attrNameLst>
                                      </p:cBhvr>
                                      <p:tavLst>
                                        <p:tav tm="0">
                                          <p:val>
                                            <p:strVal val="1+#ppt_h/2"/>
                                          </p:val>
                                        </p:tav>
                                        <p:tav tm="100000">
                                          <p:val>
                                            <p:strVal val="#ppt_y"/>
                                          </p:val>
                                        </p:tav>
                                      </p:tavLst>
                                    </p:anim>
                                  </p:childTnLst>
                                </p:cTn>
                              </p:par>
                            </p:childTnLst>
                          </p:cTn>
                        </p:par>
                      </p:childTnLst>
                    </p:cTn>
                  </p:par>
                  <p:par>
                    <p:cTn id="121" fill="hold">
                      <p:stCondLst>
                        <p:cond delay="indefinite"/>
                      </p:stCondLst>
                      <p:childTnLst>
                        <p:par>
                          <p:cTn id="122" fill="hold">
                            <p:stCondLst>
                              <p:cond delay="0"/>
                            </p:stCondLst>
                            <p:childTnLst>
                              <p:par>
                                <p:cTn id="123" presetID="2" presetClass="entr" presetSubtype="4" fill="hold" nodeType="clickEffect">
                                  <p:stCondLst>
                                    <p:cond delay="0"/>
                                  </p:stCondLst>
                                  <p:childTnLst>
                                    <p:set>
                                      <p:cBhvr>
                                        <p:cTn id="124" dur="1" fill="hold">
                                          <p:stCondLst>
                                            <p:cond delay="0"/>
                                          </p:stCondLst>
                                        </p:cTn>
                                        <p:tgtEl>
                                          <p:spTgt spid="88"/>
                                        </p:tgtEl>
                                        <p:attrNameLst>
                                          <p:attrName>style.visibility</p:attrName>
                                        </p:attrNameLst>
                                      </p:cBhvr>
                                      <p:to>
                                        <p:strVal val="visible"/>
                                      </p:to>
                                    </p:set>
                                    <p:anim calcmode="lin" valueType="num">
                                      <p:cBhvr additive="base">
                                        <p:cTn id="125" dur="500" fill="hold"/>
                                        <p:tgtEl>
                                          <p:spTgt spid="88"/>
                                        </p:tgtEl>
                                        <p:attrNameLst>
                                          <p:attrName>ppt_x</p:attrName>
                                        </p:attrNameLst>
                                      </p:cBhvr>
                                      <p:tavLst>
                                        <p:tav tm="0">
                                          <p:val>
                                            <p:strVal val="#ppt_x"/>
                                          </p:val>
                                        </p:tav>
                                        <p:tav tm="100000">
                                          <p:val>
                                            <p:strVal val="#ppt_x"/>
                                          </p:val>
                                        </p:tav>
                                      </p:tavLst>
                                    </p:anim>
                                    <p:anim calcmode="lin" valueType="num">
                                      <p:cBhvr additive="base">
                                        <p:cTn id="126" dur="500" fill="hold"/>
                                        <p:tgtEl>
                                          <p:spTgt spid="88"/>
                                        </p:tgtEl>
                                        <p:attrNameLst>
                                          <p:attrName>ppt_y</p:attrName>
                                        </p:attrNameLst>
                                      </p:cBhvr>
                                      <p:tavLst>
                                        <p:tav tm="0">
                                          <p:val>
                                            <p:strVal val="1+#ppt_h/2"/>
                                          </p:val>
                                        </p:tav>
                                        <p:tav tm="100000">
                                          <p:val>
                                            <p:strVal val="#ppt_y"/>
                                          </p:val>
                                        </p:tav>
                                      </p:tavLst>
                                    </p:anim>
                                  </p:childTnLst>
                                </p:cTn>
                              </p:par>
                            </p:childTnLst>
                          </p:cTn>
                        </p:par>
                      </p:childTnLst>
                    </p:cTn>
                  </p:par>
                  <p:par>
                    <p:cTn id="127" fill="hold">
                      <p:stCondLst>
                        <p:cond delay="indefinite"/>
                      </p:stCondLst>
                      <p:childTnLst>
                        <p:par>
                          <p:cTn id="128" fill="hold">
                            <p:stCondLst>
                              <p:cond delay="0"/>
                            </p:stCondLst>
                            <p:childTnLst>
                              <p:par>
                                <p:cTn id="129" presetID="2" presetClass="entr" presetSubtype="4" fill="hold" nodeType="clickEffect">
                                  <p:stCondLst>
                                    <p:cond delay="0"/>
                                  </p:stCondLst>
                                  <p:childTnLst>
                                    <p:set>
                                      <p:cBhvr>
                                        <p:cTn id="130" dur="1" fill="hold">
                                          <p:stCondLst>
                                            <p:cond delay="0"/>
                                          </p:stCondLst>
                                        </p:cTn>
                                        <p:tgtEl>
                                          <p:spTgt spid="89"/>
                                        </p:tgtEl>
                                        <p:attrNameLst>
                                          <p:attrName>style.visibility</p:attrName>
                                        </p:attrNameLst>
                                      </p:cBhvr>
                                      <p:to>
                                        <p:strVal val="visible"/>
                                      </p:to>
                                    </p:set>
                                    <p:anim calcmode="lin" valueType="num">
                                      <p:cBhvr additive="base">
                                        <p:cTn id="131" dur="500" fill="hold"/>
                                        <p:tgtEl>
                                          <p:spTgt spid="89"/>
                                        </p:tgtEl>
                                        <p:attrNameLst>
                                          <p:attrName>ppt_x</p:attrName>
                                        </p:attrNameLst>
                                      </p:cBhvr>
                                      <p:tavLst>
                                        <p:tav tm="0">
                                          <p:val>
                                            <p:strVal val="#ppt_x"/>
                                          </p:val>
                                        </p:tav>
                                        <p:tav tm="100000">
                                          <p:val>
                                            <p:strVal val="#ppt_x"/>
                                          </p:val>
                                        </p:tav>
                                      </p:tavLst>
                                    </p:anim>
                                    <p:anim calcmode="lin" valueType="num">
                                      <p:cBhvr additive="base">
                                        <p:cTn id="132" dur="500" fill="hold"/>
                                        <p:tgtEl>
                                          <p:spTgt spid="89"/>
                                        </p:tgtEl>
                                        <p:attrNameLst>
                                          <p:attrName>ppt_y</p:attrName>
                                        </p:attrNameLst>
                                      </p:cBhvr>
                                      <p:tavLst>
                                        <p:tav tm="0">
                                          <p:val>
                                            <p:strVal val="1+#ppt_h/2"/>
                                          </p:val>
                                        </p:tav>
                                        <p:tav tm="100000">
                                          <p:val>
                                            <p:strVal val="#ppt_y"/>
                                          </p:val>
                                        </p:tav>
                                      </p:tavLst>
                                    </p:anim>
                                  </p:childTnLst>
                                </p:cTn>
                              </p:par>
                            </p:childTnLst>
                          </p:cTn>
                        </p:par>
                      </p:childTnLst>
                    </p:cTn>
                  </p:par>
                  <p:par>
                    <p:cTn id="133" fill="hold">
                      <p:stCondLst>
                        <p:cond delay="indefinite"/>
                      </p:stCondLst>
                      <p:childTnLst>
                        <p:par>
                          <p:cTn id="134" fill="hold">
                            <p:stCondLst>
                              <p:cond delay="0"/>
                            </p:stCondLst>
                            <p:childTnLst>
                              <p:par>
                                <p:cTn id="135" presetID="2" presetClass="entr" presetSubtype="4" fill="hold" nodeType="clickEffect">
                                  <p:stCondLst>
                                    <p:cond delay="0"/>
                                  </p:stCondLst>
                                  <p:childTnLst>
                                    <p:set>
                                      <p:cBhvr>
                                        <p:cTn id="136" dur="1" fill="hold">
                                          <p:stCondLst>
                                            <p:cond delay="0"/>
                                          </p:stCondLst>
                                        </p:cTn>
                                        <p:tgtEl>
                                          <p:spTgt spid="90"/>
                                        </p:tgtEl>
                                        <p:attrNameLst>
                                          <p:attrName>style.visibility</p:attrName>
                                        </p:attrNameLst>
                                      </p:cBhvr>
                                      <p:to>
                                        <p:strVal val="visible"/>
                                      </p:to>
                                    </p:set>
                                    <p:anim calcmode="lin" valueType="num">
                                      <p:cBhvr additive="base">
                                        <p:cTn id="137" dur="500" fill="hold"/>
                                        <p:tgtEl>
                                          <p:spTgt spid="90"/>
                                        </p:tgtEl>
                                        <p:attrNameLst>
                                          <p:attrName>ppt_x</p:attrName>
                                        </p:attrNameLst>
                                      </p:cBhvr>
                                      <p:tavLst>
                                        <p:tav tm="0">
                                          <p:val>
                                            <p:strVal val="#ppt_x"/>
                                          </p:val>
                                        </p:tav>
                                        <p:tav tm="100000">
                                          <p:val>
                                            <p:strVal val="#ppt_x"/>
                                          </p:val>
                                        </p:tav>
                                      </p:tavLst>
                                    </p:anim>
                                    <p:anim calcmode="lin" valueType="num">
                                      <p:cBhvr additive="base">
                                        <p:cTn id="138" dur="500" fill="hold"/>
                                        <p:tgtEl>
                                          <p:spTgt spid="90"/>
                                        </p:tgtEl>
                                        <p:attrNameLst>
                                          <p:attrName>ppt_y</p:attrName>
                                        </p:attrNameLst>
                                      </p:cBhvr>
                                      <p:tavLst>
                                        <p:tav tm="0">
                                          <p:val>
                                            <p:strVal val="1+#ppt_h/2"/>
                                          </p:val>
                                        </p:tav>
                                        <p:tav tm="100000">
                                          <p:val>
                                            <p:strVal val="#ppt_y"/>
                                          </p:val>
                                        </p:tav>
                                      </p:tavLst>
                                    </p:anim>
                                  </p:childTnLst>
                                </p:cTn>
                              </p:par>
                            </p:childTnLst>
                          </p:cTn>
                        </p:par>
                      </p:childTnLst>
                    </p:cTn>
                  </p:par>
                  <p:par>
                    <p:cTn id="139" fill="hold">
                      <p:stCondLst>
                        <p:cond delay="indefinite"/>
                      </p:stCondLst>
                      <p:childTnLst>
                        <p:par>
                          <p:cTn id="140" fill="hold">
                            <p:stCondLst>
                              <p:cond delay="0"/>
                            </p:stCondLst>
                            <p:childTnLst>
                              <p:par>
                                <p:cTn id="141" presetID="2" presetClass="entr" presetSubtype="4" fill="hold" grpId="0" nodeType="clickEffect">
                                  <p:stCondLst>
                                    <p:cond delay="0"/>
                                  </p:stCondLst>
                                  <p:childTnLst>
                                    <p:set>
                                      <p:cBhvr>
                                        <p:cTn id="142" dur="1" fill="hold">
                                          <p:stCondLst>
                                            <p:cond delay="0"/>
                                          </p:stCondLst>
                                        </p:cTn>
                                        <p:tgtEl>
                                          <p:spTgt spid="91"/>
                                        </p:tgtEl>
                                        <p:attrNameLst>
                                          <p:attrName>style.visibility</p:attrName>
                                        </p:attrNameLst>
                                      </p:cBhvr>
                                      <p:to>
                                        <p:strVal val="visible"/>
                                      </p:to>
                                    </p:set>
                                    <p:anim calcmode="lin" valueType="num">
                                      <p:cBhvr additive="base">
                                        <p:cTn id="143" dur="500" fill="hold"/>
                                        <p:tgtEl>
                                          <p:spTgt spid="91"/>
                                        </p:tgtEl>
                                        <p:attrNameLst>
                                          <p:attrName>ppt_x</p:attrName>
                                        </p:attrNameLst>
                                      </p:cBhvr>
                                      <p:tavLst>
                                        <p:tav tm="0">
                                          <p:val>
                                            <p:strVal val="#ppt_x"/>
                                          </p:val>
                                        </p:tav>
                                        <p:tav tm="100000">
                                          <p:val>
                                            <p:strVal val="#ppt_x"/>
                                          </p:val>
                                        </p:tav>
                                      </p:tavLst>
                                    </p:anim>
                                    <p:anim calcmode="lin" valueType="num">
                                      <p:cBhvr additive="base">
                                        <p:cTn id="144"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bldLvl="0" animBg="1"/>
      <p:bldP spid="63" grpId="1" animBg="1"/>
      <p:bldP spid="5" grpId="0" animBg="1"/>
      <p:bldP spid="5" grpId="1" animBg="1"/>
      <p:bldP spid="46" grpId="0"/>
      <p:bldP spid="46" grpId="1"/>
      <p:bldP spid="47" grpId="0" animBg="1"/>
      <p:bldP spid="47" grpId="1" animBg="1"/>
      <p:bldP spid="42" grpId="0"/>
      <p:bldP spid="42" grpId="1"/>
      <p:bldP spid="52" grpId="0"/>
      <p:bldP spid="52" grpId="1"/>
      <p:bldP spid="53" grpId="0"/>
      <p:bldP spid="53" grpId="1"/>
      <p:bldP spid="45" grpId="0"/>
      <p:bldP spid="45" grpId="1"/>
      <p:bldP spid="91" grpId="0"/>
      <p:bldP spid="91" grpId="1"/>
    </p:bldLst>
  </p:timing>
</p:sld>
</file>

<file path=ppt/tags/tag1.xml><?xml version="1.0" encoding="utf-8"?>
<p:tagLst xmlns:p="http://schemas.openxmlformats.org/presentationml/2006/main">
  <p:tag name="KSO_WM_UNIT_PLACING_PICTURE_USER_VIEWPORT" val="{&quot;height&quot;:5450,&quot;width&quot;:7590}"/>
</p:tagLst>
</file>

<file path=ppt/tags/tag2.xml><?xml version="1.0" encoding="utf-8"?>
<p:tagLst xmlns:p="http://schemas.openxmlformats.org/presentationml/2006/main">
  <p:tag name="KSO_WM_UNIT_PLACING_PICTURE_USER_VIEWPORT" val="{&quot;height&quot;:6080,&quot;width&quot;:9520}"/>
</p:tagLst>
</file>

<file path=ppt/tags/tag3.xml><?xml version="1.0" encoding="utf-8"?>
<p:tagLst xmlns:p="http://schemas.openxmlformats.org/presentationml/2006/main">
  <p:tag name="KSO_WM_UNIT_TABLE_BEAUTIFY" val="smartTable{7ba83dd8-644c-40a4-8d35-e32a4dfebae2}"/>
  <p:tag name="TABLE_ENDDRAG_ORIGIN_RECT" val="456*100"/>
  <p:tag name="TABLE_ENDDRAG_RECT" val="70*324*457*100"/>
</p:tagLst>
</file>

<file path=ppt/tags/tag4.xml><?xml version="1.0" encoding="utf-8"?>
<p:tagLst xmlns:p="http://schemas.openxmlformats.org/presentationml/2006/main">
  <p:tag name="COMMONDATA" val="eyJoZGlkIjoiODMwMTdmODJjOTA1MzMzZjY4YTE3ZWQzNzJiYmQwMTQifQ=="/>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6893</Words>
  <Application>WPS 演示</Application>
  <PresentationFormat>自定义</PresentationFormat>
  <Paragraphs>633</Paragraphs>
  <Slides>57</Slides>
  <Notes>0</Notes>
  <HiddenSlides>0</HiddenSlides>
  <MMClips>0</MMClips>
  <ScaleCrop>false</ScaleCrop>
  <HeadingPairs>
    <vt:vector size="8" baseType="variant">
      <vt:variant>
        <vt:lpstr>已用的字体</vt:lpstr>
      </vt:variant>
      <vt:variant>
        <vt:i4>8</vt:i4>
      </vt:variant>
      <vt:variant>
        <vt:lpstr>主题</vt:lpstr>
      </vt:variant>
      <vt:variant>
        <vt:i4>1</vt:i4>
      </vt:variant>
      <vt:variant>
        <vt:lpstr>嵌入 OLE 服务器</vt:lpstr>
      </vt:variant>
      <vt:variant>
        <vt:i4>2</vt:i4>
      </vt:variant>
      <vt:variant>
        <vt:lpstr>幻灯片标题</vt:lpstr>
      </vt:variant>
      <vt:variant>
        <vt:i4>57</vt:i4>
      </vt:variant>
    </vt:vector>
  </HeadingPairs>
  <TitlesOfParts>
    <vt:vector size="68" baseType="lpstr">
      <vt:lpstr>Arial</vt:lpstr>
      <vt:lpstr>宋体</vt:lpstr>
      <vt:lpstr>Wingdings</vt:lpstr>
      <vt:lpstr>Times New Roman</vt:lpstr>
      <vt:lpstr>Calibri</vt:lpstr>
      <vt:lpstr>微软雅黑</vt:lpstr>
      <vt:lpstr>Arial Unicode MS</vt:lpstr>
      <vt:lpstr>Cambria Math</vt:lpstr>
      <vt:lpstr>Office 主题</vt:lpstr>
      <vt:lpstr>Paint.Picture</vt:lpstr>
      <vt:lpstr>Paint.Picture</vt:lpstr>
      <vt:lpstr>记忆化搜索动态规划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2 [2997] 数塔问题</vt:lpstr>
      <vt:lpstr>2 .1 递推（DP)写法</vt:lpstr>
      <vt:lpstr>2 .1 递推（DP)写法</vt:lpstr>
      <vt:lpstr>2.2 递归解法</vt:lpstr>
      <vt:lpstr>2.3 记忆化解法</vt:lpstr>
      <vt:lpstr>2 记忆化搜索写法演示</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[2954] 整数划分</vt:lpstr>
      <vt:lpstr>思路</vt:lpstr>
      <vt:lpstr>思路</vt:lpstr>
      <vt:lpstr>思路：状态描述</vt:lpstr>
      <vt:lpstr>思路：状态转移</vt:lpstr>
      <vt:lpstr>PowerPoint 演示文稿</vt:lpstr>
      <vt:lpstr>PowerPoint 演示文稿</vt:lpstr>
      <vt:lpstr>思路：优化状态转移</vt:lpstr>
      <vt:lpstr>思路：初始状态</vt:lpstr>
      <vt:lpstr>PowerPoint 演示文稿</vt:lpstr>
      <vt:lpstr>背包优化：二维变一维</vt:lpstr>
      <vt:lpstr>记忆化搜索</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win10</dc:creator>
  <cp:lastModifiedBy>荃星</cp:lastModifiedBy>
  <cp:revision>235</cp:revision>
  <dcterms:created xsi:type="dcterms:W3CDTF">2019-11-15T07:21:00Z</dcterms:created>
  <dcterms:modified xsi:type="dcterms:W3CDTF">2022-07-28T06:10:15Z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2052-11.1.0.11875</vt:lpwstr>
  </property>
  <property fmtid="{D5CDD505-2E9C-101B-9397-08002B2CF9AE}" pid="3" name="ICV">
    <vt:lpwstr>255A24993F624BE9950781DB466EEBAD</vt:lpwstr>
  </property>
</Properties>
</file>