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5"/>
  </p:notesMasterIdLst>
  <p:sldIdLst>
    <p:sldId id="322" r:id="rId3"/>
    <p:sldId id="427" r:id="rId4"/>
    <p:sldId id="659" r:id="rId5"/>
    <p:sldId id="763" r:id="rId6"/>
    <p:sldId id="768" r:id="rId7"/>
    <p:sldId id="769" r:id="rId8"/>
    <p:sldId id="1038" r:id="rId9"/>
    <p:sldId id="1039" r:id="rId10"/>
    <p:sldId id="1040" r:id="rId11"/>
    <p:sldId id="1041" r:id="rId12"/>
    <p:sldId id="1042" r:id="rId13"/>
    <p:sldId id="800" r:id="rId14"/>
    <p:sldId id="801" r:id="rId15"/>
    <p:sldId id="764" r:id="rId16"/>
    <p:sldId id="780" r:id="rId17"/>
    <p:sldId id="781" r:id="rId18"/>
    <p:sldId id="782" r:id="rId19"/>
    <p:sldId id="783" r:id="rId20"/>
    <p:sldId id="773" r:id="rId21"/>
    <p:sldId id="805" r:id="rId22"/>
    <p:sldId id="802" r:id="rId23"/>
    <p:sldId id="803" r:id="rId24"/>
    <p:sldId id="860" r:id="rId25"/>
    <p:sldId id="1104" r:id="rId26"/>
    <p:sldId id="1103" r:id="rId27"/>
    <p:sldId id="1105" r:id="rId28"/>
    <p:sldId id="1106" r:id="rId29"/>
    <p:sldId id="772" r:id="rId30"/>
    <p:sldId id="862" r:id="rId31"/>
    <p:sldId id="906" r:id="rId32"/>
    <p:sldId id="808" r:id="rId33"/>
    <p:sldId id="778" r:id="rId34"/>
    <p:sldId id="1213" r:id="rId35"/>
    <p:sldId id="1217" r:id="rId36"/>
    <p:sldId id="1214" r:id="rId37"/>
    <p:sldId id="1218" r:id="rId38"/>
    <p:sldId id="1221" r:id="rId39"/>
    <p:sldId id="1222" r:id="rId40"/>
    <p:sldId id="1227" r:id="rId41"/>
    <p:sldId id="1228" r:id="rId42"/>
    <p:sldId id="1223" r:id="rId43"/>
    <p:sldId id="1224" r:id="rId44"/>
    <p:sldId id="1225" r:id="rId45"/>
    <p:sldId id="1226" r:id="rId46"/>
    <p:sldId id="1219" r:id="rId47"/>
    <p:sldId id="1220" r:id="rId48"/>
    <p:sldId id="1215" r:id="rId49"/>
    <p:sldId id="1216" r:id="rId50"/>
    <p:sldId id="863" r:id="rId51"/>
    <p:sldId id="996" r:id="rId52"/>
    <p:sldId id="866" r:id="rId53"/>
    <p:sldId id="948" r:id="rId54"/>
    <p:sldId id="868" r:id="rId55"/>
    <p:sldId id="950" r:id="rId56"/>
    <p:sldId id="951" r:id="rId57"/>
    <p:sldId id="952" r:id="rId58"/>
    <p:sldId id="953" r:id="rId59"/>
    <p:sldId id="949" r:id="rId60"/>
    <p:sldId id="958" r:id="rId61"/>
    <p:sldId id="954" r:id="rId62"/>
    <p:sldId id="995" r:id="rId63"/>
    <p:sldId id="871" r:id="rId64"/>
    <p:sldId id="869" r:id="rId66"/>
    <p:sldId id="872" r:id="rId67"/>
    <p:sldId id="1001" r:id="rId68"/>
    <p:sldId id="874" r:id="rId69"/>
    <p:sldId id="997" r:id="rId70"/>
    <p:sldId id="998" r:id="rId71"/>
    <p:sldId id="999" r:id="rId72"/>
    <p:sldId id="811" r:id="rId73"/>
    <p:sldId id="812" r:id="rId74"/>
    <p:sldId id="819" r:id="rId75"/>
    <p:sldId id="821" r:id="rId76"/>
    <p:sldId id="820" r:id="rId77"/>
    <p:sldId id="834" r:id="rId78"/>
    <p:sldId id="835" r:id="rId79"/>
    <p:sldId id="814" r:id="rId80"/>
    <p:sldId id="815" r:id="rId81"/>
    <p:sldId id="845" r:id="rId82"/>
    <p:sldId id="816" r:id="rId83"/>
    <p:sldId id="846" r:id="rId84"/>
    <p:sldId id="850" r:id="rId85"/>
    <p:sldId id="847" r:id="rId86"/>
    <p:sldId id="848" r:id="rId87"/>
    <p:sldId id="849" r:id="rId88"/>
    <p:sldId id="1156" r:id="rId89"/>
    <p:sldId id="1157" r:id="rId90"/>
    <p:sldId id="1158" r:id="rId91"/>
    <p:sldId id="1159" r:id="rId92"/>
    <p:sldId id="1160" r:id="rId93"/>
    <p:sldId id="1161" r:id="rId94"/>
    <p:sldId id="1162" r:id="rId95"/>
    <p:sldId id="1163" r:id="rId96"/>
    <p:sldId id="1164" r:id="rId97"/>
    <p:sldId id="1165" r:id="rId98"/>
    <p:sldId id="1166" r:id="rId99"/>
    <p:sldId id="1167" r:id="rId100"/>
    <p:sldId id="1168" r:id="rId101"/>
    <p:sldId id="1169" r:id="rId102"/>
    <p:sldId id="1170" r:id="rId103"/>
    <p:sldId id="1171" r:id="rId104"/>
    <p:sldId id="1172" r:id="rId105"/>
    <p:sldId id="1173" r:id="rId106"/>
    <p:sldId id="1174" r:id="rId107"/>
    <p:sldId id="1175" r:id="rId108"/>
    <p:sldId id="1176" r:id="rId109"/>
    <p:sldId id="1177" r:id="rId110"/>
    <p:sldId id="1178" r:id="rId111"/>
    <p:sldId id="1179" r:id="rId112"/>
    <p:sldId id="1180" r:id="rId113"/>
    <p:sldId id="1181" r:id="rId114"/>
    <p:sldId id="1182" r:id="rId115"/>
    <p:sldId id="1183" r:id="rId116"/>
    <p:sldId id="1184" r:id="rId117"/>
    <p:sldId id="1185" r:id="rId118"/>
    <p:sldId id="1186" r:id="rId119"/>
    <p:sldId id="1187" r:id="rId120"/>
    <p:sldId id="1188" r:id="rId121"/>
    <p:sldId id="1189" r:id="rId122"/>
    <p:sldId id="1190" r:id="rId123"/>
    <p:sldId id="1191" r:id="rId124"/>
    <p:sldId id="1192" r:id="rId125"/>
    <p:sldId id="1193" r:id="rId126"/>
    <p:sldId id="1194" r:id="rId127"/>
    <p:sldId id="1195" r:id="rId128"/>
    <p:sldId id="1196" r:id="rId129"/>
    <p:sldId id="1197" r:id="rId130"/>
    <p:sldId id="1198" r:id="rId131"/>
    <p:sldId id="1199" r:id="rId132"/>
    <p:sldId id="1200" r:id="rId133"/>
    <p:sldId id="1201" r:id="rId134"/>
    <p:sldId id="1202" r:id="rId135"/>
    <p:sldId id="1203" r:id="rId136"/>
    <p:sldId id="1204" r:id="rId137"/>
    <p:sldId id="1205" r:id="rId138"/>
    <p:sldId id="1206" r:id="rId139"/>
    <p:sldId id="1207" r:id="rId140"/>
    <p:sldId id="1208" r:id="rId141"/>
    <p:sldId id="1209" r:id="rId142"/>
    <p:sldId id="1210" r:id="rId143"/>
    <p:sldId id="1211" r:id="rId144"/>
    <p:sldId id="565" r:id="rId145"/>
  </p:sldIdLst>
  <p:sldSz cx="9145270" cy="6858000"/>
  <p:notesSz cx="6858000" cy="9144000"/>
  <p:custDataLst>
    <p:tags r:id="rId15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罗 勇" initials="罗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1264" y="-108"/>
      </p:cViewPr>
      <p:guideLst>
        <p:guide orient="horz" pos="2160"/>
        <p:guide pos="29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6.xml"/><Relationship Id="rId98" Type="http://schemas.openxmlformats.org/officeDocument/2006/relationships/slide" Target="slides/slide95.xml"/><Relationship Id="rId97" Type="http://schemas.openxmlformats.org/officeDocument/2006/relationships/slide" Target="slides/slide94.xml"/><Relationship Id="rId96" Type="http://schemas.openxmlformats.org/officeDocument/2006/relationships/slide" Target="slides/slide93.xml"/><Relationship Id="rId95" Type="http://schemas.openxmlformats.org/officeDocument/2006/relationships/slide" Target="slides/slide92.xml"/><Relationship Id="rId94" Type="http://schemas.openxmlformats.org/officeDocument/2006/relationships/slide" Target="slides/slide91.xml"/><Relationship Id="rId93" Type="http://schemas.openxmlformats.org/officeDocument/2006/relationships/slide" Target="slides/slide90.xml"/><Relationship Id="rId92" Type="http://schemas.openxmlformats.org/officeDocument/2006/relationships/slide" Target="slides/slide89.xml"/><Relationship Id="rId91" Type="http://schemas.openxmlformats.org/officeDocument/2006/relationships/slide" Target="slides/slide88.xml"/><Relationship Id="rId90" Type="http://schemas.openxmlformats.org/officeDocument/2006/relationships/slide" Target="slides/slide87.xml"/><Relationship Id="rId9" Type="http://schemas.openxmlformats.org/officeDocument/2006/relationships/slide" Target="slides/slide7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6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0" Type="http://schemas.openxmlformats.org/officeDocument/2006/relationships/tags" Target="tags/tag15.xml"/><Relationship Id="rId15" Type="http://schemas.openxmlformats.org/officeDocument/2006/relationships/slide" Target="slides/slide13.xml"/><Relationship Id="rId149" Type="http://schemas.openxmlformats.org/officeDocument/2006/relationships/commentAuthors" Target="commentAuthors.xml"/><Relationship Id="rId148" Type="http://schemas.openxmlformats.org/officeDocument/2006/relationships/tableStyles" Target="tableStyles.xml"/><Relationship Id="rId147" Type="http://schemas.openxmlformats.org/officeDocument/2006/relationships/viewProps" Target="viewProps.xml"/><Relationship Id="rId146" Type="http://schemas.openxmlformats.org/officeDocument/2006/relationships/presProps" Target="presProps.xml"/><Relationship Id="rId145" Type="http://schemas.openxmlformats.org/officeDocument/2006/relationships/slide" Target="slides/slide142.xml"/><Relationship Id="rId144" Type="http://schemas.openxmlformats.org/officeDocument/2006/relationships/slide" Target="slides/slide141.xml"/><Relationship Id="rId143" Type="http://schemas.openxmlformats.org/officeDocument/2006/relationships/slide" Target="slides/slide140.xml"/><Relationship Id="rId142" Type="http://schemas.openxmlformats.org/officeDocument/2006/relationships/slide" Target="slides/slide139.xml"/><Relationship Id="rId141" Type="http://schemas.openxmlformats.org/officeDocument/2006/relationships/slide" Target="slides/slide138.xml"/><Relationship Id="rId140" Type="http://schemas.openxmlformats.org/officeDocument/2006/relationships/slide" Target="slides/slide137.xml"/><Relationship Id="rId14" Type="http://schemas.openxmlformats.org/officeDocument/2006/relationships/slide" Target="slides/slide12.xml"/><Relationship Id="rId139" Type="http://schemas.openxmlformats.org/officeDocument/2006/relationships/slide" Target="slides/slide136.xml"/><Relationship Id="rId138" Type="http://schemas.openxmlformats.org/officeDocument/2006/relationships/slide" Target="slides/slide135.xml"/><Relationship Id="rId137" Type="http://schemas.openxmlformats.org/officeDocument/2006/relationships/slide" Target="slides/slide134.xml"/><Relationship Id="rId136" Type="http://schemas.openxmlformats.org/officeDocument/2006/relationships/slide" Target="slides/slide133.xml"/><Relationship Id="rId135" Type="http://schemas.openxmlformats.org/officeDocument/2006/relationships/slide" Target="slides/slide132.xml"/><Relationship Id="rId134" Type="http://schemas.openxmlformats.org/officeDocument/2006/relationships/slide" Target="slides/slide131.xml"/><Relationship Id="rId133" Type="http://schemas.openxmlformats.org/officeDocument/2006/relationships/slide" Target="slides/slide130.xml"/><Relationship Id="rId132" Type="http://schemas.openxmlformats.org/officeDocument/2006/relationships/slide" Target="slides/slide129.xml"/><Relationship Id="rId131" Type="http://schemas.openxmlformats.org/officeDocument/2006/relationships/slide" Target="slides/slide128.xml"/><Relationship Id="rId130" Type="http://schemas.openxmlformats.org/officeDocument/2006/relationships/slide" Target="slides/slide127.xml"/><Relationship Id="rId13" Type="http://schemas.openxmlformats.org/officeDocument/2006/relationships/slide" Target="slides/slide11.xml"/><Relationship Id="rId129" Type="http://schemas.openxmlformats.org/officeDocument/2006/relationships/slide" Target="slides/slide126.xml"/><Relationship Id="rId128" Type="http://schemas.openxmlformats.org/officeDocument/2006/relationships/slide" Target="slides/slide125.xml"/><Relationship Id="rId127" Type="http://schemas.openxmlformats.org/officeDocument/2006/relationships/slide" Target="slides/slide124.xml"/><Relationship Id="rId126" Type="http://schemas.openxmlformats.org/officeDocument/2006/relationships/slide" Target="slides/slide123.xml"/><Relationship Id="rId125" Type="http://schemas.openxmlformats.org/officeDocument/2006/relationships/slide" Target="slides/slide122.xml"/><Relationship Id="rId124" Type="http://schemas.openxmlformats.org/officeDocument/2006/relationships/slide" Target="slides/slide121.xml"/><Relationship Id="rId123" Type="http://schemas.openxmlformats.org/officeDocument/2006/relationships/slide" Target="slides/slide120.xml"/><Relationship Id="rId122" Type="http://schemas.openxmlformats.org/officeDocument/2006/relationships/slide" Target="slides/slide119.xml"/><Relationship Id="rId121" Type="http://schemas.openxmlformats.org/officeDocument/2006/relationships/slide" Target="slides/slide118.xml"/><Relationship Id="rId120" Type="http://schemas.openxmlformats.org/officeDocument/2006/relationships/slide" Target="slides/slide117.xml"/><Relationship Id="rId12" Type="http://schemas.openxmlformats.org/officeDocument/2006/relationships/slide" Target="slides/slide10.xml"/><Relationship Id="rId119" Type="http://schemas.openxmlformats.org/officeDocument/2006/relationships/slide" Target="slides/slide116.xml"/><Relationship Id="rId118" Type="http://schemas.openxmlformats.org/officeDocument/2006/relationships/slide" Target="slides/slide115.xml"/><Relationship Id="rId117" Type="http://schemas.openxmlformats.org/officeDocument/2006/relationships/slide" Target="slides/slide114.xml"/><Relationship Id="rId116" Type="http://schemas.openxmlformats.org/officeDocument/2006/relationships/slide" Target="slides/slide113.xml"/><Relationship Id="rId115" Type="http://schemas.openxmlformats.org/officeDocument/2006/relationships/slide" Target="slides/slide112.xml"/><Relationship Id="rId114" Type="http://schemas.openxmlformats.org/officeDocument/2006/relationships/slide" Target="slides/slide111.xml"/><Relationship Id="rId113" Type="http://schemas.openxmlformats.org/officeDocument/2006/relationships/slide" Target="slides/slide110.xml"/><Relationship Id="rId112" Type="http://schemas.openxmlformats.org/officeDocument/2006/relationships/slide" Target="slides/slide109.xml"/><Relationship Id="rId111" Type="http://schemas.openxmlformats.org/officeDocument/2006/relationships/slide" Target="slides/slide108.xml"/><Relationship Id="rId110" Type="http://schemas.openxmlformats.org/officeDocument/2006/relationships/slide" Target="slides/slide107.xml"/><Relationship Id="rId11" Type="http://schemas.openxmlformats.org/officeDocument/2006/relationships/slide" Target="slides/slide9.xml"/><Relationship Id="rId109" Type="http://schemas.openxmlformats.org/officeDocument/2006/relationships/slide" Target="slides/slide106.xml"/><Relationship Id="rId108" Type="http://schemas.openxmlformats.org/officeDocument/2006/relationships/slide" Target="slides/slide105.xml"/><Relationship Id="rId107" Type="http://schemas.openxmlformats.org/officeDocument/2006/relationships/slide" Target="slides/slide104.xml"/><Relationship Id="rId106" Type="http://schemas.openxmlformats.org/officeDocument/2006/relationships/slide" Target="slides/slide103.xml"/><Relationship Id="rId105" Type="http://schemas.openxmlformats.org/officeDocument/2006/relationships/slide" Target="slides/slide102.xml"/><Relationship Id="rId104" Type="http://schemas.openxmlformats.org/officeDocument/2006/relationships/slide" Target="slides/slide101.xml"/><Relationship Id="rId103" Type="http://schemas.openxmlformats.org/officeDocument/2006/relationships/slide" Target="slides/slide100.xml"/><Relationship Id="rId102" Type="http://schemas.openxmlformats.org/officeDocument/2006/relationships/slide" Target="slides/slide99.xml"/><Relationship Id="rId101" Type="http://schemas.openxmlformats.org/officeDocument/2006/relationships/slide" Target="slides/slide98.xml"/><Relationship Id="rId100" Type="http://schemas.openxmlformats.org/officeDocument/2006/relationships/slide" Target="slides/slide97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74.wmf"/><Relationship Id="rId4" Type="http://schemas.openxmlformats.org/officeDocument/2006/relationships/image" Target="../media/image73.wmf"/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56D97-C121-4518-9166-38EE255D68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1B510-4A36-4140-9235-F13CF6735E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cw</a:t>
            </a:r>
            <a:r>
              <a:rPr lang="zh-CN" altLang="en-US"/>
              <a:t>表示横向代价，选了</a:t>
            </a:r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en-US" altLang="zh-CN"/>
              <a:t>5</a:t>
            </a:r>
            <a:r>
              <a:rPr lang="zh-CN" altLang="en-US"/>
              <a:t>行</a:t>
            </a:r>
            <a:r>
              <a:rPr lang="en-US" altLang="zh-CN"/>
              <a:t>  14=</a:t>
            </a:r>
            <a:r>
              <a:rPr lang="zh-CN" altLang="en-US"/>
              <a:t>（</a:t>
            </a:r>
            <a:r>
              <a:rPr lang="en-US" altLang="zh-CN"/>
              <a:t>9-1</a:t>
            </a:r>
            <a:r>
              <a:rPr lang="zh-CN" altLang="en-US"/>
              <a:t>）</a:t>
            </a:r>
            <a:r>
              <a:rPr lang="en-US" altLang="zh-CN"/>
              <a:t>+</a:t>
            </a:r>
            <a:r>
              <a:rPr lang="zh-CN" altLang="en-US"/>
              <a:t>（</a:t>
            </a:r>
            <a:r>
              <a:rPr lang="en-US" altLang="zh-CN"/>
              <a:t>6-1</a:t>
            </a:r>
            <a:r>
              <a:rPr lang="zh-CN" altLang="en-US"/>
              <a:t>）</a:t>
            </a:r>
            <a:r>
              <a:rPr lang="en-US" altLang="zh-CN"/>
              <a:t>+</a:t>
            </a:r>
            <a:r>
              <a:rPr lang="zh-CN" altLang="en-US"/>
              <a:t>（</a:t>
            </a:r>
            <a:r>
              <a:rPr lang="en-US" altLang="zh-CN"/>
              <a:t>7-1</a:t>
            </a:r>
            <a:r>
              <a:rPr lang="zh-CN" altLang="en-US"/>
              <a:t>）</a:t>
            </a:r>
            <a:r>
              <a:rPr lang="en-US" altLang="zh-CN"/>
              <a:t>=14</a:t>
            </a:r>
            <a:endParaRPr lang="en-US" altLang="zh-CN"/>
          </a:p>
          <a:p>
            <a:r>
              <a:rPr lang="en-US" altLang="zh-CN"/>
              <a:t>rw[i][j]</a:t>
            </a:r>
            <a:r>
              <a:rPr lang="zh-CN" altLang="en-US"/>
              <a:t>表示纵向代价，列与列代价</a:t>
            </a:r>
            <a:r>
              <a:rPr lang="en-US" altLang="zh-CN"/>
              <a:t> 12=</a:t>
            </a:r>
            <a:r>
              <a:rPr lang="zh-CN" altLang="en-US"/>
              <a:t>（</a:t>
            </a:r>
            <a:r>
              <a:rPr lang="en-US" altLang="zh-CN"/>
              <a:t>9-3</a:t>
            </a:r>
            <a:r>
              <a:rPr lang="zh-CN" altLang="en-US"/>
              <a:t>）</a:t>
            </a:r>
            <a:r>
              <a:rPr lang="en-US" altLang="zh-CN"/>
              <a:t>+</a:t>
            </a:r>
            <a:r>
              <a:rPr lang="zh-CN" altLang="en-US"/>
              <a:t>（</a:t>
            </a:r>
            <a:r>
              <a:rPr lang="en-US" altLang="zh-CN"/>
              <a:t>6-4</a:t>
            </a:r>
            <a:r>
              <a:rPr lang="zh-CN" altLang="en-US"/>
              <a:t>）</a:t>
            </a:r>
            <a:r>
              <a:rPr lang="en-US" altLang="zh-CN"/>
              <a:t>+</a:t>
            </a:r>
            <a:r>
              <a:rPr lang="zh-CN" altLang="en-US"/>
              <a:t>（</a:t>
            </a:r>
            <a:r>
              <a:rPr lang="en-US" altLang="zh-CN"/>
              <a:t>5</a:t>
            </a:r>
            <a:r>
              <a:rPr lang="en-US" altLang="zh-CN"/>
              <a:t>-1</a:t>
            </a:r>
            <a:r>
              <a:rPr lang="zh-CN" altLang="en-US"/>
              <a:t>）</a:t>
            </a:r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9" name="矩形 8"/>
          <p:cNvSpPr/>
          <p:nvPr userDrawn="1"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 userDrawn="1"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 userDrawn="1"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7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737" y="1825625"/>
            <a:ext cx="388674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793" y="1825625"/>
            <a:ext cx="388674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Rectangle 4"/>
          <p:cNvSpPr>
            <a:spLocks noGrp="1"/>
          </p:cNvSpPr>
          <p:nvPr>
            <p:ph type="dt" sz="half" idx="12"/>
          </p:nvPr>
        </p:nvSpPr>
        <p:spPr>
          <a:xfrm>
            <a:off x="685895" y="6248400"/>
            <a:ext cx="190526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/>
          </p:cNvSpPr>
          <p:nvPr>
            <p:ph type="ftr" sz="quarter" idx="3"/>
          </p:nvPr>
        </p:nvSpPr>
        <p:spPr>
          <a:xfrm>
            <a:off x="3124634" y="6248400"/>
            <a:ext cx="2896002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浙江财经大学信智学院 陈琰宏</a:t>
            </a: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4"/>
          </p:nvPr>
        </p:nvSpPr>
        <p:spPr>
          <a:xfrm>
            <a:off x="6554110" y="6248400"/>
            <a:ext cx="190526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69DFB09-06DA-4D7B-B329-89A7B5D591DD}" type="slidenum">
              <a:rPr kumimoji="0" lang="en-US" altLang="x-none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 descr="C:\Users\Administrator\Desktop\b21c8701a18b87d6e9bbd88e060828381e30fda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70" y="226060"/>
            <a:ext cx="923290" cy="88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6" y="1709739"/>
            <a:ext cx="788807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96" y="4589464"/>
            <a:ext cx="788807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8066" y="987426"/>
            <a:ext cx="462995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8066" y="987426"/>
            <a:ext cx="4629954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9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浙江财经大学信智学院 陈琰宏</a:t>
            </a:r>
            <a:endParaRPr lang="zh-CN" altLang="en-US" dirty="0"/>
          </a:p>
        </p:txBody>
      </p:sp>
      <p:sp>
        <p:nvSpPr>
          <p:cNvPr id="11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等腰三角形 13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7.png"/><Relationship Id="rId1" Type="http://schemas.openxmlformats.org/officeDocument/2006/relationships/tags" Target="../tags/tag1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8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9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8" Type="http://schemas.openxmlformats.org/officeDocument/2006/relationships/image" Target="../media/image73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1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70.wmf"/><Relationship Id="rId12" Type="http://schemas.openxmlformats.org/officeDocument/2006/relationships/vmlDrawing" Target="../drawings/vmlDrawing4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74.wmf"/><Relationship Id="rId1" Type="http://schemas.openxmlformats.org/officeDocument/2006/relationships/oleObject" Target="../embeddings/oleObject5.bin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5.pn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6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8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77.wmf"/><Relationship Id="rId1" Type="http://schemas.openxmlformats.org/officeDocument/2006/relationships/oleObject" Target="../embeddings/oleObject10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0.png"/><Relationship Id="rId1" Type="http://schemas.openxmlformats.org/officeDocument/2006/relationships/image" Target="../media/image79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1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2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3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7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5.png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6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wmf"/><Relationship Id="rId1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tags" Target="../tags/tag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wmf"/><Relationship Id="rId3" Type="http://schemas.openxmlformats.org/officeDocument/2006/relationships/oleObject" Target="../embeddings/oleObject4.bin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1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8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45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1" Type="http://schemas.openxmlformats.org/officeDocument/2006/relationships/tags" Target="../tags/tag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3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3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1114272" y="3736672"/>
            <a:ext cx="6912768" cy="1003279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前缀和</a:t>
            </a:r>
            <a:endParaRPr lang="zh-CN" altLang="en-US" sz="4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 smtClean="0"/>
              <a:t>                                   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信智学院  </a:t>
            </a:r>
            <a:r>
              <a:rPr 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陈琰宏</a:t>
            </a:r>
            <a:endParaRPr 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" y="1124744"/>
            <a:ext cx="9144000" cy="1042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5181"/>
    </mc:Choice>
    <mc:Fallback>
      <p:transition spd="slow" advTm="518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xfrm>
            <a:off x="405765" y="208915"/>
            <a:ext cx="2433955" cy="951865"/>
          </a:xfrm>
        </p:spPr>
        <p:txBody>
          <a:bodyPr anchor="ctr">
            <a:normAutofit/>
          </a:bodyPr>
          <a:p>
            <a:r>
              <a:rPr lang="zh-CN" sz="3200" b="1" dirty="0" smtClean="0">
                <a:solidFill>
                  <a:schemeClr val="accent5">
                    <a:lumMod val="75000"/>
                  </a:schemeClr>
                </a:solidFill>
              </a:rPr>
              <a:t>分析</a:t>
            </a:r>
            <a:endParaRPr lang="zh-CN" sz="3200" b="1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1340" y="1242695"/>
            <a:ext cx="795528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s[i]表示[1,i]的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前缀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,r]的和就可以拆成s[r]-s[l-1]，当s[r]和s[l-1]模7相同时，区间就能被7整除，求出前缀和每个余数对应的最小的l-1和最大的r从而算出最长区间长度，可以边读入边记录。端点模7为0到6的最长区间长度的最大值就是答案，注意判断区间是否存在 用滚动数组，时间O(n)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000125" y="3549650"/>
          <a:ext cx="6401435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a[i]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s[i]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41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mod 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000125" y="5073650"/>
          <a:ext cx="6401435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余数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l[i]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-1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-1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-1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r[i]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-1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-1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-1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55930" y="1167765"/>
            <a:ext cx="806069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第一行一个正整数 n</a:t>
            </a:r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接下来 n 行，每行两个非负整数 l,r，表示一个农民的开始时刻与结束时刻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对于 100% 的数据，1≤n≤5000，0≤l≤r≤10</a:t>
            </a:r>
            <a:r>
              <a:rPr sz="24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。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输出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一行，两个整数，即题目所要求的两个答案。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5930" y="337820"/>
            <a:ext cx="365760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[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637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] 挤牛奶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4680" y="3724910"/>
            <a:ext cx="25400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300 1000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700 1200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1500 2100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96765" y="4093845"/>
            <a:ext cx="6794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900 300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5930" y="337820"/>
            <a:ext cx="287401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分析：枚举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rcRect t="11548" b="13109"/>
          <a:stretch>
            <a:fillRect/>
          </a:stretch>
        </p:blipFill>
        <p:spPr>
          <a:xfrm>
            <a:off x="603885" y="1165860"/>
            <a:ext cx="7620000" cy="3832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/>
          <p:nvPr/>
        </p:nvPicPr>
        <p:blipFill>
          <a:blip r:embed="rId2"/>
          <a:srcRect l="34742" t="87678" r="38067" b="1186"/>
          <a:stretch>
            <a:fillRect/>
          </a:stretch>
        </p:blipFill>
        <p:spPr>
          <a:xfrm>
            <a:off x="3029585" y="5276850"/>
            <a:ext cx="2072005" cy="566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六角星 3"/>
          <p:cNvSpPr/>
          <p:nvPr/>
        </p:nvSpPr>
        <p:spPr>
          <a:xfrm>
            <a:off x="6784340" y="4617720"/>
            <a:ext cx="1732280" cy="144335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/>
              <a:t>n*n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86410" y="1367155"/>
            <a:ext cx="803021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用差分求解。用O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(1)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的复杂度来表示一次O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(n)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的覆盖:设b[i]=a[i]-a[i-1]，则当a[l]到a[r]均增加一时，则只需b[l]++,b[r+1]--，其余的由于前后两相差未变，b不需改动。这样，便可以用b来表示a的变化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5930" y="337820"/>
            <a:ext cx="135001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分析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775" y="1255395"/>
            <a:ext cx="5227320" cy="498856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245" y="1238250"/>
            <a:ext cx="4429760" cy="4984115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42925" y="1216025"/>
            <a:ext cx="8060055" cy="36360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有N 头牛站成一行，被编队为1、2、3…N，每头牛的身高都为整数。 </a:t>
            </a:r>
            <a:r>
              <a:rPr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当且仅当两头牛中间的牛身高都比它们矮时，两头牛方可看到对方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现在，我们只知道其中最高的牛是第 i 头，它的身高是 H ，剩余牛的身高未知。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但是，我们还知道这群牛之中存在着 M 对关系，每对关系都指明了某两头牛 A 和 B 可以相互看见。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求每头牛的身高的最大可能值是多少。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5930" y="337820"/>
            <a:ext cx="50139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[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6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37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] Tallest Cow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1035" y="4951730"/>
            <a:ext cx="76504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输入第一行：四个以空格分隔的整数：n,i,h,R；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 和 h 表示第 i 头牛的高度为 h，他是最高的奶牛）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接下来 R 行：两个不同的整数 a 和 b（1≤a,b≤n）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44830" y="5676900"/>
            <a:ext cx="797179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1≤n≤10000，1≤h≤1000000，0≤R≤10000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5930" y="337820"/>
            <a:ext cx="50139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[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6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36] Tallest Cow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8330" y="2091055"/>
            <a:ext cx="392620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n R i H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9 3 5 5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1 3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(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 和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b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（1≤a,b≤n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5 3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4 3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3 7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9 8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1435" y="2116455"/>
            <a:ext cx="112649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endParaRPr lang="zh-CN" altLang="en-US" sz="2400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5465" y="1286510"/>
            <a:ext cx="7650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牛的数量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,i,h,R</a:t>
            </a:r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R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条信息</a:t>
            </a:r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endParaRPr 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 和 h 表示第 i 头牛的高度为 h，他是最高的奶牛）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5930" y="337820"/>
            <a:ext cx="135001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分析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3405" y="1530985"/>
            <a:ext cx="79432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题意讲到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当且仅当两头牛中间的牛身高都比它们矮时，两头牛方可看到对方</a:t>
            </a:r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，即所有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(a,b)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不存在相交关系，都是嵌套关系。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49960" y="3103245"/>
            <a:ext cx="6548755" cy="1380490"/>
            <a:chOff x="1496" y="4887"/>
            <a:chExt cx="10313" cy="2174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2844" y="5392"/>
              <a:ext cx="7618" cy="16"/>
            </a:xfrm>
            <a:prstGeom prst="line">
              <a:avLst/>
            </a:prstGeom>
            <a:ln w="4762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3627" y="5898"/>
              <a:ext cx="6051" cy="63"/>
            </a:xfrm>
            <a:prstGeom prst="line">
              <a:avLst/>
            </a:prstGeom>
            <a:ln w="4762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4428" y="6450"/>
              <a:ext cx="4028" cy="31"/>
            </a:xfrm>
            <a:prstGeom prst="line">
              <a:avLst/>
            </a:prstGeom>
            <a:ln w="4762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1496" y="5094"/>
              <a:ext cx="7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a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105" y="4887"/>
              <a:ext cx="7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b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981" y="5612"/>
              <a:ext cx="117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a+1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922" y="6337"/>
              <a:ext cx="124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a+2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039" y="5567"/>
              <a:ext cx="106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b-1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719" y="6292"/>
              <a:ext cx="111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b-2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10" name="对象 9"/>
          <p:cNvGraphicFramePr/>
          <p:nvPr/>
        </p:nvGraphicFramePr>
        <p:xfrm>
          <a:off x="2490470" y="1238250"/>
          <a:ext cx="505015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1" imgW="4140200" imgH="603250" progId="Paint.Picture">
                  <p:embed/>
                </p:oleObj>
              </mc:Choice>
              <mc:Fallback>
                <p:oleObj name="" r:id="rId1" imgW="4140200" imgH="603250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90470" y="1238250"/>
                        <a:ext cx="5050155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592455" y="1379855"/>
            <a:ext cx="2286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初始状态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92455" y="1986915"/>
            <a:ext cx="6946900" cy="730250"/>
            <a:chOff x="933" y="3129"/>
            <a:chExt cx="10940" cy="1150"/>
          </a:xfrm>
        </p:grpSpPr>
        <p:sp>
          <p:nvSpPr>
            <p:cNvPr id="17" name="文本框 16"/>
            <p:cNvSpPr txBox="1"/>
            <p:nvPr/>
          </p:nvSpPr>
          <p:spPr>
            <a:xfrm>
              <a:off x="933" y="3342"/>
              <a:ext cx="32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插入</a:t>
              </a:r>
              <a:r>
                <a:rPr lang="en-US" altLang="zh-CN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(a,b)</a:t>
              </a:r>
              <a:endPara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18" name="对象 17"/>
            <p:cNvGraphicFramePr/>
            <p:nvPr/>
          </p:nvGraphicFramePr>
          <p:xfrm>
            <a:off x="3979" y="3129"/>
            <a:ext cx="7895" cy="1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" name="" r:id="rId3" imgW="4051300" imgH="660400" progId="Paint.Picture">
                    <p:embed/>
                  </p:oleObj>
                </mc:Choice>
                <mc:Fallback>
                  <p:oleObj name="" r:id="rId3" imgW="4051300" imgH="660400" progId="Paint.Picture">
                    <p:embed/>
                    <p:pic>
                      <p:nvPicPr>
                        <p:cNvPr id="0" name="图片 1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979" y="3129"/>
                          <a:ext cx="7895" cy="11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组合 26"/>
          <p:cNvGrpSpPr/>
          <p:nvPr/>
        </p:nvGrpSpPr>
        <p:grpSpPr>
          <a:xfrm>
            <a:off x="592455" y="3033395"/>
            <a:ext cx="6841490" cy="905510"/>
            <a:chOff x="933" y="4793"/>
            <a:chExt cx="10774" cy="1426"/>
          </a:xfrm>
        </p:grpSpPr>
        <p:graphicFrame>
          <p:nvGraphicFramePr>
            <p:cNvPr id="14" name="对象 13"/>
            <p:cNvGraphicFramePr/>
            <p:nvPr/>
          </p:nvGraphicFramePr>
          <p:xfrm>
            <a:off x="3979" y="4959"/>
            <a:ext cx="7729" cy="1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" name="" r:id="rId5" imgW="4019550" imgH="641350" progId="Paint.Picture">
                    <p:embed/>
                  </p:oleObj>
                </mc:Choice>
                <mc:Fallback>
                  <p:oleObj name="" r:id="rId5" imgW="4019550" imgH="641350" progId="Paint.Picture">
                    <p:embed/>
                    <p:pic>
                      <p:nvPicPr>
                        <p:cNvPr id="0" name="图片 1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979" y="4959"/>
                          <a:ext cx="7729" cy="12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文本框 19"/>
            <p:cNvSpPr txBox="1"/>
            <p:nvPr/>
          </p:nvSpPr>
          <p:spPr>
            <a:xfrm>
              <a:off x="933" y="4793"/>
              <a:ext cx="293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插入</a:t>
              </a:r>
              <a:r>
                <a:rPr lang="en-US" altLang="zh-CN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(c,d)</a:t>
              </a:r>
              <a:endPara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47370" y="4062095"/>
            <a:ext cx="6992620" cy="939800"/>
            <a:chOff x="862" y="6397"/>
            <a:chExt cx="11012" cy="1480"/>
          </a:xfrm>
        </p:grpSpPr>
        <p:graphicFrame>
          <p:nvGraphicFramePr>
            <p:cNvPr id="21" name="对象 20"/>
            <p:cNvGraphicFramePr/>
            <p:nvPr/>
          </p:nvGraphicFramePr>
          <p:xfrm>
            <a:off x="3922" y="6397"/>
            <a:ext cx="7952" cy="1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" name="" r:id="rId7" imgW="4191000" imgH="939800" progId="Paint.Picture">
                    <p:embed/>
                  </p:oleObj>
                </mc:Choice>
                <mc:Fallback>
                  <p:oleObj name="" r:id="rId7" imgW="4191000" imgH="939800" progId="Paint.Picture">
                    <p:embed/>
                    <p:pic>
                      <p:nvPicPr>
                        <p:cNvPr id="0" name="图片 2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922" y="6397"/>
                          <a:ext cx="7952" cy="14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文本框 24"/>
            <p:cNvSpPr txBox="1"/>
            <p:nvPr/>
          </p:nvSpPr>
          <p:spPr>
            <a:xfrm>
              <a:off x="862" y="6397"/>
              <a:ext cx="277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插入</a:t>
              </a:r>
              <a:r>
                <a:rPr lang="en-US" altLang="zh-CN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(e,f)</a:t>
              </a:r>
              <a:endPara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aphicFrame>
        <p:nvGraphicFramePr>
          <p:cNvPr id="29" name="对象 28"/>
          <p:cNvGraphicFramePr/>
          <p:nvPr/>
        </p:nvGraphicFramePr>
        <p:xfrm>
          <a:off x="2490470" y="5002530"/>
          <a:ext cx="4944745" cy="1296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" name="" r:id="rId9" imgW="4311650" imgH="1295400" progId="Paint.Picture">
                  <p:embed/>
                </p:oleObj>
              </mc:Choice>
              <mc:Fallback>
                <p:oleObj name="" r:id="rId9" imgW="4311650" imgH="1295400" progId="Paint.Picture">
                  <p:embed/>
                  <p:pic>
                    <p:nvPicPr>
                      <p:cNvPr id="0" name="图片 2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90470" y="5002530"/>
                        <a:ext cx="4944745" cy="1296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文本框 30"/>
          <p:cNvSpPr txBox="1"/>
          <p:nvPr/>
        </p:nvSpPr>
        <p:spPr>
          <a:xfrm>
            <a:off x="289560" y="207010"/>
            <a:ext cx="85674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因为要看见，所以中间的牛身高都要至少低于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，又因为牛身高要最大，所以身高只能低于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，将（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a,b)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间的每个元素减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01" name="文本框 100"/>
          <p:cNvSpPr txBox="1"/>
          <p:nvPr/>
        </p:nvSpPr>
        <p:spPr>
          <a:xfrm>
            <a:off x="455930" y="1207135"/>
            <a:ext cx="8255000" cy="5073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90000"/>
              </a:lnSpc>
            </a:pPr>
            <a:r>
              <a:rPr lang="en-US" alt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       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题目中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条对视关系实际上反映了牛之间身高的相对大小关系，我们可以建立一个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数组，初值均为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，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若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和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b(a&lt;b)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可以相互看见，则把数组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t 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中下标为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a+1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到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b-1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的数都减去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，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即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和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中间的牛，身高至少要比它们小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zh-CN" alt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因为第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头牛最高为</a:t>
            </a:r>
            <a:r>
              <a:rPr lang="en-US" alt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h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，初始所有牛的身高为</a:t>
            </a:r>
            <a:r>
              <a:rPr lang="en-US" alt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h</a:t>
            </a:r>
            <a:r>
              <a:rPr lang="zh-CN" altLang="en-US" sz="2400" b="0">
                <a:solidFill>
                  <a:srgbClr val="000000"/>
                </a:solidFill>
                <a:ea typeface="宋体" panose="02010600030101010101" pitchFamily="2" charset="-122"/>
              </a:rPr>
              <a:t>。</a:t>
            </a:r>
            <a:r>
              <a:rPr lang="en-US" alt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因为第i头牛最高，所以最终line[i]=0,其它牛与第i头牛的身高差距体现在数组t中，即第j头牛的身高为H+line[j]</a:t>
            </a:r>
            <a:r>
              <a:rPr lang="zh-CN" altLang="en-US" sz="2400" b="0">
                <a:solidFill>
                  <a:srgbClr val="000000"/>
                </a:solidFill>
                <a:ea typeface="宋体" panose="02010600030101010101" pitchFamily="2" charset="-122"/>
              </a:rPr>
              <a:t>。</a:t>
            </a:r>
            <a:endParaRPr lang="en-US" altLang="zh-CN" sz="2400" b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0">
              <a:lnSpc>
                <a:spcPct val="90000"/>
              </a:lnSpc>
            </a:pPr>
            <a:r>
              <a:rPr lang="en-US" alt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      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对于每一对输入的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和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，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如果用循环来标记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a+1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到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b-1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都减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的话，整个算法的时间复杂度为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O(N*M)</a:t>
            </a:r>
            <a:r>
              <a:rPr lang="zh-CN" alt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，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会超时。我们可以令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t[a+l]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减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1, t[b] 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加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即“身高减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1”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的影响从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a+1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开始，持续到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b-1</a:t>
            </a:r>
            <a:r>
              <a:rPr lang="zh-CN" alt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，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在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结束。然后对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数组做前缀和，这样就把对一个区间的操作转化为左、右两个端点的操作，再通过</a:t>
            </a:r>
            <a:r>
              <a:rPr lang="en-US" sz="2400" b="0">
                <a:solidFill>
                  <a:srgbClr val="000000"/>
                </a:solidFill>
                <a:latin typeface="宋体" panose="02010600030101010101" pitchFamily="2" charset="-122"/>
              </a:rPr>
              <a:t> 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前缀和得到原问题的解，此时算法的时间复杂度为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O(N+M)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。需注意，两头牛的对视关系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(a,b)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可能会重复输入，对于重复的关系，只处理一次即可。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455930" y="337820"/>
            <a:ext cx="236601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分析总结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xfrm>
            <a:off x="405765" y="208915"/>
            <a:ext cx="2433955" cy="951865"/>
          </a:xfrm>
        </p:spPr>
        <p:txBody>
          <a:bodyPr anchor="ctr">
            <a:normAutofit/>
          </a:bodyPr>
          <a:p>
            <a:r>
              <a:rPr lang="zh-CN" sz="3200" b="1" dirty="0" smtClean="0">
                <a:solidFill>
                  <a:schemeClr val="accent5">
                    <a:lumMod val="75000"/>
                  </a:schemeClr>
                </a:solidFill>
              </a:rPr>
              <a:t>分析</a:t>
            </a:r>
            <a:endParaRPr lang="zh-CN" sz="3200" b="1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765" y="1233805"/>
            <a:ext cx="7828280" cy="4878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610" y="1216660"/>
            <a:ext cx="6157595" cy="5070475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00" y="1292860"/>
            <a:ext cx="8401685" cy="4053205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55930" y="1275080"/>
            <a:ext cx="8060055" cy="5408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懒洋洋的奶牛贝茜想将自己放置在田野中的某个位置，以便可以在短距离内尽可能多地吃到美味的草</a:t>
            </a:r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贝茜所在的田野中共有</a:t>
            </a:r>
            <a:r>
              <a:rPr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N 片草地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，我们可以将田野视作一个一维数轴。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 i 片草地中包含 gi 单位的青草，位置坐标为 xi。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不同草地的位置不同。 贝茜想选取田野中的某个点作为她的初始位置（可能是某片草地所在的点）。 只有一片草地与她的初始位置的距离不超过 K 时，贝茜才能吃到那片草地上的草。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如果贝茜选择最佳初始位置，请确定她可以吃到的青草最大数量。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5930" y="337820"/>
            <a:ext cx="54584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[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8253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] </a:t>
            </a:r>
            <a:r>
              <a:rPr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The Lazy Cow</a:t>
            </a:r>
            <a:endParaRPr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42925" y="1216025"/>
            <a:ext cx="8060055" cy="1863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输入第一行包含两个整数 N 和 K。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接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下来 N 行，每行描述一片草地，包含两个整数 gi 和 xi。 输出如果贝茜选择最佳初始位置，则她可以吃到的青草最大数量。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5930" y="337820"/>
            <a:ext cx="54584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[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8253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] </a:t>
            </a:r>
            <a:r>
              <a:rPr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The Lazy Cow</a:t>
            </a:r>
            <a:endParaRPr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4390" y="3656330"/>
            <a:ext cx="25400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4 3</a:t>
            </a:r>
            <a:endParaRPr lang="zh-CN" altLang="en-US"/>
          </a:p>
          <a:p>
            <a:r>
              <a:rPr lang="zh-CN" altLang="en-US"/>
              <a:t>4 7</a:t>
            </a:r>
            <a:endParaRPr lang="zh-CN" altLang="en-US"/>
          </a:p>
          <a:p>
            <a:r>
              <a:rPr lang="zh-CN" altLang="en-US"/>
              <a:t>10 15</a:t>
            </a:r>
            <a:endParaRPr lang="zh-CN" altLang="en-US"/>
          </a:p>
          <a:p>
            <a:r>
              <a:rPr lang="zh-CN" altLang="en-US"/>
              <a:t>2 2</a:t>
            </a:r>
            <a:endParaRPr lang="zh-CN" altLang="en-US"/>
          </a:p>
          <a:p>
            <a:r>
              <a:rPr lang="zh-CN" altLang="en-US"/>
              <a:t>5 1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178300" y="365633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11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04850" y="5473065"/>
            <a:ext cx="69596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最佳初始位置选择为 x=4，可以吃到 x=1,x=2,x=7 处的青草。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976620" y="3251200"/>
            <a:ext cx="2540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1≤N≤10</a:t>
            </a:r>
            <a:r>
              <a:rPr lang="zh-CN" altLang="en-US" baseline="30000"/>
              <a:t>5</a:t>
            </a:r>
            <a:r>
              <a:rPr lang="zh-CN" altLang="en-US"/>
              <a:t>,</a:t>
            </a:r>
            <a:endParaRPr lang="zh-CN" altLang="en-US"/>
          </a:p>
          <a:p>
            <a:r>
              <a:rPr lang="zh-CN" altLang="en-US"/>
              <a:t>1≤gi≤10000,</a:t>
            </a:r>
            <a:endParaRPr lang="zh-CN" altLang="en-US"/>
          </a:p>
          <a:p>
            <a:r>
              <a:rPr lang="zh-CN" altLang="en-US"/>
              <a:t>0≤xi≤10</a:t>
            </a:r>
            <a:r>
              <a:rPr lang="zh-CN" altLang="en-US" baseline="30000"/>
              <a:t>6</a:t>
            </a:r>
            <a:r>
              <a:rPr lang="zh-CN" altLang="en-US"/>
              <a:t>,</a:t>
            </a:r>
            <a:endParaRPr lang="zh-CN" altLang="en-US"/>
          </a:p>
          <a:p>
            <a:r>
              <a:rPr lang="zh-CN" altLang="en-US"/>
              <a:t>1≤K≤2×10</a:t>
            </a:r>
            <a:r>
              <a:rPr lang="zh-CN" altLang="en-US" baseline="30000"/>
              <a:t>6</a:t>
            </a:r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5930" y="337820"/>
            <a:ext cx="1198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分析</a:t>
            </a:r>
            <a:endParaRPr lang="zh-CN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graphicFrame>
        <p:nvGraphicFramePr>
          <p:cNvPr id="6" name="对象 5"/>
          <p:cNvGraphicFramePr/>
          <p:nvPr/>
        </p:nvGraphicFramePr>
        <p:xfrm>
          <a:off x="1530985" y="1245870"/>
          <a:ext cx="4733925" cy="1196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" imgW="3810000" imgH="838200" progId="Paint.Picture">
                  <p:embed/>
                </p:oleObj>
              </mc:Choice>
              <mc:Fallback>
                <p:oleObj name="" r:id="rId1" imgW="3810000" imgH="838200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30985" y="1245870"/>
                        <a:ext cx="4733925" cy="1196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764540" y="2962275"/>
            <a:ext cx="6786245" cy="1938020"/>
            <a:chOff x="1204" y="4665"/>
            <a:chExt cx="10687" cy="3052"/>
          </a:xfrm>
        </p:grpSpPr>
        <p:sp>
          <p:nvSpPr>
            <p:cNvPr id="13" name="文本框 12"/>
            <p:cNvSpPr txBox="1"/>
            <p:nvPr/>
          </p:nvSpPr>
          <p:spPr>
            <a:xfrm>
              <a:off x="1204" y="4665"/>
              <a:ext cx="4000" cy="30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</a:rPr>
                <a:t>4 3</a:t>
              </a:r>
              <a:endParaRPr lang="zh-CN" altLang="en-US" sz="24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</a:rPr>
                <a:t>4 7</a:t>
              </a:r>
              <a:endParaRPr lang="zh-CN" altLang="en-US" sz="24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</a:rPr>
                <a:t>10 15</a:t>
              </a:r>
              <a:endParaRPr lang="zh-CN" altLang="en-US" sz="24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</a:rPr>
                <a:t>2 2</a:t>
              </a:r>
              <a:endParaRPr lang="zh-CN" altLang="en-US" sz="24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</a:rPr>
                <a:t>5 1</a:t>
              </a:r>
              <a:endParaRPr lang="zh-CN" altLang="en-US" sz="24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aphicFrame>
          <p:nvGraphicFramePr>
            <p:cNvPr id="14" name="对象 13"/>
            <p:cNvGraphicFramePr/>
            <p:nvPr/>
          </p:nvGraphicFramePr>
          <p:xfrm>
            <a:off x="4975" y="4665"/>
            <a:ext cx="6917" cy="1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" name="" r:id="rId3" imgW="3613150" imgH="768350" progId="Paint.Picture">
                    <p:embed/>
                  </p:oleObj>
                </mc:Choice>
                <mc:Fallback>
                  <p:oleObj name="" r:id="rId3" imgW="3613150" imgH="768350" progId="Paint.Picture">
                    <p:embed/>
                    <p:pic>
                      <p:nvPicPr>
                        <p:cNvPr id="0" name="图片 1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975" y="4665"/>
                          <a:ext cx="6917" cy="15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组合 18"/>
          <p:cNvGrpSpPr/>
          <p:nvPr/>
        </p:nvGrpSpPr>
        <p:grpSpPr>
          <a:xfrm>
            <a:off x="3978910" y="3055620"/>
            <a:ext cx="1183640" cy="1823085"/>
            <a:chOff x="6266" y="4812"/>
            <a:chExt cx="1864" cy="2871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6846" y="4812"/>
              <a:ext cx="15" cy="21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6266" y="6959"/>
              <a:ext cx="186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   </a:t>
              </a:r>
              <a:r>
                <a:rPr lang="en-US" altLang="zh-CN" sz="2400"/>
                <a:t>x=4</a:t>
              </a:r>
              <a:endParaRPr lang="en-US" altLang="zh-CN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5930" y="337820"/>
            <a:ext cx="318135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分析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1: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前缀和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6250" y="1226820"/>
            <a:ext cx="8194040" cy="5015865"/>
            <a:chOff x="750" y="1932"/>
            <a:chExt cx="12904" cy="7899"/>
          </a:xfrm>
        </p:grpSpPr>
        <p:sp>
          <p:nvSpPr>
            <p:cNvPr id="4" name="文本框 3"/>
            <p:cNvSpPr txBox="1"/>
            <p:nvPr/>
          </p:nvSpPr>
          <p:spPr>
            <a:xfrm>
              <a:off x="750" y="1932"/>
              <a:ext cx="12904" cy="78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</a:t>
              </a:r>
              <a:r>
                <a:rPr lang="zh-CN" altLang="en-US" sz="2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首先，观察数据范围，xi 不算太大，可以用一个一维数组存下来所有的坐标对应的值，根据题意转换一下问题： 题目等价于问 </a:t>
              </a:r>
              <a:endPara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endPara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r>
                <a:rPr lang="en-US" altLang="zh-CN" sz="2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                        </a:t>
              </a:r>
              <a:endPara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r>
                <a:rPr lang="zh-CN" altLang="en-US" sz="2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其中i是数轴上的某一个位置，因此我们先想想暴力的做法。</a:t>
              </a:r>
              <a:endPara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endPara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r>
                <a:rPr lang="en-US" altLang="zh-CN" sz="2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</a:t>
              </a:r>
              <a:r>
                <a:rPr lang="zh-CN" altLang="en-US" sz="2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暴力枚举i，然后遍历求出 </a:t>
              </a:r>
              <a:r>
                <a:rPr lang="en-US" altLang="zh-CN" sz="2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  </a:t>
              </a:r>
              <a:r>
                <a:rPr lang="zh-CN" altLang="en-US" sz="2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，这样做的时间复杂度是O(n</a:t>
              </a:r>
              <a:r>
                <a:rPr lang="zh-CN" altLang="en-US" sz="2000" baseline="30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</a:t>
              </a:r>
              <a:r>
                <a:rPr lang="zh-CN" altLang="en-US" sz="2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) 的，因为外层枚举是 O(n)，内层求和是 O(n)。过不了。</a:t>
              </a:r>
              <a:endPara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r>
                <a:rPr lang="zh-CN" altLang="en-US" sz="2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然后观察到，他需要用到 某一段区间和，所以不难想到，我们可以预处理出 前缀和 然后用 O(1)的时间优化掉内层循环。</a:t>
              </a:r>
              <a:endPara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endPara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r>
                <a:rPr lang="zh-CN" altLang="en-US" sz="2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一些细节，由于他的下标是从 0 开始的，因此我们不妨给所有的下标都 +1 ，省去边界条件。</a:t>
              </a:r>
              <a:endPara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r>
                <a:rPr lang="zh-CN" altLang="en-US" sz="2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然后在内层循环算 </a:t>
              </a:r>
              <a:r>
                <a:rPr lang="en-US" altLang="zh-CN" sz="2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i-k</a:t>
              </a:r>
              <a:r>
                <a:rPr lang="zh-CN" altLang="en-US" sz="2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 and i+k 的时候，不能越界，所以要在计算左边界的时候与 1 取 max，计算右边界的时候与 N</a:t>
              </a:r>
              <a:r>
                <a:rPr lang="en-US" altLang="zh-CN" sz="2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-</a:t>
              </a:r>
              <a:r>
                <a:rPr lang="zh-CN" altLang="en-US" sz="2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 取 min时间复杂度：O(N) ，其中 N 是坐标轴 x 的值域。</a:t>
              </a:r>
              <a:endPara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8" y="3030"/>
              <a:ext cx="3404" cy="97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9" y="4595"/>
              <a:ext cx="1536" cy="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210" y="1299210"/>
            <a:ext cx="6330315" cy="4985385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30225" y="1294765"/>
            <a:ext cx="808418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如果这个点有草的话， 就将x-k到x+k都加上g，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最后统计一下所有点中数最大的，然后输出就可以了。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插入时间复杂度是O(nlogn)，遍历最多有2n个数，总时间复杂度就是O(nlogn)。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5930" y="347980"/>
            <a:ext cx="267335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分析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2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: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差分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850" y="1185545"/>
            <a:ext cx="5078730" cy="5146675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55930" y="347980"/>
            <a:ext cx="600138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[7957]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Air Cownditioning</a:t>
            </a:r>
            <a:endParaRPr lang="en-US" altLang="zh-CN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5930" y="1298575"/>
            <a:ext cx="817372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John 的牛棚包含一排 N 个牛栏，编号为 1…N，每个牛栏里有一头牛。 第 i 头奶牛希望她的牛栏中的温度是 pi，而现在她的牛栏中的温度是 ti。为了确保每头奶牛都感到舒适，Farmer John 安装了一个新的空调系统。该系统进行控制的方式非常有趣，他可以向系统发送命令，告诉它将一组连续的牛栏内的温度升高或降低 1 个单位——例如「将牛栏 5…8 的温度升高 1 个单位」。一组连续的牛栏最短可以仅包含一个牛栏。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请帮助 Farmer John 求出他需要向新的空调系统发送的命令的最小数量，使得每头奶牛的牛栏都处于其中的奶牛的理想温度。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55625" y="1271905"/>
            <a:ext cx="8234045" cy="4940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Aft>
                <a:spcPct val="15000"/>
              </a:spcAft>
            </a:pPr>
            <a:r>
              <a:rPr lang="en-US" altLang="zh-CN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输入一个 n 行 m 列的整数矩阵，再输入 q 个询问，每个询问包含四个整数 x1,y1,x2,y2，表示一个子矩阵的左上角坐标和右下角坐标。</a:t>
            </a:r>
            <a:endParaRPr lang="en-US" altLang="zh-CN" sz="2400" dirty="0"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  <a:p>
            <a:pPr>
              <a:spcAft>
                <a:spcPct val="15000"/>
              </a:spcAft>
            </a:pPr>
            <a:r>
              <a:rPr lang="en-US" altLang="zh-CN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对于每个询问输出子矩阵中所有数的和。</a:t>
            </a:r>
            <a:endParaRPr lang="en-US" altLang="zh-CN" sz="2400" dirty="0"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  <a:p>
            <a:pPr>
              <a:spcAft>
                <a:spcPct val="15000"/>
              </a:spcAft>
            </a:pPr>
            <a:r>
              <a:rPr lang="en-US" altLang="zh-CN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输入第一行包含三个整数 n，m，q</a:t>
            </a:r>
            <a:r>
              <a:rPr lang="zh-CN" altLang="en-US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；</a:t>
            </a:r>
            <a:r>
              <a:rPr lang="en-US" altLang="zh-CN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接下来 n 行，每行包含 m 个整数，表示整数矩阵。接下来 q 行，每行包含四个整数 x1,y1,x2,y2，表示一组询问。</a:t>
            </a:r>
            <a:endParaRPr lang="en-US" altLang="zh-CN" sz="2400" dirty="0"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  <a:p>
            <a:pPr>
              <a:spcAft>
                <a:spcPct val="15000"/>
              </a:spcAft>
            </a:pPr>
            <a:r>
              <a:rPr lang="en-US" altLang="zh-CN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数据范围</a:t>
            </a:r>
            <a:endParaRPr lang="en-US" altLang="zh-CN" sz="2400" dirty="0"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  <a:p>
            <a:pPr>
              <a:spcAft>
                <a:spcPct val="15000"/>
              </a:spcAft>
            </a:pPr>
            <a:endParaRPr lang="en-US" altLang="zh-CN" sz="2400" dirty="0"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  <a:p>
            <a:pPr>
              <a:spcAft>
                <a:spcPct val="15000"/>
              </a:spcAft>
            </a:pPr>
            <a:r>
              <a:rPr lang="en-US" altLang="zh-CN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1≤n,m≤1000   1≤q≤200000,</a:t>
            </a:r>
            <a:endParaRPr lang="en-US" altLang="zh-CN" sz="2400" dirty="0"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  <a:p>
            <a:pPr>
              <a:spcAft>
                <a:spcPct val="15000"/>
              </a:spcAft>
            </a:pPr>
            <a:r>
              <a:rPr lang="en-US" altLang="zh-CN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−1000≤矩阵内元素的值≤1000</a:t>
            </a:r>
            <a:endParaRPr lang="en-US" altLang="zh-CN" sz="2400" dirty="0"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  <a:p>
            <a:pPr>
              <a:spcAft>
                <a:spcPct val="15000"/>
              </a:spcAft>
            </a:pPr>
            <a:r>
              <a:rPr lang="en-US" altLang="zh-CN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输出输出格式 共 q 行，每行输出一个询问的结果。</a:t>
            </a:r>
            <a:endParaRPr lang="en-US" altLang="zh-CN" sz="2400" dirty="0"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xfrm>
            <a:off x="405848" y="209046"/>
            <a:ext cx="7888070" cy="951722"/>
          </a:xfrm>
        </p:spPr>
        <p:txBody>
          <a:bodyPr anchor="ctr">
            <a:normAutofit/>
          </a:bodyPr>
          <a:p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</a:rPr>
              <a:t>2 [1156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</a:rPr>
              <a:t>] 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子矩阵的和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55930" y="347980"/>
            <a:ext cx="600138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[7957]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Air Cownditioning</a:t>
            </a:r>
            <a:endParaRPr lang="en-US" altLang="zh-CN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5930" y="1144905"/>
            <a:ext cx="817372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输入的第一行包含 N。下一行包含 N 个非负整数 p1…pN，用空格分隔。最后一行包含 N 个非负整数 t1…tN。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输出一个整数，为 Farmer John 需要使用的最小指令数量。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4715" y="2865120"/>
            <a:ext cx="2540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1 5 3 3 4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1 2 2 2 1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57700" y="3042285"/>
            <a:ext cx="13360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8185" y="4314825"/>
            <a:ext cx="547687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Initial temperatures: 1 2 2 2 1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Increase stalls 2..5: 1 3 3 3 2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Increase stalls 2..5: 1 4 4 4 3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Increase stalls 2..5: 1 5 5 5 4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Decrease stalls 3..4: 1 5 4 4 4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Decrease stalls 3..4: 1 5 3 3 4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77545" y="1236980"/>
            <a:ext cx="790003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题目可以抽象为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给定两个有 n 个数的序列 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{pi}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{ti}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。每次对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{ti}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进行如下操作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：选择一个区间，将区间内的数全部加 1 或减 1。求使得所有 t</a:t>
            </a:r>
            <a:r>
              <a:rPr lang="en-US" sz="24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pi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相当的操作次数最少。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5930" y="337820"/>
            <a:ext cx="1198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分析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6910" y="2805430"/>
            <a:ext cx="824039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                                                         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分别定义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{ai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} 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{bi}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{pi}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{ti}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的差分数组，则最后所有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ti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pi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相等，等价于所有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bi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​和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ai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相等。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不难发现，若选择区间 [l,r] 中的数加 1，则等价于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bl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加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br+1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减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因为要求最小操作次数，所以每次将一个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bi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&gt;ai的数减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，b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i&lt;ai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的数加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	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" y="1187450"/>
            <a:ext cx="5365750" cy="5112385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21970" y="1413510"/>
            <a:ext cx="810196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农夫约翰发明了一种绝妙的方法来粉刷牛棚旁边的长栅栏（把栅栏想象成一维的数轴）。 他只需要在他最喜欢的奶牛贝茜身上挂一个刷子，然后在一旁悠闲的喝凉水就行了。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贝茜沿着栅栏来回走动时，会将她走过的栅栏部分涂上油漆。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贝茜从栅栏上的位置 0 处开始，共进行 N 次移动。移动可能形如 10 L，表示向左移动 10 单位距离，也可能形如 15 R，表示向右移动 15 单位距离。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给定贝茜的 N 次移动列表，约翰想知道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至少被涂抹了 2 层油漆的区域的总长度。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整个行进过程中，贝茜距离出发地的距离不会超过 10</a:t>
            </a:r>
            <a:r>
              <a:rPr lang="zh-CN" altLang="en-US" sz="24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5930" y="347980"/>
            <a:ext cx="618934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[8238]  Painting the Fence</a:t>
            </a:r>
            <a:endParaRPr lang="en-US" altLang="zh-CN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129790" y="1238885"/>
            <a:ext cx="672846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共有 6 单位长度的区域至少被涂抹 2 层油漆。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这些区域为 (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11,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8),(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4,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3),(0,2)。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如果按照左闭右闭那么样例的长度显然是9，而左闭右开显然是正确的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样例过程(排序后)：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9585" y="1238885"/>
            <a:ext cx="124714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6</a:t>
            </a:r>
            <a:endParaRPr lang="zh-CN" altLang="en-US" sz="2400"/>
          </a:p>
          <a:p>
            <a:r>
              <a:rPr lang="zh-CN" altLang="en-US" sz="2400"/>
              <a:t>2 R</a:t>
            </a:r>
            <a:endParaRPr lang="zh-CN" altLang="en-US" sz="2400"/>
          </a:p>
          <a:p>
            <a:r>
              <a:rPr lang="zh-CN" altLang="en-US" sz="2400"/>
              <a:t>6 L</a:t>
            </a:r>
            <a:endParaRPr lang="zh-CN" altLang="en-US" sz="2400"/>
          </a:p>
          <a:p>
            <a:r>
              <a:rPr lang="zh-CN" altLang="en-US" sz="2400"/>
              <a:t>1 R</a:t>
            </a:r>
            <a:endParaRPr lang="zh-CN" altLang="en-US" sz="2400"/>
          </a:p>
          <a:p>
            <a:r>
              <a:rPr lang="zh-CN" altLang="en-US" sz="2400"/>
              <a:t>8 L</a:t>
            </a:r>
            <a:endParaRPr lang="zh-CN" altLang="en-US" sz="2400"/>
          </a:p>
          <a:p>
            <a:r>
              <a:rPr lang="zh-CN" altLang="en-US" sz="2400"/>
              <a:t>1 R</a:t>
            </a:r>
            <a:endParaRPr lang="zh-CN" altLang="en-US" sz="2400"/>
          </a:p>
          <a:p>
            <a:r>
              <a:rPr lang="zh-CN" altLang="en-US" sz="2400"/>
              <a:t>2 R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489585" y="4279900"/>
            <a:ext cx="5892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6</a:t>
            </a:r>
            <a:endParaRPr lang="zh-CN" altLang="en-US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65150" y="1259205"/>
            <a:ext cx="760539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这道题一看就是差分，但是难就难在边界的判断上，即统计长度的时候应该考虑哪些端点，题目在这里没有表达清楚，统计区间时，区间应该是左闭右开，所以我们在差分的时候,就不用包括右端点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看了一下大家的题解大部分都是左闭右闭的，虽然在统计的时候方便求结果，但是不方便理解题面，在调试的过程中也很不清晰，而左闭右开在调试是可以清晰看到每一步，且与题面更相符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55930" y="347980"/>
            <a:ext cx="317500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[8236]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干草堆</a:t>
            </a:r>
            <a:endParaRPr lang="en-US" altLang="zh-CN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4195" y="1351915"/>
            <a:ext cx="823277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贝茜对她最近在农场周围造成的一切恶作剧感到抱歉，她同意帮助农夫约翰把一批新到的干草捆堆起来。 开始时，共有 N 个空干草堆，编号 1∼N。 约翰给贝茜下达了 K 个指令，每条指令的格式为 A B，这意味着贝茜要在 A..B 范围内的每个干草堆的顶部添加一个新的干草捆。 例如，如果贝茜收到指令 10 13，则她应在干草堆 10,11,12,13 中各添加一个干草捆。 在贝茜完成了所有指令后，约翰想知道 N 个干草堆的中值高度——也就是说，如果干草堆按照高度从小到大排列，位于中间的干草堆的高度。 方便起见，N 一定是奇数，所以中间堆是唯一的。 请帮助贝茜确定约翰问题的答案。 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95935" y="1303655"/>
            <a:ext cx="783463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 第一行包含 N 和 K。 接下来 K 行，每行包含两个整数 A,B，用来描述一个指令。  输出完成所有指令后，N 个干草堆的中值高度。 数据范围 1≤N≤106, 1≤K≤25000, 1≤A≤B≤N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720" y="1257935"/>
            <a:ext cx="6885940" cy="49688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85470" y="1165225"/>
            <a:ext cx="2540000" cy="51911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Aft>
                <a:spcPct val="15000"/>
              </a:spcAft>
            </a:pPr>
            <a:r>
              <a:rPr lang="en-US" altLang="zh-CN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样例输入</a:t>
            </a:r>
            <a:endParaRPr lang="en-US" altLang="zh-CN" sz="2400" dirty="0"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  <a:p>
            <a:pPr>
              <a:spcAft>
                <a:spcPct val="15000"/>
              </a:spcAft>
            </a:pPr>
            <a:r>
              <a:rPr lang="en-US" altLang="zh-CN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3 4 3</a:t>
            </a:r>
            <a:endParaRPr lang="en-US" altLang="zh-CN" sz="2400" dirty="0"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  <a:p>
            <a:pPr>
              <a:spcAft>
                <a:spcPct val="15000"/>
              </a:spcAft>
            </a:pPr>
            <a:r>
              <a:rPr lang="en-US" altLang="zh-CN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1 7 2 4</a:t>
            </a:r>
            <a:endParaRPr lang="en-US" altLang="zh-CN" sz="2400" dirty="0"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  <a:p>
            <a:pPr>
              <a:spcAft>
                <a:spcPct val="15000"/>
              </a:spcAft>
            </a:pPr>
            <a:r>
              <a:rPr lang="en-US" altLang="zh-CN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3 6 2 8</a:t>
            </a:r>
            <a:endParaRPr lang="en-US" altLang="zh-CN" sz="2400" dirty="0"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  <a:p>
            <a:pPr>
              <a:spcAft>
                <a:spcPct val="15000"/>
              </a:spcAft>
            </a:pPr>
            <a:r>
              <a:rPr lang="en-US" altLang="zh-CN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2 1 2 3</a:t>
            </a:r>
            <a:endParaRPr lang="en-US" altLang="zh-CN" sz="2400" dirty="0"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  <a:p>
            <a:pPr>
              <a:spcAft>
                <a:spcPct val="15000"/>
              </a:spcAft>
            </a:pPr>
            <a:r>
              <a:rPr lang="en-US" altLang="zh-CN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1 1 2 2</a:t>
            </a:r>
            <a:endParaRPr lang="en-US" altLang="zh-CN" sz="2400" dirty="0"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  <a:p>
            <a:pPr>
              <a:spcAft>
                <a:spcPct val="15000"/>
              </a:spcAft>
            </a:pPr>
            <a:r>
              <a:rPr lang="en-US" altLang="zh-CN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2 1 3 4</a:t>
            </a:r>
            <a:endParaRPr lang="en-US" altLang="zh-CN" sz="2400" dirty="0"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  <a:p>
            <a:pPr>
              <a:spcAft>
                <a:spcPct val="15000"/>
              </a:spcAft>
            </a:pPr>
            <a:r>
              <a:rPr lang="en-US" altLang="zh-CN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1 3 3 4</a:t>
            </a:r>
            <a:endParaRPr lang="en-US" altLang="zh-CN" sz="2400" dirty="0"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  <a:p>
            <a:pPr>
              <a:spcAft>
                <a:spcPct val="15000"/>
              </a:spcAft>
            </a:pPr>
            <a:r>
              <a:rPr lang="en-US" altLang="zh-CN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样例输出</a:t>
            </a:r>
            <a:endParaRPr lang="en-US" altLang="zh-CN" sz="2400" dirty="0"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  <a:p>
            <a:pPr>
              <a:spcAft>
                <a:spcPct val="15000"/>
              </a:spcAft>
            </a:pPr>
            <a:r>
              <a:rPr lang="en-US" altLang="zh-CN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17</a:t>
            </a:r>
            <a:endParaRPr lang="en-US" altLang="zh-CN" sz="2400" dirty="0"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  <a:p>
            <a:pPr>
              <a:spcAft>
                <a:spcPct val="15000"/>
              </a:spcAft>
            </a:pPr>
            <a:r>
              <a:rPr lang="en-US" altLang="zh-CN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27</a:t>
            </a:r>
            <a:endParaRPr lang="en-US" altLang="zh-CN" sz="2400" dirty="0"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  <a:p>
            <a:pPr>
              <a:spcAft>
                <a:spcPct val="15000"/>
              </a:spcAft>
            </a:pPr>
            <a:r>
              <a:rPr lang="en-US" altLang="zh-CN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21</a:t>
            </a:r>
            <a:endParaRPr lang="en-US" altLang="zh-CN" sz="2400" dirty="0"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230370" y="4799330"/>
            <a:ext cx="3484245" cy="1329690"/>
            <a:chOff x="6412" y="7417"/>
            <a:chExt cx="5487" cy="2094"/>
          </a:xfrm>
        </p:grpSpPr>
        <p:sp>
          <p:nvSpPr>
            <p:cNvPr id="7" name="文本框 6"/>
            <p:cNvSpPr txBox="1"/>
            <p:nvPr/>
          </p:nvSpPr>
          <p:spPr>
            <a:xfrm>
              <a:off x="6412" y="7762"/>
              <a:ext cx="2305" cy="140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spcAft>
                  <a:spcPct val="15000"/>
                </a:spcAft>
              </a:pPr>
              <a:r>
                <a:rPr lang="en-US" altLang="zh-CN" sz="2400" dirty="0">
                  <a:latin typeface="Arial" panose="020B0604020202020204" pitchFamily="34" charset="0"/>
                  <a:ea typeface="隶书" panose="02010509060101010101" pitchFamily="49" charset="-122"/>
                  <a:sym typeface="+mn-ea"/>
                </a:rPr>
                <a:t>1 3 3 4</a:t>
              </a:r>
              <a:endParaRPr lang="en-US" altLang="zh-CN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endParaRPr>
            </a:p>
            <a:p>
              <a:pPr>
                <a:spcAft>
                  <a:spcPct val="15000"/>
                </a:spcAft>
              </a:pPr>
              <a:r>
                <a:rPr lang="en-US" altLang="zh-CN" sz="2400" dirty="0">
                  <a:latin typeface="Arial" panose="020B0604020202020204" pitchFamily="34" charset="0"/>
                  <a:ea typeface="隶书" panose="02010509060101010101" pitchFamily="49" charset="-122"/>
                  <a:sym typeface="+mn-ea"/>
                </a:rPr>
                <a:t>21</a:t>
              </a:r>
              <a:endParaRPr lang="en-US" altLang="zh-CN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439" y="7417"/>
              <a:ext cx="2460" cy="2094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4346575" y="1372235"/>
            <a:ext cx="3514725" cy="1520190"/>
            <a:chOff x="6159" y="2145"/>
            <a:chExt cx="5535" cy="2394"/>
          </a:xfrm>
        </p:grpSpPr>
        <p:graphicFrame>
          <p:nvGraphicFramePr>
            <p:cNvPr id="8" name="对象 7"/>
            <p:cNvGraphicFramePr/>
            <p:nvPr/>
          </p:nvGraphicFramePr>
          <p:xfrm>
            <a:off x="8946" y="2145"/>
            <a:ext cx="2749" cy="2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" r:id="rId2" imgW="1327150" imgH="1073150" progId="Paint.Picture">
                    <p:embed/>
                  </p:oleObj>
                </mc:Choice>
                <mc:Fallback>
                  <p:oleObj name="" r:id="rId2" imgW="1327150" imgH="1073150" progId="Paint.Picture">
                    <p:embed/>
                    <p:pic>
                      <p:nvPicPr>
                        <p:cNvPr id="0" name="图片 8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8946" y="2145"/>
                          <a:ext cx="2749" cy="23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文本框 13"/>
            <p:cNvSpPr txBox="1"/>
            <p:nvPr/>
          </p:nvSpPr>
          <p:spPr>
            <a:xfrm>
              <a:off x="6159" y="2346"/>
              <a:ext cx="1755" cy="1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>
                <a:spcAft>
                  <a:spcPct val="15000"/>
                </a:spcAft>
              </a:pPr>
              <a:r>
                <a:rPr lang="en-US" altLang="zh-CN" sz="2400" dirty="0">
                  <a:latin typeface="Arial" panose="020B0604020202020204" pitchFamily="34" charset="0"/>
                  <a:ea typeface="隶书" panose="02010509060101010101" pitchFamily="49" charset="-122"/>
                  <a:sym typeface="+mn-ea"/>
                </a:rPr>
                <a:t>1 1 2 2</a:t>
              </a:r>
              <a:endParaRPr lang="en-US" altLang="zh-CN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endParaRPr>
            </a:p>
            <a:p>
              <a:pPr algn="l">
                <a:spcAft>
                  <a:spcPct val="15000"/>
                </a:spcAft>
              </a:pPr>
              <a:r>
                <a:rPr lang="en-US" altLang="zh-CN" sz="2400" dirty="0">
                  <a:latin typeface="Arial" panose="020B0604020202020204" pitchFamily="34" charset="0"/>
                  <a:ea typeface="隶书" panose="02010509060101010101" pitchFamily="49" charset="-122"/>
                  <a:sym typeface="+mn-ea"/>
                </a:rPr>
                <a:t>17</a:t>
              </a:r>
              <a:endParaRPr lang="en-US" altLang="zh-CN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17060" y="3152775"/>
            <a:ext cx="3126105" cy="1262380"/>
            <a:chOff x="5906" y="4832"/>
            <a:chExt cx="4923" cy="1988"/>
          </a:xfrm>
        </p:grpSpPr>
        <p:graphicFrame>
          <p:nvGraphicFramePr>
            <p:cNvPr id="10" name="对象 9"/>
            <p:cNvGraphicFramePr/>
            <p:nvPr/>
          </p:nvGraphicFramePr>
          <p:xfrm>
            <a:off x="7787" y="4832"/>
            <a:ext cx="3043" cy="19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" r:id="rId4" imgW="1473200" imgH="1054100" progId="Paint.Picture">
                    <p:embed/>
                  </p:oleObj>
                </mc:Choice>
                <mc:Fallback>
                  <p:oleObj name="" r:id="rId4" imgW="1473200" imgH="1054100" progId="Paint.Picture">
                    <p:embed/>
                    <p:pic>
                      <p:nvPicPr>
                        <p:cNvPr id="0" name="图片 1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787" y="4832"/>
                          <a:ext cx="3043" cy="19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文本框 14"/>
            <p:cNvSpPr txBox="1"/>
            <p:nvPr/>
          </p:nvSpPr>
          <p:spPr>
            <a:xfrm>
              <a:off x="5906" y="4928"/>
              <a:ext cx="1755" cy="1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>
                <a:spcAft>
                  <a:spcPct val="15000"/>
                </a:spcAft>
              </a:pPr>
              <a:r>
                <a:rPr lang="en-US" altLang="zh-CN" sz="2400" dirty="0">
                  <a:latin typeface="Arial" panose="020B0604020202020204" pitchFamily="34" charset="0"/>
                  <a:ea typeface="隶书" panose="02010509060101010101" pitchFamily="49" charset="-122"/>
                  <a:sym typeface="+mn-ea"/>
                </a:rPr>
                <a:t>2 1 3 4</a:t>
              </a:r>
              <a:endParaRPr lang="en-US" altLang="zh-CN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endParaRPr>
            </a:p>
            <a:p>
              <a:pPr algn="l">
                <a:spcAft>
                  <a:spcPct val="15000"/>
                </a:spcAft>
              </a:pPr>
              <a:r>
                <a:rPr lang="en-US" altLang="zh-CN" sz="2400" dirty="0">
                  <a:latin typeface="Arial" panose="020B0604020202020204" pitchFamily="34" charset="0"/>
                  <a:ea typeface="隶书" panose="02010509060101010101" pitchFamily="49" charset="-122"/>
                  <a:sym typeface="+mn-ea"/>
                </a:rPr>
                <a:t>27</a:t>
              </a:r>
              <a:endParaRPr lang="en-US" altLang="zh-CN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endParaRPr>
            </a:p>
          </p:txBody>
        </p:sp>
      </p:grpSp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xfrm>
            <a:off x="405848" y="209046"/>
            <a:ext cx="7888070" cy="951722"/>
          </a:xfrm>
        </p:spPr>
        <p:txBody>
          <a:bodyPr anchor="ctr">
            <a:normAutofit/>
          </a:bodyPr>
          <a:p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</a:rPr>
              <a:t>2 [1156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</a:rPr>
              <a:t>] 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子矩阵的和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62280" y="1320800"/>
            <a:ext cx="8221980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十大盗有一次拿到了许多金币，他们在考虑怎么分配这个财宝？思考良久，四十大盗的头领找到了阿里巴巴来一起分这个金币。现在四十大盗的团队已经发展壮大了，总共有n个大盗，从左到右一次编号为1,2,3,4,5,...,n。 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同时他们拿到了幕后大佬的投资，三个人一起来分金币 头领、阿里巴巴、幕后大佬每次发金币都是从一个位置开始，只把金币发给这个人和他右边的所有人。但是他们发金币的规则不一样。 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1、阿里巴巴发金币会从某个位置开始，依次给后面的人发1个金币，到发给编号为n的人。 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2、头领发金币会从某个位置开始，给第一个人发1个金币，第二个人发2个金币，第三个人发3个金币...直到发给编号为n的人。 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3、幕后大佬发金币会从某个位置开始，给第一个人发1个金币，第二个人发4个金币，第三个人发9个金币...第k个人发k</a:t>
            </a:r>
            <a:r>
              <a:rPr lang="zh-CN" altLang="en-US" sz="20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个金币，直到发给编号为n的人。 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现在有m轮发金币，告诉你每轮发金币的人和开始发的位置，小朋友你能告诉我最后每个大盗分到了多少金币吗？ 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5930" y="347980"/>
            <a:ext cx="391414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[3075] 阿里巴巴2</a:t>
            </a:r>
            <a:endParaRPr lang="en-US" altLang="zh-CN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01" name="文本框 100"/>
          <p:cNvSpPr txBox="1"/>
          <p:nvPr/>
        </p:nvSpPr>
        <p:spPr>
          <a:xfrm>
            <a:off x="638810" y="1181100"/>
            <a:ext cx="8186420" cy="4892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ea typeface="宋体" panose="02010600030101010101" pitchFamily="2" charset="-122"/>
              </a:rPr>
              <a:t>本题给定一个长度为n，初始值为0的数组，有三个操作。1.从某个位置开始，给数组后面每一项加1</a:t>
            </a:r>
            <a:endParaRPr lang="en-US" sz="2400" b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zh-CN" sz="2400" b="0">
                <a:ea typeface="宋体" panose="02010600030101010101" pitchFamily="2" charset="-122"/>
              </a:rPr>
              <a:t>2.从某个位置开始，给数组后面每一项依次加上1，2，3，...3.从某个位置开始，给数组后面每一项依次加上1，4，9，...</a:t>
            </a:r>
            <a:endParaRPr lang="zh-CN" sz="2400" b="0">
              <a:ea typeface="宋体" panose="02010600030101010101" pitchFamily="2" charset="-122"/>
            </a:endParaRPr>
          </a:p>
          <a:p>
            <a:pPr indent="0"/>
            <a:r>
              <a:rPr lang="en-US" altLang="zh-CN" sz="2400" b="0">
                <a:ea typeface="宋体" panose="02010600030101010101" pitchFamily="2" charset="-122"/>
              </a:rPr>
              <a:t>   </a:t>
            </a:r>
            <a:r>
              <a:rPr lang="zh-CN" sz="2400" b="0">
                <a:ea typeface="宋体" panose="02010600030101010101" pitchFamily="2" charset="-122"/>
              </a:rPr>
              <a:t>给定m个操作，求最后每个位置数组的值。</a:t>
            </a:r>
            <a:r>
              <a:rPr lang="en-US" sz="2400" b="0">
                <a:latin typeface="宋体" panose="02010600030101010101" pitchFamily="2" charset="-122"/>
                <a:cs typeface="Times New Roman" panose="02020603050405020304" pitchFamily="18" charset="0"/>
              </a:rPr>
              <a:t> </a:t>
            </a:r>
            <a:r>
              <a:rPr lang="zh-CN" sz="2400" b="0">
                <a:ea typeface="宋体" panose="02010600030101010101" pitchFamily="2" charset="-122"/>
              </a:rPr>
              <a:t>题解：注意到，三个操作是独立的，因此我们只需要分别考虑每个操作的值，相加即可。</a:t>
            </a:r>
            <a:r>
              <a:rPr lang="en-US" sz="2400" b="0">
                <a:latin typeface="宋体" panose="02010600030101010101" pitchFamily="2" charset="-122"/>
                <a:cs typeface="Times New Roman" panose="02020603050405020304" pitchFamily="18" charset="0"/>
              </a:rPr>
              <a:t> </a:t>
            </a:r>
            <a:r>
              <a:rPr lang="zh-CN" sz="2400" b="0">
                <a:ea typeface="宋体" panose="02010600030101010101" pitchFamily="2" charset="-122"/>
              </a:rPr>
              <a:t>对于操作1：是最简单的差分，a[p]+=1 ,a[n+1]-1即可**(a[n+1]-1这一步可以省略，因为最后只需要前n个值)**</a:t>
            </a:r>
            <a:r>
              <a:rPr lang="en-US" sz="2400" b="0">
                <a:latin typeface="宋体" panose="02010600030101010101" pitchFamily="2" charset="-122"/>
                <a:cs typeface="Times New Roman" panose="02020603050405020304" pitchFamily="18" charset="0"/>
              </a:rPr>
              <a:t> </a:t>
            </a:r>
            <a:endParaRPr lang="zh-CN" sz="2400" b="0">
              <a:ea typeface="宋体" panose="02010600030101010101" pitchFamily="2" charset="-122"/>
            </a:endParaRPr>
          </a:p>
          <a:p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455930" y="347980"/>
            <a:ext cx="1097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分析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01" name="文本框 100"/>
          <p:cNvSpPr txBox="1"/>
          <p:nvPr/>
        </p:nvSpPr>
        <p:spPr>
          <a:xfrm>
            <a:off x="440055" y="1141095"/>
            <a:ext cx="8075930" cy="4892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ea typeface="宋体" panose="02010600030101010101" pitchFamily="2" charset="-122"/>
              </a:rPr>
              <a:t>对于操作2：举个例子，如果原数组为[0,0,0,0,0,0,0] ,从位置三开始进行操作2，数组变为 [0,0,1,2,3,4,5]该数组的**差分数组**变为</a:t>
            </a:r>
            <a:r>
              <a:rPr lang="en-US" altLang="zh-CN" sz="2400" b="0">
                <a:ea typeface="宋体" panose="02010600030101010101" pitchFamily="2" charset="-122"/>
              </a:rPr>
              <a:t>   </a:t>
            </a:r>
            <a:r>
              <a:rPr lang="zh-CN" sz="2400" b="0">
                <a:ea typeface="宋体" panose="02010600030101010101" pitchFamily="2" charset="-122"/>
              </a:rPr>
              <a:t>[0,0,1,1,1,1,1]该数组**差分数组**的**差分数组**变为[0,0,1,0,0,0,0]</a:t>
            </a:r>
            <a:endParaRPr lang="zh-CN" sz="2400" b="0">
              <a:ea typeface="宋体" panose="02010600030101010101" pitchFamily="2" charset="-122"/>
            </a:endParaRPr>
          </a:p>
          <a:p>
            <a:pPr indent="0"/>
            <a:r>
              <a:rPr lang="zh-CN" sz="2400" b="0">
                <a:highlight>
                  <a:srgbClr val="FFFF00"/>
                </a:highlight>
                <a:ea typeface="宋体" panose="02010600030101010101" pitchFamily="2" charset="-122"/>
              </a:rPr>
              <a:t>故进行两次差分即可</a:t>
            </a:r>
            <a:r>
              <a:rPr lang="zh-CN" sz="2400" b="0">
                <a:ea typeface="宋体" panose="02010600030101010101" pitchFamily="2" charset="-122"/>
              </a:rPr>
              <a:t>(给一个数组加上一个等差数列也可以用这个方法)</a:t>
            </a:r>
            <a:r>
              <a:rPr lang="en-US" sz="2400" b="0">
                <a:latin typeface="宋体" panose="02010600030101010101" pitchFamily="2" charset="-122"/>
                <a:cs typeface="Times New Roman" panose="02020603050405020304" pitchFamily="18" charset="0"/>
              </a:rPr>
              <a:t> </a:t>
            </a:r>
            <a:r>
              <a:rPr lang="zh-CN" sz="2400" b="0">
                <a:ea typeface="宋体" panose="02010600030101010101" pitchFamily="2" charset="-122"/>
              </a:rPr>
              <a:t>对于操作3：举个例子，如果原数组为</a:t>
            </a:r>
            <a:r>
              <a:rPr lang="en-US" altLang="zh-CN" sz="2400" b="0">
                <a:ea typeface="宋体" panose="02010600030101010101" pitchFamily="2" charset="-122"/>
              </a:rPr>
              <a:t> </a:t>
            </a:r>
            <a:r>
              <a:rPr lang="zh-CN" sz="2400" b="0">
                <a:ea typeface="宋体" panose="02010600030101010101" pitchFamily="2" charset="-122"/>
              </a:rPr>
              <a:t>[0,0,0,0,0,0,0] ,</a:t>
            </a:r>
            <a:endParaRPr lang="zh-CN" sz="2400" b="0">
              <a:ea typeface="宋体" panose="02010600030101010101" pitchFamily="2" charset="-122"/>
            </a:endParaRPr>
          </a:p>
          <a:p>
            <a:pPr indent="0"/>
            <a:r>
              <a:rPr lang="zh-CN" sz="2400" b="0">
                <a:ea typeface="宋体" panose="02010600030101010101" pitchFamily="2" charset="-122"/>
              </a:rPr>
              <a:t>从位置三开始进行操作3，数组变为 </a:t>
            </a:r>
            <a:r>
              <a:rPr lang="en-US" altLang="zh-CN" sz="2400" b="0">
                <a:ea typeface="宋体" panose="02010600030101010101" pitchFamily="2" charset="-122"/>
              </a:rPr>
              <a:t>    </a:t>
            </a:r>
            <a:r>
              <a:rPr lang="zh-CN" sz="2400" b="0">
                <a:ea typeface="宋体" panose="02010600030101010101" pitchFamily="2" charset="-122"/>
              </a:rPr>
              <a:t>[0,0,1,4,9,16,25]该数组的**差分数组**变为</a:t>
            </a:r>
            <a:r>
              <a:rPr lang="en-US" altLang="zh-CN" sz="2400" b="0">
                <a:ea typeface="宋体" panose="02010600030101010101" pitchFamily="2" charset="-122"/>
              </a:rPr>
              <a:t>                     </a:t>
            </a:r>
            <a:r>
              <a:rPr lang="zh-CN" sz="2400" b="0">
                <a:ea typeface="宋体" panose="02010600030101010101" pitchFamily="2" charset="-122"/>
              </a:rPr>
              <a:t>[0,0,1,3,5,7,9]该数组**差分数组**的**差分数组**变为[0,0,1,2,2,2,2]该数组**差分数组**的**差分数组**的**差分数组**变为[0,0,1,1,0,0,0]故进行三次差分即可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455930" y="347980"/>
            <a:ext cx="1097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分析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55" y="1183640"/>
            <a:ext cx="6259195" cy="5078095"/>
          </a:xfrm>
          <a:prstGeom prst="rect">
            <a:avLst/>
          </a:prstGeom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015" y="1226820"/>
            <a:ext cx="6642735" cy="4971415"/>
          </a:xfrm>
          <a:prstGeom prst="rect">
            <a:avLst/>
          </a:prstGeom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80786" y="514225"/>
            <a:ext cx="2587625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1184 差分矩阵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1175" y="1360805"/>
            <a:ext cx="82931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输入一个 n 行 m 列的整数矩阵，再输入 q 个操作，每个操作包含五个整数 x1,y1,x2,y2,c，其中 (x1,y1) 和 (x2,y2) 表示一个子矩阵的左上角坐标和右下角坐标。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每个操作都要将选中的子矩阵中的每个元素的值加上 c。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请你将进行完所有操作后的矩阵输出。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4235" y="3383280"/>
            <a:ext cx="254000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样例输入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3 4 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1 2 2 1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3 2 2 1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1 1 1 1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1 1 2 2 1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1 3 2 3 2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3 1 3 4 1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48785" y="3383280"/>
            <a:ext cx="25400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样例输出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2 3 4 1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4 3 4 1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2 2 2 2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80786" y="51422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二维差分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1175" y="1360805"/>
            <a:ext cx="829310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让二维数组被选中的子矩阵中的每个元素的值加上c,是否也可以达到O(1)的时间复杂度。答案是可以的，考虑二维差分。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a[][]数组是b[][]数组的前缀和数组，那么b[][]是a[][]的差分数组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原数组： a[i][j]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构造差分数组： b[i][j]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使得a数组中a[i][j]是b数组左上角(1,1)到右下角(i,j)所包围矩形元素的和。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80786" y="51422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二维差分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49645" y="4508500"/>
            <a:ext cx="160528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3 4 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1 2 2 1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3 2 2 1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1 1 1 1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7040" y="1485900"/>
            <a:ext cx="828103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差分数组：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首先给定一个原数组a：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a[1]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[1],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[1]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[2],a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[1]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[3]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,a[1][4],a[2][1],...,a[3]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a[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];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然后我们构造一个数组b 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b[1]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[1]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,b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[1]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[2] , 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[1]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[3]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...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b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[3]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];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使得 a[i]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[j]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= 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[1]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[1]+b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[1]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[2]+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....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+b[i]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31256" y="225300"/>
            <a:ext cx="1300480" cy="768350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4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差分</a:t>
            </a:r>
            <a:endParaRPr lang="zh-CN" altLang="en-US" sz="44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1495" y="1306830"/>
            <a:ext cx="801370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差分可以看成前缀和的逆运算。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差分数组：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首先给定一个原数组a：a[1], a[2], a[3]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.......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a[n];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然后我们构造一个数组b ：b[1] ,b[2] , b[3]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...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b[i];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使得 a[i] = b[1] + b[2 ]+ b[3] +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....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+ b[i]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也就是说，a数组是b数组的前缀和数组，反过来我们把b数组叫做a数组的差分数组。换句话说，每一个a[i]都是b数组中从头开始的一段区间和。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80786" y="51422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二维差分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1175" y="1360805"/>
            <a:ext cx="829310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让二维数组被选中的子矩阵中的每个元素的值加上c,是否也可以达到O(1)的时间复杂度。答案是可以的，考虑二维差分。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a[][]数组是b[][]数组的前缀和数组，那么b[][]是a[][]的差分数组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原数组： a[i][j]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构造差分数组： b[i][j]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使得a数组中a[i][j]是b数组左上角(1,1)到右下角(i,j)所包围矩形元素的和。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3730625" y="1484630"/>
            <a:ext cx="4956175" cy="3644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550035"/>
            <a:ext cx="2480945" cy="3119755"/>
          </a:xfrm>
          <a:prstGeom prst="rect">
            <a:avLst/>
          </a:prstGeom>
        </p:spPr>
      </p:pic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xfrm>
            <a:off x="405848" y="209046"/>
            <a:ext cx="7888070" cy="951722"/>
          </a:xfrm>
        </p:spPr>
        <p:txBody>
          <a:bodyPr anchor="ctr">
            <a:normAutofit/>
          </a:bodyPr>
          <a:p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</a:rPr>
              <a:t>2 [1156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</a:rPr>
              <a:t>] 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子矩阵的和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80786" y="51422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二维差分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1175" y="1360805"/>
            <a:ext cx="829310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让二维数组被选中的子矩阵中的每个元素的值加上c,是否也可以达到O(1)的时间复杂度。答案是可以的，考虑二维差分。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a[][]数组是b[][]数组的前缀和数组，那么b[][]是a[][]的差分数组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原数组： a[i][j]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构造差分数组： b[i][j]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使得a数组中a[i][j]是b数组左上角(1,1)到右下角(i,j)所包围矩形元素的和。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80786" y="51422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二维差分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1175" y="1360805"/>
            <a:ext cx="829310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让二维数组被选中的子矩阵中的每个元素的值加上c,是否也可以达到O(1)的时间复杂度。答案是可以的，考虑二维差分。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a[][]数组是b[][]数组的前缀和数组，那么b[][]是a[][]的差分数组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原数组： a[i][j]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构造差分数组： b[i][j]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使得a数组中a[i][j]是b数组左上角(1,1)到右下角(i,j)所包围矩形元素的和。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96" y="129270"/>
            <a:ext cx="4535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4"/>
                </a:solidFill>
              </a:rPr>
              <a:t>今天的课程结束啦</a:t>
            </a:r>
            <a:r>
              <a:rPr lang="en-US" altLang="zh-CN" sz="3600" b="1" dirty="0" smtClean="0">
                <a:solidFill>
                  <a:schemeClr val="accent4"/>
                </a:solidFill>
              </a:rPr>
              <a:t>……</a:t>
            </a:r>
            <a:endParaRPr lang="zh-CN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5605" y="2624867"/>
            <a:ext cx="32629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33CC"/>
                </a:solidFill>
              </a:rPr>
              <a:t>下课了</a:t>
            </a:r>
            <a:r>
              <a:rPr lang="en-US" altLang="zh-CN" sz="4000" b="1" dirty="0" smtClean="0">
                <a:solidFill>
                  <a:srgbClr val="0033CC"/>
                </a:solidFill>
              </a:rPr>
              <a:t>…</a:t>
            </a:r>
            <a:endParaRPr lang="en-US" altLang="zh-CN" sz="4000" b="1" dirty="0" smtClean="0">
              <a:solidFill>
                <a:srgbClr val="0033CC"/>
              </a:solidFill>
            </a:endParaRPr>
          </a:p>
          <a:p>
            <a:r>
              <a:rPr lang="zh-CN" altLang="en-US" sz="4000" b="1" dirty="0" smtClean="0">
                <a:solidFill>
                  <a:srgbClr val="0033CC"/>
                </a:solidFill>
              </a:rPr>
              <a:t>同学们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再见</a:t>
            </a:r>
            <a:r>
              <a:rPr lang="zh-CN" altLang="en-US" sz="4000" dirty="0" smtClean="0"/>
              <a:t>！</a:t>
            </a:r>
            <a:endParaRPr lang="zh-CN" altLang="en-US" sz="4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" y="1113155"/>
            <a:ext cx="3860800" cy="5079365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8295" y="3408680"/>
            <a:ext cx="4702810" cy="2001520"/>
          </a:xfrm>
        </p:spPr>
        <p:txBody>
          <a:bodyPr>
            <a:noAutofit/>
          </a:bodyPr>
          <a:p>
            <a:pPr marL="0" indent="0">
              <a:lnSpc>
                <a:spcPct val="120000"/>
              </a:lnSpc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紫色面积是指(1,1)左上角到(i,j-1)右下角的矩形面积,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绿色面积是指(1,1)左上角到(i-1, j )右下角的矩形面积。每一个颜色的矩形面积都代表了它所包围元素的和。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02" name="图片 101"/>
          <p:cNvPicPr/>
          <p:nvPr/>
        </p:nvPicPr>
        <p:blipFill>
          <a:blip r:embed="rId1"/>
          <a:srcRect t="11977" b="10052"/>
          <a:stretch>
            <a:fillRect/>
          </a:stretch>
        </p:blipFill>
        <p:spPr>
          <a:xfrm>
            <a:off x="204470" y="1370965"/>
            <a:ext cx="8735695" cy="16205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5521960" y="3319145"/>
            <a:ext cx="3304540" cy="21805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695065" y="2940050"/>
            <a:ext cx="502729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s[i][j]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整个外围蓝色矩形面积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s[i-1][j]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绿色面积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s[i][j-1]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紫色面积 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s[i-1][j-1]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重复加的红色的面积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a[i][j]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小方块的面积;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4070" y="1291590"/>
            <a:ext cx="73672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s[i][j]=s[i-1][j]+s[i][j-1]+a[i][j]-s[i-1][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j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-1]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0535" y="467360"/>
            <a:ext cx="4246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二维前缀和预处理公式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390525" y="3050540"/>
            <a:ext cx="3304540" cy="21805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00380" y="407670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二维前缀和公式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9080" y="5535930"/>
            <a:ext cx="72377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=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s[x2,y2]-s[x1-1,y2]-s[x2,y1-1]+s[x1-1,y1-1]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8940" y="1263015"/>
            <a:ext cx="810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以(x1, y1)为左上角，(x2, y2)为右下角的子矩阵的和为：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6" name="对象 5"/>
          <p:cNvGraphicFramePr/>
          <p:nvPr/>
        </p:nvGraphicFramePr>
        <p:xfrm>
          <a:off x="849630" y="1913255"/>
          <a:ext cx="4001135" cy="334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3759200" imgH="3028950" progId="Paint.Picture">
                  <p:embed/>
                </p:oleObj>
              </mc:Choice>
              <mc:Fallback>
                <p:oleObj name="" r:id="rId1" imgW="3759200" imgH="302895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49630" y="1913255"/>
                        <a:ext cx="4001135" cy="334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2471420" y="3105150"/>
            <a:ext cx="1513205" cy="127381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38530" y="1980565"/>
            <a:ext cx="3085465" cy="2398395"/>
          </a:xfrm>
          <a:prstGeom prst="rect">
            <a:avLst/>
          </a:prstGeom>
          <a:solidFill>
            <a:schemeClr val="accent1">
              <a:alpha val="38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58850" y="1970405"/>
            <a:ext cx="1438275" cy="237871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48690" y="1970405"/>
            <a:ext cx="3085465" cy="107378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05205" y="1995170"/>
            <a:ext cx="1354455" cy="1005840"/>
          </a:xfrm>
          <a:prstGeom prst="rect">
            <a:avLst/>
          </a:prstGeom>
          <a:solidFill>
            <a:schemeClr val="accent1">
              <a:alpha val="41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585" y="1247140"/>
            <a:ext cx="8674100" cy="34480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320" y="4364990"/>
            <a:ext cx="2225040" cy="1882140"/>
          </a:xfrm>
          <a:prstGeom prst="rect">
            <a:avLst/>
          </a:prstGeom>
        </p:spPr>
      </p:pic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xfrm>
            <a:off x="453473" y="198886"/>
            <a:ext cx="7888070" cy="951722"/>
          </a:xfrm>
        </p:spPr>
        <p:txBody>
          <a:bodyPr anchor="ctr">
            <a:normAutofit/>
          </a:bodyPr>
          <a:p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</a:rPr>
              <a:t>2 [1156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</a:rPr>
              <a:t>] 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子矩阵的和代码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2289"/>
          <p:cNvSpPr txBox="1"/>
          <p:nvPr/>
        </p:nvSpPr>
        <p:spPr>
          <a:xfrm>
            <a:off x="470275" y="432966"/>
            <a:ext cx="2787015" cy="4603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spcAft>
                <a:spcPct val="25000"/>
              </a:spcAft>
              <a:defRPr sz="3200" b="1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400" dirty="0"/>
              <a:t>[</a:t>
            </a:r>
            <a:r>
              <a:rPr lang="zh-CN" altLang="en-US" sz="2400" dirty="0"/>
              <a:t>2834</a:t>
            </a:r>
            <a:r>
              <a:rPr lang="en-US" altLang="zh-CN" sz="2400" dirty="0"/>
              <a:t>] </a:t>
            </a:r>
            <a:r>
              <a:rPr lang="zh-CN" altLang="en-US" sz="2400" dirty="0"/>
              <a:t>最大子矩阵</a:t>
            </a:r>
            <a:endParaRPr lang="zh-CN" altLang="en-US" sz="2400" dirty="0"/>
          </a:p>
        </p:txBody>
      </p:sp>
      <p:sp>
        <p:nvSpPr>
          <p:cNvPr id="4" name="圆角矩形 3"/>
          <p:cNvSpPr/>
          <p:nvPr/>
        </p:nvSpPr>
        <p:spPr>
          <a:xfrm>
            <a:off x="470535" y="2927350"/>
            <a:ext cx="7970520" cy="2692711"/>
          </a:xfrm>
          <a:prstGeom prst="roundRect">
            <a:avLst>
              <a:gd name="adj" fmla="val 5213"/>
            </a:avLst>
          </a:prstGeom>
          <a:noFill/>
          <a:ln w="19050" cap="rnd" cmpd="sng">
            <a:noFill/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Aft>
                <a:spcPct val="15000"/>
              </a:spcAft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如下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 * 4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的矩阵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最大子矩阵是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spcAft>
                <a:spcPct val="15000"/>
              </a:spcAft>
            </a:pPr>
            <a:r>
              <a:rPr lang="en-US" altLang="zh-CN" sz="2400" dirty="0">
                <a:latin typeface="Arial" panose="020B0604020202020204" pitchFamily="34" charset="0"/>
                <a:ea typeface="隶书" panose="02010509060101010101" pitchFamily="49" charset="-122"/>
              </a:rPr>
              <a:t>	</a:t>
            </a:r>
            <a:endParaRPr lang="en-US" altLang="zh-CN" sz="2400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>
              <a:spcAft>
                <a:spcPct val="15000"/>
              </a:spcAft>
            </a:pPr>
            <a:r>
              <a:rPr lang="en-US" altLang="zh-CN" sz="2400" dirty="0">
                <a:latin typeface="Arial" panose="020B0604020202020204" pitchFamily="34" charset="0"/>
                <a:ea typeface="隶书" panose="02010509060101010101" pitchFamily="49" charset="-122"/>
              </a:rPr>
              <a:t> 0    -2    -7    0				     9   2</a:t>
            </a:r>
            <a:endParaRPr lang="en-US" altLang="zh-CN" sz="2400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>
              <a:spcAft>
                <a:spcPct val="15000"/>
              </a:spcAft>
            </a:pPr>
            <a:r>
              <a:rPr lang="en-US" altLang="zh-CN" sz="2400" dirty="0">
                <a:latin typeface="Arial" panose="020B0604020202020204" pitchFamily="34" charset="0"/>
                <a:ea typeface="隶书" panose="02010509060101010101" pitchFamily="49" charset="-122"/>
              </a:rPr>
              <a:t> 9     2    -6    2				    -4   1</a:t>
            </a:r>
            <a:endParaRPr lang="en-US" altLang="zh-CN" sz="2400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>
              <a:spcAft>
                <a:spcPct val="15000"/>
              </a:spcAft>
            </a:pPr>
            <a:r>
              <a:rPr lang="en-US" altLang="zh-CN" sz="2400" dirty="0">
                <a:latin typeface="Arial" panose="020B0604020202020204" pitchFamily="34" charset="0"/>
                <a:ea typeface="隶书" panose="02010509060101010101" pitchFamily="49" charset="-122"/>
              </a:rPr>
              <a:t>-4     1    -4    1				    -1   8</a:t>
            </a:r>
            <a:endParaRPr lang="en-US" altLang="zh-CN" sz="2400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>
              <a:spcAft>
                <a:spcPct val="15000"/>
              </a:spcAft>
            </a:pPr>
            <a:r>
              <a:rPr lang="en-US" altLang="zh-CN" sz="2400" dirty="0">
                <a:latin typeface="Arial" panose="020B0604020202020204" pitchFamily="34" charset="0"/>
                <a:ea typeface="隶书" panose="02010509060101010101" pitchFamily="49" charset="-122"/>
              </a:rPr>
              <a:t>-1     8     0    -2</a:t>
            </a:r>
            <a:endParaRPr lang="en-US" altLang="zh-CN" sz="2400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4" name="圆角矩形 5"/>
          <p:cNvSpPr/>
          <p:nvPr/>
        </p:nvSpPr>
        <p:spPr>
          <a:xfrm>
            <a:off x="470524" y="5762630"/>
            <a:ext cx="6669066" cy="489509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noFill/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</a:pPr>
            <a:r>
              <a:rPr lang="zh-CN" altLang="en-US" sz="2400" dirty="0">
                <a:latin typeface="Arial" panose="020B0604020202020204" pitchFamily="34" charset="0"/>
                <a:ea typeface="隶书" panose="02010509060101010101" pitchFamily="49" charset="-122"/>
              </a:rPr>
              <a:t>输出最大子矩阵的大小。</a:t>
            </a:r>
            <a:endParaRPr lang="zh-CN" altLang="en-US" sz="2400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470535" y="3690620"/>
            <a:ext cx="2595880" cy="1881505"/>
          </a:xfrm>
          <a:prstGeom prst="roundRect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矩形: 圆角 4"/>
          <p:cNvSpPr/>
          <p:nvPr/>
        </p:nvSpPr>
        <p:spPr>
          <a:xfrm>
            <a:off x="6102350" y="3829685"/>
            <a:ext cx="1217295" cy="1456055"/>
          </a:xfrm>
          <a:prstGeom prst="roundRect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文本框 5"/>
          <p:cNvSpPr txBox="1"/>
          <p:nvPr/>
        </p:nvSpPr>
        <p:spPr>
          <a:xfrm>
            <a:off x="470535" y="1278890"/>
            <a:ext cx="81038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Aft>
                <a:spcPct val="15000"/>
              </a:spcAft>
            </a:pPr>
            <a:r>
              <a:rPr lang="en-US" altLang="zh-CN" sz="24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     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已知矩阵的大小定义为矩阵中所有元素的和。给定一个矩阵，你的任务是找到最大的非空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大小至少是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 * 1)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子矩阵（N≤100）。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</a:rPr>
              <a:t>教学内容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文本框 39"/>
          <p:cNvSpPr txBox="1"/>
          <p:nvPr/>
        </p:nvSpPr>
        <p:spPr>
          <a:xfrm>
            <a:off x="2234565" y="2805430"/>
            <a:ext cx="6045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二维前缀和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: 圆角 40"/>
          <p:cNvSpPr/>
          <p:nvPr/>
        </p:nvSpPr>
        <p:spPr>
          <a:xfrm>
            <a:off x="873586" y="2805602"/>
            <a:ext cx="712356" cy="7123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10" name="文本框 41"/>
          <p:cNvSpPr txBox="1"/>
          <p:nvPr/>
        </p:nvSpPr>
        <p:spPr>
          <a:xfrm>
            <a:off x="886345" y="2922009"/>
            <a:ext cx="71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784493" y="2875399"/>
            <a:ext cx="0" cy="5727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45"/>
          <p:cNvSpPr/>
          <p:nvPr/>
        </p:nvSpPr>
        <p:spPr>
          <a:xfrm>
            <a:off x="873586" y="3781596"/>
            <a:ext cx="712356" cy="7123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14" name="文本框 46"/>
          <p:cNvSpPr txBox="1"/>
          <p:nvPr/>
        </p:nvSpPr>
        <p:spPr>
          <a:xfrm>
            <a:off x="886345" y="3898003"/>
            <a:ext cx="71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784493" y="3851393"/>
            <a:ext cx="0" cy="5727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54"/>
          <p:cNvSpPr txBox="1"/>
          <p:nvPr/>
        </p:nvSpPr>
        <p:spPr>
          <a:xfrm>
            <a:off x="1962785" y="1932940"/>
            <a:ext cx="6588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一维前缀和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: 圆角 55"/>
          <p:cNvSpPr/>
          <p:nvPr/>
        </p:nvSpPr>
        <p:spPr>
          <a:xfrm>
            <a:off x="886345" y="1863099"/>
            <a:ext cx="712356" cy="7123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27" name="文本框 56"/>
          <p:cNvSpPr txBox="1"/>
          <p:nvPr/>
        </p:nvSpPr>
        <p:spPr>
          <a:xfrm>
            <a:off x="899104" y="1979506"/>
            <a:ext cx="71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797252" y="1932896"/>
            <a:ext cx="0" cy="5727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32"/>
    </mc:Choice>
    <mc:Fallback>
      <p:transition spd="slow" advTm="753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2289"/>
          <p:cNvSpPr txBox="1"/>
          <p:nvPr/>
        </p:nvSpPr>
        <p:spPr>
          <a:xfrm>
            <a:off x="470275" y="432966"/>
            <a:ext cx="2787015" cy="4603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spcAft>
                <a:spcPct val="25000"/>
              </a:spcAft>
              <a:defRPr sz="3200" b="1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400" dirty="0"/>
              <a:t>[</a:t>
            </a:r>
            <a:r>
              <a:rPr lang="zh-CN" altLang="en-US" sz="2400" dirty="0"/>
              <a:t>2834</a:t>
            </a:r>
            <a:r>
              <a:rPr lang="en-US" altLang="zh-CN" sz="2400" dirty="0"/>
              <a:t>] </a:t>
            </a:r>
            <a:r>
              <a:rPr lang="zh-CN" altLang="en-US" sz="2400" dirty="0"/>
              <a:t>最大子矩阵</a:t>
            </a:r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470535" y="1330960"/>
            <a:ext cx="81184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spcAft>
                <a:spcPct val="25000"/>
              </a:spcAft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输入是一个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N*N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的矩阵。输入的第一行给出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N(0&lt;N≤100)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。再后面的若干行中，依次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首先从左到右给出第一行的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个整数，再从左到右给出第二行的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个整数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……)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给出矩阵中的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</a:t>
            </a:r>
            <a:r>
              <a:rPr lang="en-US" altLang="zh-CN" sz="2400" baseline="30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个整数，整数之间由空白字符分隔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空格或者空行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。已知矩阵中整数的范围都在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[-127,127]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4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圆角矩形 2"/>
          <p:cNvSpPr/>
          <p:nvPr/>
        </p:nvSpPr>
        <p:spPr>
          <a:xfrm>
            <a:off x="363682" y="3140075"/>
            <a:ext cx="1222237" cy="577571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135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样例输出：</a:t>
            </a:r>
            <a:endParaRPr lang="zh-CN" altLang="en-US" sz="135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r>
              <a:rPr lang="en-US" altLang="zh-CN" sz="1350" dirty="0">
                <a:latin typeface="Arial" panose="020B0604020202020204" pitchFamily="34" charset="0"/>
                <a:ea typeface="隶书" panose="02010509060101010101" pitchFamily="49" charset="-122"/>
              </a:rPr>
              <a:t>15</a:t>
            </a:r>
            <a:endParaRPr lang="zh-CN" altLang="en-US" sz="1350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63683" y="1453425"/>
            <a:ext cx="1222237" cy="1428607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135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样例输入：</a:t>
            </a:r>
            <a:endParaRPr lang="zh-CN" altLang="en-US" sz="135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r>
              <a:rPr lang="en-US" altLang="zh-CN" sz="1350" dirty="0">
                <a:latin typeface="Arial" panose="020B0604020202020204" pitchFamily="34" charset="0"/>
                <a:ea typeface="隶书" panose="02010509060101010101" pitchFamily="49" charset="-122"/>
              </a:rPr>
              <a:t>4 </a:t>
            </a:r>
            <a:endParaRPr lang="en-US" altLang="zh-CN" sz="1350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r>
              <a:rPr lang="en-US" altLang="zh-CN" sz="1350" dirty="0">
                <a:latin typeface="Arial" panose="020B0604020202020204" pitchFamily="34" charset="0"/>
                <a:ea typeface="隶书" panose="02010509060101010101" pitchFamily="49" charset="-122"/>
              </a:rPr>
              <a:t>0  -2  -7  0</a:t>
            </a:r>
            <a:endParaRPr lang="en-US" altLang="zh-CN" sz="1350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r>
              <a:rPr lang="en-US" altLang="zh-CN" sz="1350" dirty="0">
                <a:latin typeface="Arial" panose="020B0604020202020204" pitchFamily="34" charset="0"/>
                <a:ea typeface="隶书" panose="02010509060101010101" pitchFamily="49" charset="-122"/>
              </a:rPr>
              <a:t>9   2  -6  2</a:t>
            </a:r>
            <a:endParaRPr lang="en-US" altLang="zh-CN" sz="1350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r>
              <a:rPr lang="en-US" altLang="zh-CN" sz="1350" dirty="0">
                <a:latin typeface="Arial" panose="020B0604020202020204" pitchFamily="34" charset="0"/>
                <a:ea typeface="隶书" panose="02010509060101010101" pitchFamily="49" charset="-122"/>
              </a:rPr>
              <a:t>-4  1  -4  1</a:t>
            </a:r>
            <a:endParaRPr lang="en-US" altLang="zh-CN" sz="1350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r>
              <a:rPr lang="en-US" altLang="zh-CN" sz="1350" dirty="0">
                <a:latin typeface="Arial" panose="020B0604020202020204" pitchFamily="34" charset="0"/>
                <a:ea typeface="隶书" panose="02010509060101010101" pitchFamily="49" charset="-122"/>
              </a:rPr>
              <a:t>-1  8  0  -2</a:t>
            </a:r>
            <a:endParaRPr lang="zh-CN" altLang="en-US" sz="1350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7897" y="446522"/>
            <a:ext cx="1097280" cy="460375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Aft>
                <a:spcPct val="25000"/>
              </a:spcAft>
            </a:pP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分析一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43" name="圆角矩形 5"/>
          <p:cNvSpPr/>
          <p:nvPr/>
        </p:nvSpPr>
        <p:spPr>
          <a:xfrm>
            <a:off x="1705322" y="1413729"/>
            <a:ext cx="6535133" cy="1476802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spcAft>
                <a:spcPct val="25000"/>
              </a:spcAft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根据问题描述可知，我们可以找一个起点（</a:t>
            </a:r>
            <a:r>
              <a:rPr lang="en-US" altLang="zh-CN"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stX,stY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）和一个终点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en-US" altLang="zh-CN"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edX,edY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stX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&lt;=edX, </a:t>
            </a:r>
            <a:r>
              <a:rPr lang="en-US" altLang="zh-CN"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stY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&lt;=</a:t>
            </a:r>
            <a:r>
              <a:rPr lang="en-US" altLang="zh-CN"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edY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，然后遍历起点到终点之间的所有数，并把它们加起来。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ct val="25000"/>
              </a:spcAft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依次比较所有和的大小，求得其中的最大值并输出。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5610" y="2971165"/>
            <a:ext cx="7343140" cy="3146425"/>
          </a:xfrm>
          <a:prstGeom prst="rect">
            <a:avLst/>
          </a:prstGeom>
        </p:spPr>
      </p:pic>
      <p:sp>
        <p:nvSpPr>
          <p:cNvPr id="2" name="七角星 1"/>
          <p:cNvSpPr/>
          <p:nvPr/>
        </p:nvSpPr>
        <p:spPr>
          <a:xfrm>
            <a:off x="7503160" y="5046345"/>
            <a:ext cx="1330325" cy="122364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solidFill>
                  <a:srgbClr val="FFC000"/>
                </a:solidFill>
              </a:rPr>
              <a:t>0(n</a:t>
            </a:r>
            <a:r>
              <a:rPr lang="en-US" altLang="zh-CN" sz="2400" b="1" baseline="30000">
                <a:solidFill>
                  <a:srgbClr val="FFC000"/>
                </a:solidFill>
              </a:rPr>
              <a:t>6</a:t>
            </a:r>
            <a:r>
              <a:rPr lang="en-US" altLang="zh-CN" sz="2400" b="1">
                <a:solidFill>
                  <a:srgbClr val="FFC000"/>
                </a:solidFill>
              </a:rPr>
              <a:t>)</a:t>
            </a:r>
            <a:endParaRPr lang="en-US" altLang="zh-CN" sz="24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2" grpId="0" bldLvl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373141" y="514225"/>
            <a:ext cx="1097280" cy="460375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Aft>
                <a:spcPct val="25000"/>
              </a:spcAft>
            </a:pP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分析二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3380" y="1294765"/>
            <a:ext cx="7802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考虑怎么优化？那么这边需要引入一个优化点：</a:t>
            </a:r>
            <a:r>
              <a:rPr lang="zh-CN" altLang="en-US" sz="2400" dirty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前缀和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6360" y="4279900"/>
            <a:ext cx="5436235" cy="19608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360" y="1964055"/>
            <a:ext cx="5117465" cy="220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373141" y="514225"/>
            <a:ext cx="1097280" cy="460375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Aft>
                <a:spcPct val="25000"/>
              </a:spcAft>
            </a:pP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分析二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rcRect t="26427"/>
          <a:stretch>
            <a:fillRect/>
          </a:stretch>
        </p:blipFill>
        <p:spPr>
          <a:xfrm>
            <a:off x="373380" y="1209675"/>
            <a:ext cx="5348605" cy="20993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rcRect t="10072"/>
          <a:stretch>
            <a:fillRect/>
          </a:stretch>
        </p:blipFill>
        <p:spPr>
          <a:xfrm>
            <a:off x="373380" y="3416935"/>
            <a:ext cx="8563610" cy="2628900"/>
          </a:xfrm>
          <a:prstGeom prst="rect">
            <a:avLst/>
          </a:prstGeom>
        </p:spPr>
      </p:pic>
      <p:sp>
        <p:nvSpPr>
          <p:cNvPr id="3" name="七角星 2"/>
          <p:cNvSpPr/>
          <p:nvPr/>
        </p:nvSpPr>
        <p:spPr>
          <a:xfrm>
            <a:off x="6906895" y="1602740"/>
            <a:ext cx="1618615" cy="139192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solidFill>
                  <a:srgbClr val="FFC000"/>
                </a:solidFill>
              </a:rPr>
              <a:t>0(n</a:t>
            </a:r>
            <a:r>
              <a:rPr lang="en-US" altLang="zh-CN" sz="2400" b="1" baseline="30000">
                <a:solidFill>
                  <a:srgbClr val="FFC000"/>
                </a:solidFill>
              </a:rPr>
              <a:t>4</a:t>
            </a:r>
            <a:r>
              <a:rPr lang="en-US" altLang="zh-CN" sz="2400" b="1">
                <a:solidFill>
                  <a:srgbClr val="FFC000"/>
                </a:solidFill>
              </a:rPr>
              <a:t>)</a:t>
            </a:r>
            <a:endParaRPr lang="en-US" altLang="zh-CN" sz="2400" b="1">
              <a:solidFill>
                <a:srgbClr val="FFC000"/>
              </a:solidFill>
            </a:endParaRPr>
          </a:p>
        </p:txBody>
      </p:sp>
      <p:sp>
        <p:nvSpPr>
          <p:cNvPr id="2" name="七角星 1"/>
          <p:cNvSpPr/>
          <p:nvPr/>
        </p:nvSpPr>
        <p:spPr>
          <a:xfrm>
            <a:off x="7318375" y="3073400"/>
            <a:ext cx="1618615" cy="139192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solidFill>
                  <a:srgbClr val="FFC000"/>
                </a:solidFill>
              </a:rPr>
              <a:t>0(10</a:t>
            </a:r>
            <a:r>
              <a:rPr lang="en-US" altLang="zh-CN" sz="2400" b="1" baseline="30000">
                <a:solidFill>
                  <a:srgbClr val="FFC000"/>
                </a:solidFill>
              </a:rPr>
              <a:t>8</a:t>
            </a:r>
            <a:r>
              <a:rPr lang="en-US" altLang="zh-CN" sz="2400" b="1">
                <a:solidFill>
                  <a:srgbClr val="FFC000"/>
                </a:solidFill>
              </a:rPr>
              <a:t>)</a:t>
            </a:r>
            <a:endParaRPr lang="en-US" altLang="zh-CN" sz="24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2" grpId="0" animBg="1"/>
      <p:bldP spid="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8125" y="1228725"/>
            <a:ext cx="8670290" cy="480822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85" y="1323975"/>
            <a:ext cx="8264525" cy="4518660"/>
          </a:xfrm>
          <a:prstGeom prst="rect">
            <a:avLst/>
          </a:prstGeom>
        </p:spPr>
      </p:pic>
      <p:sp>
        <p:nvSpPr>
          <p:cNvPr id="6" name="七角星 5"/>
          <p:cNvSpPr/>
          <p:nvPr/>
        </p:nvSpPr>
        <p:spPr>
          <a:xfrm>
            <a:off x="4840605" y="4350385"/>
            <a:ext cx="1618615" cy="139192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solidFill>
                  <a:srgbClr val="FFC000"/>
                </a:solidFill>
              </a:rPr>
              <a:t>0(n</a:t>
            </a:r>
            <a:r>
              <a:rPr lang="en-US" altLang="zh-CN" sz="2400" b="1" baseline="30000">
                <a:solidFill>
                  <a:srgbClr val="FFC000"/>
                </a:solidFill>
              </a:rPr>
              <a:t>4</a:t>
            </a:r>
            <a:r>
              <a:rPr lang="en-US" altLang="zh-CN" sz="2400" b="1">
                <a:solidFill>
                  <a:srgbClr val="FFC000"/>
                </a:solidFill>
              </a:rPr>
              <a:t>)</a:t>
            </a:r>
            <a:endParaRPr lang="en-US" altLang="zh-CN" sz="24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波形 3"/>
          <p:cNvSpPr/>
          <p:nvPr/>
        </p:nvSpPr>
        <p:spPr>
          <a:xfrm>
            <a:off x="833120" y="1701800"/>
            <a:ext cx="6369685" cy="1393190"/>
          </a:xfrm>
          <a:prstGeom prst="wave">
            <a:avLst>
              <a:gd name="adj1" fmla="val 12500"/>
              <a:gd name="adj2" fmla="val 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/>
              <a:t>如果</a:t>
            </a:r>
            <a:r>
              <a:rPr lang="en-US" altLang="zh-CN" sz="2400"/>
              <a:t>n</a:t>
            </a:r>
            <a:r>
              <a:rPr lang="zh-CN" altLang="en-US" sz="2400"/>
              <a:t>的最大值改为</a:t>
            </a:r>
            <a:r>
              <a:rPr lang="en-US" altLang="zh-CN" sz="2400"/>
              <a:t>500</a:t>
            </a:r>
            <a:r>
              <a:rPr lang="zh-CN" altLang="en-US" sz="2400"/>
              <a:t>？怎么处理</a:t>
            </a:r>
            <a:endParaRPr lang="zh-CN" altLang="en-US" sz="2400"/>
          </a:p>
        </p:txBody>
      </p:sp>
      <p:sp>
        <p:nvSpPr>
          <p:cNvPr id="7" name="矩形 6"/>
          <p:cNvSpPr/>
          <p:nvPr/>
        </p:nvSpPr>
        <p:spPr>
          <a:xfrm>
            <a:off x="373141" y="514225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Aft>
                <a:spcPct val="25000"/>
              </a:spcAft>
            </a:pP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思考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七角星 7"/>
          <p:cNvSpPr/>
          <p:nvPr/>
        </p:nvSpPr>
        <p:spPr>
          <a:xfrm>
            <a:off x="1177925" y="3694430"/>
            <a:ext cx="1997075" cy="168084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solidFill>
                  <a:srgbClr val="FFC000"/>
                </a:solidFill>
              </a:rPr>
              <a:t>0(n</a:t>
            </a:r>
            <a:r>
              <a:rPr lang="en-US" altLang="zh-CN" sz="2400" b="1" baseline="30000">
                <a:solidFill>
                  <a:srgbClr val="FFC000"/>
                </a:solidFill>
              </a:rPr>
              <a:t>4</a:t>
            </a:r>
            <a:r>
              <a:rPr lang="en-US" altLang="zh-CN" sz="2400" b="1">
                <a:solidFill>
                  <a:srgbClr val="FFC000"/>
                </a:solidFill>
              </a:rPr>
              <a:t>)</a:t>
            </a:r>
            <a:endParaRPr lang="en-US" altLang="zh-CN" sz="2400" b="1">
              <a:solidFill>
                <a:srgbClr val="FFC000"/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3281680" y="4429125"/>
            <a:ext cx="1771650" cy="478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七角星 9"/>
          <p:cNvSpPr/>
          <p:nvPr/>
        </p:nvSpPr>
        <p:spPr>
          <a:xfrm>
            <a:off x="5544820" y="3671570"/>
            <a:ext cx="1997075" cy="168084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solidFill>
                  <a:srgbClr val="FFC000"/>
                </a:solidFill>
              </a:rPr>
              <a:t>0(10</a:t>
            </a:r>
            <a:r>
              <a:rPr lang="en-US" altLang="zh-CN" sz="2400" b="1" baseline="30000">
                <a:solidFill>
                  <a:srgbClr val="FFC000"/>
                </a:solidFill>
              </a:rPr>
              <a:t>8</a:t>
            </a:r>
            <a:r>
              <a:rPr lang="en-US" altLang="zh-CN" sz="2400" b="1">
                <a:solidFill>
                  <a:srgbClr val="FFC000"/>
                </a:solidFill>
              </a:rPr>
              <a:t>)</a:t>
            </a:r>
            <a:endParaRPr lang="en-US" altLang="zh-CN" sz="24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波形 3"/>
          <p:cNvSpPr/>
          <p:nvPr/>
        </p:nvSpPr>
        <p:spPr>
          <a:xfrm>
            <a:off x="833120" y="1701800"/>
            <a:ext cx="6369685" cy="1393190"/>
          </a:xfrm>
          <a:prstGeom prst="wave">
            <a:avLst>
              <a:gd name="adj1" fmla="val 12500"/>
              <a:gd name="adj2" fmla="val 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/>
              <a:t>如果</a:t>
            </a:r>
            <a:r>
              <a:rPr lang="en-US" altLang="zh-CN" sz="2400"/>
              <a:t>n</a:t>
            </a:r>
            <a:r>
              <a:rPr lang="zh-CN" altLang="en-US" sz="2400"/>
              <a:t>的最大值改为</a:t>
            </a:r>
            <a:r>
              <a:rPr lang="en-US" altLang="zh-CN" sz="2400"/>
              <a:t>500</a:t>
            </a:r>
            <a:r>
              <a:rPr lang="zh-CN" altLang="en-US" sz="2400"/>
              <a:t>？怎么处理</a:t>
            </a:r>
            <a:endParaRPr lang="zh-CN" altLang="en-US" sz="2400"/>
          </a:p>
        </p:txBody>
      </p:sp>
      <p:sp>
        <p:nvSpPr>
          <p:cNvPr id="7" name="矩形 6"/>
          <p:cNvSpPr/>
          <p:nvPr/>
        </p:nvSpPr>
        <p:spPr>
          <a:xfrm>
            <a:off x="373141" y="514225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Aft>
                <a:spcPct val="25000"/>
              </a:spcAft>
            </a:pP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思考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七角星 7"/>
          <p:cNvSpPr/>
          <p:nvPr/>
        </p:nvSpPr>
        <p:spPr>
          <a:xfrm>
            <a:off x="1177925" y="3694430"/>
            <a:ext cx="1997075" cy="168084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solidFill>
                  <a:srgbClr val="FFC000"/>
                </a:solidFill>
              </a:rPr>
              <a:t>0(n</a:t>
            </a:r>
            <a:r>
              <a:rPr lang="en-US" altLang="zh-CN" sz="2400" b="1" baseline="30000">
                <a:solidFill>
                  <a:srgbClr val="FFC000"/>
                </a:solidFill>
              </a:rPr>
              <a:t>4</a:t>
            </a:r>
            <a:r>
              <a:rPr lang="en-US" altLang="zh-CN" sz="2400" b="1">
                <a:solidFill>
                  <a:srgbClr val="FFC000"/>
                </a:solidFill>
              </a:rPr>
              <a:t>)</a:t>
            </a:r>
            <a:endParaRPr lang="en-US" altLang="zh-CN" sz="2400" b="1">
              <a:solidFill>
                <a:srgbClr val="FFC000"/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3281680" y="4429125"/>
            <a:ext cx="1771650" cy="478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七角星 9"/>
          <p:cNvSpPr/>
          <p:nvPr/>
        </p:nvSpPr>
        <p:spPr>
          <a:xfrm>
            <a:off x="5544820" y="3671570"/>
            <a:ext cx="1997075" cy="168084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solidFill>
                  <a:srgbClr val="FFC000"/>
                </a:solidFill>
              </a:rPr>
              <a:t>0(10</a:t>
            </a:r>
            <a:r>
              <a:rPr lang="en-US" altLang="zh-CN" sz="2400" b="1" baseline="30000">
                <a:solidFill>
                  <a:srgbClr val="FFC000"/>
                </a:solidFill>
              </a:rPr>
              <a:t>10</a:t>
            </a:r>
            <a:r>
              <a:rPr lang="en-US" altLang="zh-CN" sz="2400" b="1">
                <a:solidFill>
                  <a:srgbClr val="FFC000"/>
                </a:solidFill>
              </a:rPr>
              <a:t>)</a:t>
            </a:r>
            <a:endParaRPr lang="en-US" altLang="zh-CN" sz="24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03250" y="320675"/>
            <a:ext cx="5208905" cy="58356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ct val="25000"/>
              </a:spcAft>
            </a:pP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分析三：如何进一步优化？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0580" y="1234440"/>
            <a:ext cx="475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考虑一维数组的最大连续字段和。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028065" y="1823720"/>
          <a:ext cx="6756400" cy="1068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705"/>
                <a:gridCol w="536575"/>
                <a:gridCol w="675640"/>
                <a:gridCol w="675640"/>
                <a:gridCol w="675640"/>
                <a:gridCol w="675640"/>
                <a:gridCol w="675640"/>
                <a:gridCol w="675640"/>
                <a:gridCol w="675640"/>
                <a:gridCol w="675640"/>
              </a:tblGrid>
              <a:tr h="4572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a[i]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2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-5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3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9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-10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6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-6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3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10</a:t>
                      </a:r>
                      <a:endParaRPr lang="en-US" altLang="zh-CN" sz="2400"/>
                    </a:p>
                  </a:txBody>
                  <a:tcPr/>
                </a:tc>
              </a:tr>
              <a:tr h="61087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dp[i]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2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-3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3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12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2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8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2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5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15</a:t>
                      </a:r>
                      <a:endParaRPr lang="en-US" altLang="zh-CN" sz="2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793365" y="3341370"/>
            <a:ext cx="44856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spcAft>
                <a:spcPct val="25000"/>
              </a:spcAf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dp[i]=max(dp[i-1]+a[i],a[i])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474980" y="4490720"/>
          <a:ext cx="20447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175"/>
                <a:gridCol w="511175"/>
                <a:gridCol w="511175"/>
                <a:gridCol w="511175"/>
              </a:tblGrid>
              <a:tr h="4572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0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-2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-7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0</a:t>
                      </a:r>
                      <a:endParaRPr lang="en-US" altLang="zh-CN" sz="2400"/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9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2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-6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2</a:t>
                      </a:r>
                      <a:endParaRPr lang="en-US" altLang="zh-CN" sz="2400"/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-4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1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-4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1</a:t>
                      </a:r>
                      <a:endParaRPr lang="en-US" altLang="zh-CN" sz="2400"/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-1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8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0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-2</a:t>
                      </a:r>
                      <a:endParaRPr lang="en-US" altLang="zh-CN" sz="240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/>
        </p:nvGraphicFramePr>
        <p:xfrm>
          <a:off x="4346575" y="5320030"/>
          <a:ext cx="2832100" cy="545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025"/>
                <a:gridCol w="708025"/>
                <a:gridCol w="708025"/>
                <a:gridCol w="708025"/>
              </a:tblGrid>
              <a:tr h="5454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4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9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-17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</a:t>
                      </a:r>
                      <a:endParaRPr lang="en-US" altLang="zh-CN" sz="2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右箭头 13"/>
          <p:cNvSpPr/>
          <p:nvPr/>
        </p:nvSpPr>
        <p:spPr>
          <a:xfrm>
            <a:off x="2663190" y="5448300"/>
            <a:ext cx="1383665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285" y="3108960"/>
            <a:ext cx="4992370" cy="1785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86380" y="5046345"/>
            <a:ext cx="12934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列元素相加</a:t>
            </a:r>
            <a:endParaRPr lang="zh-CN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4" grpId="0" bldLvl="0" animBg="1"/>
      <p:bldP spid="14" grpId="1" animBg="1"/>
      <p:bldP spid="6" grpId="0"/>
      <p:bldP spid="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25780" y="178435"/>
            <a:ext cx="77679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sum[i][j]表示 前i行的和 sum[i][j]=num[1][j]+num[2][j]+...+num[i][j]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525780" y="1246505"/>
          <a:ext cx="20447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175"/>
                <a:gridCol w="511175"/>
                <a:gridCol w="511175"/>
                <a:gridCol w="511175"/>
              </a:tblGrid>
              <a:tr h="4572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0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-2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-7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0</a:t>
                      </a:r>
                      <a:endParaRPr lang="en-US" altLang="zh-CN" sz="2400"/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9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2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-6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2</a:t>
                      </a:r>
                      <a:endParaRPr lang="en-US" altLang="zh-CN" sz="2400"/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-4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1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-4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1</a:t>
                      </a:r>
                      <a:endParaRPr lang="en-US" altLang="zh-CN" sz="2400"/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-1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8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0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-2</a:t>
                      </a:r>
                      <a:endParaRPr lang="en-US" altLang="zh-CN" sz="240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3250565" y="1246505"/>
          <a:ext cx="20447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175"/>
                <a:gridCol w="511175"/>
                <a:gridCol w="511175"/>
                <a:gridCol w="511175"/>
              </a:tblGrid>
              <a:tr h="4572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 0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-2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-7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0</a:t>
                      </a:r>
                      <a:endParaRPr lang="en-US" altLang="zh-CN" sz="2400"/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表格 9"/>
          <p:cNvGraphicFramePr/>
          <p:nvPr>
            <p:custDataLst>
              <p:tags r:id="rId3"/>
            </p:custDataLst>
          </p:nvPr>
        </p:nvGraphicFramePr>
        <p:xfrm>
          <a:off x="5975350" y="1246505"/>
          <a:ext cx="20447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175"/>
                <a:gridCol w="511175"/>
                <a:gridCol w="511175"/>
                <a:gridCol w="511175"/>
              </a:tblGrid>
              <a:tr h="4572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  0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 -2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 -7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 0</a:t>
                      </a:r>
                      <a:endParaRPr lang="en-US" altLang="zh-CN" sz="2400"/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</a:tr>
              <a:tr h="292735"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6136640" y="1672590"/>
            <a:ext cx="2044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</a:rPr>
              <a:t>9    0    -13   2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36640" y="2138045"/>
            <a:ext cx="2044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</a:rPr>
              <a:t>5    1    -17   3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36640" y="2603500"/>
            <a:ext cx="2044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</a:rPr>
              <a:t>4    9    -17   1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5780" y="3217545"/>
            <a:ext cx="2030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原始数组</a:t>
            </a:r>
            <a:r>
              <a:rPr lang="en-US" altLang="zh-CN"/>
              <a:t>num[i][j]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3394075" y="3217545"/>
            <a:ext cx="2030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前缀数组</a:t>
            </a:r>
            <a:r>
              <a:rPr lang="en-US" altLang="zh-CN"/>
              <a:t>dp[i][j]</a:t>
            </a:r>
            <a:endParaRPr lang="en-US" altLang="zh-CN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rcRect t="1422"/>
          <a:stretch>
            <a:fillRect/>
          </a:stretch>
        </p:blipFill>
        <p:spPr>
          <a:xfrm>
            <a:off x="525780" y="3728085"/>
            <a:ext cx="7767955" cy="2556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xfrm>
            <a:off x="386163" y="298581"/>
            <a:ext cx="7888070" cy="951722"/>
          </a:xfrm>
        </p:spPr>
        <p:txBody>
          <a:bodyPr anchor="ctr">
            <a:normAutofit/>
          </a:bodyPr>
          <a:lstStyle/>
          <a:p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</a:rPr>
              <a:t>1 [1058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</a:rPr>
              <a:t>] 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前缀和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294" name="圆角矩形 12293"/>
          <p:cNvSpPr/>
          <p:nvPr/>
        </p:nvSpPr>
        <p:spPr>
          <a:xfrm>
            <a:off x="299085" y="1176318"/>
            <a:ext cx="8763000" cy="2451638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Aft>
                <a:spcPct val="15000"/>
              </a:spcAft>
            </a:pPr>
            <a:r>
              <a:rPr lang="en-US" altLang="zh-CN"/>
              <a:t>输入一个长度为 n 的整数序列。接下来再输入 m 个询问，每个询问输入一对 l,r。</a:t>
            </a:r>
            <a:endParaRPr lang="en-US" altLang="zh-CN"/>
          </a:p>
          <a:p>
            <a:pPr>
              <a:spcAft>
                <a:spcPct val="15000"/>
              </a:spcAft>
            </a:pPr>
            <a:r>
              <a:rPr lang="en-US" altLang="zh-CN"/>
              <a:t>对于每个询问，输出原序列中从第 l 个数到第 r 个数的和。</a:t>
            </a:r>
            <a:endParaRPr lang="en-US" altLang="zh-CN"/>
          </a:p>
          <a:p>
            <a:pPr>
              <a:spcAft>
                <a:spcPct val="15000"/>
              </a:spcAft>
            </a:pPr>
            <a:r>
              <a:rPr lang="en-US" altLang="zh-CN"/>
              <a:t>输入</a:t>
            </a:r>
            <a:endParaRPr lang="en-US" altLang="zh-CN"/>
          </a:p>
          <a:p>
            <a:pPr>
              <a:spcAft>
                <a:spcPct val="15000"/>
              </a:spcAft>
            </a:pPr>
            <a:r>
              <a:rPr lang="en-US" altLang="zh-CN"/>
              <a:t>第一行包含两个整数 n 和 m。第二行包含 n 个整数，表示整数数列。</a:t>
            </a:r>
            <a:endParaRPr lang="en-US" altLang="zh-CN"/>
          </a:p>
          <a:p>
            <a:pPr>
              <a:spcAft>
                <a:spcPct val="15000"/>
              </a:spcAft>
            </a:pPr>
            <a:r>
              <a:rPr lang="en-US" altLang="zh-CN"/>
              <a:t>接下来 m 行，每行包含两个整数 ll和 r，表示一个询问的区间范围。</a:t>
            </a:r>
            <a:endParaRPr lang="en-US" altLang="zh-CN"/>
          </a:p>
          <a:p>
            <a:pPr>
              <a:spcAft>
                <a:spcPct val="15000"/>
              </a:spcAft>
            </a:pPr>
            <a:r>
              <a:rPr lang="en-US" altLang="zh-CN"/>
              <a:t>1≤l≤r≤n,1≤n,m≤100000     −1000≤数列中元素的值≤1000</a:t>
            </a:r>
            <a:endParaRPr lang="en-US" altLang="zh-CN"/>
          </a:p>
          <a:p>
            <a:pPr>
              <a:spcAft>
                <a:spcPct val="15000"/>
              </a:spcAft>
            </a:pPr>
            <a:r>
              <a:rPr lang="en-US" altLang="zh-CN"/>
              <a:t>输出共 m 行，每行输出一个询问的结果。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3410585" y="4073525"/>
            <a:ext cx="2540000" cy="1356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Aft>
                <a:spcPct val="15000"/>
              </a:spcAft>
            </a:pPr>
            <a:r>
              <a:rPr lang="en-US" altLang="zh-CN">
                <a:sym typeface="+mn-ea"/>
              </a:rPr>
              <a:t>样例输出</a:t>
            </a:r>
            <a:endParaRPr lang="en-US" altLang="zh-CN"/>
          </a:p>
          <a:p>
            <a:pPr>
              <a:spcAft>
                <a:spcPct val="15000"/>
              </a:spcAft>
            </a:pPr>
            <a:r>
              <a:rPr lang="en-US" altLang="zh-CN">
                <a:sym typeface="+mn-ea"/>
              </a:rPr>
              <a:t>3</a:t>
            </a:r>
            <a:endParaRPr lang="en-US" altLang="zh-CN"/>
          </a:p>
          <a:p>
            <a:pPr>
              <a:spcAft>
                <a:spcPct val="15000"/>
              </a:spcAft>
            </a:pPr>
            <a:r>
              <a:rPr lang="en-US" altLang="zh-CN">
                <a:sym typeface="+mn-ea"/>
              </a:rPr>
              <a:t>6</a:t>
            </a:r>
            <a:endParaRPr lang="en-US" altLang="zh-CN"/>
          </a:p>
          <a:p>
            <a:pPr>
              <a:spcAft>
                <a:spcPct val="15000"/>
              </a:spcAft>
            </a:pPr>
            <a:r>
              <a:rPr lang="en-US" altLang="zh-CN">
                <a:sym typeface="+mn-ea"/>
              </a:rPr>
              <a:t>10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85775" y="3973830"/>
            <a:ext cx="2540000" cy="23399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Aft>
                <a:spcPct val="15000"/>
              </a:spcAft>
            </a:pPr>
            <a:r>
              <a:rPr lang="en-US" altLang="zh-CN">
                <a:sym typeface="+mn-ea"/>
              </a:rPr>
              <a:t>样例输入</a:t>
            </a:r>
            <a:endParaRPr lang="en-US" altLang="zh-CN"/>
          </a:p>
          <a:p>
            <a:pPr>
              <a:spcAft>
                <a:spcPct val="15000"/>
              </a:spcAft>
            </a:pPr>
            <a:r>
              <a:rPr lang="en-US" altLang="zh-CN">
                <a:sym typeface="+mn-ea"/>
              </a:rPr>
              <a:t>5 3</a:t>
            </a:r>
            <a:endParaRPr lang="en-US" altLang="zh-CN"/>
          </a:p>
          <a:p>
            <a:pPr>
              <a:spcAft>
                <a:spcPct val="15000"/>
              </a:spcAft>
            </a:pPr>
            <a:r>
              <a:rPr lang="en-US" altLang="zh-CN">
                <a:sym typeface="+mn-ea"/>
              </a:rPr>
              <a:t>2 1 3 6 4</a:t>
            </a:r>
            <a:endParaRPr lang="en-US" altLang="zh-CN"/>
          </a:p>
          <a:p>
            <a:pPr>
              <a:spcAft>
                <a:spcPct val="15000"/>
              </a:spcAft>
            </a:pPr>
            <a:r>
              <a:rPr lang="en-US" altLang="zh-CN">
                <a:sym typeface="+mn-ea"/>
              </a:rPr>
              <a:t>1 2</a:t>
            </a:r>
            <a:endParaRPr lang="en-US" altLang="zh-CN"/>
          </a:p>
          <a:p>
            <a:pPr>
              <a:spcAft>
                <a:spcPct val="15000"/>
              </a:spcAft>
            </a:pPr>
            <a:r>
              <a:rPr lang="en-US" altLang="zh-CN">
                <a:sym typeface="+mn-ea"/>
              </a:rPr>
              <a:t>1 3</a:t>
            </a:r>
            <a:endParaRPr lang="en-US" altLang="zh-CN"/>
          </a:p>
          <a:p>
            <a:pPr>
              <a:spcAft>
                <a:spcPct val="15000"/>
              </a:spcAft>
            </a:pPr>
            <a:r>
              <a:rPr lang="en-US" altLang="zh-CN">
                <a:sym typeface="+mn-ea"/>
              </a:rPr>
              <a:t>2 4</a:t>
            </a:r>
            <a:endParaRPr lang="en-US" altLang="zh-CN"/>
          </a:p>
          <a:p>
            <a:pPr>
              <a:spcAft>
                <a:spcPct val="1500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27380" y="269240"/>
            <a:ext cx="4462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计算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sum[i][j]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525780" y="1246505"/>
          <a:ext cx="20447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175"/>
                <a:gridCol w="511175"/>
                <a:gridCol w="511175"/>
                <a:gridCol w="511175"/>
              </a:tblGrid>
              <a:tr h="4572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0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-2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-7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0</a:t>
                      </a:r>
                      <a:endParaRPr lang="en-US" altLang="zh-CN" sz="2400"/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9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2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-6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2</a:t>
                      </a:r>
                      <a:endParaRPr lang="en-US" altLang="zh-CN" sz="2400"/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-4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1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-4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1</a:t>
                      </a:r>
                      <a:endParaRPr lang="en-US" altLang="zh-CN" sz="2400"/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-1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8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0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-2</a:t>
                      </a:r>
                      <a:endParaRPr lang="en-US" altLang="zh-CN" sz="240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5398135" y="1246505"/>
          <a:ext cx="20447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175"/>
                <a:gridCol w="511175"/>
                <a:gridCol w="511175"/>
                <a:gridCol w="511175"/>
              </a:tblGrid>
              <a:tr h="4572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  0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 -2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 -7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 0</a:t>
                      </a:r>
                      <a:endParaRPr lang="en-US" altLang="zh-CN" sz="2400"/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</a:tr>
              <a:tr h="292735"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5559425" y="1672590"/>
            <a:ext cx="2044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</a:rPr>
              <a:t>9    0    -13   2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59425" y="2138045"/>
            <a:ext cx="2044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</a:rPr>
              <a:t>5    1    -17   3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59425" y="2603500"/>
            <a:ext cx="2044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</a:rPr>
              <a:t>4   9    -17   1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20160" y="1223645"/>
            <a:ext cx="1383030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400"/>
              <a:t>sum[1][j]</a:t>
            </a:r>
            <a:endParaRPr lang="en-US" altLang="zh-CN" sz="2400"/>
          </a:p>
          <a:p>
            <a:pPr>
              <a:lnSpc>
                <a:spcPct val="120000"/>
              </a:lnSpc>
            </a:pPr>
            <a:r>
              <a:rPr lang="en-US" altLang="zh-CN" sz="2400"/>
              <a:t>sum[2][j]</a:t>
            </a:r>
            <a:endParaRPr lang="en-US" altLang="zh-CN" sz="2400"/>
          </a:p>
          <a:p>
            <a:pPr>
              <a:lnSpc>
                <a:spcPct val="120000"/>
              </a:lnSpc>
            </a:pPr>
            <a:r>
              <a:rPr lang="en-US" altLang="zh-CN" sz="2400"/>
              <a:t>sum[3][j]</a:t>
            </a:r>
            <a:endParaRPr lang="en-US" altLang="zh-CN" sz="2400"/>
          </a:p>
          <a:p>
            <a:pPr>
              <a:lnSpc>
                <a:spcPct val="120000"/>
              </a:lnSpc>
            </a:pPr>
            <a:r>
              <a:rPr lang="en-US" altLang="zh-CN" sz="2400"/>
              <a:t>sum[4][j]</a:t>
            </a:r>
            <a:endParaRPr lang="en-US" altLang="zh-CN" sz="2400"/>
          </a:p>
        </p:txBody>
      </p:sp>
      <p:graphicFrame>
        <p:nvGraphicFramePr>
          <p:cNvPr id="7" name="对象 6"/>
          <p:cNvGraphicFramePr/>
          <p:nvPr/>
        </p:nvGraphicFramePr>
        <p:xfrm>
          <a:off x="683260" y="3313430"/>
          <a:ext cx="1887220" cy="832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3" imgW="1885950" imgH="831850" progId="Paint.Picture">
                  <p:embed/>
                </p:oleObj>
              </mc:Choice>
              <mc:Fallback>
                <p:oleObj name="" r:id="rId3" imgW="1885950" imgH="831850" progId="Paint.Picture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260" y="3313430"/>
                        <a:ext cx="1887220" cy="832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2884805" y="3415665"/>
            <a:ext cx="3762375" cy="5340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400">
                <a:sym typeface="+mn-ea"/>
              </a:rPr>
              <a:t>=sum[3][j]-</a:t>
            </a:r>
            <a:r>
              <a:rPr lang="en-US" altLang="zh-CN" sz="2400">
                <a:sym typeface="+mn-ea"/>
              </a:rPr>
              <a:t>sum[1][j]  j∈[1,4]</a:t>
            </a:r>
            <a:endParaRPr lang="en-US" altLang="zh-CN" sz="2400"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380" y="4529455"/>
            <a:ext cx="1435100" cy="81915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962275" y="4814570"/>
            <a:ext cx="3762375" cy="5340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400">
                <a:sym typeface="+mn-ea"/>
              </a:rPr>
              <a:t>=sum[4][j]-</a:t>
            </a:r>
            <a:r>
              <a:rPr lang="en-US" altLang="zh-CN" sz="2400">
                <a:sym typeface="+mn-ea"/>
              </a:rPr>
              <a:t>sum[2][j]  j∈[2,4]</a:t>
            </a:r>
            <a:endParaRPr lang="en-US" altLang="zh-CN" sz="24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8" grpId="0"/>
      <p:bldP spid="18" grpId="1"/>
      <p:bldP spid="20" grpId="0"/>
      <p:bldP spid="2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925" y="1219835"/>
            <a:ext cx="1435100" cy="81915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369820" y="1362710"/>
            <a:ext cx="3762375" cy="5340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400">
                <a:sym typeface="+mn-ea"/>
              </a:rPr>
              <a:t>=sum[4][j]-</a:t>
            </a:r>
            <a:r>
              <a:rPr lang="en-US" altLang="zh-CN" sz="2400">
                <a:sym typeface="+mn-ea"/>
              </a:rPr>
              <a:t>sum[2][j]  j∈[2,4]</a:t>
            </a:r>
            <a:endParaRPr lang="en-US" altLang="zh-CN" sz="240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" y="2386965"/>
            <a:ext cx="8769985" cy="35509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7380" y="269240"/>
            <a:ext cx="7767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计算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sum[i][j]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0" y="0"/>
            <a:ext cx="6712585" cy="63773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5" y="871220"/>
            <a:ext cx="23495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27380" y="269240"/>
            <a:ext cx="4462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重新再分析</a:t>
            </a:r>
            <a:endParaRPr lang="zh-CN" sz="32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4685" y="5090160"/>
            <a:ext cx="7391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常规求标红的区域和</a:t>
            </a:r>
            <a:r>
              <a:rPr lang="en-US" altLang="zh-CN"/>
              <a:t>=s[4][5]-s[4][2]-s[2][5]+s[2][2]</a:t>
            </a:r>
            <a:endParaRPr lang="en-US" altLang="zh-CN"/>
          </a:p>
          <a:p>
            <a:r>
              <a:rPr lang="en-US" altLang="zh-CN"/>
              <a:t>                                        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475" y="1224280"/>
            <a:ext cx="6426200" cy="32448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27380" y="269240"/>
            <a:ext cx="4462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换行角度再分析</a:t>
            </a:r>
            <a:endParaRPr lang="zh-CN" sz="32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4685" y="5090160"/>
            <a:ext cx="7391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常规求标红的区域和</a:t>
            </a:r>
            <a:r>
              <a:rPr lang="en-US" altLang="zh-CN"/>
              <a:t>=s[4][5]-s[4][2]-s[2][5]+s[2][2]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820" y="1330325"/>
            <a:ext cx="6426200" cy="32448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010" y="1172845"/>
            <a:ext cx="3105150" cy="15589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65880" y="1307465"/>
            <a:ext cx="2549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绿色部分为</a:t>
            </a:r>
            <a:r>
              <a:rPr lang="en-US" altLang="zh-CN"/>
              <a:t>s[4][5]-s[4][2]</a:t>
            </a: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" y="2847340"/>
            <a:ext cx="3112770" cy="15767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09695" y="3199130"/>
            <a:ext cx="2549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黄色部分为</a:t>
            </a:r>
            <a:r>
              <a:rPr lang="en-US" altLang="zh-CN"/>
              <a:t>s[2][5]-s[2][2]</a:t>
            </a:r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30" y="4629150"/>
            <a:ext cx="3183890" cy="16338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823335" y="4777740"/>
            <a:ext cx="46926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蓝色色部分</a:t>
            </a:r>
            <a:r>
              <a:rPr lang="en-US" altLang="zh-CN"/>
              <a:t>=</a:t>
            </a:r>
            <a:r>
              <a:rPr lang="zh-CN" altLang="en-US"/>
              <a:t>绿色部分</a:t>
            </a:r>
            <a:r>
              <a:rPr lang="en-US" altLang="zh-CN"/>
              <a:t>-</a:t>
            </a:r>
            <a:r>
              <a:rPr lang="zh-CN" altLang="en-US"/>
              <a:t>黄色部分</a:t>
            </a:r>
            <a:endParaRPr lang="zh-CN" altLang="en-US"/>
          </a:p>
          <a:p>
            <a:r>
              <a:rPr lang="en-US" altLang="zh-CN"/>
              <a:t>=</a:t>
            </a:r>
            <a:r>
              <a:rPr lang="zh-CN" altLang="en-US"/>
              <a:t>（</a:t>
            </a:r>
            <a:r>
              <a:rPr lang="en-US" altLang="zh-CN">
                <a:sym typeface="+mn-ea"/>
              </a:rPr>
              <a:t>s[4][5]-s[4][2]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s[2][5]-s[2][2]</a:t>
            </a:r>
            <a:r>
              <a:rPr lang="zh-CN" altLang="en-US">
                <a:sym typeface="+mn-ea"/>
              </a:rPr>
              <a:t>）</a:t>
            </a:r>
            <a:endParaRPr lang="en-US" altLang="zh-CN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495" y="3660140"/>
            <a:ext cx="5006340" cy="23577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75" y="1165225"/>
            <a:ext cx="4046855" cy="23660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57190" y="1979930"/>
            <a:ext cx="2348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</a:t>
            </a:r>
            <a:r>
              <a:rPr lang="zh-CN" altLang="en-US"/>
              <a:t>个循环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774690" y="3804285"/>
            <a:ext cx="1459865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/>
              <a:t>枚举</a:t>
            </a:r>
            <a:r>
              <a:rPr lang="en-US" altLang="zh-CN"/>
              <a:t>h1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5774690" y="4234180"/>
            <a:ext cx="1459865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/>
              <a:t>枚举</a:t>
            </a:r>
            <a:r>
              <a:rPr lang="en-US" altLang="zh-CN"/>
              <a:t>h2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6116320" y="4664075"/>
            <a:ext cx="1459865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/>
              <a:t>枚举</a:t>
            </a:r>
            <a:r>
              <a:rPr lang="en-US" altLang="zh-CN"/>
              <a:t>h2</a:t>
            </a:r>
            <a:endParaRPr lang="en-US" altLang="zh-CN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495" y="3660140"/>
            <a:ext cx="5006340" cy="23577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74690" y="3804285"/>
            <a:ext cx="1459865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/>
              <a:t>枚举</a:t>
            </a:r>
            <a:r>
              <a:rPr lang="en-US" altLang="zh-CN"/>
              <a:t>h1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5774690" y="4251325"/>
            <a:ext cx="1459865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/>
              <a:t>枚举</a:t>
            </a:r>
            <a:r>
              <a:rPr lang="en-US" altLang="zh-CN"/>
              <a:t>h2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6116320" y="4739005"/>
            <a:ext cx="1459865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/>
              <a:t>枚举</a:t>
            </a:r>
            <a:r>
              <a:rPr lang="en-US" altLang="zh-CN"/>
              <a:t>i</a:t>
            </a:r>
            <a:endParaRPr lang="en-US" alt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70" y="1158240"/>
            <a:ext cx="5108575" cy="25019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780" y="1319530"/>
            <a:ext cx="4803140" cy="30600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7380" y="269240"/>
            <a:ext cx="4462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三个循环解决方法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2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（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1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）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34330" y="1666240"/>
            <a:ext cx="29978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如图所示，如果想求第</a:t>
            </a:r>
            <a:r>
              <a:rPr lang="en-US" altLang="zh-CN"/>
              <a:t>h1</a:t>
            </a:r>
            <a:r>
              <a:rPr lang="zh-CN" altLang="en-US"/>
              <a:t>行，和第</a:t>
            </a:r>
            <a:r>
              <a:rPr lang="en-US" altLang="zh-CN"/>
              <a:t>h2</a:t>
            </a:r>
            <a:r>
              <a:rPr lang="zh-CN" altLang="en-US"/>
              <a:t>行间的所有区域组合，可以如何更有效的求呢？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10" y="4463415"/>
            <a:ext cx="762000" cy="1625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765" y="4501515"/>
            <a:ext cx="1466850" cy="1587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670" y="4539615"/>
            <a:ext cx="2197100" cy="154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27380" y="269240"/>
            <a:ext cx="4462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三个循环解决方法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2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（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2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）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34330" y="1666240"/>
            <a:ext cx="29978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如图所示，如果想求第</a:t>
            </a:r>
            <a:r>
              <a:rPr lang="en-US" altLang="zh-CN"/>
              <a:t>h1</a:t>
            </a:r>
            <a:r>
              <a:rPr lang="zh-CN" altLang="en-US"/>
              <a:t>行，和第</a:t>
            </a:r>
            <a:r>
              <a:rPr lang="en-US" altLang="zh-CN"/>
              <a:t>h2</a:t>
            </a:r>
            <a:r>
              <a:rPr lang="zh-CN" altLang="en-US"/>
              <a:t>行间的所有区域组合，可以如何更有效的求呢？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925" y="1306830"/>
            <a:ext cx="4902200" cy="30670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0" y="4464685"/>
            <a:ext cx="2133600" cy="1549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70" y="4373880"/>
            <a:ext cx="2863850" cy="15684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215" y="4345305"/>
            <a:ext cx="762000" cy="16256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907665" y="4910455"/>
            <a:ext cx="537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=</a:t>
            </a:r>
            <a:endParaRPr lang="en-US" altLang="zh-CN" sz="2800"/>
          </a:p>
        </p:txBody>
      </p:sp>
      <p:sp>
        <p:nvSpPr>
          <p:cNvPr id="15" name="文本框 14"/>
          <p:cNvSpPr txBox="1"/>
          <p:nvPr/>
        </p:nvSpPr>
        <p:spPr>
          <a:xfrm>
            <a:off x="6643370" y="4897120"/>
            <a:ext cx="537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-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47675" y="1243965"/>
            <a:ext cx="857123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具体做法：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首先做一个预处理，定义一个sum[]数组，sum[i]代表a数组中前i个数的和。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求前缀和运算：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const int N=1e5+10;</a:t>
            </a:r>
            <a:endParaRPr lang="zh-CN" altLang="en-US" sz="2400"/>
          </a:p>
          <a:p>
            <a:r>
              <a:rPr lang="zh-CN" altLang="en-US" sz="2400"/>
              <a:t>int sum[N],a[N]; //sum[i]=a[1]+a[2]+a[3].....a[i];</a:t>
            </a:r>
            <a:endParaRPr lang="zh-CN" altLang="en-US" sz="2400"/>
          </a:p>
          <a:p>
            <a:r>
              <a:rPr lang="zh-CN" altLang="en-US" sz="2400"/>
              <a:t>for(int i=1;i&lt;=n;i++)</a:t>
            </a:r>
            <a:endParaRPr lang="zh-CN" altLang="en-US" sz="2400"/>
          </a:p>
          <a:p>
            <a:r>
              <a:rPr lang="zh-CN" altLang="en-US" sz="2400"/>
              <a:t>{ </a:t>
            </a:r>
            <a:endParaRPr lang="zh-CN" altLang="en-US" sz="2400"/>
          </a:p>
          <a:p>
            <a:r>
              <a:rPr lang="zh-CN" altLang="en-US" sz="2400"/>
              <a:t>    sum[i]=sum[i-1]+a[i];   </a:t>
            </a:r>
            <a:endParaRPr lang="zh-CN" altLang="en-US" sz="2400"/>
          </a:p>
          <a:p>
            <a:r>
              <a:rPr lang="zh-CN" altLang="en-US" sz="2400"/>
              <a:t>}</a:t>
            </a:r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4935" y="4062730"/>
            <a:ext cx="3421380" cy="2112010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27380" y="269240"/>
            <a:ext cx="4462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三个循环解决方法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2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（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3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）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580890"/>
            <a:ext cx="1489075" cy="10629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0" y="1673225"/>
            <a:ext cx="2863850" cy="15684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282315" y="2197100"/>
            <a:ext cx="537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=</a:t>
            </a:r>
            <a:endParaRPr lang="en-US" altLang="zh-CN" sz="2800"/>
          </a:p>
        </p:txBody>
      </p:sp>
      <p:sp>
        <p:nvSpPr>
          <p:cNvPr id="15" name="文本框 14"/>
          <p:cNvSpPr txBox="1"/>
          <p:nvPr/>
        </p:nvSpPr>
        <p:spPr>
          <a:xfrm>
            <a:off x="6391275" y="2258060"/>
            <a:ext cx="537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-</a:t>
            </a:r>
            <a:endParaRPr lang="en-US" altLang="zh-CN" sz="2800"/>
          </a:p>
        </p:txBody>
      </p:sp>
      <p:sp>
        <p:nvSpPr>
          <p:cNvPr id="4" name="文本框 3"/>
          <p:cNvSpPr txBox="1"/>
          <p:nvPr/>
        </p:nvSpPr>
        <p:spPr>
          <a:xfrm>
            <a:off x="4258310" y="1223010"/>
            <a:ext cx="936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s[h2][i]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995" y="1636395"/>
            <a:ext cx="2290445" cy="16427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b="73367"/>
          <a:stretch>
            <a:fillRect/>
          </a:stretch>
        </p:blipFill>
        <p:spPr>
          <a:xfrm>
            <a:off x="6816090" y="2258060"/>
            <a:ext cx="2290445" cy="43751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192010" y="1673225"/>
            <a:ext cx="1715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s[h2][i]-s[h1][i]</a:t>
            </a:r>
            <a:endParaRPr lang="en-US" altLang="zh-CN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" y="3878580"/>
            <a:ext cx="4688840" cy="2296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7380" y="2892425"/>
            <a:ext cx="4902200" cy="30670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7380" y="269240"/>
            <a:ext cx="4462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三个循环解决方法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2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（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3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）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4850" y="1391920"/>
            <a:ext cx="77158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如果想求第</a:t>
            </a:r>
            <a:r>
              <a:rPr lang="en-US" altLang="zh-CN" sz="2400"/>
              <a:t>h1</a:t>
            </a:r>
            <a:r>
              <a:rPr lang="zh-CN" altLang="en-US" sz="2400"/>
              <a:t>行</a:t>
            </a:r>
            <a:r>
              <a:rPr lang="en-US" altLang="zh-CN" sz="2400"/>
              <a:t>~</a:t>
            </a:r>
            <a:r>
              <a:rPr lang="zh-CN" altLang="en-US" sz="2400"/>
              <a:t>第</a:t>
            </a:r>
            <a:r>
              <a:rPr lang="en-US" altLang="zh-CN" sz="2400"/>
              <a:t>h2</a:t>
            </a:r>
            <a:r>
              <a:rPr lang="zh-CN" altLang="en-US" sz="2400"/>
              <a:t>行间的所有区域组合中，区间和最大的区域是哪个？该如何求？</a:t>
            </a:r>
            <a:endParaRPr lang="zh-CN" altLang="en-US"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335" y="1835150"/>
            <a:ext cx="8102600" cy="31877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4175" y="1156335"/>
            <a:ext cx="8121015" cy="5160645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给出如下定义：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子矩阵：从一个矩阵当中</a:t>
            </a:r>
            <a:r>
              <a:rPr lang="zh-CN" altLang="en-US" sz="2000" dirty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选取某些行和某些列交叉位置所组成的新矩阵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（保持行与列的相对顺序）被称为原矩阵的一个子矩阵。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相邻的元素：矩阵中的某个元素与其上下左右四个元素（如果存在的话）是相邻的。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矩阵的分值：矩阵中</a:t>
            </a:r>
            <a:r>
              <a:rPr lang="zh-CN" altLang="en-US" sz="2000" dirty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每一对相邻元素之差的绝对值之和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本题任务：给定一个 n 行 m 列的正整数矩阵，请你从这个矩阵中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选出一个 r 行 c列的子矩阵，使得这个子矩阵的分值最小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，并输出这个分值。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输入第一行包含用空格隔开的四个整数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n, m, r, c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，用来表示问题描述中那个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行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m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列的矩阵。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输出一个整数，表示满足题目描述的子矩阵的最小分值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对于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100%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的数据，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1≤n≤16 , 1≤m≤16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，矩阵中的每个元素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1≤a(</a:t>
            </a:r>
            <a:r>
              <a:rPr lang="en-US" altLang="zh-CN"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i,j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)≤1,000 , 1≤r≤n , 1≤c≤m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zh-CN" altLang="en-US" sz="1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7955" y="288925"/>
            <a:ext cx="62515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Aft>
                <a:spcPct val="25000"/>
              </a:spcAft>
              <a:buClrTx/>
              <a:buSzTx/>
              <a:buFontTx/>
            </a:pP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[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3346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]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子矩阵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74040" y="1392555"/>
            <a:ext cx="857123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对于每次查询，只需执行sum[r]-sum[l-1] ，时间复杂度为O(1)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sum[r] =a[1]+a[2]+a[3]+a[l-1]+a[l]+a[l+1]......a[r];</a:t>
            </a:r>
            <a:endParaRPr lang="zh-CN" altLang="en-US" sz="2400"/>
          </a:p>
          <a:p>
            <a:r>
              <a:rPr lang="zh-CN" altLang="en-US" sz="2400"/>
              <a:t>sum[l-1]=a[1]+a[2]+a[3]+a[l-1];</a:t>
            </a:r>
            <a:endParaRPr lang="zh-CN" altLang="en-US" sz="2400"/>
          </a:p>
          <a:p>
            <a:r>
              <a:rPr lang="zh-CN" altLang="en-US" sz="2400"/>
              <a:t>sum[r]-sum[l-1]=a[l]+a[l+1]+......+a[r];</a:t>
            </a:r>
            <a:endParaRPr lang="zh-CN" altLang="en-US" sz="2400"/>
          </a:p>
          <a:p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92125" y="3821430"/>
            <a:ext cx="7096760" cy="207327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1805" y="534670"/>
            <a:ext cx="3239135" cy="56896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ct val="25000"/>
              </a:spcAft>
              <a:buClrTx/>
              <a:buSzTx/>
              <a:buFontTx/>
            </a:pPr>
            <a:r>
              <a:rPr 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样例理解</a:t>
            </a:r>
            <a:endParaRPr lang="zh-CN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16045" y="2474065"/>
            <a:ext cx="550223" cy="691515"/>
            <a:chOff x="844062" y="2356897"/>
            <a:chExt cx="733529" cy="921892"/>
          </a:xfrm>
        </p:grpSpPr>
        <p:sp>
          <p:nvSpPr>
            <p:cNvPr id="5" name="矩形 4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66267" y="2474065"/>
            <a:ext cx="550223" cy="691515"/>
            <a:chOff x="844062" y="2356897"/>
            <a:chExt cx="733529" cy="921892"/>
          </a:xfrm>
        </p:grpSpPr>
        <p:sp>
          <p:nvSpPr>
            <p:cNvPr id="8" name="矩形 7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16489" y="2474065"/>
            <a:ext cx="550223" cy="691515"/>
            <a:chOff x="844062" y="2356897"/>
            <a:chExt cx="733529" cy="921892"/>
          </a:xfrm>
        </p:grpSpPr>
        <p:sp>
          <p:nvSpPr>
            <p:cNvPr id="11" name="矩形 10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366711" y="2474065"/>
            <a:ext cx="550223" cy="691515"/>
            <a:chOff x="844062" y="2356897"/>
            <a:chExt cx="733529" cy="921892"/>
          </a:xfrm>
        </p:grpSpPr>
        <p:sp>
          <p:nvSpPr>
            <p:cNvPr id="14" name="矩形 13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916933" y="2474065"/>
            <a:ext cx="550223" cy="691515"/>
            <a:chOff x="844062" y="2356897"/>
            <a:chExt cx="733529" cy="921892"/>
          </a:xfrm>
        </p:grpSpPr>
        <p:sp>
          <p:nvSpPr>
            <p:cNvPr id="17" name="矩形 16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" name="矩形 17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16045" y="3018114"/>
            <a:ext cx="550223" cy="691515"/>
            <a:chOff x="844062" y="2356897"/>
            <a:chExt cx="733529" cy="921892"/>
          </a:xfrm>
        </p:grpSpPr>
        <p:sp>
          <p:nvSpPr>
            <p:cNvPr id="20" name="矩形 19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1" name="矩形 20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266267" y="3018114"/>
            <a:ext cx="550223" cy="691515"/>
            <a:chOff x="844062" y="2356897"/>
            <a:chExt cx="733529" cy="921892"/>
          </a:xfrm>
        </p:grpSpPr>
        <p:sp>
          <p:nvSpPr>
            <p:cNvPr id="23" name="矩形 22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" name="矩形 23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816489" y="3018114"/>
            <a:ext cx="550223" cy="691515"/>
            <a:chOff x="844062" y="2356897"/>
            <a:chExt cx="733529" cy="921892"/>
          </a:xfrm>
        </p:grpSpPr>
        <p:sp>
          <p:nvSpPr>
            <p:cNvPr id="26" name="矩形 25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7" name="矩形 26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366711" y="3018114"/>
            <a:ext cx="550223" cy="691515"/>
            <a:chOff x="844062" y="2356897"/>
            <a:chExt cx="733529" cy="921892"/>
          </a:xfrm>
        </p:grpSpPr>
        <p:sp>
          <p:nvSpPr>
            <p:cNvPr id="29" name="矩形 28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0" name="矩形 29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916933" y="3018114"/>
            <a:ext cx="550223" cy="691515"/>
            <a:chOff x="844062" y="2356897"/>
            <a:chExt cx="733529" cy="921892"/>
          </a:xfrm>
        </p:grpSpPr>
        <p:sp>
          <p:nvSpPr>
            <p:cNvPr id="32" name="矩形 31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矩形 32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16045" y="3569700"/>
            <a:ext cx="550223" cy="691515"/>
            <a:chOff x="844062" y="2356897"/>
            <a:chExt cx="733529" cy="921892"/>
          </a:xfrm>
        </p:grpSpPr>
        <p:sp>
          <p:nvSpPr>
            <p:cNvPr id="35" name="矩形 34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6" name="矩形 35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266267" y="3569700"/>
            <a:ext cx="550223" cy="691515"/>
            <a:chOff x="844062" y="2356897"/>
            <a:chExt cx="733529" cy="921892"/>
          </a:xfrm>
        </p:grpSpPr>
        <p:sp>
          <p:nvSpPr>
            <p:cNvPr id="38" name="矩形 37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9" name="矩形 38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816489" y="3569700"/>
            <a:ext cx="550223" cy="691515"/>
            <a:chOff x="844062" y="2356897"/>
            <a:chExt cx="733529" cy="921892"/>
          </a:xfrm>
        </p:grpSpPr>
        <p:sp>
          <p:nvSpPr>
            <p:cNvPr id="41" name="矩形 40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2" name="矩形 41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366711" y="3569700"/>
            <a:ext cx="550223" cy="691515"/>
            <a:chOff x="844062" y="2356897"/>
            <a:chExt cx="733529" cy="921892"/>
          </a:xfrm>
        </p:grpSpPr>
        <p:sp>
          <p:nvSpPr>
            <p:cNvPr id="44" name="矩形 43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5" name="矩形 44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916933" y="3569700"/>
            <a:ext cx="550223" cy="691515"/>
            <a:chOff x="844062" y="2356897"/>
            <a:chExt cx="733529" cy="921892"/>
          </a:xfrm>
        </p:grpSpPr>
        <p:sp>
          <p:nvSpPr>
            <p:cNvPr id="47" name="矩形 46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16045" y="4113749"/>
            <a:ext cx="550223" cy="691515"/>
            <a:chOff x="844062" y="2356897"/>
            <a:chExt cx="733529" cy="921892"/>
          </a:xfrm>
        </p:grpSpPr>
        <p:sp>
          <p:nvSpPr>
            <p:cNvPr id="50" name="矩形 49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" name="矩形 50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266267" y="4113749"/>
            <a:ext cx="550223" cy="691515"/>
            <a:chOff x="844062" y="2356897"/>
            <a:chExt cx="733529" cy="921892"/>
          </a:xfrm>
        </p:grpSpPr>
        <p:sp>
          <p:nvSpPr>
            <p:cNvPr id="53" name="矩形 52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4" name="矩形 53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816489" y="4113749"/>
            <a:ext cx="550223" cy="691515"/>
            <a:chOff x="844062" y="2356897"/>
            <a:chExt cx="733529" cy="921892"/>
          </a:xfrm>
        </p:grpSpPr>
        <p:sp>
          <p:nvSpPr>
            <p:cNvPr id="56" name="矩形 55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7" name="矩形 56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366711" y="4113749"/>
            <a:ext cx="550223" cy="691515"/>
            <a:chOff x="844062" y="2356897"/>
            <a:chExt cx="733529" cy="921892"/>
          </a:xfrm>
        </p:grpSpPr>
        <p:sp>
          <p:nvSpPr>
            <p:cNvPr id="59" name="矩形 58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0" name="矩形 59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916933" y="4113749"/>
            <a:ext cx="550223" cy="691515"/>
            <a:chOff x="844062" y="2356897"/>
            <a:chExt cx="733529" cy="921892"/>
          </a:xfrm>
        </p:grpSpPr>
        <p:sp>
          <p:nvSpPr>
            <p:cNvPr id="62" name="矩形 61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3" name="矩形 62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16045" y="4660367"/>
            <a:ext cx="550223" cy="691515"/>
            <a:chOff x="844062" y="2356897"/>
            <a:chExt cx="733529" cy="921892"/>
          </a:xfrm>
        </p:grpSpPr>
        <p:sp>
          <p:nvSpPr>
            <p:cNvPr id="65" name="矩形 64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6" name="矩形 65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266267" y="4660367"/>
            <a:ext cx="550223" cy="691515"/>
            <a:chOff x="844062" y="2356897"/>
            <a:chExt cx="733529" cy="921892"/>
          </a:xfrm>
        </p:grpSpPr>
        <p:sp>
          <p:nvSpPr>
            <p:cNvPr id="68" name="矩形 67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9" name="矩形 68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816489" y="4660367"/>
            <a:ext cx="550223" cy="691515"/>
            <a:chOff x="844062" y="2356897"/>
            <a:chExt cx="733529" cy="921892"/>
          </a:xfrm>
        </p:grpSpPr>
        <p:sp>
          <p:nvSpPr>
            <p:cNvPr id="71" name="矩形 70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2" name="矩形 71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366711" y="4660367"/>
            <a:ext cx="550223" cy="691515"/>
            <a:chOff x="844062" y="2356897"/>
            <a:chExt cx="733529" cy="921892"/>
          </a:xfrm>
        </p:grpSpPr>
        <p:sp>
          <p:nvSpPr>
            <p:cNvPr id="74" name="矩形 73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5" name="矩形 74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2916933" y="4660367"/>
            <a:ext cx="550223" cy="691515"/>
            <a:chOff x="844062" y="2356897"/>
            <a:chExt cx="733529" cy="921892"/>
          </a:xfrm>
        </p:grpSpPr>
        <p:sp>
          <p:nvSpPr>
            <p:cNvPr id="77" name="矩形 76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8" name="矩形 77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16044" y="2474065"/>
            <a:ext cx="550223" cy="691515"/>
            <a:chOff x="844062" y="2356897"/>
            <a:chExt cx="733529" cy="921892"/>
          </a:xfrm>
        </p:grpSpPr>
        <p:sp>
          <p:nvSpPr>
            <p:cNvPr id="80" name="矩形 79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1" name="矩形 80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266267" y="2474065"/>
            <a:ext cx="550223" cy="691515"/>
            <a:chOff x="844062" y="2356897"/>
            <a:chExt cx="733529" cy="921892"/>
          </a:xfrm>
        </p:grpSpPr>
        <p:sp>
          <p:nvSpPr>
            <p:cNvPr id="83" name="矩形 82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4" name="矩形 83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1816488" y="2474065"/>
            <a:ext cx="550223" cy="691515"/>
            <a:chOff x="844062" y="2356897"/>
            <a:chExt cx="733529" cy="921892"/>
          </a:xfrm>
        </p:grpSpPr>
        <p:sp>
          <p:nvSpPr>
            <p:cNvPr id="86" name="矩形 85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7" name="矩形 86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2366711" y="2474065"/>
            <a:ext cx="550223" cy="691515"/>
            <a:chOff x="844062" y="2356897"/>
            <a:chExt cx="733529" cy="921892"/>
          </a:xfrm>
        </p:grpSpPr>
        <p:sp>
          <p:nvSpPr>
            <p:cNvPr id="89" name="矩形 88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0" name="矩形 89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916932" y="2474065"/>
            <a:ext cx="550223" cy="691515"/>
            <a:chOff x="844062" y="2356897"/>
            <a:chExt cx="733529" cy="921892"/>
          </a:xfrm>
        </p:grpSpPr>
        <p:sp>
          <p:nvSpPr>
            <p:cNvPr id="92" name="矩形 91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3" name="矩形 92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716044" y="3018114"/>
            <a:ext cx="550223" cy="691515"/>
            <a:chOff x="844062" y="2356897"/>
            <a:chExt cx="733529" cy="921892"/>
          </a:xfrm>
        </p:grpSpPr>
        <p:sp>
          <p:nvSpPr>
            <p:cNvPr id="95" name="矩形 94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6" name="矩形 95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266267" y="3018114"/>
            <a:ext cx="550223" cy="691515"/>
            <a:chOff x="844062" y="2356897"/>
            <a:chExt cx="733529" cy="921892"/>
          </a:xfrm>
        </p:grpSpPr>
        <p:sp>
          <p:nvSpPr>
            <p:cNvPr id="98" name="矩形 97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9" name="矩形 98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1816488" y="3018114"/>
            <a:ext cx="550223" cy="691515"/>
            <a:chOff x="844062" y="2356897"/>
            <a:chExt cx="733529" cy="921892"/>
          </a:xfrm>
        </p:grpSpPr>
        <p:sp>
          <p:nvSpPr>
            <p:cNvPr id="101" name="矩形 100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2366711" y="3018114"/>
            <a:ext cx="550223" cy="691515"/>
            <a:chOff x="844062" y="2356897"/>
            <a:chExt cx="733529" cy="921892"/>
          </a:xfrm>
        </p:grpSpPr>
        <p:sp>
          <p:nvSpPr>
            <p:cNvPr id="104" name="矩形 103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5" name="矩形 104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2916932" y="3018114"/>
            <a:ext cx="550223" cy="691515"/>
            <a:chOff x="844062" y="2356897"/>
            <a:chExt cx="733529" cy="921892"/>
          </a:xfrm>
        </p:grpSpPr>
        <p:sp>
          <p:nvSpPr>
            <p:cNvPr id="107" name="矩形 106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716044" y="3569700"/>
            <a:ext cx="550223" cy="691515"/>
            <a:chOff x="844062" y="2356897"/>
            <a:chExt cx="733529" cy="921892"/>
          </a:xfrm>
        </p:grpSpPr>
        <p:sp>
          <p:nvSpPr>
            <p:cNvPr id="110" name="矩形 109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1" name="矩形 110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1266267" y="3569700"/>
            <a:ext cx="550223" cy="691515"/>
            <a:chOff x="844062" y="2356897"/>
            <a:chExt cx="733529" cy="921892"/>
          </a:xfrm>
        </p:grpSpPr>
        <p:sp>
          <p:nvSpPr>
            <p:cNvPr id="113" name="矩形 112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4" name="矩形 113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1816488" y="3569700"/>
            <a:ext cx="550223" cy="691515"/>
            <a:chOff x="844062" y="2356897"/>
            <a:chExt cx="733529" cy="921892"/>
          </a:xfrm>
        </p:grpSpPr>
        <p:sp>
          <p:nvSpPr>
            <p:cNvPr id="116" name="矩形 115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7" name="矩形 116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2366711" y="3569700"/>
            <a:ext cx="550223" cy="691515"/>
            <a:chOff x="844062" y="2356897"/>
            <a:chExt cx="733529" cy="921892"/>
          </a:xfrm>
        </p:grpSpPr>
        <p:sp>
          <p:nvSpPr>
            <p:cNvPr id="119" name="矩形 118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0" name="矩形 119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2916932" y="3569700"/>
            <a:ext cx="550223" cy="691515"/>
            <a:chOff x="844062" y="2356897"/>
            <a:chExt cx="733529" cy="921892"/>
          </a:xfrm>
        </p:grpSpPr>
        <p:sp>
          <p:nvSpPr>
            <p:cNvPr id="122" name="矩形 121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3" name="矩形 122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716044" y="4113749"/>
            <a:ext cx="550223" cy="691515"/>
            <a:chOff x="844062" y="2356897"/>
            <a:chExt cx="733529" cy="921892"/>
          </a:xfrm>
        </p:grpSpPr>
        <p:sp>
          <p:nvSpPr>
            <p:cNvPr id="125" name="矩形 124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6" name="矩形 125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1266267" y="4113749"/>
            <a:ext cx="550223" cy="691515"/>
            <a:chOff x="844062" y="2356897"/>
            <a:chExt cx="733529" cy="921892"/>
          </a:xfrm>
        </p:grpSpPr>
        <p:sp>
          <p:nvSpPr>
            <p:cNvPr id="128" name="矩形 127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9" name="矩形 128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816488" y="4113749"/>
            <a:ext cx="550223" cy="691515"/>
            <a:chOff x="844062" y="2356897"/>
            <a:chExt cx="733529" cy="921892"/>
          </a:xfrm>
        </p:grpSpPr>
        <p:sp>
          <p:nvSpPr>
            <p:cNvPr id="131" name="矩形 130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2" name="矩形 131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2366711" y="4113749"/>
            <a:ext cx="550223" cy="691515"/>
            <a:chOff x="844062" y="2356897"/>
            <a:chExt cx="733529" cy="921892"/>
          </a:xfrm>
        </p:grpSpPr>
        <p:sp>
          <p:nvSpPr>
            <p:cNvPr id="134" name="矩形 133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2916932" y="4113749"/>
            <a:ext cx="550223" cy="691515"/>
            <a:chOff x="844062" y="2356897"/>
            <a:chExt cx="733529" cy="921892"/>
          </a:xfrm>
        </p:grpSpPr>
        <p:sp>
          <p:nvSpPr>
            <p:cNvPr id="137" name="矩形 136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8" name="矩形 137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716044" y="4660367"/>
            <a:ext cx="550223" cy="691515"/>
            <a:chOff x="844062" y="2356897"/>
            <a:chExt cx="733529" cy="921892"/>
          </a:xfrm>
        </p:grpSpPr>
        <p:sp>
          <p:nvSpPr>
            <p:cNvPr id="140" name="矩形 139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1" name="矩形 140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1266267" y="4660367"/>
            <a:ext cx="550223" cy="691515"/>
            <a:chOff x="844062" y="2356897"/>
            <a:chExt cx="733529" cy="921892"/>
          </a:xfrm>
        </p:grpSpPr>
        <p:sp>
          <p:nvSpPr>
            <p:cNvPr id="143" name="矩形 142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4" name="矩形 143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1816488" y="4660367"/>
            <a:ext cx="550223" cy="691515"/>
            <a:chOff x="844062" y="2356897"/>
            <a:chExt cx="733529" cy="921892"/>
          </a:xfrm>
        </p:grpSpPr>
        <p:sp>
          <p:nvSpPr>
            <p:cNvPr id="146" name="矩形 145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7" name="矩形 146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2366711" y="4660367"/>
            <a:ext cx="550223" cy="691515"/>
            <a:chOff x="844062" y="2356897"/>
            <a:chExt cx="733529" cy="921892"/>
          </a:xfrm>
        </p:grpSpPr>
        <p:sp>
          <p:nvSpPr>
            <p:cNvPr id="149" name="矩形 148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0" name="矩形 149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2916932" y="4660367"/>
            <a:ext cx="550223" cy="691515"/>
            <a:chOff x="844062" y="2356897"/>
            <a:chExt cx="733529" cy="921892"/>
          </a:xfrm>
        </p:grpSpPr>
        <p:sp>
          <p:nvSpPr>
            <p:cNvPr id="152" name="矩形 151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3" name="矩形 152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716044" y="2474065"/>
            <a:ext cx="550223" cy="691515"/>
            <a:chOff x="844062" y="2356897"/>
            <a:chExt cx="733529" cy="921892"/>
          </a:xfrm>
        </p:grpSpPr>
        <p:sp>
          <p:nvSpPr>
            <p:cNvPr id="155" name="矩形 154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6" name="矩形 155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1266267" y="2474065"/>
            <a:ext cx="550223" cy="691515"/>
            <a:chOff x="844062" y="2356897"/>
            <a:chExt cx="733529" cy="921892"/>
          </a:xfrm>
        </p:grpSpPr>
        <p:sp>
          <p:nvSpPr>
            <p:cNvPr id="158" name="矩形 157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9" name="矩形 158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1816488" y="2474065"/>
            <a:ext cx="550223" cy="691515"/>
            <a:chOff x="844062" y="2356897"/>
            <a:chExt cx="733529" cy="921892"/>
          </a:xfrm>
        </p:grpSpPr>
        <p:sp>
          <p:nvSpPr>
            <p:cNvPr id="161" name="矩形 160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2" name="矩形 161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2366711" y="2474065"/>
            <a:ext cx="550223" cy="691515"/>
            <a:chOff x="844062" y="2356897"/>
            <a:chExt cx="733529" cy="921892"/>
          </a:xfrm>
        </p:grpSpPr>
        <p:sp>
          <p:nvSpPr>
            <p:cNvPr id="164" name="矩形 163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5" name="矩形 164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2916932" y="2474065"/>
            <a:ext cx="550223" cy="691515"/>
            <a:chOff x="844062" y="2356897"/>
            <a:chExt cx="733529" cy="921892"/>
          </a:xfrm>
        </p:grpSpPr>
        <p:sp>
          <p:nvSpPr>
            <p:cNvPr id="167" name="矩形 166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8" name="矩形 167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716044" y="3018114"/>
            <a:ext cx="550223" cy="691515"/>
            <a:chOff x="844062" y="2356897"/>
            <a:chExt cx="733529" cy="921892"/>
          </a:xfrm>
        </p:grpSpPr>
        <p:sp>
          <p:nvSpPr>
            <p:cNvPr id="170" name="矩形 169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1" name="矩形 170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1266267" y="3018114"/>
            <a:ext cx="550223" cy="691515"/>
            <a:chOff x="844062" y="2356897"/>
            <a:chExt cx="733529" cy="921892"/>
          </a:xfrm>
        </p:grpSpPr>
        <p:sp>
          <p:nvSpPr>
            <p:cNvPr id="173" name="矩形 172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4" name="矩形 173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1816488" y="3018114"/>
            <a:ext cx="550223" cy="691515"/>
            <a:chOff x="844062" y="2356897"/>
            <a:chExt cx="733529" cy="921892"/>
          </a:xfrm>
        </p:grpSpPr>
        <p:sp>
          <p:nvSpPr>
            <p:cNvPr id="176" name="矩形 175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7" name="矩形 176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2366711" y="3018114"/>
            <a:ext cx="550223" cy="691515"/>
            <a:chOff x="844062" y="2356897"/>
            <a:chExt cx="733529" cy="921892"/>
          </a:xfrm>
        </p:grpSpPr>
        <p:sp>
          <p:nvSpPr>
            <p:cNvPr id="179" name="矩形 178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0" name="矩形 179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2916932" y="3018114"/>
            <a:ext cx="550223" cy="691515"/>
            <a:chOff x="844062" y="2356897"/>
            <a:chExt cx="733529" cy="921892"/>
          </a:xfrm>
        </p:grpSpPr>
        <p:sp>
          <p:nvSpPr>
            <p:cNvPr id="182" name="矩形 181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3" name="矩形 182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4" name="组合 183"/>
          <p:cNvGrpSpPr/>
          <p:nvPr/>
        </p:nvGrpSpPr>
        <p:grpSpPr>
          <a:xfrm>
            <a:off x="716044" y="3569700"/>
            <a:ext cx="550223" cy="691515"/>
            <a:chOff x="844062" y="2356897"/>
            <a:chExt cx="733529" cy="921892"/>
          </a:xfrm>
        </p:grpSpPr>
        <p:sp>
          <p:nvSpPr>
            <p:cNvPr id="185" name="矩形 184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6" name="矩形 185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7" name="组合 186"/>
          <p:cNvGrpSpPr/>
          <p:nvPr/>
        </p:nvGrpSpPr>
        <p:grpSpPr>
          <a:xfrm>
            <a:off x="1266267" y="3569700"/>
            <a:ext cx="550223" cy="691515"/>
            <a:chOff x="844062" y="2356897"/>
            <a:chExt cx="733529" cy="921892"/>
          </a:xfrm>
        </p:grpSpPr>
        <p:sp>
          <p:nvSpPr>
            <p:cNvPr id="188" name="矩形 187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9" name="矩形 188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0" name="组合 189"/>
          <p:cNvGrpSpPr/>
          <p:nvPr/>
        </p:nvGrpSpPr>
        <p:grpSpPr>
          <a:xfrm>
            <a:off x="1816488" y="3569700"/>
            <a:ext cx="550223" cy="691515"/>
            <a:chOff x="844062" y="2356897"/>
            <a:chExt cx="733529" cy="921892"/>
          </a:xfrm>
        </p:grpSpPr>
        <p:sp>
          <p:nvSpPr>
            <p:cNvPr id="191" name="矩形 190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92" name="矩形 191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3" name="组合 192"/>
          <p:cNvGrpSpPr/>
          <p:nvPr/>
        </p:nvGrpSpPr>
        <p:grpSpPr>
          <a:xfrm>
            <a:off x="2366711" y="3569700"/>
            <a:ext cx="550223" cy="691515"/>
            <a:chOff x="844062" y="2356897"/>
            <a:chExt cx="733529" cy="921892"/>
          </a:xfrm>
        </p:grpSpPr>
        <p:sp>
          <p:nvSpPr>
            <p:cNvPr id="194" name="矩形 193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95" name="矩形 194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2916932" y="3569700"/>
            <a:ext cx="550223" cy="691515"/>
            <a:chOff x="844062" y="2356897"/>
            <a:chExt cx="733529" cy="921892"/>
          </a:xfrm>
        </p:grpSpPr>
        <p:sp>
          <p:nvSpPr>
            <p:cNvPr id="197" name="矩形 196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98" name="矩形 197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9" name="组合 198"/>
          <p:cNvGrpSpPr/>
          <p:nvPr/>
        </p:nvGrpSpPr>
        <p:grpSpPr>
          <a:xfrm>
            <a:off x="716044" y="4113749"/>
            <a:ext cx="550223" cy="691515"/>
            <a:chOff x="844062" y="2356897"/>
            <a:chExt cx="733529" cy="921892"/>
          </a:xfrm>
        </p:grpSpPr>
        <p:sp>
          <p:nvSpPr>
            <p:cNvPr id="200" name="矩形 199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01" name="矩形 200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02" name="组合 201"/>
          <p:cNvGrpSpPr/>
          <p:nvPr/>
        </p:nvGrpSpPr>
        <p:grpSpPr>
          <a:xfrm>
            <a:off x="1266267" y="4113749"/>
            <a:ext cx="550223" cy="691515"/>
            <a:chOff x="844062" y="2356897"/>
            <a:chExt cx="733529" cy="921892"/>
          </a:xfrm>
        </p:grpSpPr>
        <p:sp>
          <p:nvSpPr>
            <p:cNvPr id="203" name="矩形 202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04" name="矩形 203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05" name="组合 204"/>
          <p:cNvGrpSpPr/>
          <p:nvPr/>
        </p:nvGrpSpPr>
        <p:grpSpPr>
          <a:xfrm>
            <a:off x="1816488" y="4113749"/>
            <a:ext cx="550223" cy="691515"/>
            <a:chOff x="844062" y="2356897"/>
            <a:chExt cx="733529" cy="921892"/>
          </a:xfrm>
        </p:grpSpPr>
        <p:sp>
          <p:nvSpPr>
            <p:cNvPr id="206" name="矩形 205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07" name="矩形 206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08" name="组合 207"/>
          <p:cNvGrpSpPr/>
          <p:nvPr/>
        </p:nvGrpSpPr>
        <p:grpSpPr>
          <a:xfrm>
            <a:off x="2366711" y="4113749"/>
            <a:ext cx="550223" cy="691515"/>
            <a:chOff x="844062" y="2356897"/>
            <a:chExt cx="733529" cy="921892"/>
          </a:xfrm>
        </p:grpSpPr>
        <p:sp>
          <p:nvSpPr>
            <p:cNvPr id="209" name="矩形 208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10" name="矩形 209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11" name="组合 210"/>
          <p:cNvGrpSpPr/>
          <p:nvPr/>
        </p:nvGrpSpPr>
        <p:grpSpPr>
          <a:xfrm>
            <a:off x="2916932" y="4113749"/>
            <a:ext cx="550223" cy="691515"/>
            <a:chOff x="844062" y="2356897"/>
            <a:chExt cx="733529" cy="921892"/>
          </a:xfrm>
        </p:grpSpPr>
        <p:sp>
          <p:nvSpPr>
            <p:cNvPr id="212" name="矩形 211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13" name="矩形 212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716044" y="4660367"/>
            <a:ext cx="550223" cy="691515"/>
            <a:chOff x="844062" y="2356897"/>
            <a:chExt cx="733529" cy="921892"/>
          </a:xfrm>
        </p:grpSpPr>
        <p:sp>
          <p:nvSpPr>
            <p:cNvPr id="215" name="矩形 214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16" name="矩形 215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17" name="组合 216"/>
          <p:cNvGrpSpPr/>
          <p:nvPr/>
        </p:nvGrpSpPr>
        <p:grpSpPr>
          <a:xfrm>
            <a:off x="1266267" y="4660367"/>
            <a:ext cx="550223" cy="691515"/>
            <a:chOff x="844062" y="2356897"/>
            <a:chExt cx="733529" cy="921892"/>
          </a:xfrm>
        </p:grpSpPr>
        <p:sp>
          <p:nvSpPr>
            <p:cNvPr id="218" name="矩形 217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19" name="矩形 218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20" name="组合 219"/>
          <p:cNvGrpSpPr/>
          <p:nvPr/>
        </p:nvGrpSpPr>
        <p:grpSpPr>
          <a:xfrm>
            <a:off x="1816488" y="4660367"/>
            <a:ext cx="550223" cy="691515"/>
            <a:chOff x="844062" y="2356897"/>
            <a:chExt cx="733529" cy="921892"/>
          </a:xfrm>
        </p:grpSpPr>
        <p:sp>
          <p:nvSpPr>
            <p:cNvPr id="221" name="矩形 220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2" name="矩形 221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23" name="组合 222"/>
          <p:cNvGrpSpPr/>
          <p:nvPr/>
        </p:nvGrpSpPr>
        <p:grpSpPr>
          <a:xfrm>
            <a:off x="2366711" y="4660367"/>
            <a:ext cx="550223" cy="691515"/>
            <a:chOff x="844062" y="2356897"/>
            <a:chExt cx="733529" cy="921892"/>
          </a:xfrm>
        </p:grpSpPr>
        <p:sp>
          <p:nvSpPr>
            <p:cNvPr id="224" name="矩形 223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5" name="矩形 224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26" name="组合 225"/>
          <p:cNvGrpSpPr/>
          <p:nvPr/>
        </p:nvGrpSpPr>
        <p:grpSpPr>
          <a:xfrm>
            <a:off x="2916932" y="4660367"/>
            <a:ext cx="550223" cy="691515"/>
            <a:chOff x="844062" y="2356897"/>
            <a:chExt cx="733529" cy="921892"/>
          </a:xfrm>
        </p:grpSpPr>
        <p:sp>
          <p:nvSpPr>
            <p:cNvPr id="227" name="矩形 226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8" name="矩形 227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29" name="矩形 228"/>
          <p:cNvSpPr/>
          <p:nvPr/>
        </p:nvSpPr>
        <p:spPr>
          <a:xfrm>
            <a:off x="4873456" y="3614682"/>
            <a:ext cx="1564640" cy="499110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zh-CN" alt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分数：</a:t>
            </a:r>
            <a:r>
              <a:rPr lang="en-US" altLang="zh-CN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</a:t>
            </a:r>
            <a:endParaRPr lang="en-US" altLang="zh-CN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30" name="矩形 229"/>
          <p:cNvSpPr/>
          <p:nvPr/>
        </p:nvSpPr>
        <p:spPr>
          <a:xfrm>
            <a:off x="4773541" y="5416991"/>
            <a:ext cx="1384300" cy="499110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zh-CN" alt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分数：</a:t>
            </a:r>
            <a:r>
              <a:rPr lang="en-US" altLang="zh-CN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  <a:endParaRPr lang="en-US" altLang="zh-CN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31" name="矩形 230"/>
          <p:cNvSpPr/>
          <p:nvPr/>
        </p:nvSpPr>
        <p:spPr>
          <a:xfrm>
            <a:off x="739553" y="1438822"/>
            <a:ext cx="3803650" cy="43751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2400" dirty="0">
                <a:ln w="0"/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n=</a:t>
            </a:r>
            <a:r>
              <a:rPr lang="en-US" altLang="zh-CN" sz="2400" b="0" cap="none" spc="0" dirty="0">
                <a:ln w="0"/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5,</a:t>
            </a:r>
            <a:r>
              <a:rPr lang="en-US" altLang="zh-CN" sz="2400" dirty="0">
                <a:ln w="0"/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m=5		r=2,c</a:t>
            </a:r>
            <a:r>
              <a:rPr lang="en-US" altLang="zh-CN" sz="2400" b="0" cap="none" spc="0" dirty="0">
                <a:ln w="0"/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=3</a:t>
            </a:r>
            <a:endParaRPr lang="zh-CN" altLang="en-US" sz="2400" b="0" cap="none" spc="0" dirty="0">
              <a:ln w="0"/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9760" y="1438910"/>
            <a:ext cx="1953260" cy="1861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8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5 5 2 3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9 3 3 3 9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9 4 8 7 4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1 7 4 6 6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6 8 5 6 9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7 4 5 6 1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3768 -0.134907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-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348e-05 0 L 0.314192 -0.135648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2526 -0.135741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375642 -0.210648 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1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3142 -0.211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3" y="-105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0.313429 -0.211667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37201 0.000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42995 -0.00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-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43073 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6" y="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37135 0.003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8" y="1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37135 -0.0004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8" y="-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37279 0.0030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3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9045" y="4434578"/>
            <a:ext cx="4537710" cy="82994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zh-CN" altLang="en-US" sz="495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暴力求解！！！</a:t>
            </a:r>
            <a:endParaRPr lang="zh-CN" altLang="en-US" sz="495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5508" y="2658745"/>
            <a:ext cx="7566660" cy="760730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zh-CN" altLang="en-US" sz="4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这数据量是在侮辱我么？？？</a:t>
            </a:r>
            <a:endParaRPr lang="zh-CN" altLang="en-US" sz="4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832" y="2074406"/>
            <a:ext cx="1473885" cy="14738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633" y="2179808"/>
            <a:ext cx="1555084" cy="155508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9095" y="384810"/>
            <a:ext cx="62515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Aft>
                <a:spcPct val="25000"/>
              </a:spcAft>
              <a:buClrTx/>
              <a:buSzTx/>
              <a:buFontTx/>
            </a:pPr>
            <a:r>
              <a:rPr 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endParaRPr lang="zh-CN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4190" y="1436370"/>
            <a:ext cx="68884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1" indent="0">
              <a:lnSpc>
                <a:spcPct val="100000"/>
              </a:lnSpc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对于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100%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的数据，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1≤n≤16 , 1≤m≤16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89070" y="4807323"/>
            <a:ext cx="2023110" cy="82994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p>
            <a:pPr algn="ctr"/>
            <a:r>
              <a:rPr lang="zh-CN" altLang="en-US" sz="495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</a:rPr>
              <a:t>超时！</a:t>
            </a:r>
            <a:endParaRPr lang="zh-CN" altLang="en-US" sz="495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535705" y="1838430"/>
            <a:ext cx="550223" cy="691515"/>
            <a:chOff x="844062" y="2356897"/>
            <a:chExt cx="733529" cy="921892"/>
          </a:xfrm>
        </p:grpSpPr>
        <p:sp>
          <p:nvSpPr>
            <p:cNvPr id="5" name="矩形 4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9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085927" y="1838430"/>
            <a:ext cx="550223" cy="691515"/>
            <a:chOff x="844062" y="2356897"/>
            <a:chExt cx="733529" cy="921892"/>
          </a:xfrm>
        </p:grpSpPr>
        <p:sp>
          <p:nvSpPr>
            <p:cNvPr id="61" name="矩形 60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636149" y="1838430"/>
            <a:ext cx="550223" cy="691515"/>
            <a:chOff x="844062" y="2356897"/>
            <a:chExt cx="733529" cy="921892"/>
          </a:xfrm>
        </p:grpSpPr>
        <p:sp>
          <p:nvSpPr>
            <p:cNvPr id="64" name="矩形 63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186371" y="1838430"/>
            <a:ext cx="550223" cy="691515"/>
            <a:chOff x="844062" y="2356897"/>
            <a:chExt cx="733529" cy="921892"/>
          </a:xfrm>
        </p:grpSpPr>
        <p:sp>
          <p:nvSpPr>
            <p:cNvPr id="67" name="矩形 66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736593" y="1838430"/>
            <a:ext cx="550223" cy="691515"/>
            <a:chOff x="844062" y="2356897"/>
            <a:chExt cx="733529" cy="921892"/>
          </a:xfrm>
        </p:grpSpPr>
        <p:sp>
          <p:nvSpPr>
            <p:cNvPr id="70" name="矩形 69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9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535705" y="2382479"/>
            <a:ext cx="550223" cy="691515"/>
            <a:chOff x="844062" y="2356897"/>
            <a:chExt cx="733529" cy="921892"/>
          </a:xfrm>
        </p:grpSpPr>
        <p:sp>
          <p:nvSpPr>
            <p:cNvPr id="73" name="矩形 72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9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085927" y="2382479"/>
            <a:ext cx="550223" cy="691515"/>
            <a:chOff x="844062" y="2356897"/>
            <a:chExt cx="733529" cy="921892"/>
          </a:xfrm>
        </p:grpSpPr>
        <p:sp>
          <p:nvSpPr>
            <p:cNvPr id="76" name="矩形 75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636149" y="2382479"/>
            <a:ext cx="550223" cy="691515"/>
            <a:chOff x="844062" y="2356897"/>
            <a:chExt cx="733529" cy="921892"/>
          </a:xfrm>
        </p:grpSpPr>
        <p:sp>
          <p:nvSpPr>
            <p:cNvPr id="79" name="矩形 78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8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2186371" y="2382479"/>
            <a:ext cx="550223" cy="691515"/>
            <a:chOff x="844062" y="2356897"/>
            <a:chExt cx="733529" cy="921892"/>
          </a:xfrm>
        </p:grpSpPr>
        <p:sp>
          <p:nvSpPr>
            <p:cNvPr id="82" name="矩形 81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7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2736593" y="2382479"/>
            <a:ext cx="550223" cy="691515"/>
            <a:chOff x="844062" y="2356897"/>
            <a:chExt cx="733529" cy="921892"/>
          </a:xfrm>
        </p:grpSpPr>
        <p:sp>
          <p:nvSpPr>
            <p:cNvPr id="85" name="矩形 84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535705" y="2934065"/>
            <a:ext cx="550223" cy="691515"/>
            <a:chOff x="844062" y="2356897"/>
            <a:chExt cx="733529" cy="921892"/>
          </a:xfrm>
        </p:grpSpPr>
        <p:sp>
          <p:nvSpPr>
            <p:cNvPr id="88" name="矩形 87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085927" y="2934065"/>
            <a:ext cx="550223" cy="691515"/>
            <a:chOff x="844062" y="2356897"/>
            <a:chExt cx="733529" cy="921892"/>
          </a:xfrm>
        </p:grpSpPr>
        <p:sp>
          <p:nvSpPr>
            <p:cNvPr id="91" name="矩形 90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7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636149" y="2934065"/>
            <a:ext cx="550223" cy="691515"/>
            <a:chOff x="844062" y="2356897"/>
            <a:chExt cx="733529" cy="921892"/>
          </a:xfrm>
        </p:grpSpPr>
        <p:sp>
          <p:nvSpPr>
            <p:cNvPr id="94" name="矩形 93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2186371" y="2934065"/>
            <a:ext cx="550223" cy="691515"/>
            <a:chOff x="844062" y="2356897"/>
            <a:chExt cx="733529" cy="921892"/>
          </a:xfrm>
        </p:grpSpPr>
        <p:sp>
          <p:nvSpPr>
            <p:cNvPr id="97" name="矩形 96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2736593" y="2934065"/>
            <a:ext cx="550223" cy="691515"/>
            <a:chOff x="844062" y="2356897"/>
            <a:chExt cx="733529" cy="921892"/>
          </a:xfrm>
        </p:grpSpPr>
        <p:sp>
          <p:nvSpPr>
            <p:cNvPr id="100" name="矩形 99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535705" y="3478114"/>
            <a:ext cx="550223" cy="691515"/>
            <a:chOff x="844062" y="2356897"/>
            <a:chExt cx="733529" cy="921892"/>
          </a:xfrm>
        </p:grpSpPr>
        <p:sp>
          <p:nvSpPr>
            <p:cNvPr id="103" name="矩形 102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1085927" y="3478114"/>
            <a:ext cx="550223" cy="691515"/>
            <a:chOff x="844062" y="2356897"/>
            <a:chExt cx="733529" cy="921892"/>
          </a:xfrm>
        </p:grpSpPr>
        <p:sp>
          <p:nvSpPr>
            <p:cNvPr id="106" name="矩形 105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8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1636149" y="3478114"/>
            <a:ext cx="550223" cy="691515"/>
            <a:chOff x="844062" y="2356897"/>
            <a:chExt cx="733529" cy="921892"/>
          </a:xfrm>
        </p:grpSpPr>
        <p:sp>
          <p:nvSpPr>
            <p:cNvPr id="109" name="矩形 108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5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2186371" y="3478114"/>
            <a:ext cx="550223" cy="691515"/>
            <a:chOff x="844062" y="2356897"/>
            <a:chExt cx="733529" cy="921892"/>
          </a:xfrm>
        </p:grpSpPr>
        <p:sp>
          <p:nvSpPr>
            <p:cNvPr id="112" name="矩形 111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2736593" y="3478114"/>
            <a:ext cx="550223" cy="691515"/>
            <a:chOff x="844062" y="2356897"/>
            <a:chExt cx="733529" cy="921892"/>
          </a:xfrm>
        </p:grpSpPr>
        <p:sp>
          <p:nvSpPr>
            <p:cNvPr id="115" name="矩形 114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9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35705" y="4024732"/>
            <a:ext cx="550223" cy="691515"/>
            <a:chOff x="844062" y="2356897"/>
            <a:chExt cx="733529" cy="921892"/>
          </a:xfrm>
        </p:grpSpPr>
        <p:sp>
          <p:nvSpPr>
            <p:cNvPr id="118" name="矩形 117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7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1085927" y="4024732"/>
            <a:ext cx="550223" cy="691515"/>
            <a:chOff x="844062" y="2356897"/>
            <a:chExt cx="733529" cy="921892"/>
          </a:xfrm>
        </p:grpSpPr>
        <p:sp>
          <p:nvSpPr>
            <p:cNvPr id="121" name="矩形 120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1636149" y="4024732"/>
            <a:ext cx="550223" cy="691515"/>
            <a:chOff x="844062" y="2356897"/>
            <a:chExt cx="733529" cy="921892"/>
          </a:xfrm>
        </p:grpSpPr>
        <p:sp>
          <p:nvSpPr>
            <p:cNvPr id="124" name="矩形 123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5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2186371" y="4024732"/>
            <a:ext cx="550223" cy="691515"/>
            <a:chOff x="844062" y="2356897"/>
            <a:chExt cx="733529" cy="921892"/>
          </a:xfrm>
        </p:grpSpPr>
        <p:sp>
          <p:nvSpPr>
            <p:cNvPr id="127" name="矩形 126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2736593" y="4024732"/>
            <a:ext cx="550223" cy="691515"/>
            <a:chOff x="844062" y="2356897"/>
            <a:chExt cx="733529" cy="921892"/>
          </a:xfrm>
        </p:grpSpPr>
        <p:sp>
          <p:nvSpPr>
            <p:cNvPr id="130" name="矩形 129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36911" y="514790"/>
            <a:ext cx="7887795" cy="555918"/>
          </a:xfrm>
        </p:spPr>
        <p:txBody>
          <a:bodyPr>
            <a:normAutofit fontScale="90000"/>
          </a:bodyPr>
          <a:p>
            <a:pPr algn="l">
              <a:lnSpc>
                <a:spcPct val="100000"/>
              </a:lnSpc>
              <a:spcAft>
                <a:spcPct val="25000"/>
              </a:spcAft>
              <a:buClrTx/>
              <a:buSzTx/>
              <a:buFontTx/>
            </a:pPr>
            <a:r>
              <a:rPr 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分析：为什么超时</a:t>
            </a:r>
            <a:endParaRPr lang="zh-CN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8088" y="1208150"/>
            <a:ext cx="2981960" cy="499110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p>
            <a:pPr algn="ctr"/>
            <a:r>
              <a:rPr lang="en-US" altLang="zh-CN" sz="2800" dirty="0">
                <a:ln w="0"/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n=</a:t>
            </a:r>
            <a:r>
              <a:rPr lang="en-US" altLang="zh-CN" sz="2800" cap="none" spc="0" dirty="0">
                <a:ln w="0"/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5,</a:t>
            </a:r>
            <a:r>
              <a:rPr lang="en-US" altLang="zh-CN" sz="2800" dirty="0">
                <a:ln w="0"/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m=5  r=2,c</a:t>
            </a:r>
            <a:r>
              <a:rPr lang="en-US" altLang="zh-CN" sz="2800" cap="none" spc="0" dirty="0">
                <a:ln w="0"/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=3</a:t>
            </a:r>
            <a:endParaRPr lang="en-US" altLang="zh-CN" sz="2800" cap="none" spc="0" dirty="0">
              <a:ln w="0"/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5039531" y="4807467"/>
            <a:ext cx="3642360" cy="43751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p>
            <a:pPr algn="ctr"/>
            <a:r>
              <a:rPr lang="zh-CN" altLang="en-US" sz="2400" b="0" cap="none" spc="0" dirty="0">
                <a:ln w="0"/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每个矩阵内部求和：</a:t>
            </a:r>
            <a:r>
              <a:rPr lang="en-US" altLang="zh-CN" sz="2400" b="0" cap="none" spc="0" dirty="0">
                <a:ln w="0"/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2*3=6</a:t>
            </a:r>
            <a:endParaRPr lang="en-US" altLang="zh-CN" sz="2400" b="0" cap="none" spc="0" dirty="0">
              <a:ln w="0"/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87132" y="5367537"/>
            <a:ext cx="3337560" cy="43751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p>
            <a:pPr algn="ctr"/>
            <a:r>
              <a:rPr lang="zh-CN" sz="2400" b="0" cap="none" spc="0" dirty="0">
                <a:ln w="0"/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总时间复杂度：</a:t>
            </a:r>
            <a:r>
              <a:rPr lang="en-US" altLang="zh-CN" sz="2400" b="0" cap="none" spc="0" dirty="0">
                <a:ln w="0"/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10*10*6</a:t>
            </a:r>
            <a:endParaRPr lang="en-US" altLang="zh-CN" sz="2400" b="0" cap="none" spc="0" dirty="0">
              <a:ln w="0"/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6015" y="3441065"/>
            <a:ext cx="2483485" cy="6584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450" y="4024630"/>
            <a:ext cx="2567940" cy="701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319 -0.0848148 " pathEditMode="relative" rAng="0" ptsTypes="">
                                      <p:cBhvr>
                                        <p:cTn id="8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4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348e-05 0 L 0.44098 -0.0849074 " pathEditMode="relative" rAng="0" ptsTypes="">
                                      <p:cBhvr>
                                        <p:cTn id="8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4355 -0.0840741 " pathEditMode="relative" rAng="0" ptsTypes="">
                                      <p:cBhvr>
                                        <p:cTn id="8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-42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502986 -0.164537 " pathEditMode="relative" rAng="0" ptsTypes="">
                                      <p:cBhvr>
                                        <p:cTn id="9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-75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348e-05 -0.000185185 L 0.44098 -0.163056 " pathEditMode="relative" rAng="0" ptsTypes="">
                                      <p:cBhvr>
                                        <p:cTn id="93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74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442994 -0.163796 " pathEditMode="relative" rAng="0" ptsTypes="">
                                      <p:cBhvr>
                                        <p:cTn id="95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1" grpId="1"/>
      <p:bldP spid="8" grpId="0"/>
      <p:bldP spid="8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65278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Aft>
                <a:spcPct val="25000"/>
              </a:spcAft>
              <a:buClrTx/>
              <a:buSzTx/>
              <a:buFontTx/>
            </a:pPr>
            <a:r>
              <a:rPr 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最坏情况下复杂度</a:t>
            </a:r>
            <a:endParaRPr lang="zh-CN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87397" y="1395460"/>
            <a:ext cx="1508760" cy="43751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n=16</a:t>
            </a:r>
            <a:r>
              <a:rPr lang="en-US" altLang="zh-CN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m=16</a:t>
            </a:r>
            <a:endParaRPr lang="zh-CN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2424" y="1395460"/>
            <a:ext cx="1033780" cy="43751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r=?</a:t>
            </a:r>
            <a:r>
              <a:rPr lang="en-US" altLang="zh-CN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c=?</a:t>
            </a:r>
            <a:endParaRPr lang="zh-CN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19089" y="1395460"/>
            <a:ext cx="1060450" cy="43751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r=8</a:t>
            </a:r>
            <a:r>
              <a:rPr lang="en-US" altLang="zh-CN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c=8</a:t>
            </a:r>
            <a:endParaRPr lang="zh-CN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840484" y="2171239"/>
                <a:ext cx="1550035" cy="448945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altLang="zh-CN" sz="2400" b="0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400" b="0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altLang="zh-CN" sz="2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(</m:t>
                          </m:r>
                        </m:e>
                        <m:sub>
                          <m:r>
                            <a:rPr lang="en-US" altLang="zh-CN" sz="2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16</m:t>
                          </m:r>
                        </m:sub>
                        <m:sup>
                          <m:r>
                            <a:rPr lang="en-US" altLang="zh-CN" sz="2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?</m:t>
                          </m:r>
                        </m:sup>
                      </m:sSubSup>
                      <m:r>
                        <a:rPr lang="en-US" altLang="zh-CN" sz="2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84" y="2171239"/>
                <a:ext cx="1550035" cy="448945"/>
              </a:xfrm>
              <a:prstGeom prst="rect">
                <a:avLst/>
              </a:prstGeom>
              <a:blipFill rotWithShape="1">
                <a:blip r:embed="rId1"/>
                <a:stretch>
                  <a:fillRect l="-24" t="-39" r="24" b="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2820703" y="2211062"/>
            <a:ext cx="1060450" cy="43751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=12870</a:t>
            </a:r>
            <a:endParaRPr lang="en-US" altLang="zh-C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9927" y="3209177"/>
            <a:ext cx="4145280" cy="43751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复杂度</a:t>
            </a:r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=12870*12870*8*8=10</a:t>
            </a:r>
            <a:r>
              <a:rPr lang="en-US" altLang="zh-CN" sz="2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</a:t>
            </a:r>
            <a:endParaRPr lang="en-US" altLang="zh-CN" sz="2400" b="0" cap="none" spc="0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35" y="2120900"/>
            <a:ext cx="1450340" cy="800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10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17525" y="1155700"/>
            <a:ext cx="6269355" cy="5132705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652780"/>
          </a:xfrm>
        </p:spPr>
        <p:txBody>
          <a:bodyPr>
            <a:normAutofit fontScale="90000"/>
          </a:bodyPr>
          <a:p>
            <a:pPr algn="l">
              <a:lnSpc>
                <a:spcPct val="100000"/>
              </a:lnSpc>
              <a:spcAft>
                <a:spcPct val="25000"/>
              </a:spcAft>
              <a:buClrTx/>
              <a:buSzTx/>
              <a:buFontTx/>
            </a:pPr>
            <a:r>
              <a:rPr 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求出符合要求的行</a:t>
            </a:r>
            <a:endParaRPr lang="zh-CN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490" y="1175385"/>
            <a:ext cx="6821170" cy="5055870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652780"/>
          </a:xfrm>
        </p:spPr>
        <p:txBody>
          <a:bodyPr>
            <a:normAutofit fontScale="90000"/>
          </a:bodyPr>
          <a:p>
            <a:pPr algn="l">
              <a:lnSpc>
                <a:spcPct val="100000"/>
              </a:lnSpc>
              <a:spcAft>
                <a:spcPct val="25000"/>
              </a:spcAft>
              <a:buClrTx/>
              <a:buSzTx/>
              <a:buFontTx/>
            </a:pPr>
            <a:r>
              <a:rPr 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求出符合要求的列</a:t>
            </a:r>
            <a:endParaRPr lang="zh-CN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275" y="1212215"/>
            <a:ext cx="5777865" cy="5086985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652780"/>
          </a:xfrm>
        </p:spPr>
        <p:txBody>
          <a:bodyPr>
            <a:normAutofit fontScale="90000"/>
          </a:bodyPr>
          <a:p>
            <a:pPr algn="l">
              <a:lnSpc>
                <a:spcPct val="100000"/>
              </a:lnSpc>
              <a:spcAft>
                <a:spcPct val="25000"/>
              </a:spcAft>
              <a:buClrTx/>
              <a:buSzTx/>
              <a:buFontTx/>
            </a:pPr>
            <a:r>
              <a:rPr 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求出当前状态下的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矩阵的分值</a:t>
            </a:r>
            <a:endParaRPr lang="zh-CN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80" y="3034030"/>
            <a:ext cx="4526915" cy="33223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805" y="1295400"/>
            <a:ext cx="5167630" cy="2498090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652780"/>
          </a:xfrm>
        </p:spPr>
        <p:txBody>
          <a:bodyPr>
            <a:normAutofit fontScale="90000"/>
          </a:bodyPr>
          <a:p>
            <a:pPr algn="l">
              <a:lnSpc>
                <a:spcPct val="100000"/>
              </a:lnSpc>
              <a:spcAft>
                <a:spcPct val="25000"/>
              </a:spcAft>
              <a:buClrTx/>
              <a:buSzTx/>
              <a:buFontTx/>
            </a:pPr>
            <a:r>
              <a:rPr 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主函数</a:t>
            </a:r>
            <a:endParaRPr lang="zh-CN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1655" y="1198245"/>
            <a:ext cx="3843020" cy="4985385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652780"/>
          </a:xfrm>
        </p:spPr>
        <p:txBody>
          <a:bodyPr>
            <a:normAutofit fontScale="90000"/>
          </a:bodyPr>
          <a:p>
            <a:pPr algn="l">
              <a:lnSpc>
                <a:spcPct val="100000"/>
              </a:lnSpc>
              <a:spcAft>
                <a:spcPct val="25000"/>
              </a:spcAft>
              <a:buClrTx/>
              <a:buSzTx/>
              <a:buFontTx/>
            </a:pPr>
            <a:r>
              <a:rPr 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超时，约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50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分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7" name="六角星 6"/>
          <p:cNvSpPr/>
          <p:nvPr/>
        </p:nvSpPr>
        <p:spPr>
          <a:xfrm>
            <a:off x="5085080" y="1529080"/>
            <a:ext cx="2472690" cy="223202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搜索不行就</a:t>
            </a:r>
            <a:r>
              <a:rPr lang="en-US" altLang="zh-CN" sz="2800"/>
              <a:t>DP</a:t>
            </a:r>
            <a:endParaRPr lang="en-US" altLang="zh-CN" sz="2800"/>
          </a:p>
        </p:txBody>
      </p:sp>
      <p:sp>
        <p:nvSpPr>
          <p:cNvPr id="11" name="云形标注 10"/>
          <p:cNvSpPr/>
          <p:nvPr/>
        </p:nvSpPr>
        <p:spPr>
          <a:xfrm>
            <a:off x="5393055" y="4124325"/>
            <a:ext cx="2636520" cy="1597025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怎么</a:t>
            </a:r>
            <a:r>
              <a:rPr lang="en-US" altLang="zh-CN" sz="3200"/>
              <a:t>DP?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11" grpId="0" animBg="1"/>
      <p:bldP spid="11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32765" y="374650"/>
            <a:ext cx="2740660" cy="652780"/>
          </a:xfrm>
        </p:spPr>
        <p:txBody>
          <a:bodyPr>
            <a:normAutofit fontScale="90000"/>
          </a:bodyPr>
          <a:p>
            <a:pPr algn="l">
              <a:lnSpc>
                <a:spcPct val="100000"/>
              </a:lnSpc>
              <a:spcAft>
                <a:spcPct val="25000"/>
              </a:spcAft>
              <a:buClrTx/>
              <a:buSzTx/>
              <a:buFontTx/>
            </a:pPr>
            <a:r>
              <a:rPr 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思考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DP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模型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6085" y="1463675"/>
            <a:ext cx="7995920" cy="2749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假设全枚举行，当选定的行固定时，问题变成：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给定一个长度为 m 的序列，从中选出一个长度为 c 的子序列。序列中的每个元素均有一个分值，且任意相邻两个被选出的元素，也会产生一个分值。问题转化为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如何选择子序列可使分值之和最小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。这是一个经典的序列DP模型。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6085" y="4533900"/>
            <a:ext cx="7925435" cy="1420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状态表示：</a:t>
            </a:r>
            <a:r>
              <a:rPr lang="zh-CN" altLang="en-US" sz="24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f[i][j]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表示在前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列中选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j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列，且第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列被选的所有方案中的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分值之和的最小值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所有以第i个数结尾，且长度为j的子序列的最小值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635" y="1207770"/>
            <a:ext cx="5231130" cy="511048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652780"/>
          </a:xfrm>
        </p:spPr>
        <p:txBody>
          <a:bodyPr>
            <a:normAutofit fontScale="90000"/>
          </a:bodyPr>
          <a:p>
            <a:pPr algn="l">
              <a:lnSpc>
                <a:spcPct val="100000"/>
              </a:lnSpc>
              <a:spcAft>
                <a:spcPct val="25000"/>
              </a:spcAft>
              <a:buClrTx/>
              <a:buSzTx/>
              <a:buFontTx/>
            </a:pPr>
            <a:r>
              <a:rPr 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思考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DP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模型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8455" y="1291590"/>
            <a:ext cx="81781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f[i][j]表示所有以第i个数结尾，且长度为j的子序列的分值之和的最小值。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860315" y="2214985"/>
            <a:ext cx="550223" cy="691515"/>
            <a:chOff x="844062" y="2356897"/>
            <a:chExt cx="733529" cy="921892"/>
          </a:xfrm>
        </p:grpSpPr>
        <p:sp>
          <p:nvSpPr>
            <p:cNvPr id="10" name="矩形 9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p>
              <a:pPr algn="ctr"/>
              <a:r>
                <a:rPr lang="en-US" altLang="zh-CN" sz="405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9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410537" y="2214985"/>
            <a:ext cx="550223" cy="691515"/>
            <a:chOff x="844062" y="2356897"/>
            <a:chExt cx="733529" cy="921892"/>
          </a:xfrm>
        </p:grpSpPr>
        <p:sp>
          <p:nvSpPr>
            <p:cNvPr id="61" name="矩形 60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960759" y="2214985"/>
            <a:ext cx="550223" cy="691515"/>
            <a:chOff x="844062" y="2356897"/>
            <a:chExt cx="733529" cy="921892"/>
          </a:xfrm>
        </p:grpSpPr>
        <p:sp>
          <p:nvSpPr>
            <p:cNvPr id="64" name="矩形 63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510981" y="2214985"/>
            <a:ext cx="550223" cy="691515"/>
            <a:chOff x="844062" y="2356897"/>
            <a:chExt cx="733529" cy="921892"/>
          </a:xfrm>
        </p:grpSpPr>
        <p:sp>
          <p:nvSpPr>
            <p:cNvPr id="67" name="矩形 66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8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061203" y="2214985"/>
            <a:ext cx="550223" cy="691515"/>
            <a:chOff x="844062" y="2356897"/>
            <a:chExt cx="733529" cy="921892"/>
          </a:xfrm>
        </p:grpSpPr>
        <p:sp>
          <p:nvSpPr>
            <p:cNvPr id="70" name="矩形 69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946279" y="2356897"/>
              <a:ext cx="529093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p>
              <a:pPr algn="ctr"/>
              <a:r>
                <a:rPr lang="en-US" altLang="zh-CN" sz="405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lang="en-US" altLang="zh-CN" sz="405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697730" y="2446020"/>
            <a:ext cx="431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f[4][3]=min(7+6, 5+4,2+4)=6</a:t>
            </a:r>
            <a:endParaRPr lang="en-US" altLang="zh-CN" sz="2400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52925" y="3342110"/>
            <a:ext cx="550223" cy="691515"/>
            <a:chOff x="844062" y="2356897"/>
            <a:chExt cx="733529" cy="921892"/>
          </a:xfrm>
        </p:grpSpPr>
        <p:sp>
          <p:nvSpPr>
            <p:cNvPr id="15" name="矩形 14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p>
              <a:pPr algn="ctr"/>
              <a:r>
                <a:rPr lang="en-US" altLang="zh-CN" sz="405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9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703147" y="3342110"/>
            <a:ext cx="550223" cy="691515"/>
            <a:chOff x="844062" y="2356897"/>
            <a:chExt cx="733529" cy="921892"/>
          </a:xfrm>
        </p:grpSpPr>
        <p:sp>
          <p:nvSpPr>
            <p:cNvPr id="18" name="矩形 17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253681" y="3342110"/>
            <a:ext cx="550223" cy="691515"/>
            <a:chOff x="844062" y="2356897"/>
            <a:chExt cx="733529" cy="921892"/>
          </a:xfrm>
        </p:grpSpPr>
        <p:sp>
          <p:nvSpPr>
            <p:cNvPr id="21" name="矩形 20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8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433845" y="3342745"/>
            <a:ext cx="550223" cy="691515"/>
            <a:chOff x="844062" y="2356897"/>
            <a:chExt cx="733529" cy="921892"/>
          </a:xfrm>
        </p:grpSpPr>
        <p:sp>
          <p:nvSpPr>
            <p:cNvPr id="24" name="矩形 23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p>
              <a:pPr algn="ctr"/>
              <a:r>
                <a:rPr lang="en-US" altLang="zh-CN" sz="405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9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984379" y="3341475"/>
            <a:ext cx="550223" cy="691515"/>
            <a:chOff x="844062" y="2356897"/>
            <a:chExt cx="733529" cy="921892"/>
          </a:xfrm>
        </p:grpSpPr>
        <p:sp>
          <p:nvSpPr>
            <p:cNvPr id="27" name="矩形 26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34601" y="3341475"/>
            <a:ext cx="550223" cy="691515"/>
            <a:chOff x="844062" y="2356897"/>
            <a:chExt cx="733529" cy="921892"/>
          </a:xfrm>
        </p:grpSpPr>
        <p:sp>
          <p:nvSpPr>
            <p:cNvPr id="30" name="矩形 29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8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4748530" y="2039620"/>
            <a:ext cx="12585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f[4][3]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785" y="3413760"/>
            <a:ext cx="64827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f[5][3]=min(f[4][2]+8-3,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        f[3][2]+4-3,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        f[2][2]+2-3)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5406155" y="3341475"/>
            <a:ext cx="550223" cy="691515"/>
            <a:chOff x="844062" y="2356897"/>
            <a:chExt cx="733529" cy="921892"/>
          </a:xfrm>
        </p:grpSpPr>
        <p:sp>
          <p:nvSpPr>
            <p:cNvPr id="152" name="矩形 151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3" name="矩形 152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p>
              <a:pPr algn="ctr"/>
              <a:r>
                <a:rPr lang="en-US" altLang="zh-CN" sz="405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5956689" y="3340205"/>
            <a:ext cx="550223" cy="691515"/>
            <a:chOff x="844062" y="2356897"/>
            <a:chExt cx="733529" cy="921892"/>
          </a:xfrm>
        </p:grpSpPr>
        <p:sp>
          <p:nvSpPr>
            <p:cNvPr id="155" name="矩形 154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6" name="矩形 155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6506911" y="3340205"/>
            <a:ext cx="550223" cy="691515"/>
            <a:chOff x="844062" y="2356897"/>
            <a:chExt cx="733529" cy="921892"/>
          </a:xfrm>
        </p:grpSpPr>
        <p:sp>
          <p:nvSpPr>
            <p:cNvPr id="158" name="矩形 157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>
              <a:off x="947972" y="2356897"/>
              <a:ext cx="525707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8</a:t>
              </a:r>
              <a:endParaRPr lang="en-US" altLang="zh-CN" sz="405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60" name="文本框 159"/>
          <p:cNvSpPr txBox="1"/>
          <p:nvPr/>
        </p:nvSpPr>
        <p:spPr>
          <a:xfrm>
            <a:off x="314325" y="2331085"/>
            <a:ext cx="14408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f[5][3]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4" name="文本框 163"/>
          <p:cNvSpPr txBox="1"/>
          <p:nvPr/>
        </p:nvSpPr>
        <p:spPr>
          <a:xfrm>
            <a:off x="1426845" y="5120005"/>
            <a:ext cx="6482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f[i][j]=f[k][j-1]+(a[i]-a[k])</a:t>
            </a:r>
            <a:endParaRPr lang="en-US" altLang="zh-CN" sz="2400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160" grpId="0"/>
      <p:bldP spid="160" grpId="1"/>
      <p:bldP spid="2" grpId="0"/>
      <p:bldP spid="2" grpId="1"/>
      <p:bldP spid="164" grpId="0"/>
      <p:bldP spid="164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652780"/>
          </a:xfrm>
        </p:spPr>
        <p:txBody>
          <a:bodyPr>
            <a:normAutofit fontScale="90000"/>
          </a:bodyPr>
          <a:p>
            <a:pPr algn="l">
              <a:lnSpc>
                <a:spcPct val="100000"/>
              </a:lnSpc>
              <a:spcAft>
                <a:spcPct val="25000"/>
              </a:spcAft>
              <a:buClrTx/>
              <a:buSzTx/>
              <a:buFontTx/>
            </a:pPr>
            <a:r>
              <a:rPr 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思考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DP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模型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8455" y="1291590"/>
            <a:ext cx="81781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f[i][j]表示所有以第i个数结尾，且长度为j的子序列的分值之和的最小值。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483870" y="3648710"/>
            <a:ext cx="788733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状态转移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：以倒数第二个数是哪个数为依据，将f[i][j]所代表的集合分成若干类，则倒数第二个数是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第k个数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的所有子序列的最小分值是 f[k][j - 1] + cost()，其中cost是在序列末尾加上第i个数所产生的分值。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4" name="文本框 163"/>
          <p:cNvSpPr txBox="1"/>
          <p:nvPr/>
        </p:nvSpPr>
        <p:spPr>
          <a:xfrm>
            <a:off x="1137285" y="2810510"/>
            <a:ext cx="6870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f[i][j]=min(f[i][j],f[k][j-1]+cost())</a:t>
            </a:r>
            <a:endParaRPr lang="en-US" altLang="zh-CN" sz="2800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8" grpId="1"/>
      <p:bldP spid="164" grpId="0"/>
      <p:bldP spid="164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74718" y="2323710"/>
            <a:ext cx="2751111" cy="691515"/>
            <a:chOff x="954594" y="2279755"/>
            <a:chExt cx="3667639" cy="921892"/>
          </a:xfrm>
        </p:grpSpPr>
        <p:grpSp>
          <p:nvGrpSpPr>
            <p:cNvPr id="5" name="组合 4"/>
            <p:cNvGrpSpPr/>
            <p:nvPr/>
          </p:nvGrpSpPr>
          <p:grpSpPr>
            <a:xfrm>
              <a:off x="954594" y="2279755"/>
              <a:ext cx="733529" cy="921892"/>
              <a:chOff x="844062" y="2356897"/>
              <a:chExt cx="733529" cy="921892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688122" y="2279755"/>
              <a:ext cx="733529" cy="921892"/>
              <a:chOff x="844062" y="2356897"/>
              <a:chExt cx="733529" cy="921892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3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421649" y="2279755"/>
              <a:ext cx="733529" cy="921892"/>
              <a:chOff x="844062" y="2356897"/>
              <a:chExt cx="733529" cy="921892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3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155177" y="2279755"/>
              <a:ext cx="733529" cy="921892"/>
              <a:chOff x="844062" y="2356897"/>
              <a:chExt cx="733529" cy="921892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3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888704" y="2279755"/>
              <a:ext cx="733529" cy="921892"/>
              <a:chOff x="844062" y="2356897"/>
              <a:chExt cx="733529" cy="921892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1374718" y="2867759"/>
            <a:ext cx="2751111" cy="691515"/>
            <a:chOff x="954594" y="3005053"/>
            <a:chExt cx="3667639" cy="921892"/>
          </a:xfrm>
        </p:grpSpPr>
        <p:grpSp>
          <p:nvGrpSpPr>
            <p:cNvPr id="21" name="组合 20"/>
            <p:cNvGrpSpPr/>
            <p:nvPr/>
          </p:nvGrpSpPr>
          <p:grpSpPr>
            <a:xfrm>
              <a:off x="954594" y="3005053"/>
              <a:ext cx="733529" cy="921892"/>
              <a:chOff x="844062" y="2356897"/>
              <a:chExt cx="733529" cy="921892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688122" y="3005053"/>
              <a:ext cx="733529" cy="921892"/>
              <a:chOff x="844062" y="2356897"/>
              <a:chExt cx="733529" cy="921892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421649" y="3005053"/>
              <a:ext cx="733529" cy="921892"/>
              <a:chOff x="844062" y="2356897"/>
              <a:chExt cx="733529" cy="921892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8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155177" y="3005053"/>
              <a:ext cx="733529" cy="921892"/>
              <a:chOff x="844062" y="2356897"/>
              <a:chExt cx="733529" cy="92189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7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888704" y="3005053"/>
              <a:ext cx="733529" cy="921892"/>
              <a:chOff x="844062" y="2356897"/>
              <a:chExt cx="733529" cy="921892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1374718" y="3419346"/>
            <a:ext cx="2751111" cy="691515"/>
            <a:chOff x="954594" y="3740399"/>
            <a:chExt cx="3667639" cy="921892"/>
          </a:xfrm>
        </p:grpSpPr>
        <p:grpSp>
          <p:nvGrpSpPr>
            <p:cNvPr id="37" name="组合 36"/>
            <p:cNvGrpSpPr/>
            <p:nvPr/>
          </p:nvGrpSpPr>
          <p:grpSpPr>
            <a:xfrm>
              <a:off x="954594" y="3740399"/>
              <a:ext cx="733529" cy="921892"/>
              <a:chOff x="844062" y="2356897"/>
              <a:chExt cx="733529" cy="921892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688122" y="3740399"/>
              <a:ext cx="733529" cy="921892"/>
              <a:chOff x="844062" y="2356897"/>
              <a:chExt cx="733529" cy="921892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7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421649" y="3740399"/>
              <a:ext cx="733529" cy="921892"/>
              <a:chOff x="844062" y="2356897"/>
              <a:chExt cx="733529" cy="921892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3155177" y="3740399"/>
              <a:ext cx="733529" cy="921892"/>
              <a:chOff x="844062" y="2356897"/>
              <a:chExt cx="733529" cy="921892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6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888704" y="3740399"/>
              <a:ext cx="733529" cy="921892"/>
              <a:chOff x="844062" y="2356897"/>
              <a:chExt cx="733529" cy="921892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6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1374718" y="3963395"/>
            <a:ext cx="2751111" cy="691515"/>
            <a:chOff x="954594" y="4465697"/>
            <a:chExt cx="3667639" cy="921892"/>
          </a:xfrm>
        </p:grpSpPr>
        <p:grpSp>
          <p:nvGrpSpPr>
            <p:cNvPr id="53" name="组合 52"/>
            <p:cNvGrpSpPr/>
            <p:nvPr/>
          </p:nvGrpSpPr>
          <p:grpSpPr>
            <a:xfrm>
              <a:off x="954594" y="4465697"/>
              <a:ext cx="733529" cy="921892"/>
              <a:chOff x="844062" y="2356897"/>
              <a:chExt cx="733529" cy="921892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6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1688122" y="4465697"/>
              <a:ext cx="733529" cy="921892"/>
              <a:chOff x="844062" y="2356897"/>
              <a:chExt cx="733529" cy="921892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8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2421649" y="4465697"/>
              <a:ext cx="733529" cy="921892"/>
              <a:chOff x="844062" y="2356897"/>
              <a:chExt cx="733529" cy="921892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5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3155177" y="4465697"/>
              <a:ext cx="733529" cy="921892"/>
              <a:chOff x="844062" y="2356897"/>
              <a:chExt cx="733529" cy="921892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6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3888704" y="4465697"/>
              <a:ext cx="733529" cy="921892"/>
              <a:chOff x="844062" y="2356897"/>
              <a:chExt cx="733529" cy="921892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1374718" y="4510013"/>
            <a:ext cx="2751111" cy="691515"/>
            <a:chOff x="954594" y="5194420"/>
            <a:chExt cx="3667639" cy="921892"/>
          </a:xfrm>
        </p:grpSpPr>
        <p:grpSp>
          <p:nvGrpSpPr>
            <p:cNvPr id="69" name="组合 68"/>
            <p:cNvGrpSpPr/>
            <p:nvPr/>
          </p:nvGrpSpPr>
          <p:grpSpPr>
            <a:xfrm>
              <a:off x="954594" y="5194420"/>
              <a:ext cx="733529" cy="921892"/>
              <a:chOff x="844062" y="2356897"/>
              <a:chExt cx="733529" cy="921892"/>
            </a:xfrm>
          </p:grpSpPr>
          <p:sp>
            <p:nvSpPr>
              <p:cNvPr id="82" name="矩形 81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7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1688122" y="5194420"/>
              <a:ext cx="733529" cy="921892"/>
              <a:chOff x="844062" y="2356897"/>
              <a:chExt cx="733529" cy="921892"/>
            </a:xfrm>
          </p:grpSpPr>
          <p:sp>
            <p:nvSpPr>
              <p:cNvPr id="80" name="矩形 79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2421649" y="5194420"/>
              <a:ext cx="733529" cy="921892"/>
              <a:chOff x="844062" y="2356897"/>
              <a:chExt cx="733529" cy="921892"/>
            </a:xfrm>
          </p:grpSpPr>
          <p:sp>
            <p:nvSpPr>
              <p:cNvPr id="78" name="矩形 77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5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3155177" y="5194420"/>
              <a:ext cx="733529" cy="921892"/>
              <a:chOff x="844062" y="2356897"/>
              <a:chExt cx="733529" cy="921892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6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3888704" y="5194420"/>
              <a:ext cx="733529" cy="921892"/>
              <a:chOff x="844062" y="2356897"/>
              <a:chExt cx="733529" cy="921892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86" name="矩形: 圆角 85"/>
          <p:cNvSpPr/>
          <p:nvPr/>
        </p:nvSpPr>
        <p:spPr>
          <a:xfrm>
            <a:off x="1320376" y="2774725"/>
            <a:ext cx="678751" cy="198183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87" name="组合 86"/>
          <p:cNvGrpSpPr/>
          <p:nvPr/>
        </p:nvGrpSpPr>
        <p:grpSpPr>
          <a:xfrm>
            <a:off x="1320264" y="5600680"/>
            <a:ext cx="659130" cy="691515"/>
            <a:chOff x="771468" y="2356897"/>
            <a:chExt cx="878718" cy="921892"/>
          </a:xfrm>
        </p:grpSpPr>
        <p:sp>
          <p:nvSpPr>
            <p:cNvPr id="88" name="矩形 87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9" name="矩形 88"/>
            <p:cNvSpPr/>
            <p:nvPr/>
          </p:nvSpPr>
          <p:spPr>
            <a:xfrm>
              <a:off x="771468" y="2356897"/>
              <a:ext cx="878718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14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1" name="矩形: 圆角 90"/>
          <p:cNvSpPr/>
          <p:nvPr/>
        </p:nvSpPr>
        <p:spPr>
          <a:xfrm>
            <a:off x="1870597" y="2774725"/>
            <a:ext cx="678751" cy="198183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92" name="组合 91"/>
          <p:cNvGrpSpPr/>
          <p:nvPr/>
        </p:nvGrpSpPr>
        <p:grpSpPr>
          <a:xfrm>
            <a:off x="1924939" y="5600680"/>
            <a:ext cx="550223" cy="691515"/>
            <a:chOff x="844062" y="2356897"/>
            <a:chExt cx="733529" cy="921892"/>
          </a:xfrm>
        </p:grpSpPr>
        <p:sp>
          <p:nvSpPr>
            <p:cNvPr id="93" name="矩形 92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4" name="矩形 93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475160" y="5604863"/>
            <a:ext cx="550223" cy="691515"/>
            <a:chOff x="844062" y="2356897"/>
            <a:chExt cx="733529" cy="921892"/>
          </a:xfrm>
        </p:grpSpPr>
        <p:sp>
          <p:nvSpPr>
            <p:cNvPr id="96" name="矩形 95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7" name="矩形 96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3025383" y="5600680"/>
            <a:ext cx="550223" cy="691515"/>
            <a:chOff x="844062" y="2356897"/>
            <a:chExt cx="733529" cy="921892"/>
          </a:xfrm>
        </p:grpSpPr>
        <p:sp>
          <p:nvSpPr>
            <p:cNvPr id="99" name="矩形 98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0" name="矩形 99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575605" y="5600680"/>
            <a:ext cx="550223" cy="691515"/>
            <a:chOff x="844062" y="2356897"/>
            <a:chExt cx="733529" cy="921892"/>
          </a:xfrm>
        </p:grpSpPr>
        <p:sp>
          <p:nvSpPr>
            <p:cNvPr id="102" name="矩形 101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04" name="矩形 103"/>
          <p:cNvSpPr/>
          <p:nvPr/>
        </p:nvSpPr>
        <p:spPr>
          <a:xfrm>
            <a:off x="89111" y="5741388"/>
            <a:ext cx="1026160" cy="499110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2800" dirty="0">
                <a:ln w="0"/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cw[]:</a:t>
            </a:r>
            <a:endParaRPr lang="en-US" altLang="zh-CN" sz="2800" b="0" cap="none" spc="0" dirty="0">
              <a:ln w="0"/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137319" y="1792015"/>
            <a:ext cx="1559560" cy="499110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2800" dirty="0">
                <a:ln w="0"/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rw[</a:t>
            </a:r>
            <a:r>
              <a:rPr lang="en-US" altLang="zh-CN" sz="2800" dirty="0" err="1">
                <a:ln w="0"/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i</a:t>
            </a:r>
            <a:r>
              <a:rPr lang="en-US" altLang="zh-CN" sz="2800" dirty="0">
                <a:ln w="0"/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][j]</a:t>
            </a:r>
            <a:endParaRPr lang="en-US" altLang="zh-CN" sz="2800" b="0" cap="none" spc="0" dirty="0">
              <a:ln w="0"/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4581277" y="2124834"/>
            <a:ext cx="4171621" cy="4168440"/>
            <a:chOff x="6557038" y="851423"/>
            <a:chExt cx="5561389" cy="5557148"/>
          </a:xfrm>
        </p:grpSpPr>
        <p:grpSp>
          <p:nvGrpSpPr>
            <p:cNvPr id="116" name="组合 115"/>
            <p:cNvGrpSpPr/>
            <p:nvPr/>
          </p:nvGrpSpPr>
          <p:grpSpPr>
            <a:xfrm>
              <a:off x="6644426" y="1116555"/>
              <a:ext cx="5474001" cy="5292016"/>
              <a:chOff x="6644426" y="1116555"/>
              <a:chExt cx="5474001" cy="5292016"/>
            </a:xfrm>
          </p:grpSpPr>
          <p:cxnSp>
            <p:nvCxnSpPr>
              <p:cNvPr id="106" name="直接连接符 105"/>
              <p:cNvCxnSpPr/>
              <p:nvPr/>
            </p:nvCxnSpPr>
            <p:spPr>
              <a:xfrm>
                <a:off x="6663559" y="2039885"/>
                <a:ext cx="545486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7472855" y="1116555"/>
                <a:ext cx="0" cy="5292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/>
              <p:cNvCxnSpPr/>
              <p:nvPr/>
            </p:nvCxnSpPr>
            <p:spPr>
              <a:xfrm flipH="1" flipV="1">
                <a:off x="6644426" y="1211456"/>
                <a:ext cx="828429" cy="8284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矩形 114"/>
            <p:cNvSpPr/>
            <p:nvPr/>
          </p:nvSpPr>
          <p:spPr>
            <a:xfrm>
              <a:off x="7019006" y="851423"/>
              <a:ext cx="340313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6557038" y="1164005"/>
              <a:ext cx="347085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j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7537430" y="1072868"/>
              <a:ext cx="4401209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1    2    3    4    5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6764072" y="2083572"/>
              <a:ext cx="530786" cy="4245444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altLang="zh-CN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altLang="zh-CN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altLang="zh-CN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altLang="zh-CN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2413220" y="2037954"/>
            <a:ext cx="678751" cy="2718605"/>
            <a:chOff x="3666697" y="735600"/>
            <a:chExt cx="904875" cy="3624303"/>
          </a:xfrm>
        </p:grpSpPr>
        <p:sp>
          <p:nvSpPr>
            <p:cNvPr id="121" name="矩形: 圆角 120"/>
            <p:cNvSpPr/>
            <p:nvPr/>
          </p:nvSpPr>
          <p:spPr>
            <a:xfrm>
              <a:off x="3666697" y="1717824"/>
              <a:ext cx="904875" cy="2642079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3" name="矩形 122"/>
            <p:cNvSpPr/>
            <p:nvPr/>
          </p:nvSpPr>
          <p:spPr>
            <a:xfrm>
              <a:off x="4012639" y="735600"/>
              <a:ext cx="340313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3512748" y="2025285"/>
            <a:ext cx="678751" cy="2761501"/>
            <a:chOff x="5132531" y="718710"/>
            <a:chExt cx="904875" cy="3681490"/>
          </a:xfrm>
        </p:grpSpPr>
        <p:sp>
          <p:nvSpPr>
            <p:cNvPr id="122" name="矩形: 圆角 121"/>
            <p:cNvSpPr/>
            <p:nvPr/>
          </p:nvSpPr>
          <p:spPr>
            <a:xfrm>
              <a:off x="5132531" y="1758121"/>
              <a:ext cx="904875" cy="2642079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4" name="矩形 123"/>
            <p:cNvSpPr/>
            <p:nvPr/>
          </p:nvSpPr>
          <p:spPr>
            <a:xfrm>
              <a:off x="5431334" y="718710"/>
              <a:ext cx="347085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j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5312242" y="3040400"/>
            <a:ext cx="3354232" cy="3177749"/>
            <a:chOff x="7531523" y="2072009"/>
            <a:chExt cx="4471688" cy="4236410"/>
          </a:xfrm>
        </p:grpSpPr>
        <p:sp>
          <p:nvSpPr>
            <p:cNvPr id="125" name="流程图: 汇总连接 124"/>
            <p:cNvSpPr/>
            <p:nvPr/>
          </p:nvSpPr>
          <p:spPr>
            <a:xfrm>
              <a:off x="8428679" y="2074665"/>
              <a:ext cx="741121" cy="741121"/>
            </a:xfrm>
            <a:prstGeom prst="flowChartSummingJuncti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6" name="流程图: 汇总连接 125"/>
            <p:cNvSpPr/>
            <p:nvPr/>
          </p:nvSpPr>
          <p:spPr>
            <a:xfrm>
              <a:off x="9367473" y="2072010"/>
              <a:ext cx="741121" cy="741121"/>
            </a:xfrm>
            <a:prstGeom prst="flowChartSummingJuncti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7" name="流程图: 汇总连接 126"/>
            <p:cNvSpPr/>
            <p:nvPr/>
          </p:nvSpPr>
          <p:spPr>
            <a:xfrm>
              <a:off x="10323296" y="2074665"/>
              <a:ext cx="741121" cy="741121"/>
            </a:xfrm>
            <a:prstGeom prst="flowChartSummingJuncti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8" name="流程图: 汇总连接 127"/>
            <p:cNvSpPr/>
            <p:nvPr/>
          </p:nvSpPr>
          <p:spPr>
            <a:xfrm>
              <a:off x="11262090" y="2072010"/>
              <a:ext cx="741121" cy="741121"/>
            </a:xfrm>
            <a:prstGeom prst="flowChartSummingJuncti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9" name="流程图: 汇总连接 128"/>
            <p:cNvSpPr/>
            <p:nvPr/>
          </p:nvSpPr>
          <p:spPr>
            <a:xfrm>
              <a:off x="9348585" y="2963216"/>
              <a:ext cx="741121" cy="741121"/>
            </a:xfrm>
            <a:prstGeom prst="flowChartSummingJuncti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0" name="流程图: 汇总连接 129"/>
            <p:cNvSpPr/>
            <p:nvPr/>
          </p:nvSpPr>
          <p:spPr>
            <a:xfrm>
              <a:off x="10287379" y="2960561"/>
              <a:ext cx="741121" cy="741121"/>
            </a:xfrm>
            <a:prstGeom prst="flowChartSummingJuncti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1" name="流程图: 汇总连接 130"/>
            <p:cNvSpPr/>
            <p:nvPr/>
          </p:nvSpPr>
          <p:spPr>
            <a:xfrm>
              <a:off x="11243202" y="2963216"/>
              <a:ext cx="741121" cy="741121"/>
            </a:xfrm>
            <a:prstGeom prst="flowChartSummingJuncti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2" name="流程图: 汇总连接 131"/>
            <p:cNvSpPr/>
            <p:nvPr/>
          </p:nvSpPr>
          <p:spPr>
            <a:xfrm>
              <a:off x="10323296" y="3883891"/>
              <a:ext cx="741121" cy="741121"/>
            </a:xfrm>
            <a:prstGeom prst="flowChartSummingJuncti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3" name="流程图: 汇总连接 132"/>
            <p:cNvSpPr/>
            <p:nvPr/>
          </p:nvSpPr>
          <p:spPr>
            <a:xfrm>
              <a:off x="11262090" y="3881236"/>
              <a:ext cx="741121" cy="741121"/>
            </a:xfrm>
            <a:prstGeom prst="flowChartSummingJuncti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4" name="流程图: 汇总连接 133"/>
            <p:cNvSpPr/>
            <p:nvPr/>
          </p:nvSpPr>
          <p:spPr>
            <a:xfrm>
              <a:off x="11262090" y="4744120"/>
              <a:ext cx="741121" cy="741121"/>
            </a:xfrm>
            <a:prstGeom prst="flowChartSummingJuncti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6" name="流程图: 汇总连接 135"/>
            <p:cNvSpPr/>
            <p:nvPr/>
          </p:nvSpPr>
          <p:spPr>
            <a:xfrm>
              <a:off x="7531523" y="2072009"/>
              <a:ext cx="741121" cy="741121"/>
            </a:xfrm>
            <a:prstGeom prst="flowChartSummingJuncti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7" name="流程图: 汇总连接 136"/>
            <p:cNvSpPr/>
            <p:nvPr/>
          </p:nvSpPr>
          <p:spPr>
            <a:xfrm>
              <a:off x="8428679" y="2965194"/>
              <a:ext cx="741121" cy="741121"/>
            </a:xfrm>
            <a:prstGeom prst="flowChartSummingJuncti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8" name="流程图: 汇总连接 137"/>
            <p:cNvSpPr/>
            <p:nvPr/>
          </p:nvSpPr>
          <p:spPr>
            <a:xfrm>
              <a:off x="9367473" y="3886471"/>
              <a:ext cx="741121" cy="741121"/>
            </a:xfrm>
            <a:prstGeom prst="flowChartSummingJuncti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9" name="流程图: 汇总连接 138"/>
            <p:cNvSpPr/>
            <p:nvPr/>
          </p:nvSpPr>
          <p:spPr>
            <a:xfrm>
              <a:off x="10323296" y="4744120"/>
              <a:ext cx="741121" cy="741121"/>
            </a:xfrm>
            <a:prstGeom prst="flowChartSummingJuncti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0" name="流程图: 汇总连接 139"/>
            <p:cNvSpPr/>
            <p:nvPr/>
          </p:nvSpPr>
          <p:spPr>
            <a:xfrm>
              <a:off x="11262090" y="5567298"/>
              <a:ext cx="741121" cy="741121"/>
            </a:xfrm>
            <a:prstGeom prst="flowChartSummingJuncti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42" name="矩形 141"/>
          <p:cNvSpPr/>
          <p:nvPr/>
        </p:nvSpPr>
        <p:spPr>
          <a:xfrm>
            <a:off x="6637789" y="5577029"/>
            <a:ext cx="659130" cy="69151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zh-CN" altLang="en-US" sz="405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5283093" y="3656848"/>
            <a:ext cx="659130" cy="69151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  <a:endParaRPr lang="zh-CN" altLang="en-US" sz="405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5300099" y="4295742"/>
            <a:ext cx="659130" cy="69151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zh-CN" altLang="en-US" sz="405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5316661" y="4908086"/>
            <a:ext cx="659130" cy="69151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zh-CN" altLang="en-US" sz="405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6" name="矩形 145"/>
          <p:cNvSpPr/>
          <p:nvPr/>
        </p:nvSpPr>
        <p:spPr>
          <a:xfrm>
            <a:off x="5321624" y="5525556"/>
            <a:ext cx="659130" cy="69151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zh-CN" altLang="en-US" sz="405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52" name="组合 151"/>
          <p:cNvGrpSpPr/>
          <p:nvPr/>
        </p:nvGrpSpPr>
        <p:grpSpPr>
          <a:xfrm>
            <a:off x="5986218" y="4302745"/>
            <a:ext cx="1964711" cy="1974558"/>
            <a:chOff x="8430033" y="3754901"/>
            <a:chExt cx="2619251" cy="2632379"/>
          </a:xfrm>
        </p:grpSpPr>
        <p:sp>
          <p:nvSpPr>
            <p:cNvPr id="147" name="矩形 146"/>
            <p:cNvSpPr/>
            <p:nvPr/>
          </p:nvSpPr>
          <p:spPr>
            <a:xfrm>
              <a:off x="8553410" y="3754901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8587752" y="4611800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8430033" y="5416619"/>
              <a:ext cx="878718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>
              <a:off x="9500708" y="462235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>
              <a:off x="10170566" y="5465388"/>
              <a:ext cx="878718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84" name="标题 8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652780"/>
          </a:xfrm>
        </p:spPr>
        <p:txBody>
          <a:bodyPr>
            <a:normAutofit fontScale="90000"/>
          </a:bodyPr>
          <a:p>
            <a:pPr algn="l">
              <a:lnSpc>
                <a:spcPct val="100000"/>
              </a:lnSpc>
              <a:spcAft>
                <a:spcPct val="25000"/>
              </a:spcAft>
              <a:buClrTx/>
              <a:buSzTx/>
              <a:buFontTx/>
            </a:pPr>
            <a:r>
              <a:rPr 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计算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</a:t>
            </a:r>
            <a:r>
              <a:rPr 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cost()</a:t>
            </a:r>
            <a:endParaRPr lang="zh-CN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85" name="标题 7"/>
          <p:cNvSpPr>
            <a:spLocks noGrp="1"/>
          </p:cNvSpPr>
          <p:nvPr/>
        </p:nvSpPr>
        <p:spPr>
          <a:xfrm>
            <a:off x="443865" y="1257935"/>
            <a:ext cx="5713095" cy="65278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ct val="25000"/>
              </a:spcAft>
              <a:buClrTx/>
              <a:buSzTx/>
              <a:buFontTx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代价分两部分，横向代价和纵向代价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348e-05 -9.25926e-05 L 0.000347174 0.0772222 " pathEditMode="relative" rAng="0" ptsTypes="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348e-05 -9.25926e-05 L 0.000347174 -0.0811111 " pathEditMode="relative" rAng="0" ptsTypes="">
                                      <p:cBhvr>
                                        <p:cTn id="4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6.25E-7 0.4208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4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86"/>
                                        </p:tgtEl>
                                      </p:cBhvr>
                                      <p:by x="10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4.375E-6 0.420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4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0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ldLvl="0" animBg="1"/>
      <p:bldP spid="86" grpId="1" bldLvl="0" animBg="1"/>
      <p:bldP spid="86" grpId="2" bldLvl="0" animBg="1"/>
      <p:bldP spid="86" grpId="3" bldLvl="0" animBg="1"/>
      <p:bldP spid="91" grpId="0" bldLvl="0" animBg="1"/>
      <p:bldP spid="91" grpId="1" bldLvl="0" animBg="1"/>
      <p:bldP spid="91" grpId="2" bldLvl="0" animBg="1"/>
      <p:bldP spid="91" grpId="3" bldLvl="0" animBg="1"/>
      <p:bldP spid="104" grpId="0"/>
      <p:bldP spid="112" grpId="0"/>
      <p:bldP spid="142" grpId="0"/>
      <p:bldP spid="143" grpId="0"/>
      <p:bldP spid="144" grpId="0"/>
      <p:bldP spid="145" grpId="0"/>
      <p:bldP spid="14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21524" y="1635223"/>
            <a:ext cx="2751111" cy="691515"/>
            <a:chOff x="954594" y="2279755"/>
            <a:chExt cx="3667639" cy="921892"/>
          </a:xfrm>
        </p:grpSpPr>
        <p:grpSp>
          <p:nvGrpSpPr>
            <p:cNvPr id="5" name="组合 4"/>
            <p:cNvGrpSpPr/>
            <p:nvPr/>
          </p:nvGrpSpPr>
          <p:grpSpPr>
            <a:xfrm>
              <a:off x="954594" y="2279755"/>
              <a:ext cx="733529" cy="921892"/>
              <a:chOff x="844062" y="2356897"/>
              <a:chExt cx="733529" cy="921892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688122" y="2279755"/>
              <a:ext cx="733529" cy="921892"/>
              <a:chOff x="844062" y="2356897"/>
              <a:chExt cx="733529" cy="921892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3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421649" y="2279755"/>
              <a:ext cx="733529" cy="921892"/>
              <a:chOff x="844062" y="2356897"/>
              <a:chExt cx="733529" cy="921892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3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155177" y="2279755"/>
              <a:ext cx="733529" cy="921892"/>
              <a:chOff x="844062" y="2356897"/>
              <a:chExt cx="733529" cy="921892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3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888704" y="2279755"/>
              <a:ext cx="733529" cy="921892"/>
              <a:chOff x="844062" y="2356897"/>
              <a:chExt cx="733529" cy="921892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1821524" y="2179272"/>
            <a:ext cx="2751111" cy="691515"/>
            <a:chOff x="954594" y="3005053"/>
            <a:chExt cx="3667639" cy="921892"/>
          </a:xfrm>
        </p:grpSpPr>
        <p:grpSp>
          <p:nvGrpSpPr>
            <p:cNvPr id="21" name="组合 20"/>
            <p:cNvGrpSpPr/>
            <p:nvPr/>
          </p:nvGrpSpPr>
          <p:grpSpPr>
            <a:xfrm>
              <a:off x="954594" y="3005053"/>
              <a:ext cx="733529" cy="921892"/>
              <a:chOff x="844062" y="2356897"/>
              <a:chExt cx="733529" cy="921892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688122" y="3005053"/>
              <a:ext cx="733529" cy="921892"/>
              <a:chOff x="844062" y="2356897"/>
              <a:chExt cx="733529" cy="921892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421649" y="3005053"/>
              <a:ext cx="733529" cy="921892"/>
              <a:chOff x="844062" y="2356897"/>
              <a:chExt cx="733529" cy="921892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8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155177" y="3005053"/>
              <a:ext cx="733529" cy="921892"/>
              <a:chOff x="844062" y="2356897"/>
              <a:chExt cx="733529" cy="92189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7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888704" y="3005053"/>
              <a:ext cx="733529" cy="921892"/>
              <a:chOff x="844062" y="2356897"/>
              <a:chExt cx="733529" cy="921892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1821524" y="2730858"/>
            <a:ext cx="2751111" cy="691515"/>
            <a:chOff x="954594" y="3740399"/>
            <a:chExt cx="3667639" cy="921892"/>
          </a:xfrm>
        </p:grpSpPr>
        <p:grpSp>
          <p:nvGrpSpPr>
            <p:cNvPr id="37" name="组合 36"/>
            <p:cNvGrpSpPr/>
            <p:nvPr/>
          </p:nvGrpSpPr>
          <p:grpSpPr>
            <a:xfrm>
              <a:off x="954594" y="3740399"/>
              <a:ext cx="733529" cy="921892"/>
              <a:chOff x="844062" y="2356897"/>
              <a:chExt cx="733529" cy="921892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688122" y="3740399"/>
              <a:ext cx="733529" cy="921892"/>
              <a:chOff x="844062" y="2356897"/>
              <a:chExt cx="733529" cy="921892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7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421649" y="3740399"/>
              <a:ext cx="733529" cy="921892"/>
              <a:chOff x="844062" y="2356897"/>
              <a:chExt cx="733529" cy="921892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3155177" y="3740399"/>
              <a:ext cx="733529" cy="921892"/>
              <a:chOff x="844062" y="2356897"/>
              <a:chExt cx="733529" cy="921892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6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888704" y="3740399"/>
              <a:ext cx="733529" cy="921892"/>
              <a:chOff x="844062" y="2356897"/>
              <a:chExt cx="733529" cy="921892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6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1821524" y="3274907"/>
            <a:ext cx="2751111" cy="691515"/>
            <a:chOff x="954594" y="4465697"/>
            <a:chExt cx="3667639" cy="921892"/>
          </a:xfrm>
        </p:grpSpPr>
        <p:grpSp>
          <p:nvGrpSpPr>
            <p:cNvPr id="53" name="组合 52"/>
            <p:cNvGrpSpPr/>
            <p:nvPr/>
          </p:nvGrpSpPr>
          <p:grpSpPr>
            <a:xfrm>
              <a:off x="954594" y="4465697"/>
              <a:ext cx="733529" cy="921892"/>
              <a:chOff x="844062" y="2356897"/>
              <a:chExt cx="733529" cy="921892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6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1688122" y="4465697"/>
              <a:ext cx="733529" cy="921892"/>
              <a:chOff x="844062" y="2356897"/>
              <a:chExt cx="733529" cy="921892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8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2421649" y="4465697"/>
              <a:ext cx="733529" cy="921892"/>
              <a:chOff x="844062" y="2356897"/>
              <a:chExt cx="733529" cy="921892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5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3155177" y="4465697"/>
              <a:ext cx="733529" cy="921892"/>
              <a:chOff x="844062" y="2356897"/>
              <a:chExt cx="733529" cy="921892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6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3888704" y="4465697"/>
              <a:ext cx="733529" cy="921892"/>
              <a:chOff x="844062" y="2356897"/>
              <a:chExt cx="733529" cy="921892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1821524" y="3821525"/>
            <a:ext cx="2751111" cy="691515"/>
            <a:chOff x="954594" y="5194420"/>
            <a:chExt cx="3667639" cy="921892"/>
          </a:xfrm>
        </p:grpSpPr>
        <p:grpSp>
          <p:nvGrpSpPr>
            <p:cNvPr id="69" name="组合 68"/>
            <p:cNvGrpSpPr/>
            <p:nvPr/>
          </p:nvGrpSpPr>
          <p:grpSpPr>
            <a:xfrm>
              <a:off x="954594" y="5194420"/>
              <a:ext cx="733529" cy="921892"/>
              <a:chOff x="844062" y="2356897"/>
              <a:chExt cx="733529" cy="921892"/>
            </a:xfrm>
          </p:grpSpPr>
          <p:sp>
            <p:nvSpPr>
              <p:cNvPr id="82" name="矩形 81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7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1688122" y="5194420"/>
              <a:ext cx="733529" cy="921892"/>
              <a:chOff x="844062" y="2356897"/>
              <a:chExt cx="733529" cy="921892"/>
            </a:xfrm>
          </p:grpSpPr>
          <p:sp>
            <p:nvSpPr>
              <p:cNvPr id="80" name="矩形 79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2421649" y="5194420"/>
              <a:ext cx="733529" cy="921892"/>
              <a:chOff x="844062" y="2356897"/>
              <a:chExt cx="733529" cy="921892"/>
            </a:xfrm>
          </p:grpSpPr>
          <p:sp>
            <p:nvSpPr>
              <p:cNvPr id="78" name="矩形 77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5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3155177" y="5194420"/>
              <a:ext cx="733529" cy="921892"/>
              <a:chOff x="844062" y="2356897"/>
              <a:chExt cx="733529" cy="921892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6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3888704" y="5194420"/>
              <a:ext cx="733529" cy="921892"/>
              <a:chOff x="844062" y="2356897"/>
              <a:chExt cx="733529" cy="921892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84" name="矩形 83"/>
          <p:cNvSpPr/>
          <p:nvPr/>
        </p:nvSpPr>
        <p:spPr>
          <a:xfrm>
            <a:off x="492858" y="5086102"/>
            <a:ext cx="1077595" cy="69151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0-31</a:t>
            </a:r>
            <a:endParaRPr lang="zh-CN" altLang="en-US" sz="405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729637" y="5086102"/>
            <a:ext cx="398145" cy="69151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zh-CN" altLang="en-US" sz="405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745025" y="5099110"/>
            <a:ext cx="398145" cy="69151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zh-CN" altLang="en-US" sz="405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746876" y="5105614"/>
            <a:ext cx="398145" cy="69151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zh-CN" altLang="en-US" sz="405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759224" y="5092606"/>
            <a:ext cx="398145" cy="69151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zh-CN" altLang="en-US" sz="405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719894" y="5086768"/>
            <a:ext cx="398145" cy="69151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zh-CN" altLang="en-US" sz="405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719894" y="5076845"/>
            <a:ext cx="398145" cy="69151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zh-CN" altLang="en-US" sz="405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2096327" y="2699554"/>
            <a:ext cx="892175" cy="53022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cw</a:t>
            </a:r>
            <a:r>
              <a:rPr lang="en-US" altLang="zh-C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</a:t>
            </a:r>
            <a:r>
              <a:rPr lang="en-US" altLang="zh-CN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altLang="zh-C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]</a:t>
            </a:r>
            <a:endParaRPr lang="zh-CN" alt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3229297" y="2739965"/>
            <a:ext cx="1586230" cy="53022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rw[k][j-1]</a:t>
            </a:r>
            <a:endParaRPr lang="zh-CN" alt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6366166" y="2661598"/>
            <a:ext cx="1915160" cy="82994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49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DP[i][j]</a:t>
            </a:r>
            <a:endParaRPr lang="zh-CN" altLang="en-US" sz="495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标题 93"/>
          <p:cNvSpPr>
            <a:spLocks noGrp="1"/>
          </p:cNvSpPr>
          <p:nvPr>
            <p:ph type="title"/>
          </p:nvPr>
        </p:nvSpPr>
        <p:spPr>
          <a:xfrm>
            <a:off x="407670" y="365760"/>
            <a:ext cx="7887970" cy="689610"/>
          </a:xfrm>
        </p:spPr>
        <p:txBody>
          <a:bodyPr>
            <a:normAutofit/>
          </a:bodyPr>
          <a:p>
            <a:pPr algn="l">
              <a:lnSpc>
                <a:spcPct val="100000"/>
              </a:lnSpc>
              <a:spcAft>
                <a:spcPct val="25000"/>
              </a:spcAft>
              <a:buClrTx/>
              <a:buSzTx/>
              <a:buFontTx/>
            </a:pPr>
            <a:r>
              <a:rPr 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状态转移方程</a:t>
            </a:r>
            <a:endParaRPr lang="zh-CN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574 -0.266759 " pathEditMode="relative" rAng="0" ptsTypes="">
                                      <p:cBhvr>
                                        <p:cTn id="6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7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55465 -0.501019 " pathEditMode="relative" rAng="0" ptsTypes="">
                                      <p:cBhvr>
                                        <p:cTn id="6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33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0650604 -0.342407 " pathEditMode="relative" rAng="0" ptsTypes="">
                                      <p:cBhvr>
                                        <p:cTn id="6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17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348e-05 -0.000185185 L 0.0703375 -0.19213 " pathEditMode="relative" rAng="0" ptsTypes="">
                                      <p:cBhvr>
                                        <p:cTn id="6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1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348e-05 0 L 0.0703375 -0.421574 " pathEditMode="relative" rAng="0" ptsTypes="">
                                      <p:cBhvr>
                                        <p:cTn id="7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00026 0.1034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16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00104 -0.2159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081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3.75E-6 0.20718 C -3.75E-6 0.3 0.06836 0.41528 0.12409 0.41528 L 0.2487 0.41528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5" y="2076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4.79167E-6 0.21111 C -4.79167E-6 0.30579 0.0517 0.42315 0.09389 0.42315 L 0.18816 0.42315 " pathEditMode="relative" rAng="0" ptsTypes="AAAA">
                                      <p:cBhvr>
                                        <p:cTn id="11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7 0.41528 L 0.33008 0.41528 C 0.36654 0.41528 0.41172 0.30972 0.41172 0.22246 L 0.41172 0.02963 " pathEditMode="relative" rAng="0" ptsTypes="AAAA">
                                      <p:cBhvr>
                                        <p:cTn id="12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-19282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16 0.42315 L 0.31719 0.42315 C 0.37461 0.42315 0.44623 0.31945 0.44623 0.23519 L 0.44623 0.04815 " pathEditMode="relative" rAng="0" ptsTypes="AAAA">
                                      <p:cBhvr>
                                        <p:cTn id="12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4" grpId="1"/>
      <p:bldP spid="85" grpId="0"/>
      <p:bldP spid="85" grpId="1"/>
      <p:bldP spid="86" grpId="0"/>
      <p:bldP spid="86" grpId="1"/>
      <p:bldP spid="86" grpId="2"/>
      <p:bldP spid="87" grpId="0"/>
      <p:bldP spid="87" grpId="1"/>
      <p:bldP spid="87" grpId="2"/>
      <p:bldP spid="88" grpId="0"/>
      <p:bldP spid="88" grpId="1"/>
      <p:bldP spid="88" grpId="2"/>
      <p:bldP spid="89" grpId="0"/>
      <p:bldP spid="89" grpId="1"/>
      <p:bldP spid="89" grpId="2"/>
      <p:bldP spid="90" grpId="0"/>
      <p:bldP spid="90" grpId="1"/>
      <p:bldP spid="90" grpId="2"/>
      <p:bldP spid="91" grpId="0"/>
      <p:bldP spid="91" grpId="1"/>
      <p:bldP spid="91" grpId="2"/>
      <p:bldP spid="91" grpId="3"/>
      <p:bldP spid="92" grpId="0"/>
      <p:bldP spid="92" grpId="1"/>
      <p:bldP spid="92" grpId="2"/>
      <p:bldP spid="92" grpId="3"/>
      <p:bldP spid="9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7670" y="365760"/>
            <a:ext cx="7887970" cy="68961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ct val="25000"/>
              </a:spcAft>
              <a:buClrTx/>
              <a:buSzTx/>
              <a:buFontTx/>
            </a:pPr>
            <a:r>
              <a:rPr 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状态转移方程</a:t>
            </a:r>
            <a:endParaRPr lang="zh-CN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66080" y="1759222"/>
            <a:ext cx="1052195" cy="622300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r>
              <a:rPr lang="en-US" altLang="zh-C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</a:t>
            </a:r>
            <a:r>
              <a:rPr lang="en-US" altLang="zh-C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altLang="zh-C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][j]</a:t>
            </a:r>
            <a:endParaRPr lang="zh-CN" alt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110471" y="1838610"/>
            <a:ext cx="365125" cy="622300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zh-CN" alt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939803" y="1747002"/>
            <a:ext cx="5557520" cy="1176020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 { </a:t>
            </a:r>
            <a:r>
              <a:rPr lang="en-US" altLang="zh-C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f</a:t>
            </a:r>
            <a:r>
              <a:rPr lang="en-US" altLang="zh-C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[k][j-1]+</a:t>
            </a:r>
            <a:r>
              <a:rPr lang="en-US" altLang="zh-C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rw[k][</a:t>
            </a:r>
            <a:r>
              <a:rPr lang="en-US" altLang="zh-C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altLang="zh-C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] }+</a:t>
            </a:r>
            <a:r>
              <a:rPr lang="en-US" altLang="zh-C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cw[</a:t>
            </a:r>
            <a:r>
              <a:rPr lang="en-US" altLang="zh-C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i</a:t>
            </a:r>
            <a:r>
              <a:rPr lang="en-US" altLang="zh-C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]</a:t>
            </a:r>
            <a:endParaRPr lang="zh-CN" alt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693243" y="2298983"/>
            <a:ext cx="1217295" cy="43751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j-1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≤</a:t>
            </a:r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≤</a:t>
            </a:r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i-1</a:t>
            </a:r>
            <a:endParaRPr lang="zh-CN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98807" y="2736406"/>
            <a:ext cx="2751111" cy="691515"/>
            <a:chOff x="954594" y="2279755"/>
            <a:chExt cx="3667639" cy="921892"/>
          </a:xfrm>
        </p:grpSpPr>
        <p:grpSp>
          <p:nvGrpSpPr>
            <p:cNvPr id="42" name="组合 41"/>
            <p:cNvGrpSpPr/>
            <p:nvPr/>
          </p:nvGrpSpPr>
          <p:grpSpPr>
            <a:xfrm>
              <a:off x="954594" y="2279755"/>
              <a:ext cx="733529" cy="921892"/>
              <a:chOff x="844062" y="2356897"/>
              <a:chExt cx="733529" cy="921892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688122" y="2279755"/>
              <a:ext cx="733529" cy="921892"/>
              <a:chOff x="844062" y="2356897"/>
              <a:chExt cx="733529" cy="921892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3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2421649" y="2279755"/>
              <a:ext cx="733529" cy="921892"/>
              <a:chOff x="844062" y="2356897"/>
              <a:chExt cx="733529" cy="921892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3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3155177" y="2279755"/>
              <a:ext cx="733529" cy="921892"/>
              <a:chOff x="844062" y="2356897"/>
              <a:chExt cx="733529" cy="921892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3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3888704" y="2279755"/>
              <a:ext cx="733529" cy="921892"/>
              <a:chOff x="844062" y="2356897"/>
              <a:chExt cx="733529" cy="921892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198807" y="3281740"/>
            <a:ext cx="2751111" cy="691515"/>
            <a:chOff x="954594" y="3740399"/>
            <a:chExt cx="3667639" cy="921892"/>
          </a:xfrm>
        </p:grpSpPr>
        <p:grpSp>
          <p:nvGrpSpPr>
            <p:cNvPr id="58" name="组合 57"/>
            <p:cNvGrpSpPr/>
            <p:nvPr/>
          </p:nvGrpSpPr>
          <p:grpSpPr>
            <a:xfrm>
              <a:off x="954594" y="3740399"/>
              <a:ext cx="733529" cy="921892"/>
              <a:chOff x="844062" y="2356897"/>
              <a:chExt cx="733529" cy="921892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1688122" y="3740399"/>
              <a:ext cx="733529" cy="921892"/>
              <a:chOff x="844062" y="2356897"/>
              <a:chExt cx="733529" cy="921892"/>
            </a:xfrm>
          </p:grpSpPr>
          <p:sp>
            <p:nvSpPr>
              <p:cNvPr id="69" name="矩形 68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7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2421649" y="3740399"/>
              <a:ext cx="733529" cy="921892"/>
              <a:chOff x="844062" y="2356897"/>
              <a:chExt cx="733529" cy="921892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3155177" y="3740399"/>
              <a:ext cx="733529" cy="921892"/>
              <a:chOff x="844062" y="2356897"/>
              <a:chExt cx="733529" cy="921892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6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3888704" y="3740399"/>
              <a:ext cx="733529" cy="921892"/>
              <a:chOff x="844062" y="2356897"/>
              <a:chExt cx="733529" cy="921892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6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198807" y="3831963"/>
            <a:ext cx="2751111" cy="691515"/>
            <a:chOff x="954594" y="5194420"/>
            <a:chExt cx="3667639" cy="921892"/>
          </a:xfrm>
        </p:grpSpPr>
        <p:grpSp>
          <p:nvGrpSpPr>
            <p:cNvPr id="74" name="组合 73"/>
            <p:cNvGrpSpPr/>
            <p:nvPr/>
          </p:nvGrpSpPr>
          <p:grpSpPr>
            <a:xfrm>
              <a:off x="954594" y="5194420"/>
              <a:ext cx="733529" cy="921892"/>
              <a:chOff x="844062" y="2356897"/>
              <a:chExt cx="733529" cy="921892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7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1688122" y="5194420"/>
              <a:ext cx="733529" cy="921892"/>
              <a:chOff x="844062" y="2356897"/>
              <a:chExt cx="733529" cy="921892"/>
            </a:xfrm>
          </p:grpSpPr>
          <p:sp>
            <p:nvSpPr>
              <p:cNvPr id="85" name="矩形 84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2421649" y="5194420"/>
              <a:ext cx="733529" cy="921892"/>
              <a:chOff x="844062" y="2356897"/>
              <a:chExt cx="733529" cy="921892"/>
            </a:xfrm>
          </p:grpSpPr>
          <p:sp>
            <p:nvSpPr>
              <p:cNvPr id="83" name="矩形 82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5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3155177" y="5194420"/>
              <a:ext cx="733529" cy="921892"/>
              <a:chOff x="844062" y="2356897"/>
              <a:chExt cx="733529" cy="921892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6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3888704" y="5194420"/>
              <a:ext cx="733529" cy="921892"/>
              <a:chOff x="844062" y="2356897"/>
              <a:chExt cx="733529" cy="921892"/>
            </a:xfrm>
          </p:grpSpPr>
          <p:sp>
            <p:nvSpPr>
              <p:cNvPr id="79" name="矩形 78"/>
              <p:cNvSpPr/>
              <p:nvPr/>
            </p:nvSpPr>
            <p:spPr>
              <a:xfrm>
                <a:off x="844062" y="2451798"/>
                <a:ext cx="733529" cy="7335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945433" y="2356897"/>
                <a:ext cx="530786" cy="921892"/>
              </a:xfrm>
              <a:prstGeom prst="rect">
                <a:avLst/>
              </a:prstGeom>
              <a:noFill/>
            </p:spPr>
            <p:txBody>
              <a:bodyPr wrap="none" lIns="68589" tIns="34294" rIns="68589" bIns="34294">
                <a:spAutoFit/>
              </a:bodyPr>
              <a:lstStyle/>
              <a:p>
                <a:pPr algn="ctr"/>
                <a:r>
                  <a:rPr lang="en-US" altLang="zh-CN" sz="405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zh-CN" altLang="en-US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144353" y="4998705"/>
            <a:ext cx="659130" cy="691515"/>
            <a:chOff x="771468" y="2356897"/>
            <a:chExt cx="878718" cy="921892"/>
          </a:xfrm>
        </p:grpSpPr>
        <p:sp>
          <p:nvSpPr>
            <p:cNvPr id="90" name="矩形 89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1" name="矩形 90"/>
            <p:cNvSpPr/>
            <p:nvPr/>
          </p:nvSpPr>
          <p:spPr>
            <a:xfrm>
              <a:off x="771468" y="2356897"/>
              <a:ext cx="878718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14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749028" y="4998705"/>
            <a:ext cx="550223" cy="691515"/>
            <a:chOff x="844062" y="2356897"/>
            <a:chExt cx="733529" cy="921892"/>
          </a:xfrm>
        </p:grpSpPr>
        <p:sp>
          <p:nvSpPr>
            <p:cNvPr id="93" name="矩形 92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4" name="矩形 93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1299249" y="5002888"/>
            <a:ext cx="550223" cy="691515"/>
            <a:chOff x="844062" y="2356897"/>
            <a:chExt cx="733529" cy="921892"/>
          </a:xfrm>
        </p:grpSpPr>
        <p:sp>
          <p:nvSpPr>
            <p:cNvPr id="96" name="矩形 95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7" name="矩形 96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1849473" y="4998705"/>
            <a:ext cx="550223" cy="691515"/>
            <a:chOff x="844062" y="2356897"/>
            <a:chExt cx="733529" cy="921892"/>
          </a:xfrm>
        </p:grpSpPr>
        <p:sp>
          <p:nvSpPr>
            <p:cNvPr id="99" name="矩形 98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0" name="矩形 99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2399694" y="4998705"/>
            <a:ext cx="550223" cy="691515"/>
            <a:chOff x="844062" y="2356897"/>
            <a:chExt cx="733529" cy="921892"/>
          </a:xfrm>
        </p:grpSpPr>
        <p:sp>
          <p:nvSpPr>
            <p:cNvPr id="102" name="矩形 101"/>
            <p:cNvSpPr/>
            <p:nvPr/>
          </p:nvSpPr>
          <p:spPr>
            <a:xfrm>
              <a:off x="844062" y="2451798"/>
              <a:ext cx="733529" cy="733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945433" y="2356897"/>
              <a:ext cx="530786" cy="921892"/>
            </a:xfrm>
            <a:prstGeom prst="rect">
              <a:avLst/>
            </a:prstGeom>
            <a:noFill/>
          </p:spPr>
          <p:txBody>
            <a:bodyPr wrap="none" lIns="68589" tIns="34294" rIns="68589" bIns="34294">
              <a:spAutoFit/>
            </a:bodyPr>
            <a:lstStyle/>
            <a:p>
              <a:pPr algn="ctr"/>
              <a:r>
                <a:rPr lang="en-US" altLang="zh-CN" sz="405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zh-CN" altLang="en-US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098290" y="2934250"/>
          <a:ext cx="2506980" cy="195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830"/>
                <a:gridCol w="417830"/>
                <a:gridCol w="417830"/>
                <a:gridCol w="417830"/>
                <a:gridCol w="417830"/>
                <a:gridCol w="417830"/>
              </a:tblGrid>
              <a:tr h="3257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j \ </a:t>
                      </a:r>
                      <a:r>
                        <a:rPr lang="en-US" altLang="zh-CN" sz="1275" b="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i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5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X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X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X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X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X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15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X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X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X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X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11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X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X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X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12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X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X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5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11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10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12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11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75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X</a:t>
                      </a:r>
                      <a:endParaRPr lang="zh-CN" altLang="en-US" sz="1275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3089" marR="63089" marT="31544" marB="31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7" name="表格 176"/>
          <p:cNvGraphicFramePr>
            <a:graphicFrameLocks noGrp="1"/>
          </p:cNvGraphicFramePr>
          <p:nvPr/>
        </p:nvGraphicFramePr>
        <p:xfrm>
          <a:off x="3240911" y="2742557"/>
          <a:ext cx="4103370" cy="315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895"/>
                <a:gridCol w="683895"/>
                <a:gridCol w="683895"/>
                <a:gridCol w="683895"/>
                <a:gridCol w="683895"/>
                <a:gridCol w="683895"/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j \ </a:t>
                      </a:r>
                      <a:r>
                        <a:rPr lang="en-US" altLang="zh-CN" sz="3000" b="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i</a:t>
                      </a:r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</a:t>
                      </a:r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</a:t>
                      </a:r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</a:t>
                      </a:r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</a:t>
                      </a:r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5</a:t>
                      </a:r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</a:t>
                      </a:r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0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0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</a:t>
                      </a:r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X</a:t>
                      </a:r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0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0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</a:t>
                      </a:r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X</a:t>
                      </a:r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X</a:t>
                      </a:r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0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</a:t>
                      </a:r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X</a:t>
                      </a:r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X</a:t>
                      </a:r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X</a:t>
                      </a:r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5</a:t>
                      </a:r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X</a:t>
                      </a:r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X</a:t>
                      </a:r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X</a:t>
                      </a:r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X</a:t>
                      </a:r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9" marR="68589" marT="34294" marB="34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8" name="矩形 177"/>
          <p:cNvSpPr/>
          <p:nvPr/>
        </p:nvSpPr>
        <p:spPr>
          <a:xfrm>
            <a:off x="3417375" y="1055164"/>
            <a:ext cx="2700655" cy="69151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m=5		c</a:t>
            </a:r>
            <a:r>
              <a:rPr lang="en-US" altLang="zh-CN" sz="4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=3</a:t>
            </a:r>
            <a:endParaRPr lang="zh-CN" altLang="en-US" sz="405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9" name="矩形 178"/>
          <p:cNvSpPr/>
          <p:nvPr/>
        </p:nvSpPr>
        <p:spPr>
          <a:xfrm>
            <a:off x="6137131" y="4859869"/>
            <a:ext cx="334645" cy="53022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zh-CN" alt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0" name="矩形 179"/>
          <p:cNvSpPr/>
          <p:nvPr/>
        </p:nvSpPr>
        <p:spPr>
          <a:xfrm>
            <a:off x="6812555" y="4859869"/>
            <a:ext cx="334645" cy="53022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zh-CN" alt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1" name="矩形 180"/>
          <p:cNvSpPr/>
          <p:nvPr/>
        </p:nvSpPr>
        <p:spPr>
          <a:xfrm>
            <a:off x="6812555" y="5366580"/>
            <a:ext cx="334645" cy="53022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zh-CN" alt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2" name="矩形 181"/>
          <p:cNvSpPr/>
          <p:nvPr/>
        </p:nvSpPr>
        <p:spPr>
          <a:xfrm>
            <a:off x="4004803" y="3290164"/>
            <a:ext cx="523240" cy="53022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  <a:endParaRPr lang="zh-CN" alt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3" name="矩形 182"/>
          <p:cNvSpPr/>
          <p:nvPr/>
        </p:nvSpPr>
        <p:spPr>
          <a:xfrm>
            <a:off x="4761468" y="3300974"/>
            <a:ext cx="330200" cy="53022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zh-CN" alt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4" name="矩形 183"/>
          <p:cNvSpPr/>
          <p:nvPr/>
        </p:nvSpPr>
        <p:spPr>
          <a:xfrm>
            <a:off x="4675526" y="3835497"/>
            <a:ext cx="523240" cy="53022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</a:t>
            </a:r>
            <a:endParaRPr lang="zh-CN" alt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5483273" y="3290164"/>
            <a:ext cx="330200" cy="53022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zh-CN" alt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6" name="矩形 185"/>
          <p:cNvSpPr/>
          <p:nvPr/>
        </p:nvSpPr>
        <p:spPr>
          <a:xfrm>
            <a:off x="5375797" y="3821688"/>
            <a:ext cx="523240" cy="53022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  <a:endParaRPr lang="zh-CN" alt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7" name="矩形 186"/>
          <p:cNvSpPr/>
          <p:nvPr/>
        </p:nvSpPr>
        <p:spPr>
          <a:xfrm>
            <a:off x="5375797" y="4314535"/>
            <a:ext cx="523240" cy="53022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</a:t>
            </a:r>
            <a:endParaRPr lang="zh-CN" alt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8" name="矩形 187"/>
          <p:cNvSpPr/>
          <p:nvPr/>
        </p:nvSpPr>
        <p:spPr>
          <a:xfrm>
            <a:off x="6146271" y="3290164"/>
            <a:ext cx="330200" cy="53022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zh-CN" alt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6150743" y="3821688"/>
            <a:ext cx="330200" cy="53022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zh-CN" alt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0" name="矩形 189"/>
          <p:cNvSpPr/>
          <p:nvPr/>
        </p:nvSpPr>
        <p:spPr>
          <a:xfrm>
            <a:off x="6059049" y="4334294"/>
            <a:ext cx="523240" cy="53022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  <a:endParaRPr lang="zh-CN" alt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6824697" y="3288021"/>
            <a:ext cx="330200" cy="53022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zh-CN" alt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2" name="矩形 191"/>
          <p:cNvSpPr/>
          <p:nvPr/>
        </p:nvSpPr>
        <p:spPr>
          <a:xfrm>
            <a:off x="6736144" y="3798878"/>
            <a:ext cx="523240" cy="53022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</a:t>
            </a:r>
            <a:endParaRPr lang="zh-CN" alt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6732649" y="4334294"/>
            <a:ext cx="523240" cy="53022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lstStyle/>
          <a:p>
            <a:pPr algn="ctr"/>
            <a:r>
              <a:rPr lang="en-US" altLang="zh-CN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</a:t>
            </a:r>
            <a:endParaRPr lang="zh-CN" alt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0286 2.96296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1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19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28650" y="1633855"/>
            <a:ext cx="67329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f[i][j] = min(f[i][j], f[k][j - 1] + cw[i] + rw[k][i]);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6415" y="4037330"/>
            <a:ext cx="75977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 cw[i]</a:t>
            </a:r>
            <a:r>
              <a:rPr lang="en-US" altLang="zh-CN" sz="2400">
                <a:solidFill>
                  <a:srgbClr val="FF0000"/>
                </a:solidFill>
              </a:rPr>
              <a:t>:</a:t>
            </a:r>
            <a:r>
              <a:rPr lang="zh-CN" altLang="en-US" sz="2400">
                <a:solidFill>
                  <a:srgbClr val="FF0000"/>
                </a:solidFill>
              </a:rPr>
              <a:t>第</a:t>
            </a:r>
            <a:r>
              <a:rPr lang="en-US" altLang="zh-CN" sz="2400">
                <a:solidFill>
                  <a:srgbClr val="FF0000"/>
                </a:solidFill>
              </a:rPr>
              <a:t>i</a:t>
            </a:r>
            <a:r>
              <a:rPr lang="zh-CN" altLang="en-US" sz="2400">
                <a:solidFill>
                  <a:srgbClr val="FF0000"/>
                </a:solidFill>
              </a:rPr>
              <a:t>列本身的代价</a:t>
            </a:r>
            <a:r>
              <a:rPr lang="en-US" altLang="zh-CN" sz="2400">
                <a:solidFill>
                  <a:srgbClr val="FF0000"/>
                </a:solidFill>
              </a:rPr>
              <a:t>,</a:t>
            </a:r>
            <a:r>
              <a:rPr lang="zh-CN" altLang="en-US" sz="2400">
                <a:solidFill>
                  <a:srgbClr val="FF0000"/>
                </a:solidFill>
              </a:rPr>
              <a:t>行固定，所以行的代价</a:t>
            </a:r>
            <a:r>
              <a:rPr lang="zh-CN" altLang="en-US" sz="2400">
                <a:solidFill>
                  <a:srgbClr val="FF0000"/>
                </a:solidFill>
              </a:rPr>
              <a:t>不变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>
                <a:solidFill>
                  <a:srgbClr val="FF0000"/>
                </a:solidFill>
              </a:rPr>
              <a:t>rw[k][i]：第</a:t>
            </a:r>
            <a:r>
              <a:rPr lang="en-US" altLang="zh-CN" sz="2400">
                <a:solidFill>
                  <a:srgbClr val="FF0000"/>
                </a:solidFill>
              </a:rPr>
              <a:t>k</a:t>
            </a:r>
            <a:r>
              <a:rPr lang="zh-CN" altLang="en-US" sz="2400">
                <a:solidFill>
                  <a:srgbClr val="FF0000"/>
                </a:solidFill>
              </a:rPr>
              <a:t>列与第</a:t>
            </a:r>
            <a:r>
              <a:rPr lang="en-US" altLang="zh-CN" sz="2400">
                <a:solidFill>
                  <a:srgbClr val="FF0000"/>
                </a:solidFill>
              </a:rPr>
              <a:t>i</a:t>
            </a:r>
            <a:r>
              <a:rPr lang="zh-CN" altLang="en-US" sz="2400">
                <a:solidFill>
                  <a:srgbClr val="FF0000"/>
                </a:solidFill>
              </a:rPr>
              <a:t>列的代价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07670" y="365760"/>
            <a:ext cx="7887970" cy="689610"/>
          </a:xfrm>
        </p:spPr>
        <p:txBody>
          <a:bodyPr>
            <a:normAutofit/>
          </a:bodyPr>
          <a:p>
            <a:pPr algn="l">
              <a:lnSpc>
                <a:spcPct val="100000"/>
              </a:lnSpc>
              <a:spcAft>
                <a:spcPct val="25000"/>
              </a:spcAft>
              <a:buClrTx/>
              <a:buSzTx/>
              <a:buFontTx/>
            </a:pPr>
            <a:r>
              <a:rPr 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状态转移方程</a:t>
            </a:r>
            <a:endParaRPr lang="zh-CN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9135" y="2604135"/>
            <a:ext cx="67329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f[i][j] = min(f[i][j], f[k][j - 1] + rw[k][i])</a:t>
            </a:r>
            <a:r>
              <a:rPr lang="en-US" altLang="zh-CN" sz="2800">
                <a:solidFill>
                  <a:srgbClr val="FF0000"/>
                </a:solidFill>
              </a:rPr>
              <a:t>+cw[i]</a:t>
            </a:r>
            <a:r>
              <a:rPr lang="zh-CN" altLang="en-US" sz="2800">
                <a:solidFill>
                  <a:srgbClr val="FF0000"/>
                </a:solidFill>
              </a:rPr>
              <a:t>;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6745" y="67310"/>
            <a:ext cx="8137525" cy="646684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" y="180340"/>
            <a:ext cx="9080500" cy="601472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95" y="1167765"/>
            <a:ext cx="8971280" cy="511937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520" y="1383665"/>
            <a:ext cx="8237855" cy="27406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xfrm>
            <a:off x="405848" y="209046"/>
            <a:ext cx="7888070" cy="951722"/>
          </a:xfrm>
        </p:spPr>
        <p:txBody>
          <a:bodyPr anchor="ctr">
            <a:normAutofit/>
          </a:bodyPr>
          <a:p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</a:rPr>
              <a:t>2 [8211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</a:rPr>
              <a:t>] 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子序列总和为 7 的倍数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5435" y="1276985"/>
            <a:ext cx="8274685" cy="4521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农夫约翰的 N 头牛排成一排。每头奶牛都有一个不同的整数编号，因此约翰可以区分它们。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约翰想为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一组连续的奶牛拍照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，但是，由于童年创伤事件涉及数字 1…6，所以，这一组奶牛的整数编号加起来需要等于 7 的倍数。请帮助约翰确定他可以拍摄的最大奶牛数量。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输入第一行包含整数 N。接下来 N 行，包含 N 头奶牛的编号。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输出满足条件的最大的一组连续奶牛的数量。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如果不存在这样一组连续的奶牛，则输出 0。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数据范围1≤N≤50000,奶牛编号范围 [0,10</a:t>
            </a:r>
            <a:r>
              <a:rPr lang="zh-CN" altLang="en-US" sz="24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]​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31256" y="225300"/>
            <a:ext cx="1300480" cy="768350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4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差分</a:t>
            </a:r>
            <a:endParaRPr lang="zh-CN" altLang="en-US" sz="44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1495" y="1496060"/>
            <a:ext cx="801370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差分可以看成前缀和的逆运算。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差分数组：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首先给定一个原数组a：a[1], a[2], a[3]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.......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a[n];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然后我们构造一个数组b ：b[1] ,b[2] , b[3]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...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b[i];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使得 a[i] = b[1] + b[2 ]+ b[3] +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....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+ b[i]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也就是说，a数组是b数组的前缀和数组，反过来我们把b数组叫做a数组的差分数组。换句话说，每一个a[i]都是b数组中从头开始的一段区间和。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90921" y="425325"/>
            <a:ext cx="5516880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如何构造差分b数组？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1025" y="1377950"/>
            <a:ext cx="66802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最为直接的方法如下：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a[0]= 0;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b[1] = a[1] - a[0];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b[2] = a[2] - a[1];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b[3] =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a[3] - a[2];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........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b[n] = a[n] - a[n-1];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6255" y="4731385"/>
            <a:ext cx="6590665" cy="902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400"/>
              <a:t>我们只要有b数组，通过前缀和运算，就可以在O(n) 的时间内得到a数组 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15620" y="1256665"/>
            <a:ext cx="800100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输入一个长度为 n 的整数序列。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接下来输入 m 个操作，每个操作包含三个整数 l,r,c，表示将序列 [l,r] 之间的每个数加上 c。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请你输出进行完所有操作后的序列。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输入格式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第一行包含两个整数 n 和 m。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第二行包含 n 个整数，表示整数序列。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接下来 m 行，每行包含三个整数 l，r，c，表示一个操作。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输出格式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共一行，包含 n 个整数，表示最终序列。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5930" y="337820"/>
            <a:ext cx="299847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[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1163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]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差分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55930" y="1196975"/>
            <a:ext cx="80010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样例输入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6 3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1 2 2 1 2 1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1 3 1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3 5 1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1 6 1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样例输出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3 4 5 3 4 2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5930" y="337820"/>
            <a:ext cx="299847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[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1163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]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差分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5930" y="4515485"/>
            <a:ext cx="505777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1≤n,m≤100000,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1≤l≤r≤n,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1000≤c≤1000,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1000≤整数序列中元素的值≤1000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63245" y="1483995"/>
            <a:ext cx="825119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给定区间[l,r]，让我们把a数组中的[l,r]区间中的每一个数都加上c,即 a[l]+c , a[l+1]+c , a[l+2]+c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,......,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a[r] + c;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暴力做法是for循环l到r区间，时间复杂度O(n)，如果我们需要对原数组执行m次这样的操作，时间复杂度就会变成O(n*m)。有没有更高效的做法吗? 考虑差分做法。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5930" y="337820"/>
            <a:ext cx="151193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分析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</a:t>
            </a:r>
            <a:endParaRPr lang="en-US" altLang="zh-CN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11530" y="2199005"/>
            <a:ext cx="752348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如果对b[i]的修改，会影响到a数组中从a[i]及往后的每一个数。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b[5]+1,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则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a[5]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及其后面的数全部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a[5]=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b[1]+b[2]+b[3]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b[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]+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b[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a[6]=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b[1]+b[2]+b[3]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b[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]+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b[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+b[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...     ...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a[r]=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b[1]+b[2]+b[3]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b[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]+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b[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+..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+b[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r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5930" y="337820"/>
            <a:ext cx="151193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分析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2</a:t>
            </a:r>
            <a:endParaRPr lang="en-US" altLang="zh-CN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06195" y="1273810"/>
            <a:ext cx="6126480" cy="902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a数组是b数组的前缀和数组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1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a[i] = b[1] + b[2 ]+ b[3] +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....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+ b[i]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1530" y="4976495"/>
            <a:ext cx="7294245" cy="13087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即，让差分b数组中的 b[l] + c ,a数组变成 a[l] + c ,a[l+1] + c,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...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 a[n] + c;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a[l]-a[n]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的值都加了一个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endParaRPr lang="en-US" altLang="zh-CN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55930" y="337820"/>
            <a:ext cx="151193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分析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3</a:t>
            </a:r>
            <a:endParaRPr lang="en-US" altLang="zh-CN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5930" y="2717165"/>
            <a:ext cx="8131810" cy="1714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b[l]+c，效果使得a数组中 a[l]及以后的数都加上了c(红色部分)，但我们只要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求l到r区间加上c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 因此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还需要执行 b[r+1]- 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,让a数组中a[r+1]及往后的区间再减去c(绿色部分)，这样对于a[r] 以后区间的数相当于没有发生改变。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rcRect l="4465" t="22992" r="20681" b="14095"/>
          <a:stretch>
            <a:fillRect/>
          </a:stretch>
        </p:blipFill>
        <p:spPr>
          <a:xfrm>
            <a:off x="716915" y="1147445"/>
            <a:ext cx="7142480" cy="1367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523240" y="4431665"/>
            <a:ext cx="7997825" cy="17824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一维差分结论：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给a数组中的[l, r]区间中的每一个数都加上c,只需对差分数组b做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1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	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b[l] + = c,b[r+1] - = c。</a:t>
            </a:r>
            <a:endParaRPr lang="zh-CN" altLang="en-US" sz="2400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1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时间复杂度为O(1), 大大提高了效率。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370" y="1209675"/>
            <a:ext cx="5923280" cy="5085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1298575"/>
            <a:ext cx="8337550" cy="3086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4645660"/>
            <a:ext cx="701675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80786" y="514225"/>
            <a:ext cx="2587625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1184 差分矩阵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1175" y="1360805"/>
            <a:ext cx="82931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输入一个 n 行 m 列的整数矩阵，再输入 q 个操作，每个操作包含五个整数 x1,y1,x2,y2,c，其中 (x1,y1) 和 (x2,y2) 表示一个子矩阵的左上角坐标和右下角坐标。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每个操作都要将选中的子矩阵中的每个元素的值加上 c。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请你将进行完所有操作后的矩阵输出。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4235" y="3383280"/>
            <a:ext cx="254000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样例输入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3 4 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1 2 2 1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3 2 2 1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1 1 1 1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1 1 2 2 1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1 3 2 3 2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3 1 3 4 1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48785" y="3383280"/>
            <a:ext cx="25400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样例输出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2 3 4 1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4 3 4 1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2 2 2 2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82575" y="1363980"/>
            <a:ext cx="823404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Aft>
                <a:spcPct val="15000"/>
              </a:spcAft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题意可以简化为：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给你n个数，分别是a[1],a[2],...,a[n]。求一个最长的区间[x,y]，使得区间中的数(a[x],a[x+1],a[x+2],...,a[y-1],a[y])的和能被7整除。输出区间长度。若没有符合要求的区间，输出0。 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xfrm>
            <a:off x="405848" y="209046"/>
            <a:ext cx="7888070" cy="951722"/>
          </a:xfrm>
        </p:spPr>
        <p:txBody>
          <a:bodyPr anchor="ctr">
            <a:normAutofit/>
          </a:bodyPr>
          <a:p>
            <a:r>
              <a:rPr lang="zh-CN" sz="3200" b="1" dirty="0" smtClean="0">
                <a:solidFill>
                  <a:schemeClr val="accent5">
                    <a:lumMod val="75000"/>
                  </a:schemeClr>
                </a:solidFill>
              </a:rPr>
              <a:t>分析</a:t>
            </a:r>
            <a:endParaRPr lang="zh-CN" sz="3200" b="1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5765" y="3310255"/>
            <a:ext cx="200279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7</a:t>
            </a:r>
            <a:endParaRPr lang="zh-CN" altLang="en-US" sz="2400"/>
          </a:p>
          <a:p>
            <a:r>
              <a:rPr lang="zh-CN" altLang="en-US" sz="2400"/>
              <a:t>3</a:t>
            </a:r>
            <a:endParaRPr lang="zh-CN" altLang="en-US" sz="2400"/>
          </a:p>
          <a:p>
            <a:r>
              <a:rPr lang="zh-CN" altLang="en-US" sz="2400">
                <a:highlight>
                  <a:srgbClr val="FFFF00"/>
                </a:highlight>
              </a:rPr>
              <a:t>5</a:t>
            </a:r>
            <a:endParaRPr lang="zh-CN" altLang="en-US" sz="2400">
              <a:highlight>
                <a:srgbClr val="FFFF00"/>
              </a:highlight>
            </a:endParaRPr>
          </a:p>
          <a:p>
            <a:r>
              <a:rPr lang="zh-CN" altLang="en-US" sz="2400">
                <a:highlight>
                  <a:srgbClr val="FFFF00"/>
                </a:highlight>
              </a:rPr>
              <a:t>1</a:t>
            </a:r>
            <a:endParaRPr lang="zh-CN" altLang="en-US" sz="2400">
              <a:highlight>
                <a:srgbClr val="FFFF00"/>
              </a:highlight>
            </a:endParaRPr>
          </a:p>
          <a:p>
            <a:r>
              <a:rPr lang="zh-CN" altLang="en-US" sz="2400">
                <a:highlight>
                  <a:srgbClr val="FFFF00"/>
                </a:highlight>
              </a:rPr>
              <a:t>6</a:t>
            </a:r>
            <a:endParaRPr lang="zh-CN" altLang="en-US" sz="2400">
              <a:highlight>
                <a:srgbClr val="FFFF00"/>
              </a:highlight>
            </a:endParaRPr>
          </a:p>
          <a:p>
            <a:r>
              <a:rPr lang="zh-CN" altLang="en-US" sz="2400">
                <a:highlight>
                  <a:srgbClr val="FFFF00"/>
                </a:highlight>
              </a:rPr>
              <a:t>2</a:t>
            </a:r>
            <a:endParaRPr lang="zh-CN" altLang="en-US" sz="2400">
              <a:highlight>
                <a:srgbClr val="FFFF00"/>
              </a:highlight>
            </a:endParaRPr>
          </a:p>
          <a:p>
            <a:r>
              <a:rPr lang="zh-CN" altLang="en-US" sz="2400">
                <a:highlight>
                  <a:srgbClr val="FFFF00"/>
                </a:highlight>
              </a:rPr>
              <a:t>14</a:t>
            </a:r>
            <a:endParaRPr lang="zh-CN" altLang="en-US" sz="2400">
              <a:highlight>
                <a:srgbClr val="FFFF00"/>
              </a:highlight>
            </a:endParaRPr>
          </a:p>
          <a:p>
            <a:r>
              <a:rPr lang="zh-CN" altLang="en-US" sz="2400"/>
              <a:t>10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3366770" y="331025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5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3483610" y="4303395"/>
            <a:ext cx="48983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如样例所示，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5+1+6+2+14=27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，能被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整除，长度为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80786" y="51422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二维差分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1175" y="1360805"/>
            <a:ext cx="829310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让二维数组被选中的子矩阵中的每个元素的值加上c,是否也可以达到O(1)的时间复杂度。答案是可以的，考虑二维差分。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a[][]数组是b[][]数组的前缀和数组，那么b[][]是a[][]的差分数组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原数组： a[i][j]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构造差分数组： b[i][j]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使得a数组中a[i][j]是b数组左上角(1,1)到右下角(i,j)所包围矩形元素的和。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80786" y="51422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二维差分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49645" y="4508500"/>
            <a:ext cx="160528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3 4 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1 2 2 1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3 2 2 1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1 1 1 1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7040" y="1485900"/>
            <a:ext cx="828103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差分数组：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首先给定一个原数组a：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a[1]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[1],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[1]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[2],a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[1]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[3]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,a[1][4],a[2][1],...,a[3]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a[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];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然后我们构造一个数组b 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b[1]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[1]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,b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[1]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[2] , 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[1]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[3]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...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b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[3]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];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使得 a[i]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[j]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= 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[1]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[1]+b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[1]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[2]+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....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+b[i]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31256" y="225300"/>
            <a:ext cx="1300480" cy="768350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4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差分</a:t>
            </a:r>
            <a:endParaRPr lang="zh-CN" altLang="en-US" sz="44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1495" y="1306830"/>
            <a:ext cx="801370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差分可以看成前缀和的逆运算。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差分数组：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首先给定一个原数组a：a[1], a[2], a[3]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.......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a[n];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然后我们构造一个数组b ：b[1] ,b[2] , b[3]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...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b[i];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使得 a[i] = b[1] + b[2 ]+ b[3] +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....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+ b[i]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也就是说，a数组是b数组的前缀和数组，反过来我们把b数组叫做a数组的差分数组。换句话说，每一个a[i]都是b数组中从头开始的一段区间和。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80786" y="51422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二维差分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1175" y="1360805"/>
            <a:ext cx="829310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让二维数组被选中的子矩阵中的每个元素的值加上c,是否也可以达到O(1)的时间复杂度。答案是可以的，考虑二维差分。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a[][]数组是b[][]数组的前缀和数组，那么b[][]是a[][]的差分数组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原数组： a[i][j]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构造差分数组： b[i][j]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使得a数组中a[i][j]是b数组左上角(1,1)到右下角(i,j)所包围矩形元素的和。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80786" y="51422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二维差分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1175" y="1360805"/>
            <a:ext cx="829310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让二维数组被选中的子矩阵中的每个元素的值加上c,是否也可以达到O(1)的时间复杂度。答案是可以的，考虑二维差分。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a[][]数组是b[][]数组的前缀和数组，那么b[][]是a[][]的差分数组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原数组： a[i][j]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构造差分数组： b[i][j]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使得a数组中a[i][j]是b数组左上角(1,1)到右下角(i,j)所包围矩形元素的和。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80786" y="51422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二维差分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1175" y="1360805"/>
            <a:ext cx="829310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让二维数组被选中的子矩阵中的每个元素的值加上c,是否也可以达到O(1)的时间复杂度。答案是可以的，考虑二维差分。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a[][]数组是b[][]数组的前缀和数组，那么b[][]是a[][]的差分数组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原数组： a[i][j]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构造差分数组： b[i][j]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使得a数组中a[i][j]是b数组左上角(1,1)到右下角(i,j)所包围矩形元素的和。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</a:rPr>
              <a:t>教学内容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文本框 39"/>
          <p:cNvSpPr txBox="1"/>
          <p:nvPr/>
        </p:nvSpPr>
        <p:spPr>
          <a:xfrm>
            <a:off x="2234565" y="2805430"/>
            <a:ext cx="6045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二维前缀和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: 圆角 40"/>
          <p:cNvSpPr/>
          <p:nvPr/>
        </p:nvSpPr>
        <p:spPr>
          <a:xfrm>
            <a:off x="873586" y="2805602"/>
            <a:ext cx="712356" cy="7123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10" name="文本框 41"/>
          <p:cNvSpPr txBox="1"/>
          <p:nvPr/>
        </p:nvSpPr>
        <p:spPr>
          <a:xfrm>
            <a:off x="886345" y="2922009"/>
            <a:ext cx="71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784493" y="2875399"/>
            <a:ext cx="0" cy="5727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45"/>
          <p:cNvSpPr/>
          <p:nvPr/>
        </p:nvSpPr>
        <p:spPr>
          <a:xfrm>
            <a:off x="873586" y="3781596"/>
            <a:ext cx="712356" cy="7123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14" name="文本框 46"/>
          <p:cNvSpPr txBox="1"/>
          <p:nvPr/>
        </p:nvSpPr>
        <p:spPr>
          <a:xfrm>
            <a:off x="886345" y="3898003"/>
            <a:ext cx="71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784493" y="3851393"/>
            <a:ext cx="0" cy="5727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54"/>
          <p:cNvSpPr txBox="1"/>
          <p:nvPr/>
        </p:nvSpPr>
        <p:spPr>
          <a:xfrm>
            <a:off x="1962785" y="1932940"/>
            <a:ext cx="6588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差分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: 圆角 55"/>
          <p:cNvSpPr/>
          <p:nvPr/>
        </p:nvSpPr>
        <p:spPr>
          <a:xfrm>
            <a:off x="886345" y="1863099"/>
            <a:ext cx="712356" cy="7123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27" name="文本框 56"/>
          <p:cNvSpPr txBox="1"/>
          <p:nvPr/>
        </p:nvSpPr>
        <p:spPr>
          <a:xfrm>
            <a:off x="899104" y="1979506"/>
            <a:ext cx="71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797252" y="1932896"/>
            <a:ext cx="0" cy="5727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32"/>
    </mc:Choice>
    <mc:Fallback>
      <p:transition spd="slow" advTm="7532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5930" y="337820"/>
            <a:ext cx="50304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[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1494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]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气球染色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5460" y="1233805"/>
            <a:ext cx="821309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N个气球排成一排，从左到右依次编号为1,2,3...N.每次给定2个整数a b(a &lt;= b)，乐乐骑上他的“小飞鸽"牌电动车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从气球a开始到气球b依次给每个气球涂一次颜色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。但是N次以后乐乐已经忘记了第i个气球已经涂过几次颜色了，你能帮他算出每个气球被涂过几次颜色吗?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输入每个测试实例第一行为一个整数N, (N &lt;= 100000).接下来的N行，每行包括2个整数a b(1&lt;= a &lt;= b &lt;= N)。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每个测试实例输出一行，包括N个整数，第i个数代表第i个气球总共被涂色的次数。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11245" y="706120"/>
            <a:ext cx="234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 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24840" y="4648835"/>
            <a:ext cx="254000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输入样例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1 1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1 2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1 3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79875" y="4808220"/>
            <a:ext cx="2540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输出样例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3 2 1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31256" y="414530"/>
            <a:ext cx="1097280" cy="645160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分析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1495" y="1496060"/>
            <a:ext cx="80137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题意非常简单，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次操作，每次对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[a,b]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区间的每个球进行涂色，问每个球被被涂了几次？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1495" y="2569210"/>
            <a:ext cx="80137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暴力枚举，时间复杂度为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0(n</a:t>
            </a:r>
            <a:r>
              <a:rPr lang="en-US" altLang="zh-CN" sz="24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),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根据题目的数据范围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n=1e5,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会超时？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六角星 3"/>
          <p:cNvSpPr/>
          <p:nvPr/>
        </p:nvSpPr>
        <p:spPr>
          <a:xfrm>
            <a:off x="1345565" y="4199890"/>
            <a:ext cx="1870710" cy="120396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r>
              <a:rPr lang="zh-CN" altLang="en-US"/>
              <a:t>如何解决？</a:t>
            </a:r>
            <a:endParaRPr lang="zh-CN" altLang="en-US"/>
          </a:p>
        </p:txBody>
      </p:sp>
      <p:sp>
        <p:nvSpPr>
          <p:cNvPr id="5" name="六角星 4"/>
          <p:cNvSpPr/>
          <p:nvPr/>
        </p:nvSpPr>
        <p:spPr>
          <a:xfrm>
            <a:off x="4827270" y="4199890"/>
            <a:ext cx="2248535" cy="151257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r>
              <a:rPr lang="zh-CN" altLang="en-US" sz="3200" b="1">
                <a:solidFill>
                  <a:srgbClr val="FFC000"/>
                </a:solidFill>
              </a:rPr>
              <a:t>差分</a:t>
            </a:r>
            <a:endParaRPr lang="zh-CN" altLang="en-US" sz="32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ldLvl="0" animBg="1"/>
      <p:bldP spid="4" grpId="1" animBg="1"/>
      <p:bldP spid="5" grpId="0" bldLvl="0" animBg="1"/>
      <p:bldP spid="5" grpId="1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31256" y="225300"/>
            <a:ext cx="1300480" cy="768350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4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差分</a:t>
            </a:r>
            <a:endParaRPr lang="zh-CN" altLang="en-US" sz="44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1495" y="1496060"/>
            <a:ext cx="801370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差分可以看成前缀和的逆运算。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差分数组：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首先给定一个原数组a：a[1], a[2], a[3]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.......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a[n];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然后我们构造一个数组b ：b[1] ,b[2] , b[3]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...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b[i];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使得 a[i] = b[1] + b[2 ]+ b[3] +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....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+ b[i]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也就是说，a数组是b数组的前缀和数组，反过来我们把b数组叫做a数组的差分数组。换句话说，每一个a[i]都是b数组中从头开始的一段区间和。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xfrm>
            <a:off x="405848" y="209046"/>
            <a:ext cx="7888070" cy="951722"/>
          </a:xfrm>
        </p:spPr>
        <p:txBody>
          <a:bodyPr anchor="ctr">
            <a:normAutofit/>
          </a:bodyPr>
          <a:p>
            <a:r>
              <a:rPr lang="zh-CN" sz="3200" b="1" dirty="0" smtClean="0">
                <a:solidFill>
                  <a:schemeClr val="accent5">
                    <a:lumMod val="75000"/>
                  </a:schemeClr>
                </a:solidFill>
              </a:rPr>
              <a:t>分析</a:t>
            </a:r>
            <a:endParaRPr lang="zh-CN" sz="3200" b="1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1790" y="1440815"/>
            <a:ext cx="84423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这个题肯定不能直接模拟，暴力枚举端点，时间复杂度为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0(n</a:t>
            </a:r>
            <a:r>
              <a:rPr lang="en-US" altLang="zh-CN" sz="24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),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即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50000</a:t>
            </a:r>
            <a:r>
              <a:rPr lang="zh-CN" altLang="en-US" sz="24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，必然超时。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5765" y="2691130"/>
            <a:ext cx="278193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此时，就该想到了求区间和的核武器：“前缀和” 。我们只要先预处理前缀和，然后用 前缀和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[r]-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l-1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] 就是区间和，这样只要再拿他 mod 7 就可以判断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77715" y="500380"/>
            <a:ext cx="17297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>
                <a:highlight>
                  <a:srgbClr val="FFFF00"/>
                </a:highlight>
                <a:sym typeface="+mn-ea"/>
              </a:rPr>
              <a:t>O(n</a:t>
            </a:r>
            <a:r>
              <a:rPr lang="en-US" altLang="zh-CN" sz="2800" baseline="30000">
                <a:highlight>
                  <a:srgbClr val="FFFF00"/>
                </a:highlight>
                <a:sym typeface="+mn-ea"/>
              </a:rPr>
              <a:t>2</a:t>
            </a:r>
            <a:r>
              <a:rPr lang="en-US" altLang="zh-CN" sz="2800">
                <a:highlight>
                  <a:srgbClr val="FFFF00"/>
                </a:highlight>
                <a:sym typeface="+mn-ea"/>
              </a:rPr>
              <a:t>) </a:t>
            </a:r>
            <a:r>
              <a:rPr lang="zh-CN" altLang="en-US" sz="2800">
                <a:highlight>
                  <a:srgbClr val="FFFF00"/>
                </a:highlight>
                <a:sym typeface="+mn-ea"/>
              </a:rPr>
              <a:t>超时</a:t>
            </a:r>
            <a:endParaRPr lang="zh-CN" altLang="en-US" sz="2800">
              <a:highlight>
                <a:srgbClr val="FFFF00"/>
              </a:highlight>
              <a:sym typeface="+mn-ea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3901440" y="2639695"/>
          <a:ext cx="4973320" cy="1137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665"/>
                <a:gridCol w="621665"/>
                <a:gridCol w="621665"/>
                <a:gridCol w="621665"/>
                <a:gridCol w="621665"/>
                <a:gridCol w="621665"/>
                <a:gridCol w="621665"/>
                <a:gridCol w="621665"/>
              </a:tblGrid>
              <a:tr h="379095"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1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2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3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4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5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6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7</a:t>
                      </a:r>
                      <a:endParaRPr lang="en-US" altLang="zh-CN" sz="2400"/>
                    </a:p>
                  </a:txBody>
                  <a:tcPr/>
                </a:tc>
              </a:tr>
              <a:tr h="3790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a[i]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3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5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1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6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2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14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10</a:t>
                      </a:r>
                      <a:endParaRPr lang="en-US" altLang="zh-CN" sz="2400"/>
                    </a:p>
                  </a:txBody>
                  <a:tcPr/>
                </a:tc>
              </a:tr>
              <a:tr h="3790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s[i]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3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8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9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15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17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31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41</a:t>
                      </a:r>
                      <a:endParaRPr lang="en-US" altLang="zh-CN" sz="24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930" y="2639695"/>
            <a:ext cx="5116830" cy="3669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90921" y="425325"/>
            <a:ext cx="5516880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如何构造差分b数组？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1025" y="1377950"/>
            <a:ext cx="66802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最为直接的方法如下：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a[0]= 0;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b[1] = a[1] - a[0];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b[2] = a[2] - a[1];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b[3] =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a[3] - a[2];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........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b[n] = a[n] - a[n-1];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6255" y="4731385"/>
            <a:ext cx="6590665" cy="902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400"/>
              <a:t>我们只要有b数组，通过前缀和运算，就可以在O(n) 的时间内得到a数组 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90921" y="425325"/>
            <a:ext cx="5516880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如何构造差分b数组？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1025" y="1377950"/>
            <a:ext cx="66802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最为直接的方法如下：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a[0]= 0;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b[1] = a[1] - a[0];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b[2] = a[2] - a[1];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b[3] =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a[3] - a[2];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........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b[n] = a[n] - a[n-1];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6255" y="4731385"/>
            <a:ext cx="6590665" cy="902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400"/>
              <a:t>我们只要有b数组，通过前缀和运算，就可以在O(n) 的时间内得到a数组 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15620" y="1256665"/>
            <a:ext cx="800100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输入一个长度为 n 的整数序列。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接下来输入 m 个操作，每个操作包含三个整数 l,r,c，表示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将序列 [l,r] 之间的每个数加上 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请你输出进行完所有操作后的序列。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输入格式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第一行包含两个整数 n 和 m。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第二行包含 n 个整数，表示整数序列。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接下来 m 行，每行包含三个整数 l，r，c，表示一个操作。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输出格式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共一行，包含 n 个整数，表示最终序列。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5930" y="337820"/>
            <a:ext cx="299847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[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1163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]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差分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55930" y="1196975"/>
            <a:ext cx="80010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样例输入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6 3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1 2 2 1 2 1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1 3 1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3 5 1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1 6 1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样例输出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3 4 5 3 4 2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5930" y="337820"/>
            <a:ext cx="299847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[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1163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]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差分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5930" y="4515485"/>
            <a:ext cx="505777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1≤n,m≤100000,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1≤l≤r≤n,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1000≤c≤1000,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1000≤整数序列中元素的值≤1000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63245" y="1483995"/>
            <a:ext cx="8251190" cy="3192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给定区间[l,r]，让我们把a数组中的[l,r]区间中的每一个数都加上c,即 a[l]+c , a[l+1]+c , a[l+2]+c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,......,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a[r] + c;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暴力做法是for循环l到r区间，时间复杂度O(n)，如果我们需要对原数组执行m次这样的操作，时间复杂度就会变成O(n*m)。有没有更高效的做法吗? 考虑差分做法。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5930" y="337820"/>
            <a:ext cx="151193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分析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</a:t>
            </a:r>
            <a:endParaRPr lang="en-US" altLang="zh-CN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11530" y="2199005"/>
            <a:ext cx="752348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如果对b[i]的修改，会影响到a数组中从a[i]及往后的每一个数。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b[5]+1,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则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a[5]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及其后面的数全部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a[5]=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b[1]+b[2]+b[3]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b[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]+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b[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a[6]=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b[1]+b[2]+b[3]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b[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]+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b[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+b[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...     ...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a[r]=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b[1]+b[2]+b[3]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b[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]+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b[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+..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+b[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r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]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5930" y="337820"/>
            <a:ext cx="151193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分析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2</a:t>
            </a:r>
            <a:endParaRPr lang="en-US" altLang="zh-CN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06195" y="1273810"/>
            <a:ext cx="6126480" cy="902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a数组是b数组的前缀和数组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1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a[i] = b[1] + b[2 ]+ b[3] +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....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+ b[i]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1530" y="4976495"/>
            <a:ext cx="7294245" cy="13087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即，让差分b数组中的 b[l] + c ,a数组变成 a[l] + c ,a[l+1] + c,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...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 a[n] + c;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a[l]-a[n]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的值都加了一个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endParaRPr lang="en-US" altLang="zh-CN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55930" y="337820"/>
            <a:ext cx="151193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分析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3</a:t>
            </a:r>
            <a:endParaRPr lang="en-US" altLang="zh-CN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5930" y="2717165"/>
            <a:ext cx="8131810" cy="1714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b[l]+c，效果使得a数组中 a[l]及以后的数都加上了c(红色部分)，但我们只要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求l到r区间加上c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 因此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还需要执行 b[r+1]- 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,让a数组中a[r+1]及往后的区间再减去c(绿色部分)，这样对于a[r] 以后区间的数相当于没有发生改变。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rcRect l="4465" t="22992" r="20681" b="14095"/>
          <a:stretch>
            <a:fillRect/>
          </a:stretch>
        </p:blipFill>
        <p:spPr>
          <a:xfrm>
            <a:off x="716915" y="1147445"/>
            <a:ext cx="7142480" cy="1367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523240" y="4431665"/>
            <a:ext cx="7997825" cy="17824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一维差分结论：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给a数组中的[l, r]区间中的每一个数都加上c,只需对差分数组b做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1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	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b[l] + = c,b[r+1] - = c。</a:t>
            </a:r>
            <a:endParaRPr lang="zh-CN" altLang="en-US" sz="2400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1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时间复杂度为O(1), 大大提高了效率。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370" y="1209675"/>
            <a:ext cx="5923280" cy="5085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1298575"/>
            <a:ext cx="8337550" cy="3086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4645660"/>
            <a:ext cx="701675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55930" y="1167765"/>
            <a:ext cx="8180070" cy="49650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三个农民每天清晨 5 点起床，然后去牛棚给三头牛挤奶。 第一个农民在300秒 (从 5点开始计时) 给他的牛挤奶，一直到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1000 秒。第二个农民在700秒开始，在1200 秒结束。第三个农民在1500秒开始，2100秒结束。 期间最长的至少有一个农民在挤奶的连续时间为 900 秒 (从 300 秒到 1200 秒)，而最长的无人挤奶的连续时间(从挤奶开始一直到挤奶结束)为300秒 (从 1200 秒到1500 秒)。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你的任务是编一个程序，读入一个有 n 个农民挤 n 头牛的工作时间列表，计算以下两点(均以秒为单位):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最长至少有一人在挤奶的时间段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最长的无人挤奶的时间段。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（从有人挤奶开始算起）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5930" y="337820"/>
            <a:ext cx="365760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[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6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37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] 挤牛奶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2670,&quot;width&quot;:9140}"/>
</p:tagLst>
</file>

<file path=ppt/tags/tag10.xml><?xml version="1.0" encoding="utf-8"?>
<p:tagLst xmlns:p="http://schemas.openxmlformats.org/presentationml/2006/main">
  <p:tag name="KSO_WM_UNIT_TABLE_BEAUTIFY" val="smartTable{d9a67abe-9148-432d-b667-07cd9f2cb826}"/>
  <p:tag name="TABLE_ENDDRAG_ORIGIN_RECT" val="161*142"/>
  <p:tag name="TABLE_ENDDRAG_RECT" val="39*151*161*142"/>
</p:tagLst>
</file>

<file path=ppt/tags/tag11.xml><?xml version="1.0" encoding="utf-8"?>
<p:tagLst xmlns:p="http://schemas.openxmlformats.org/presentationml/2006/main">
  <p:tag name="KSO_WM_UNIT_TABLE_BEAUTIFY" val="smartTable{2bddda73-88a1-447a-83ad-316b681d8806}"/>
  <p:tag name="TABLE_ENDDRAG_ORIGIN_RECT" val="161*142"/>
  <p:tag name="TABLE_ENDDRAG_RECT" val="39*151*161*142"/>
</p:tagLst>
</file>

<file path=ppt/tags/tag12.xml><?xml version="1.0" encoding="utf-8"?>
<p:tagLst xmlns:p="http://schemas.openxmlformats.org/presentationml/2006/main">
  <p:tag name="KSO_WM_UNIT_TABLE_BEAUTIFY" val="smartTable{d9a67abe-9148-432d-b667-07cd9f2cb826}"/>
  <p:tag name="TABLE_ENDDRAG_ORIGIN_RECT" val="161*142"/>
  <p:tag name="TABLE_ENDDRAG_RECT" val="39*151*161*142"/>
</p:tagLst>
</file>

<file path=ppt/tags/tag13.xml><?xml version="1.0" encoding="utf-8"?>
<p:tagLst xmlns:p="http://schemas.openxmlformats.org/presentationml/2006/main">
  <p:tag name="KSO_WM_UNIT_PLACING_PICTURE_USER_VIEWPORT" val="{&quot;height&quot;:7620,&quot;width&quot;:9590}"/>
</p:tagLst>
</file>

<file path=ppt/tags/tag14.xml><?xml version="1.0" encoding="utf-8"?>
<p:tagLst xmlns:p="http://schemas.openxmlformats.org/presentationml/2006/main">
  <p:tag name="KSO_WM_UNIT_PLACING_PICTURE_USER_VIEWPORT" val="{&quot;height&quot;:7085,&quot;width&quot;:12000}"/>
</p:tagLst>
</file>

<file path=ppt/tags/tag15.xml><?xml version="1.0" encoding="utf-8"?>
<p:tagLst xmlns:p="http://schemas.openxmlformats.org/presentationml/2006/main">
  <p:tag name="COMMONDATA" val="eyJoZGlkIjoiODMwMTdmODJjOTA1MzMzZjY4YTE3ZWQzNzJiYmQwMTQifQ=="/>
  <p:tag name="KSO_WPP_MARK_KEY" val="9060473a-3e33-4c3d-ad94-510b0174ca60"/>
</p:tagLst>
</file>

<file path=ppt/tags/tag2.xml><?xml version="1.0" encoding="utf-8"?>
<p:tagLst xmlns:p="http://schemas.openxmlformats.org/presentationml/2006/main">
  <p:tag name="KSO_WM_UNIT_TABLE_BEAUTIFY" val="smartTable{bdcfeeae-6bc3-4ea3-81ad-1adab60f2bbd}"/>
  <p:tag name="TABLE_ENDDRAG_ORIGIN_RECT" val="391*89"/>
  <p:tag name="TABLE_ENDDRAG_RECT" val="105*101*391*89"/>
</p:tagLst>
</file>

<file path=ppt/tags/tag3.xml><?xml version="1.0" encoding="utf-8"?>
<p:tagLst xmlns:p="http://schemas.openxmlformats.org/presentationml/2006/main">
  <p:tag name="KSO_WM_UNIT_TABLE_BEAUTIFY" val="smartTable{73826eb9-a043-44bc-b914-6adeec902ea6}"/>
</p:tagLst>
</file>

<file path=ppt/tags/tag4.xml><?xml version="1.0" encoding="utf-8"?>
<p:tagLst xmlns:p="http://schemas.openxmlformats.org/presentationml/2006/main">
  <p:tag name="KSO_WM_UNIT_TABLE_BEAUTIFY" val="smartTable{14a63319-882d-449a-b265-9460dbe71c4d}"/>
</p:tagLst>
</file>

<file path=ppt/tags/tag5.xml><?xml version="1.0" encoding="utf-8"?>
<p:tagLst xmlns:p="http://schemas.openxmlformats.org/presentationml/2006/main">
  <p:tag name="KSO_WM_UNIT_PLACING_PICTURE_USER_VIEWPORT" val="{&quot;height&quot;:5490,&quot;width&quot;:9900}"/>
</p:tagLst>
</file>

<file path=ppt/tags/tag6.xml><?xml version="1.0" encoding="utf-8"?>
<p:tagLst xmlns:p="http://schemas.openxmlformats.org/presentationml/2006/main">
  <p:tag name="KSO_WM_UNIT_TABLE_BEAUTIFY" val="smartTable{c38932be-112d-4929-88f2-a76575c3a3db}"/>
  <p:tag name="TABLE_ENDDRAG_ORIGIN_RECT" val="223*42"/>
  <p:tag name="TABLE_ENDDRAG_RECT" val="363*368*223*42"/>
</p:tagLst>
</file>

<file path=ppt/tags/tag7.xml><?xml version="1.0" encoding="utf-8"?>
<p:tagLst xmlns:p="http://schemas.openxmlformats.org/presentationml/2006/main">
  <p:tag name="KSO_WM_UNIT_TABLE_BEAUTIFY" val="smartTable{2bddda73-88a1-447a-83ad-316b681d8806}"/>
  <p:tag name="TABLE_ENDDRAG_ORIGIN_RECT" val="161*142"/>
  <p:tag name="TABLE_ENDDRAG_RECT" val="39*151*161*142"/>
</p:tagLst>
</file>

<file path=ppt/tags/tag8.xml><?xml version="1.0" encoding="utf-8"?>
<p:tagLst xmlns:p="http://schemas.openxmlformats.org/presentationml/2006/main">
  <p:tag name="KSO_WM_UNIT_TABLE_BEAUTIFY" val="smartTable{2bddda73-88a1-447a-83ad-316b681d8806}"/>
  <p:tag name="TABLE_ENDDRAG_ORIGIN_RECT" val="161*142"/>
  <p:tag name="TABLE_ENDDRAG_RECT" val="39*151*161*142"/>
</p:tagLst>
</file>

<file path=ppt/tags/tag9.xml><?xml version="1.0" encoding="utf-8"?>
<p:tagLst xmlns:p="http://schemas.openxmlformats.org/presentationml/2006/main">
  <p:tag name="KSO_WM_UNIT_TABLE_BEAUTIFY" val="smartTable{8692f624-a905-4d8a-af05-cc1b9fcee67d}"/>
  <p:tag name="TABLE_ENDDRAG_ORIGIN_RECT" val="161*142"/>
  <p:tag name="TABLE_ENDDRAG_RECT" val="39*151*161*14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18891</Words>
  <Application>WPS 演示</Application>
  <PresentationFormat>自定义</PresentationFormat>
  <Paragraphs>2411</Paragraphs>
  <Slides>142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11</vt:i4>
      </vt:variant>
      <vt:variant>
        <vt:lpstr>幻灯片标题</vt:lpstr>
      </vt:variant>
      <vt:variant>
        <vt:i4>142</vt:i4>
      </vt:variant>
    </vt:vector>
  </HeadingPairs>
  <TitlesOfParts>
    <vt:vector size="166" baseType="lpstr">
      <vt:lpstr>Arial</vt:lpstr>
      <vt:lpstr>宋体</vt:lpstr>
      <vt:lpstr>Wingdings</vt:lpstr>
      <vt:lpstr>Times New Roman</vt:lpstr>
      <vt:lpstr>微软雅黑</vt:lpstr>
      <vt:lpstr>Impact</vt:lpstr>
      <vt:lpstr>Calibri</vt:lpstr>
      <vt:lpstr>Arial Unicode MS</vt:lpstr>
      <vt:lpstr>隶书</vt:lpstr>
      <vt:lpstr>Cambria Math</vt:lpstr>
      <vt:lpstr>MS Mincho</vt:lpstr>
      <vt:lpstr>Segoe Print</vt:lpstr>
      <vt:lpstr>Office 主题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前缀和</vt:lpstr>
      <vt:lpstr>教学内容</vt:lpstr>
      <vt:lpstr>1 [1058] 前缀和</vt:lpstr>
      <vt:lpstr>PowerPoint 演示文稿</vt:lpstr>
      <vt:lpstr>PowerPoint 演示文稿</vt:lpstr>
      <vt:lpstr>PowerPoint 演示文稿</vt:lpstr>
      <vt:lpstr>2 [8211] 子序列总和为 7 的倍数</vt:lpstr>
      <vt:lpstr>分析</vt:lpstr>
      <vt:lpstr>分析</vt:lpstr>
      <vt:lpstr>分析</vt:lpstr>
      <vt:lpstr>分析</vt:lpstr>
      <vt:lpstr>2 [1156] 子矩阵的和</vt:lpstr>
      <vt:lpstr>2 [1156] 子矩阵的和</vt:lpstr>
      <vt:lpstr>2 [1156] 子矩阵的和</vt:lpstr>
      <vt:lpstr>PowerPoint 演示文稿</vt:lpstr>
      <vt:lpstr>PowerPoint 演示文稿</vt:lpstr>
      <vt:lpstr>PowerPoint 演示文稿</vt:lpstr>
      <vt:lpstr>2 [1156] 子矩阵的和代码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样例理解</vt:lpstr>
      <vt:lpstr>PowerPoint 演示文稿</vt:lpstr>
      <vt:lpstr>分析：为什么超时</vt:lpstr>
      <vt:lpstr>最坏情况下复杂度</vt:lpstr>
      <vt:lpstr>求出符合要求的行</vt:lpstr>
      <vt:lpstr>求出符合要求的列</vt:lpstr>
      <vt:lpstr>求出当前状态下的 矩阵的分值</vt:lpstr>
      <vt:lpstr>主函数</vt:lpstr>
      <vt:lpstr>超时，约50分</vt:lpstr>
      <vt:lpstr>思考DP模型</vt:lpstr>
      <vt:lpstr>思考DP模型</vt:lpstr>
      <vt:lpstr>思考DP模型</vt:lpstr>
      <vt:lpstr>计算 cost()</vt:lpstr>
      <vt:lpstr>状态转移方程</vt:lpstr>
      <vt:lpstr>状态转移方程</vt:lpstr>
      <vt:lpstr>状态转移方程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教学内容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win10</dc:creator>
  <cp:lastModifiedBy>荃星</cp:lastModifiedBy>
  <cp:revision>137</cp:revision>
  <dcterms:created xsi:type="dcterms:W3CDTF">2019-11-15T07:21:00Z</dcterms:created>
  <dcterms:modified xsi:type="dcterms:W3CDTF">2023-08-19T15:47:37Z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D220921676414EDE814BEDBEDF3CA723</vt:lpwstr>
  </property>
</Properties>
</file>