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0"/>
  </p:notesMasterIdLst>
  <p:sldIdLst>
    <p:sldId id="322" r:id="rId3"/>
    <p:sldId id="427" r:id="rId4"/>
    <p:sldId id="1304" r:id="rId5"/>
    <p:sldId id="1305" r:id="rId6"/>
    <p:sldId id="1306" r:id="rId7"/>
    <p:sldId id="1307" r:id="rId8"/>
    <p:sldId id="1308" r:id="rId9"/>
    <p:sldId id="1309" r:id="rId10"/>
    <p:sldId id="1310" r:id="rId11"/>
    <p:sldId id="1311" r:id="rId12"/>
    <p:sldId id="1312" r:id="rId13"/>
    <p:sldId id="1313" r:id="rId14"/>
    <p:sldId id="1314" r:id="rId15"/>
    <p:sldId id="1315" r:id="rId16"/>
    <p:sldId id="1316" r:id="rId17"/>
    <p:sldId id="1317" r:id="rId18"/>
    <p:sldId id="1318" r:id="rId19"/>
    <p:sldId id="1319" r:id="rId20"/>
    <p:sldId id="1320" r:id="rId21"/>
    <p:sldId id="1321" r:id="rId22"/>
    <p:sldId id="1322" r:id="rId23"/>
    <p:sldId id="1323" r:id="rId24"/>
    <p:sldId id="1324" r:id="rId25"/>
    <p:sldId id="1325" r:id="rId26"/>
    <p:sldId id="1326" r:id="rId27"/>
    <p:sldId id="1327" r:id="rId28"/>
    <p:sldId id="1328" r:id="rId29"/>
    <p:sldId id="1329" r:id="rId30"/>
    <p:sldId id="1330" r:id="rId31"/>
    <p:sldId id="1331" r:id="rId32"/>
    <p:sldId id="1332" r:id="rId33"/>
    <p:sldId id="1333" r:id="rId34"/>
    <p:sldId id="1334" r:id="rId35"/>
    <p:sldId id="1335" r:id="rId36"/>
    <p:sldId id="1336" r:id="rId37"/>
    <p:sldId id="1337" r:id="rId38"/>
    <p:sldId id="1338" r:id="rId39"/>
    <p:sldId id="1339" r:id="rId40"/>
    <p:sldId id="1340" r:id="rId41"/>
    <p:sldId id="1341" r:id="rId42"/>
    <p:sldId id="1342" r:id="rId43"/>
    <p:sldId id="1343" r:id="rId44"/>
    <p:sldId id="1344" r:id="rId45"/>
    <p:sldId id="1345" r:id="rId46"/>
    <p:sldId id="1346" r:id="rId47"/>
    <p:sldId id="1347" r:id="rId48"/>
    <p:sldId id="1348" r:id="rId49"/>
  </p:sldIdLst>
  <p:sldSz cx="9145270" cy="6858000"/>
  <p:notesSz cx="6858000" cy="9144000"/>
  <p:custDataLst>
    <p:tags r:id="rId5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罗 勇" initials="罗" lastIdx="3" clrIdx="0"/>
  <p:cmAuthor id="2" name="luo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-1264" y="-108"/>
      </p:cViewPr>
      <p:guideLst>
        <p:guide orient="horz" pos="225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5" Type="http://schemas.openxmlformats.org/officeDocument/2006/relationships/tags" Target="tags/tag1.xml"/><Relationship Id="rId54" Type="http://schemas.openxmlformats.org/officeDocument/2006/relationships/commentAuthors" Target="commentAuthors.xml"/><Relationship Id="rId53" Type="http://schemas.openxmlformats.org/officeDocument/2006/relationships/tableStyles" Target="tableStyles.xml"/><Relationship Id="rId52" Type="http://schemas.openxmlformats.org/officeDocument/2006/relationships/viewProps" Target="viewProps.xml"/><Relationship Id="rId51" Type="http://schemas.openxmlformats.org/officeDocument/2006/relationships/presProps" Target="presProps.xml"/><Relationship Id="rId5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56D97-C121-4518-9166-38EE255D68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1B510-4A36-4140-9235-F13CF6735E8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  <a:prstGeom prst="rect">
            <a:avLst/>
          </a:prstGeo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副标题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9" name="矩形 8"/>
          <p:cNvSpPr/>
          <p:nvPr userDrawn="1"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 userDrawn="1"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 userDrawn="1"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759" y="365126"/>
            <a:ext cx="788807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759" y="1825625"/>
            <a:ext cx="788807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4812" y="365125"/>
            <a:ext cx="1972017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759" y="365125"/>
            <a:ext cx="5801732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737" y="1825625"/>
            <a:ext cx="388674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793" y="1825625"/>
            <a:ext cx="388674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Rectangle 4"/>
          <p:cNvSpPr>
            <a:spLocks noGrp="1"/>
          </p:cNvSpPr>
          <p:nvPr>
            <p:ph type="dt" sz="half" idx="12"/>
          </p:nvPr>
        </p:nvSpPr>
        <p:spPr>
          <a:xfrm>
            <a:off x="685895" y="6248400"/>
            <a:ext cx="190526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5"/>
          <p:cNvSpPr>
            <a:spLocks noGrp="1"/>
          </p:cNvSpPr>
          <p:nvPr>
            <p:ph type="ftr" sz="quarter" idx="3"/>
          </p:nvPr>
        </p:nvSpPr>
        <p:spPr>
          <a:xfrm>
            <a:off x="3124634" y="6248400"/>
            <a:ext cx="2896002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x-none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浙江财经大学信智学院 陈琰宏</a:t>
            </a: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6"/>
          <p:cNvSpPr>
            <a:spLocks noGrp="1"/>
          </p:cNvSpPr>
          <p:nvPr>
            <p:ph type="sldNum" sz="quarter" idx="4"/>
          </p:nvPr>
        </p:nvSpPr>
        <p:spPr>
          <a:xfrm>
            <a:off x="6554110" y="6248400"/>
            <a:ext cx="190526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69DFB09-06DA-4D7B-B329-89A7B5D591DD}" type="slidenum">
              <a:rPr kumimoji="0" lang="en-US" altLang="x-none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759" y="365126"/>
            <a:ext cx="788807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759" y="1825625"/>
            <a:ext cx="788807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Picture 2" descr="C:\Users\Administrator\Desktop\b21c8701a18b87d6e9bbd88e060828381e30fda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870" y="226060"/>
            <a:ext cx="923290" cy="88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96" y="1709739"/>
            <a:ext cx="788807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96" y="4589464"/>
            <a:ext cx="788807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759" y="365126"/>
            <a:ext cx="788807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759" y="1825625"/>
            <a:ext cx="38868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954" y="1825625"/>
            <a:ext cx="38868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50" y="365126"/>
            <a:ext cx="788807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951" y="1681163"/>
            <a:ext cx="386901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951" y="2505075"/>
            <a:ext cx="386901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954" y="1681163"/>
            <a:ext cx="388806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954" y="2505075"/>
            <a:ext cx="388806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759" y="365126"/>
            <a:ext cx="788807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51" y="457200"/>
            <a:ext cx="294969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8066" y="987426"/>
            <a:ext cx="4629954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951" y="2057400"/>
            <a:ext cx="294969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51" y="457200"/>
            <a:ext cx="294969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8066" y="987426"/>
            <a:ext cx="4629954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951" y="2057400"/>
            <a:ext cx="294969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文本占位符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9" name="日期占位符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zh-CN" altLang="en-US" dirty="0" smtClean="0"/>
              <a:t>浙江财经大学信智学院 陈琰宏</a:t>
            </a:r>
            <a:endParaRPr lang="zh-CN" altLang="en-US" dirty="0"/>
          </a:p>
        </p:txBody>
      </p:sp>
      <p:sp>
        <p:nvSpPr>
          <p:cNvPr id="11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等腰三角形 13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>
          <a:xfrm>
            <a:off x="1114272" y="3736672"/>
            <a:ext cx="6912768" cy="1003279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STL</a:t>
            </a:r>
            <a:r>
              <a:rPr lang="zh-CN" altLang="en-US" sz="4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模板</a:t>
            </a:r>
            <a:endParaRPr lang="zh-CN" altLang="en-US" sz="44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副标题 2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>
            <a:normAutofit/>
          </a:bodyPr>
          <a:lstStyle/>
          <a:p>
            <a:pPr algn="ctr"/>
            <a:r>
              <a:rPr lang="en-US" altLang="zh-CN" sz="2800" dirty="0" smtClean="0"/>
              <a:t>                                   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信智学院  </a:t>
            </a:r>
            <a:r>
              <a:rPr 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陈琰宏</a:t>
            </a:r>
            <a:endParaRPr 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4" y="1124744"/>
            <a:ext cx="9144000" cy="10424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5181"/>
    </mc:Choice>
    <mc:Fallback>
      <p:transition spd="slow" advTm="518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765" y="24130"/>
            <a:ext cx="6932930" cy="514985"/>
          </a:xfrm>
        </p:spPr>
        <p:txBody>
          <a:bodyPr>
            <a:normAutofit fontScale="90000"/>
          </a:bodyPr>
          <a:lstStyle/>
          <a:p>
            <a:pPr marL="0" indent="0">
              <a:buFont typeface="Wingdings" panose="05000000000000000000" pitchFamily="2" charset="2"/>
            </a:pPr>
            <a:r>
              <a:rPr lang="en-US" altLang="zh-CN" sz="3200" b="1" dirty="0">
                <a:solidFill>
                  <a:srgbClr val="FFC000"/>
                </a:solidFill>
              </a:rPr>
              <a:t>vector</a:t>
            </a:r>
            <a:endParaRPr lang="en-US" altLang="zh-CN" sz="3200" b="1" dirty="0">
              <a:solidFill>
                <a:srgbClr val="FFC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3390" y="1123315"/>
            <a:ext cx="7886700" cy="4351338"/>
          </a:xfrm>
        </p:spPr>
        <p:txBody>
          <a:bodyPr/>
          <a:lstStyle/>
          <a:p>
            <a:r>
              <a:rPr lang="zh-CN" altLang="en-US" sz="2400" dirty="0"/>
              <a:t>数组：算法竞赛中，为避免出错，一般用静态数组。能开多大就开多</a:t>
            </a:r>
            <a:r>
              <a:rPr lang="zh-CN" altLang="en-US" sz="2400" dirty="0">
                <a:solidFill>
                  <a:srgbClr val="FF0000"/>
                </a:solidFill>
              </a:rPr>
              <a:t>大</a:t>
            </a:r>
            <a:r>
              <a:rPr lang="zh-CN" altLang="en-US" sz="2400" dirty="0"/>
              <a:t>：</a:t>
            </a:r>
            <a:endParaRPr lang="en-US" altLang="zh-CN" sz="2400" dirty="0"/>
          </a:p>
          <a:p>
            <a:pPr marL="914400" lvl="2" indent="0">
              <a:buNone/>
            </a:pPr>
            <a:r>
              <a:rPr lang="en-US" altLang="zh-CN" sz="2800" dirty="0"/>
              <a:t>int a[1000000], </a:t>
            </a:r>
            <a:r>
              <a:rPr lang="en-US" altLang="zh-CN" sz="2800" dirty="0" err="1"/>
              <a:t>dp</a:t>
            </a:r>
            <a:r>
              <a:rPr lang="en-US" altLang="zh-CN" sz="2800" dirty="0"/>
              <a:t>[1000000];</a:t>
            </a:r>
            <a:endParaRPr lang="en-US" altLang="zh-CN" sz="2800" dirty="0"/>
          </a:p>
          <a:p>
            <a:pPr marL="914400" lvl="2" indent="0">
              <a:buNone/>
            </a:pPr>
            <a:endParaRPr lang="en-US" altLang="zh-CN" sz="1800" dirty="0"/>
          </a:p>
          <a:p>
            <a:r>
              <a:rPr lang="zh-CN" altLang="en-US" sz="2400" dirty="0"/>
              <a:t>如果空间紧张，用</a:t>
            </a:r>
            <a:r>
              <a:rPr lang="en-US" altLang="zh-CN" sz="2400" dirty="0"/>
              <a:t>STL</a:t>
            </a:r>
            <a:r>
              <a:rPr lang="zh-CN" altLang="en-US" sz="2400" dirty="0"/>
              <a:t>的</a:t>
            </a:r>
            <a:r>
              <a:rPr lang="en-US" altLang="zh-CN" sz="2400" dirty="0"/>
              <a:t>vector</a:t>
            </a:r>
            <a:r>
              <a:rPr lang="zh-CN" altLang="en-US" sz="2400" dirty="0"/>
              <a:t>建立动态数组，不易出错。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9285" y="1253490"/>
            <a:ext cx="7886700" cy="4351338"/>
          </a:xfrm>
        </p:spPr>
        <p:txBody>
          <a:bodyPr/>
          <a:lstStyle/>
          <a:p>
            <a:r>
              <a:rPr lang="en-US" altLang="zh-CN" dirty="0"/>
              <a:t>Vector</a:t>
            </a:r>
            <a:r>
              <a:rPr lang="zh-CN" altLang="en-US" dirty="0"/>
              <a:t>：</a:t>
            </a:r>
            <a:r>
              <a:rPr lang="zh-CN" altLang="zh-CN" dirty="0"/>
              <a:t>动态数组，运行时根据需要改变数组大小。</a:t>
            </a:r>
            <a:endParaRPr lang="en-US" altLang="zh-CN" dirty="0"/>
          </a:p>
          <a:p>
            <a:r>
              <a:rPr lang="zh-CN" altLang="zh-CN" dirty="0"/>
              <a:t>以数组形式存储，内存空间是连续的，索引可以在常数时间内完成。</a:t>
            </a:r>
            <a:endParaRPr lang="en-US" altLang="zh-CN" dirty="0"/>
          </a:p>
          <a:p>
            <a:r>
              <a:rPr lang="zh-CN" altLang="zh-CN" dirty="0"/>
              <a:t>但是在中间进行插入和删除操作，会造成内存块的拷贝。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765" y="24130"/>
            <a:ext cx="6932930" cy="514985"/>
          </a:xfrm>
        </p:spPr>
        <p:txBody>
          <a:bodyPr>
            <a:normAutofit fontScale="90000"/>
          </a:bodyPr>
          <a:p>
            <a:pPr marL="0" indent="0">
              <a:buFont typeface="Wingdings" panose="05000000000000000000" pitchFamily="2" charset="2"/>
            </a:pPr>
            <a:r>
              <a:rPr lang="en-US" altLang="zh-CN" sz="3200" b="1" dirty="0">
                <a:solidFill>
                  <a:srgbClr val="FFC000"/>
                </a:solidFill>
              </a:rPr>
              <a:t>vector</a:t>
            </a:r>
            <a:endParaRPr lang="en-US" altLang="zh-CN" sz="3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835" y="495618"/>
            <a:ext cx="8229600" cy="922114"/>
          </a:xfrm>
        </p:spPr>
        <p:txBody>
          <a:bodyPr/>
          <a:lstStyle/>
          <a:p>
            <a:r>
              <a:rPr lang="en-US" altLang="zh-CN" sz="2800" dirty="0">
                <a:solidFill>
                  <a:srgbClr val="FF0000"/>
                </a:solidFill>
              </a:rPr>
              <a:t>vector</a:t>
            </a:r>
            <a:r>
              <a:rPr lang="zh-CN" altLang="zh-CN" sz="2800" dirty="0">
                <a:solidFill>
                  <a:srgbClr val="FF0000"/>
                </a:solidFill>
              </a:rPr>
              <a:t>容器能存放任何类型的对象</a:t>
            </a:r>
            <a:endParaRPr lang="zh-CN" altLang="zh-CN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73115" y="1417638"/>
          <a:ext cx="9036050" cy="47771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8900"/>
                <a:gridCol w="3526155"/>
                <a:gridCol w="2880995"/>
              </a:tblGrid>
              <a:tr h="3981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chemeClr val="bg1"/>
                          </a:solidFill>
                          <a:effectLst/>
                        </a:rPr>
                        <a:t>功能</a:t>
                      </a:r>
                      <a:endParaRPr lang="zh-CN" sz="2400" kern="100" dirty="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chemeClr val="bg1"/>
                          </a:solidFill>
                          <a:effectLst/>
                        </a:rPr>
                        <a:t>例子</a:t>
                      </a:r>
                      <a:endParaRPr lang="zh-CN" sz="2000" kern="10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chemeClr val="bg1"/>
                          </a:solidFill>
                          <a:effectLst/>
                        </a:rPr>
                        <a:t>说明</a:t>
                      </a:r>
                      <a:endParaRPr lang="zh-CN" sz="2400" kern="100" dirty="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365760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chemeClr val="bg1"/>
                          </a:solidFill>
                          <a:effectLst/>
                        </a:rPr>
                        <a:t>定义</a:t>
                      </a:r>
                      <a:r>
                        <a:rPr lang="en-US" sz="2400" kern="100" dirty="0">
                          <a:solidFill>
                            <a:schemeClr val="bg1"/>
                          </a:solidFill>
                          <a:effectLst/>
                        </a:rPr>
                        <a:t>int</a:t>
                      </a:r>
                      <a:r>
                        <a:rPr lang="zh-CN" sz="2400" kern="100" dirty="0">
                          <a:solidFill>
                            <a:schemeClr val="bg1"/>
                          </a:solidFill>
                          <a:effectLst/>
                        </a:rPr>
                        <a:t>型数组</a:t>
                      </a:r>
                      <a:endParaRPr lang="zh-CN" sz="2400" kern="100" dirty="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bg1"/>
                          </a:solidFill>
                          <a:effectLst/>
                        </a:rPr>
                        <a:t>vector&lt;int&gt; a;</a:t>
                      </a:r>
                      <a:endParaRPr lang="zh-CN" sz="2000" kern="10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chemeClr val="bg1"/>
                          </a:solidFill>
                          <a:effectLst/>
                        </a:rPr>
                        <a:t>默认初始化，</a:t>
                      </a:r>
                      <a:r>
                        <a:rPr lang="en-US" sz="2400" kern="100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r>
                        <a:rPr lang="zh-CN" sz="2400" kern="100" dirty="0">
                          <a:solidFill>
                            <a:schemeClr val="bg1"/>
                          </a:solidFill>
                          <a:effectLst/>
                        </a:rPr>
                        <a:t>为空</a:t>
                      </a:r>
                      <a:endParaRPr lang="zh-CN" sz="2400" kern="100" dirty="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365760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bg1"/>
                          </a:solidFill>
                          <a:effectLst/>
                        </a:rPr>
                        <a:t>vector&lt;int&gt; b(a);</a:t>
                      </a:r>
                      <a:endParaRPr lang="zh-CN" sz="2000" kern="10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chemeClr val="bg1"/>
                          </a:solidFill>
                          <a:effectLst/>
                        </a:rPr>
                        <a:t>用</a:t>
                      </a:r>
                      <a:r>
                        <a:rPr lang="en-US" sz="2400" kern="10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r>
                        <a:rPr lang="zh-CN" sz="2400" kern="100">
                          <a:solidFill>
                            <a:schemeClr val="bg1"/>
                          </a:solidFill>
                          <a:effectLst/>
                        </a:rPr>
                        <a:t>定义</a:t>
                      </a:r>
                      <a:r>
                        <a:rPr lang="en-US" sz="2400" kern="100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endParaRPr lang="zh-CN" sz="2400" kern="10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731520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</a:rPr>
                        <a:t>vector&lt;int&gt; a(100);</a:t>
                      </a:r>
                      <a:endParaRPr lang="zh-CN" sz="2000" kern="100" dirty="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r>
                        <a:rPr lang="zh-CN" sz="2400" kern="100" dirty="0">
                          <a:solidFill>
                            <a:schemeClr val="bg1"/>
                          </a:solidFill>
                          <a:effectLst/>
                        </a:rPr>
                        <a:t>有</a:t>
                      </a:r>
                      <a:r>
                        <a:rPr lang="en-US" sz="2400" kern="100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r>
                        <a:rPr lang="zh-CN" sz="2400" kern="100" dirty="0">
                          <a:solidFill>
                            <a:schemeClr val="bg1"/>
                          </a:solidFill>
                          <a:effectLst/>
                        </a:rPr>
                        <a:t>个值为</a:t>
                      </a:r>
                      <a:r>
                        <a:rPr lang="en-US" sz="2400" kern="1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r>
                        <a:rPr lang="zh-CN" sz="2400" kern="100" dirty="0">
                          <a:solidFill>
                            <a:schemeClr val="bg1"/>
                          </a:solidFill>
                          <a:effectLst/>
                        </a:rPr>
                        <a:t>的元素</a:t>
                      </a:r>
                      <a:endParaRPr lang="zh-CN" sz="2400" kern="100" dirty="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365760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bg1"/>
                          </a:solidFill>
                          <a:effectLst/>
                        </a:rPr>
                        <a:t>vector&lt;int&gt; a(100, 6);</a:t>
                      </a:r>
                      <a:endParaRPr lang="zh-CN" sz="2000" kern="10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r>
                        <a:rPr lang="zh-CN" sz="2400" kern="100" dirty="0">
                          <a:solidFill>
                            <a:schemeClr val="bg1"/>
                          </a:solidFill>
                          <a:effectLst/>
                        </a:rPr>
                        <a:t>个值为</a:t>
                      </a:r>
                      <a:r>
                        <a:rPr lang="en-US" sz="2400" kern="1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r>
                        <a:rPr lang="zh-CN" sz="2400" kern="100" dirty="0">
                          <a:solidFill>
                            <a:schemeClr val="bg1"/>
                          </a:solidFill>
                          <a:effectLst/>
                        </a:rPr>
                        <a:t>的元素</a:t>
                      </a:r>
                      <a:endParaRPr lang="zh-CN" sz="2400" kern="100" dirty="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36576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chemeClr val="bg1"/>
                          </a:solidFill>
                          <a:effectLst/>
                        </a:rPr>
                        <a:t>定义</a:t>
                      </a:r>
                      <a:r>
                        <a:rPr lang="en-US" sz="2400" kern="100">
                          <a:solidFill>
                            <a:schemeClr val="bg1"/>
                          </a:solidFill>
                          <a:effectLst/>
                        </a:rPr>
                        <a:t>string</a:t>
                      </a:r>
                      <a:r>
                        <a:rPr lang="zh-CN" sz="2400" kern="100">
                          <a:solidFill>
                            <a:schemeClr val="bg1"/>
                          </a:solidFill>
                          <a:effectLst/>
                        </a:rPr>
                        <a:t>型数组</a:t>
                      </a:r>
                      <a:endParaRPr lang="zh-CN" sz="2400" kern="10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bg1"/>
                          </a:solidFill>
                          <a:effectLst/>
                        </a:rPr>
                        <a:t>vector&lt;string&gt; a(10,”null”);</a:t>
                      </a:r>
                      <a:endParaRPr lang="zh-CN" sz="2000" kern="10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r>
                        <a:rPr lang="zh-CN" sz="2400" kern="100" dirty="0">
                          <a:solidFill>
                            <a:schemeClr val="bg1"/>
                          </a:solidFill>
                          <a:effectLst/>
                        </a:rPr>
                        <a:t>个值为</a:t>
                      </a:r>
                      <a:r>
                        <a:rPr lang="en-US" sz="2400" kern="100" dirty="0">
                          <a:solidFill>
                            <a:schemeClr val="bg1"/>
                          </a:solidFill>
                          <a:effectLst/>
                        </a:rPr>
                        <a:t>null</a:t>
                      </a:r>
                      <a:r>
                        <a:rPr lang="zh-CN" sz="2400" kern="100" dirty="0">
                          <a:solidFill>
                            <a:schemeClr val="bg1"/>
                          </a:solidFill>
                          <a:effectLst/>
                        </a:rPr>
                        <a:t>的元素</a:t>
                      </a:r>
                      <a:endParaRPr lang="zh-CN" sz="2400" kern="100" dirty="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731520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bg1"/>
                          </a:solidFill>
                          <a:effectLst/>
                        </a:rPr>
                        <a:t>vector&lt;string&gt; vec(10,”hello”);</a:t>
                      </a:r>
                      <a:endParaRPr lang="zh-CN" sz="2000" kern="10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r>
                        <a:rPr lang="zh-CN" sz="2400" kern="100" dirty="0">
                          <a:solidFill>
                            <a:schemeClr val="bg1"/>
                          </a:solidFill>
                          <a:effectLst/>
                        </a:rPr>
                        <a:t>个值为</a:t>
                      </a:r>
                      <a:r>
                        <a:rPr lang="en-US" sz="2400" kern="100" dirty="0">
                          <a:solidFill>
                            <a:schemeClr val="bg1"/>
                          </a:solidFill>
                          <a:effectLst/>
                        </a:rPr>
                        <a:t>hello</a:t>
                      </a:r>
                      <a:r>
                        <a:rPr lang="zh-CN" sz="2400" kern="100" dirty="0">
                          <a:solidFill>
                            <a:schemeClr val="bg1"/>
                          </a:solidFill>
                          <a:effectLst/>
                        </a:rPr>
                        <a:t>的元素</a:t>
                      </a:r>
                      <a:endParaRPr lang="zh-CN" sz="2400" kern="100" dirty="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726440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bg1"/>
                          </a:solidFill>
                          <a:effectLst/>
                        </a:rPr>
                        <a:t>vector&lt;string&gt;b(a.begin(), a.end()); </a:t>
                      </a:r>
                      <a:endParaRPr lang="zh-CN" sz="2000" kern="10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r>
                        <a:rPr lang="zh-CN" sz="2400" kern="100" dirty="0">
                          <a:solidFill>
                            <a:schemeClr val="bg1"/>
                          </a:solidFill>
                          <a:effectLst/>
                        </a:rPr>
                        <a:t>是</a:t>
                      </a:r>
                      <a:r>
                        <a:rPr lang="en-US" sz="2400" kern="100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r>
                        <a:rPr lang="zh-CN" sz="2400" kern="100" dirty="0">
                          <a:solidFill>
                            <a:schemeClr val="bg1"/>
                          </a:solidFill>
                          <a:effectLst/>
                        </a:rPr>
                        <a:t>的复制</a:t>
                      </a:r>
                      <a:endParaRPr lang="zh-CN" sz="2400" kern="100" dirty="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726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chemeClr val="bg1"/>
                          </a:solidFill>
                          <a:effectLst/>
                        </a:rPr>
                        <a:t>定义结构型数组</a:t>
                      </a:r>
                      <a:endParaRPr lang="zh-CN" sz="2400" kern="100" dirty="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</a:rPr>
                        <a:t>struct point { int x, y;};</a:t>
                      </a:r>
                      <a:endParaRPr lang="zh-CN" sz="2000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</a:rPr>
                        <a:t>vector&lt;point&gt; a;</a:t>
                      </a:r>
                      <a:endParaRPr lang="zh-CN" sz="2000" kern="100" dirty="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r>
                        <a:rPr lang="zh-CN" sz="2400" kern="100" dirty="0">
                          <a:solidFill>
                            <a:schemeClr val="bg1"/>
                          </a:solidFill>
                          <a:effectLst/>
                        </a:rPr>
                        <a:t>用来存坐标</a:t>
                      </a:r>
                      <a:endParaRPr lang="zh-CN" sz="2400" kern="100" dirty="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5" name="标题 1"/>
          <p:cNvSpPr>
            <a:spLocks noGrp="1"/>
          </p:cNvSpPr>
          <p:nvPr/>
        </p:nvSpPr>
        <p:spPr>
          <a:xfrm>
            <a:off x="278765" y="24130"/>
            <a:ext cx="6932930" cy="514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Font typeface="Wingdings" panose="05000000000000000000" pitchFamily="2" charset="2"/>
            </a:pPr>
            <a:r>
              <a:rPr lang="en-US" altLang="zh-CN" sz="3200" b="1" dirty="0">
                <a:solidFill>
                  <a:srgbClr val="FFC000"/>
                </a:solidFill>
              </a:rPr>
              <a:t>vector</a:t>
            </a:r>
            <a:endParaRPr lang="en-US" altLang="zh-CN" sz="3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3390" y="882015"/>
            <a:ext cx="7886700" cy="4351338"/>
          </a:xfrm>
        </p:spPr>
        <p:txBody>
          <a:bodyPr>
            <a:normAutofit fontScale="25000"/>
          </a:bodyPr>
          <a:p>
            <a:pPr marL="0" indent="0">
              <a:buNone/>
            </a:pPr>
            <a:r>
              <a:rPr lang="zh-CN" altLang="en-US"/>
              <a:t>#include &lt;cstring&gt;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#include &lt;vector&gt;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#include &lt;iostream&gt;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using namespace std;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int ar[10] = { 12, 45, 234, 64, 12, 35, 63, 23, 12, 55 };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char* str = "Hello World";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int main()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{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	vector &lt;int&gt; vec1(ar, ar + 10); // first=ar,last=ar+10, 不包括ar+10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	vector &lt; char &gt; vec2(str, str + strlen(str)); // first=str,last= str+strlen(str)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	cout &lt;&lt; "vec1:" &lt;&lt; endl;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	// 打印vec1 和vec2 ，const_iterator 是迭代器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	for (int i=0; i&lt;vec1.size(); i++)cout &lt;&lt; vec1[i]&lt;&lt;" ";// 输出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	//for (vector&lt;int&gt;::const_iterator p = vec1.begin();p != vec1.end(); ++p)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	//cout &lt;&lt; *p&lt;&lt;" ";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	cout &lt;&lt; '\n' &lt;&lt; "vec2:" &lt;&lt; endl;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	for (vector&lt; char &gt;::const_iterator p1 = vec2.begin();p1 != vec2.end(); ++p1)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	cout &lt;&lt; *p1;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	cout &lt;&lt; '\n';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	return 0;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}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555" y="570865"/>
            <a:ext cx="9023985" cy="4861560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/>
        </p:nvSpPr>
        <p:spPr>
          <a:xfrm>
            <a:off x="278765" y="24130"/>
            <a:ext cx="6932930" cy="514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FFC000"/>
                </a:solidFill>
              </a:rPr>
              <a:t>简单用法</a:t>
            </a:r>
            <a:endParaRPr lang="zh-CN" altLang="en-US" sz="3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0355" y="80010"/>
            <a:ext cx="7864475" cy="503555"/>
          </a:xfrm>
        </p:spPr>
        <p:txBody>
          <a:bodyPr>
            <a:noAutofit/>
          </a:bodyPr>
          <a:lstStyle/>
          <a:p>
            <a:r>
              <a:rPr lang="zh-CN" altLang="en-US" sz="3200" b="1" dirty="0">
                <a:solidFill>
                  <a:srgbClr val="FFC000"/>
                </a:solidFill>
              </a:rPr>
              <a:t>多维数组</a:t>
            </a:r>
            <a:endParaRPr lang="zh-CN" altLang="en-US" sz="3200" b="1" dirty="0">
              <a:solidFill>
                <a:srgbClr val="FFC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835" y="1600201"/>
            <a:ext cx="8229600" cy="2836912"/>
          </a:xfrm>
        </p:spPr>
        <p:txBody>
          <a:bodyPr/>
          <a:lstStyle/>
          <a:p>
            <a:r>
              <a:rPr lang="zh-CN" altLang="zh-CN" dirty="0"/>
              <a:t>定义多维数组，例如定义一个二维数组：</a:t>
            </a:r>
            <a:endParaRPr lang="zh-CN" altLang="zh-CN" dirty="0"/>
          </a:p>
          <a:p>
            <a:pPr marL="457200" lvl="1" indent="0">
              <a:buNone/>
            </a:pPr>
            <a:r>
              <a:rPr lang="en-US" altLang="zh-CN" sz="3200" dirty="0"/>
              <a:t>vector&lt;int&gt; a[MAXN];</a:t>
            </a:r>
            <a:endParaRPr lang="zh-CN" altLang="zh-CN" sz="3200" dirty="0"/>
          </a:p>
          <a:p>
            <a:r>
              <a:rPr lang="zh-CN" altLang="zh-CN" dirty="0"/>
              <a:t>它的第一维大小是固定的</a:t>
            </a:r>
            <a:r>
              <a:rPr lang="en-US" altLang="zh-CN" dirty="0"/>
              <a:t>MAXN</a:t>
            </a:r>
            <a:r>
              <a:rPr lang="zh-CN" altLang="zh-CN" dirty="0"/>
              <a:t>，第二维是动态的。</a:t>
            </a:r>
            <a:endParaRPr lang="en-US" altLang="zh-CN" dirty="0"/>
          </a:p>
          <a:p>
            <a:r>
              <a:rPr lang="zh-CN" altLang="zh-CN" dirty="0"/>
              <a:t>用这个方式，可以实现图的邻接表存储</a:t>
            </a:r>
            <a:r>
              <a:rPr lang="zh-CN" altLang="en-US" dirty="0"/>
              <a:t>。</a:t>
            </a:r>
            <a:endParaRPr lang="zh-CN" altLang="en-US" dirty="0"/>
          </a:p>
        </p:txBody>
      </p:sp>
      <p:pic>
        <p:nvPicPr>
          <p:cNvPr id="24580" name="Picture 4" descr="https://timgsa.baidu.com/timg?image&amp;quality=80&amp;size=b9999_10000&amp;sec=1555651941088&amp;di=df2799468459814d79c330b992855ca0&amp;imgtype=0&amp;src=http%3A%2F%2Fdingyue.nosdn.127.net%2FGDDuPXAT4pcNZh6hOheV0k9OwYbSuRnSaDdW4%3DzOj9Kr3153959818936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643" y="4798838"/>
            <a:ext cx="4608512" cy="131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108139" y="188005"/>
          <a:ext cx="8928735" cy="6552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6125"/>
                <a:gridCol w="3545205"/>
                <a:gridCol w="3367405"/>
              </a:tblGrid>
              <a:tr h="393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chemeClr val="bg1"/>
                          </a:solidFill>
                          <a:effectLst/>
                        </a:rPr>
                        <a:t>功能</a:t>
                      </a:r>
                      <a:endParaRPr lang="zh-CN" sz="2000" kern="10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chemeClr val="bg1"/>
                          </a:solidFill>
                          <a:effectLst/>
                        </a:rPr>
                        <a:t>例子</a:t>
                      </a:r>
                      <a:endParaRPr lang="zh-CN" sz="2000" kern="10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chemeClr val="bg1"/>
                          </a:solidFill>
                          <a:effectLst/>
                        </a:rPr>
                        <a:t>说明</a:t>
                      </a:r>
                      <a:endParaRPr lang="zh-CN" sz="2000" kern="10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chemeClr val="bg1"/>
                          </a:solidFill>
                          <a:effectLst/>
                        </a:rPr>
                        <a:t>赋值</a:t>
                      </a:r>
                      <a:endParaRPr lang="zh-CN" sz="2000" kern="10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bg1"/>
                          </a:solidFill>
                          <a:effectLst/>
                        </a:rPr>
                        <a:t>a.push_back(100); </a:t>
                      </a:r>
                      <a:endParaRPr lang="en-US" sz="2000" kern="10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chemeClr val="bg1"/>
                          </a:solidFill>
                          <a:effectLst/>
                        </a:rPr>
                        <a:t>在尾部添加元素</a:t>
                      </a:r>
                      <a:endParaRPr lang="zh-CN" sz="2000" kern="10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393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chemeClr val="bg1"/>
                          </a:solidFill>
                          <a:effectLst/>
                        </a:rPr>
                        <a:t>元素个数</a:t>
                      </a:r>
                      <a:endParaRPr lang="zh-CN" sz="2000" kern="10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bg1"/>
                          </a:solidFill>
                          <a:effectLst/>
                        </a:rPr>
                        <a:t>int size = a.size();</a:t>
                      </a:r>
                      <a:endParaRPr lang="en-US" sz="2000" kern="10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chemeClr val="bg1"/>
                          </a:solidFill>
                          <a:effectLst/>
                        </a:rPr>
                        <a:t>元素个数</a:t>
                      </a:r>
                      <a:endParaRPr lang="zh-CN" sz="2000" kern="10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chemeClr val="bg1"/>
                          </a:solidFill>
                          <a:effectLst/>
                        </a:rPr>
                        <a:t>是否为空</a:t>
                      </a:r>
                      <a:endParaRPr lang="zh-CN" sz="2000" kern="10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bg1"/>
                          </a:solidFill>
                          <a:effectLst/>
                        </a:rPr>
                        <a:t>bool isEmpty = a.empty();</a:t>
                      </a:r>
                      <a:endParaRPr lang="en-US" sz="2000" kern="10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chemeClr val="bg1"/>
                          </a:solidFill>
                          <a:effectLst/>
                        </a:rPr>
                        <a:t>判断是否为空</a:t>
                      </a:r>
                      <a:endParaRPr lang="zh-CN" sz="2000" kern="10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393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chemeClr val="bg1"/>
                          </a:solidFill>
                          <a:effectLst/>
                        </a:rPr>
                        <a:t>打印</a:t>
                      </a:r>
                      <a:endParaRPr lang="zh-CN" sz="2000" kern="10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bg1"/>
                          </a:solidFill>
                          <a:effectLst/>
                        </a:rPr>
                        <a:t>cout&lt;&lt;a[0]&lt;&lt;endl; </a:t>
                      </a:r>
                      <a:endParaRPr lang="en-US" sz="2000" kern="10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chemeClr val="bg1"/>
                          </a:solidFill>
                          <a:effectLst/>
                        </a:rPr>
                        <a:t>打印第一个元素</a:t>
                      </a:r>
                      <a:endParaRPr lang="zh-CN" sz="2000" kern="10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chemeClr val="bg1"/>
                          </a:solidFill>
                          <a:effectLst/>
                        </a:rPr>
                        <a:t>中间插入</a:t>
                      </a:r>
                      <a:endParaRPr lang="zh-CN" sz="2000" kern="10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bg1"/>
                          </a:solidFill>
                          <a:effectLst/>
                        </a:rPr>
                        <a:t>a.insert(a.begin()+i, k);</a:t>
                      </a:r>
                      <a:endParaRPr lang="en-US" sz="2000" kern="10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chemeClr val="bg1"/>
                          </a:solidFill>
                          <a:effectLst/>
                        </a:rPr>
                        <a:t>在第</a:t>
                      </a:r>
                      <a:r>
                        <a:rPr lang="en-US" sz="2000" kern="100">
                          <a:solidFill>
                            <a:schemeClr val="bg1"/>
                          </a:solidFill>
                          <a:effectLst/>
                        </a:rPr>
                        <a:t>i</a:t>
                      </a:r>
                      <a:r>
                        <a:rPr lang="zh-CN" sz="2000" kern="100">
                          <a:solidFill>
                            <a:schemeClr val="bg1"/>
                          </a:solidFill>
                          <a:effectLst/>
                        </a:rPr>
                        <a:t>个元素前面插入</a:t>
                      </a:r>
                      <a:r>
                        <a:rPr lang="en-US" sz="2000" kern="100">
                          <a:solidFill>
                            <a:schemeClr val="bg1"/>
                          </a:solidFill>
                          <a:effectLst/>
                        </a:rPr>
                        <a:t>k</a:t>
                      </a:r>
                      <a:endParaRPr lang="en-US" sz="2000" kern="10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393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chemeClr val="bg1"/>
                          </a:solidFill>
                          <a:effectLst/>
                        </a:rPr>
                        <a:t>尾部插入</a:t>
                      </a:r>
                      <a:endParaRPr lang="zh-CN" sz="2000" kern="10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bg1"/>
                          </a:solidFill>
                          <a:effectLst/>
                        </a:rPr>
                        <a:t>a.push_back(8);</a:t>
                      </a:r>
                      <a:endParaRPr lang="en-US" sz="2000" kern="10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chemeClr val="bg1"/>
                          </a:solidFill>
                          <a:effectLst/>
                        </a:rPr>
                        <a:t>尾部插入值为</a:t>
                      </a:r>
                      <a:r>
                        <a:rPr lang="en-US" sz="2000" kern="10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r>
                        <a:rPr lang="zh-CN" sz="2000" kern="100">
                          <a:solidFill>
                            <a:schemeClr val="bg1"/>
                          </a:solidFill>
                          <a:effectLst/>
                        </a:rPr>
                        <a:t>的元素</a:t>
                      </a:r>
                      <a:endParaRPr lang="zh-CN" sz="2000" kern="10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chemeClr val="bg1"/>
                          </a:solidFill>
                          <a:effectLst/>
                        </a:rPr>
                        <a:t>尾部插入</a:t>
                      </a:r>
                      <a:endParaRPr lang="zh-CN" sz="2000" kern="10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bg1"/>
                          </a:solidFill>
                          <a:effectLst/>
                        </a:rPr>
                        <a:t>a.insert(a.end(), 10,5);</a:t>
                      </a:r>
                      <a:endParaRPr lang="en-US" sz="2000" kern="10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chemeClr val="bg1"/>
                          </a:solidFill>
                          <a:effectLst/>
                        </a:rPr>
                        <a:t>尾部插入</a:t>
                      </a:r>
                      <a:r>
                        <a:rPr lang="en-US" sz="2000" kern="1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r>
                        <a:rPr lang="zh-CN" sz="2000" kern="100">
                          <a:solidFill>
                            <a:schemeClr val="bg1"/>
                          </a:solidFill>
                          <a:effectLst/>
                        </a:rPr>
                        <a:t>个值为</a:t>
                      </a:r>
                      <a:r>
                        <a:rPr lang="en-US" sz="2000" kern="1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r>
                        <a:rPr lang="zh-CN" sz="2000" kern="100">
                          <a:solidFill>
                            <a:schemeClr val="bg1"/>
                          </a:solidFill>
                          <a:effectLst/>
                        </a:rPr>
                        <a:t>的元素</a:t>
                      </a:r>
                      <a:endParaRPr lang="zh-CN" sz="2000" kern="10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392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chemeClr val="bg1"/>
                          </a:solidFill>
                          <a:effectLst/>
                        </a:rPr>
                        <a:t>删除尾部</a:t>
                      </a:r>
                      <a:endParaRPr lang="zh-CN" sz="2000" kern="10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bg1"/>
                          </a:solidFill>
                          <a:effectLst/>
                        </a:rPr>
                        <a:t>a.pop_back(); </a:t>
                      </a:r>
                      <a:endParaRPr lang="en-US" sz="2000" kern="10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chemeClr val="bg1"/>
                          </a:solidFill>
                          <a:effectLst/>
                        </a:rPr>
                        <a:t>删除末尾元素</a:t>
                      </a:r>
                      <a:endParaRPr lang="zh-CN" sz="2000" kern="10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chemeClr val="bg1"/>
                          </a:solidFill>
                          <a:effectLst/>
                        </a:rPr>
                        <a:t>删除区间</a:t>
                      </a:r>
                      <a:endParaRPr lang="zh-CN" sz="2000" kern="10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bg1"/>
                          </a:solidFill>
                          <a:effectLst/>
                        </a:rPr>
                        <a:t>a.erase(a.begin()+i, a.begin()+j);</a:t>
                      </a:r>
                      <a:endParaRPr lang="en-US" sz="2000" kern="10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chemeClr val="bg1"/>
                          </a:solidFill>
                          <a:effectLst/>
                        </a:rPr>
                        <a:t>删除区间</a:t>
                      </a:r>
                      <a:r>
                        <a:rPr lang="en-US" sz="2000" kern="100">
                          <a:solidFill>
                            <a:schemeClr val="bg1"/>
                          </a:solidFill>
                          <a:effectLst/>
                        </a:rPr>
                        <a:t>[i, j-1]</a:t>
                      </a:r>
                      <a:r>
                        <a:rPr lang="zh-CN" sz="2000" kern="100">
                          <a:solidFill>
                            <a:schemeClr val="bg1"/>
                          </a:solidFill>
                          <a:effectLst/>
                        </a:rPr>
                        <a:t>的元素</a:t>
                      </a:r>
                      <a:endParaRPr lang="zh-CN" sz="2000" kern="10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393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chemeClr val="bg1"/>
                          </a:solidFill>
                          <a:effectLst/>
                        </a:rPr>
                        <a:t>删除元素</a:t>
                      </a:r>
                      <a:endParaRPr lang="zh-CN" sz="2000" kern="10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bg1"/>
                          </a:solidFill>
                          <a:effectLst/>
                        </a:rPr>
                        <a:t>a.erase(a.begin()+2);</a:t>
                      </a:r>
                      <a:endParaRPr lang="en-US" sz="2000" kern="10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chemeClr val="bg1"/>
                          </a:solidFill>
                          <a:effectLst/>
                        </a:rPr>
                        <a:t>删除第</a:t>
                      </a:r>
                      <a:r>
                        <a:rPr lang="en-US" sz="2000" kern="1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r>
                        <a:rPr lang="zh-CN" sz="2000" kern="100">
                          <a:solidFill>
                            <a:schemeClr val="bg1"/>
                          </a:solidFill>
                          <a:effectLst/>
                        </a:rPr>
                        <a:t>个元素</a:t>
                      </a:r>
                      <a:endParaRPr lang="zh-CN" sz="2000" kern="10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chemeClr val="bg1"/>
                          </a:solidFill>
                          <a:effectLst/>
                        </a:rPr>
                        <a:t>调整大小</a:t>
                      </a:r>
                      <a:endParaRPr lang="zh-CN" sz="2000" kern="10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bg1"/>
                          </a:solidFill>
                          <a:effectLst/>
                        </a:rPr>
                        <a:t>a.resize(n)</a:t>
                      </a:r>
                      <a:endParaRPr lang="en-US" sz="2000" kern="10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chemeClr val="bg1"/>
                          </a:solidFill>
                          <a:effectLst/>
                        </a:rPr>
                        <a:t>数组大小变为</a:t>
                      </a:r>
                      <a:r>
                        <a:rPr lang="en-US" sz="2000" kern="100">
                          <a:solidFill>
                            <a:schemeClr val="bg1"/>
                          </a:solidFill>
                          <a:effectLst/>
                        </a:rPr>
                        <a:t>n</a:t>
                      </a:r>
                      <a:endParaRPr lang="en-US" sz="2000" kern="10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393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chemeClr val="bg1"/>
                          </a:solidFill>
                          <a:effectLst/>
                        </a:rPr>
                        <a:t>清空</a:t>
                      </a:r>
                      <a:endParaRPr lang="zh-CN" sz="2000" kern="10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bg1"/>
                          </a:solidFill>
                          <a:effectLst/>
                        </a:rPr>
                        <a:t>a.clear();                </a:t>
                      </a:r>
                      <a:endParaRPr lang="en-US" sz="2000" kern="10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kern="10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651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chemeClr val="bg1"/>
                          </a:solidFill>
                          <a:effectLst/>
                        </a:rPr>
                        <a:t>翻转</a:t>
                      </a:r>
                      <a:endParaRPr lang="zh-CN" sz="2000" kern="10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bg1"/>
                          </a:solidFill>
                          <a:effectLst/>
                        </a:rPr>
                        <a:t>reverse(a.begin(), a.end());</a:t>
                      </a:r>
                      <a:endParaRPr lang="en-US" sz="2000" kern="10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chemeClr val="bg1"/>
                          </a:solidFill>
                          <a:effectLst/>
                        </a:rPr>
                        <a:t>用函数</a:t>
                      </a:r>
                      <a:r>
                        <a:rPr lang="en-US" sz="2000" kern="100">
                          <a:solidFill>
                            <a:schemeClr val="bg1"/>
                          </a:solidFill>
                          <a:effectLst/>
                        </a:rPr>
                        <a:t>reverse</a:t>
                      </a:r>
                      <a:r>
                        <a:rPr lang="zh-CN" sz="2000" kern="100">
                          <a:solidFill>
                            <a:schemeClr val="bg1"/>
                          </a:solidFill>
                          <a:effectLst/>
                        </a:rPr>
                        <a:t>翻转数组</a:t>
                      </a:r>
                      <a:endParaRPr lang="zh-CN" sz="2000" kern="10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chemeClr val="bg1"/>
                          </a:solidFill>
                          <a:effectLst/>
                        </a:rPr>
                        <a:t>排序</a:t>
                      </a:r>
                      <a:endParaRPr lang="zh-CN" sz="2000" kern="10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bg1"/>
                          </a:solidFill>
                          <a:effectLst/>
                        </a:rPr>
                        <a:t>sort(a.begin(), a.end());</a:t>
                      </a:r>
                      <a:endParaRPr lang="en-US" sz="2000" kern="10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chemeClr val="bg1"/>
                          </a:solidFill>
                          <a:effectLst/>
                        </a:rPr>
                        <a:t>用函数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</a:rPr>
                        <a:t>sort</a:t>
                      </a:r>
                      <a:r>
                        <a:rPr lang="zh-CN" sz="2000" kern="100" dirty="0">
                          <a:solidFill>
                            <a:schemeClr val="bg1"/>
                          </a:solidFill>
                          <a:effectLst/>
                        </a:rPr>
                        <a:t>排序，从小到大</a:t>
                      </a:r>
                      <a:endParaRPr lang="zh-CN" sz="2000" kern="100" dirty="0">
                        <a:solidFill>
                          <a:schemeClr val="bg1"/>
                        </a:solidFill>
                        <a:effectLst/>
                        <a:latin typeface="Calibri" panose="020F050202020403020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华东理工大学 罗勇军</a:t>
            </a:r>
            <a:endParaRPr lang="zh-C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835" y="-174942"/>
            <a:ext cx="8229600" cy="1066130"/>
          </a:xfrm>
        </p:spPr>
        <p:txBody>
          <a:bodyPr/>
          <a:lstStyle/>
          <a:p>
            <a:r>
              <a:rPr lang="zh-CN" altLang="en-US" sz="3200" b="1" dirty="0">
                <a:solidFill>
                  <a:schemeClr val="bg1"/>
                </a:solidFill>
                <a:sym typeface="+mn-ea"/>
              </a:rPr>
              <a:t>例</a:t>
            </a:r>
            <a:r>
              <a:rPr lang="en-US" altLang="zh-CN" sz="3200" b="1" dirty="0">
                <a:solidFill>
                  <a:schemeClr val="bg1"/>
                </a:solidFill>
                <a:sym typeface="+mn-ea"/>
              </a:rPr>
              <a:t>1[7147] </a:t>
            </a:r>
            <a:r>
              <a:rPr lang="zh-CN" altLang="en-US" sz="3200" b="1" dirty="0">
                <a:solidFill>
                  <a:schemeClr val="bg1"/>
                </a:solidFill>
                <a:sym typeface="+mn-ea"/>
              </a:rPr>
              <a:t>圆桌问题</a:t>
            </a:r>
            <a:endParaRPr lang="zh-CN" altLang="en-US" sz="3200" b="1" dirty="0">
              <a:solidFill>
                <a:schemeClr val="bg1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835" y="1496695"/>
            <a:ext cx="7886700" cy="4351338"/>
          </a:xfrm>
        </p:spPr>
        <p:txBody>
          <a:bodyPr/>
          <a:lstStyle/>
          <a:p>
            <a:r>
              <a:rPr lang="zh-CN" altLang="en-US"/>
              <a:t>圆桌上围坐着2n个人。其中n个人是好人，另外n个人是坏人。从第一个人开始数数，数到第m个人，立即赶走该人；然后从被赶走的人之后开始数数，再将数到的第m个人赶走……依此方法不断赶走围坐在圆桌上的人。</a:t>
            </a:r>
            <a:endParaRPr lang="zh-CN" altLang="en-US"/>
          </a:p>
          <a:p>
            <a:r>
              <a:rPr lang="zh-CN" altLang="en-US"/>
              <a:t>预先应如何安排这些好人与坏人的座位，能使得在赶走n个人之后，圆桌上围坐的剩余的n个人全是好人？</a:t>
            </a:r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680" y="-10160"/>
            <a:ext cx="8229600" cy="574040"/>
          </a:xfrm>
        </p:spPr>
        <p:txBody>
          <a:bodyPr/>
          <a:lstStyle/>
          <a:p>
            <a:r>
              <a:rPr lang="zh-CN" altLang="en-US" sz="2400">
                <a:solidFill>
                  <a:schemeClr val="bg1"/>
                </a:solidFill>
              </a:rPr>
              <a:t>约瑟夫问题 用vector模拟动态变化的圆桌。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845" y="789940"/>
            <a:ext cx="8481695" cy="59277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800" dirty="0"/>
              <a:t>#include&lt;bits/stdc++.h&gt;</a:t>
            </a:r>
            <a:endParaRPr lang="zh-CN" altLang="en-US" sz="800" dirty="0"/>
          </a:p>
          <a:p>
            <a:pPr marL="0" indent="0">
              <a:buNone/>
            </a:pPr>
            <a:r>
              <a:rPr lang="zh-CN" altLang="en-US" sz="800" dirty="0"/>
              <a:t>using namespace std;</a:t>
            </a:r>
            <a:endParaRPr lang="zh-CN" altLang="en-US" sz="1000" dirty="0"/>
          </a:p>
          <a:p>
            <a:pPr marL="0" indent="0">
              <a:buNone/>
            </a:pPr>
            <a:r>
              <a:rPr lang="zh-CN" altLang="en-US" sz="1000" dirty="0"/>
              <a:t>int main(){</a:t>
            </a:r>
            <a:endParaRPr lang="zh-CN" altLang="en-US" sz="1000" dirty="0"/>
          </a:p>
          <a:p>
            <a:pPr marL="0" indent="0">
              <a:buNone/>
            </a:pPr>
            <a:r>
              <a:rPr lang="zh-CN" altLang="en-US" sz="1000" dirty="0"/>
              <a:t>    </a:t>
            </a:r>
            <a:r>
              <a:rPr lang="zh-CN" altLang="en-US" sz="1000" dirty="0">
                <a:solidFill>
                  <a:srgbClr val="FF0000"/>
                </a:solidFill>
              </a:rPr>
              <a:t>vector &lt;int&gt; table;</a:t>
            </a:r>
            <a:r>
              <a:rPr lang="zh-CN" altLang="en-US" sz="1000" dirty="0"/>
              <a:t>                          //模拟圆桌</a:t>
            </a:r>
            <a:endParaRPr lang="zh-CN" altLang="en-US" sz="1000" dirty="0"/>
          </a:p>
          <a:p>
            <a:pPr marL="0" indent="0">
              <a:buNone/>
            </a:pPr>
            <a:r>
              <a:rPr lang="zh-CN" altLang="en-US" sz="1000" dirty="0"/>
              <a:t>    int n, m;</a:t>
            </a:r>
            <a:endParaRPr lang="zh-CN" altLang="en-US" sz="1000" dirty="0"/>
          </a:p>
          <a:p>
            <a:pPr marL="0" indent="0">
              <a:buNone/>
            </a:pPr>
            <a:r>
              <a:rPr lang="zh-CN" altLang="en-US" sz="1000" dirty="0"/>
              <a:t>    while(cin &gt;&gt; n &gt;&gt; m){</a:t>
            </a:r>
            <a:endParaRPr lang="zh-CN" altLang="en-US" sz="1000" dirty="0"/>
          </a:p>
          <a:p>
            <a:pPr marL="0" indent="0">
              <a:buNone/>
            </a:pPr>
            <a:r>
              <a:rPr lang="zh-CN" altLang="en-US" sz="1000" dirty="0"/>
              <a:t>        </a:t>
            </a:r>
            <a:r>
              <a:rPr lang="zh-CN" altLang="en-US" sz="1000" dirty="0">
                <a:solidFill>
                  <a:srgbClr val="FF0000"/>
                </a:solidFill>
              </a:rPr>
              <a:t>table</a:t>
            </a:r>
            <a:r>
              <a:rPr lang="zh-CN" altLang="en-US" sz="1000" dirty="0"/>
              <a:t>.clear();</a:t>
            </a:r>
            <a:endParaRPr lang="zh-CN" altLang="en-US" sz="1000" dirty="0"/>
          </a:p>
          <a:p>
            <a:pPr marL="0" indent="0">
              <a:buNone/>
            </a:pPr>
            <a:r>
              <a:rPr lang="zh-CN" altLang="en-US" sz="1000" dirty="0"/>
              <a:t>        for(int i=0; i&lt;2*n; i++)  </a:t>
            </a:r>
            <a:r>
              <a:rPr lang="zh-CN" altLang="en-US" sz="1000" dirty="0">
                <a:solidFill>
                  <a:srgbClr val="FF0000"/>
                </a:solidFill>
              </a:rPr>
              <a:t>table</a:t>
            </a:r>
            <a:r>
              <a:rPr lang="zh-CN" altLang="en-US" sz="1000" dirty="0"/>
              <a:t>.push_back(i);  //初始化</a:t>
            </a:r>
            <a:endParaRPr lang="zh-CN" altLang="en-US" sz="1000" dirty="0"/>
          </a:p>
          <a:p>
            <a:pPr marL="0" indent="0">
              <a:buNone/>
            </a:pPr>
            <a:r>
              <a:rPr lang="zh-CN" altLang="en-US" sz="1000" dirty="0"/>
              <a:t>        int pos = 0;                               //记录当前位置</a:t>
            </a:r>
            <a:endParaRPr lang="zh-CN" altLang="en-US" sz="1000" dirty="0"/>
          </a:p>
          <a:p>
            <a:pPr marL="0" indent="0">
              <a:buNone/>
            </a:pPr>
            <a:r>
              <a:rPr lang="zh-CN" altLang="en-US" sz="1000" dirty="0"/>
              <a:t>        for(int i=0; i&lt;n; i++){                  //赶走n个</a:t>
            </a:r>
            <a:endParaRPr lang="zh-CN" altLang="en-US" sz="1000" dirty="0"/>
          </a:p>
          <a:p>
            <a:pPr marL="0" indent="0">
              <a:buNone/>
            </a:pPr>
            <a:r>
              <a:rPr lang="zh-CN" altLang="en-US" sz="1000" dirty="0"/>
              <a:t>            pos = (pos+m-1) % </a:t>
            </a:r>
            <a:r>
              <a:rPr lang="zh-CN" altLang="en-US" sz="1000" dirty="0">
                <a:solidFill>
                  <a:srgbClr val="FF0000"/>
                </a:solidFill>
              </a:rPr>
              <a:t>table</a:t>
            </a:r>
            <a:r>
              <a:rPr lang="zh-CN" altLang="en-US" sz="1000" dirty="0"/>
              <a:t>.size();    //圆桌是个环，取余处理</a:t>
            </a:r>
            <a:endParaRPr lang="zh-CN" altLang="en-US" sz="1000" dirty="0"/>
          </a:p>
          <a:p>
            <a:pPr marL="0" indent="0">
              <a:buNone/>
            </a:pPr>
            <a:r>
              <a:rPr lang="zh-CN" altLang="en-US" sz="1000" dirty="0"/>
              <a:t>            </a:t>
            </a:r>
            <a:r>
              <a:rPr lang="zh-CN" altLang="en-US" sz="1000" dirty="0">
                <a:solidFill>
                  <a:srgbClr val="FF0000"/>
                </a:solidFill>
              </a:rPr>
              <a:t>table</a:t>
            </a:r>
            <a:r>
              <a:rPr lang="zh-CN" altLang="en-US" sz="1000" dirty="0"/>
              <a:t>.erase(</a:t>
            </a:r>
            <a:r>
              <a:rPr lang="zh-CN" altLang="en-US" sz="1000" dirty="0">
                <a:solidFill>
                  <a:srgbClr val="FF0000"/>
                </a:solidFill>
              </a:rPr>
              <a:t>table</a:t>
            </a:r>
            <a:r>
              <a:rPr lang="zh-CN" altLang="en-US" sz="1000" dirty="0"/>
              <a:t>.begin() + pos); //赶走坏人，table人数减1</a:t>
            </a:r>
            <a:endParaRPr lang="zh-CN" altLang="en-US" sz="1000" dirty="0"/>
          </a:p>
          <a:p>
            <a:pPr marL="0" indent="0">
              <a:buNone/>
            </a:pPr>
            <a:r>
              <a:rPr lang="zh-CN" altLang="en-US" sz="1000" dirty="0"/>
              <a:t>        }</a:t>
            </a:r>
            <a:endParaRPr lang="zh-CN" altLang="en-US" sz="1000" dirty="0"/>
          </a:p>
          <a:p>
            <a:pPr marL="0" indent="0">
              <a:buNone/>
            </a:pPr>
            <a:r>
              <a:rPr lang="zh-CN" altLang="en-US" sz="1000" dirty="0"/>
              <a:t>        int j = 0;  </a:t>
            </a:r>
            <a:endParaRPr lang="zh-CN" altLang="en-US" sz="1000" dirty="0"/>
          </a:p>
          <a:p>
            <a:pPr marL="0" indent="0">
              <a:buNone/>
            </a:pPr>
            <a:r>
              <a:rPr lang="zh-CN" altLang="en-US" sz="1000" dirty="0"/>
              <a:t>        for(int i=0; i&lt;2*n; i++){               //打印预先安排座位</a:t>
            </a:r>
            <a:endParaRPr lang="zh-CN" altLang="en-US" sz="1000" dirty="0"/>
          </a:p>
          <a:p>
            <a:pPr marL="0" indent="0">
              <a:buNone/>
            </a:pPr>
            <a:r>
              <a:rPr lang="zh-CN" altLang="en-US" sz="1000" dirty="0"/>
              <a:t>            if(!(i%50) &amp;&amp; i)  cout&lt;&lt;endl;       //50个字母一行</a:t>
            </a:r>
            <a:endParaRPr lang="zh-CN" altLang="en-US" sz="1000" dirty="0"/>
          </a:p>
          <a:p>
            <a:pPr marL="0" indent="0">
              <a:buNone/>
            </a:pPr>
            <a:r>
              <a:rPr lang="zh-CN" altLang="en-US" sz="1000" dirty="0"/>
              <a:t>            if(j&lt;table.size() &amp;&amp; i==table[j]){ //table留下的都是好人</a:t>
            </a:r>
            <a:endParaRPr lang="zh-CN" altLang="en-US" sz="1000" dirty="0"/>
          </a:p>
          <a:p>
            <a:pPr marL="0" indent="0">
              <a:buNone/>
            </a:pPr>
            <a:r>
              <a:rPr lang="zh-CN" altLang="en-US" sz="1000" dirty="0"/>
              <a:t>                j++; </a:t>
            </a:r>
            <a:endParaRPr lang="zh-CN" altLang="en-US" sz="1000" dirty="0"/>
          </a:p>
          <a:p>
            <a:pPr marL="0" indent="0">
              <a:buNone/>
            </a:pPr>
            <a:r>
              <a:rPr lang="zh-CN" altLang="en-US" sz="1000" dirty="0"/>
              <a:t>                cout&lt;&lt;"G";</a:t>
            </a:r>
            <a:endParaRPr lang="zh-CN" altLang="en-US" sz="1000" dirty="0"/>
          </a:p>
          <a:p>
            <a:pPr marL="0" indent="0">
              <a:buNone/>
            </a:pPr>
            <a:r>
              <a:rPr lang="zh-CN" altLang="en-US" sz="1000" dirty="0"/>
              <a:t>            }</a:t>
            </a:r>
            <a:endParaRPr lang="zh-CN" altLang="en-US" sz="1000" dirty="0"/>
          </a:p>
          <a:p>
            <a:pPr marL="0" indent="0">
              <a:buNone/>
            </a:pPr>
            <a:r>
              <a:rPr lang="zh-CN" altLang="en-US" sz="1000" dirty="0"/>
              <a:t>            else   </a:t>
            </a:r>
            <a:endParaRPr lang="zh-CN" altLang="en-US" sz="1000" dirty="0"/>
          </a:p>
          <a:p>
            <a:pPr marL="0" indent="0">
              <a:buNone/>
            </a:pPr>
            <a:r>
              <a:rPr lang="zh-CN" altLang="en-US" sz="1000" dirty="0"/>
              <a:t>               cout&lt;&lt;"B";</a:t>
            </a:r>
            <a:endParaRPr lang="zh-CN" altLang="en-US" sz="1000" dirty="0"/>
          </a:p>
          <a:p>
            <a:pPr marL="0" indent="0">
              <a:buNone/>
            </a:pPr>
            <a:r>
              <a:rPr lang="zh-CN" altLang="en-US" sz="1000" dirty="0"/>
              <a:t>        }</a:t>
            </a:r>
            <a:endParaRPr lang="zh-CN" altLang="en-US" sz="1000" dirty="0"/>
          </a:p>
          <a:p>
            <a:pPr marL="0" indent="0">
              <a:buNone/>
            </a:pPr>
            <a:r>
              <a:rPr lang="zh-CN" altLang="en-US" sz="1000" dirty="0"/>
              <a:t>        cout&lt;&lt;endl&lt;&lt;endl;                          //留一个空行</a:t>
            </a:r>
            <a:endParaRPr lang="zh-CN" altLang="en-US" sz="1000" dirty="0"/>
          </a:p>
          <a:p>
            <a:pPr marL="0" indent="0">
              <a:buNone/>
            </a:pPr>
            <a:r>
              <a:rPr lang="zh-CN" altLang="en-US" sz="1000" dirty="0"/>
              <a:t>    }</a:t>
            </a:r>
            <a:endParaRPr lang="zh-CN" altLang="en-US" sz="1000" dirty="0"/>
          </a:p>
          <a:p>
            <a:pPr marL="0" indent="0">
              <a:buNone/>
            </a:pPr>
            <a:r>
              <a:rPr lang="zh-CN" altLang="en-US" sz="1000" dirty="0"/>
              <a:t>    return 0;</a:t>
            </a:r>
            <a:endParaRPr lang="zh-CN" altLang="en-US" sz="1000" dirty="0"/>
          </a:p>
          <a:p>
            <a:pPr marL="0" indent="0">
              <a:buNone/>
            </a:pPr>
            <a:r>
              <a:rPr lang="zh-CN" altLang="en-US" sz="1000" dirty="0"/>
              <a:t>}</a:t>
            </a:r>
            <a:endParaRPr lang="zh-CN" altLang="en-US" sz="1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9060" y="19685"/>
            <a:ext cx="8641080" cy="681863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835" y="274638"/>
            <a:ext cx="7787208" cy="1143000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l"/>
            </a:pPr>
            <a:r>
              <a:rPr lang="zh-CN" altLang="en-US" sz="3600" dirty="0">
                <a:solidFill>
                  <a:srgbClr val="FF0000"/>
                </a:solidFill>
              </a:rPr>
              <a:t>栈和</a:t>
            </a:r>
            <a:r>
              <a:rPr lang="en-US" altLang="zh-CN" sz="3600" dirty="0">
                <a:solidFill>
                  <a:srgbClr val="FF0000"/>
                </a:solidFill>
              </a:rPr>
              <a:t>stack</a:t>
            </a:r>
            <a:endParaRPr lang="en-US" altLang="zh-CN" sz="36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835" y="1417638"/>
            <a:ext cx="8363272" cy="4708525"/>
          </a:xfrm>
        </p:spPr>
        <p:txBody>
          <a:bodyPr/>
          <a:lstStyle/>
          <a:p>
            <a:r>
              <a:rPr lang="zh-CN" altLang="zh-CN" dirty="0"/>
              <a:t>栈</a:t>
            </a:r>
            <a:r>
              <a:rPr lang="zh-CN" altLang="en-US" dirty="0"/>
              <a:t>：</a:t>
            </a:r>
            <a:r>
              <a:rPr lang="zh-CN" altLang="zh-CN" dirty="0"/>
              <a:t>基本的数据结构之一，特点是“先进后出”。例如</a:t>
            </a:r>
            <a:r>
              <a:rPr lang="zh-CN" altLang="en-US" dirty="0"/>
              <a:t>：</a:t>
            </a:r>
            <a:endParaRPr lang="en-US" altLang="zh-CN" dirty="0"/>
          </a:p>
          <a:p>
            <a:pPr lvl="1"/>
            <a:r>
              <a:rPr lang="zh-CN" altLang="zh-CN" dirty="0"/>
              <a:t>坐电梯时，先进电梯的，最后出来；</a:t>
            </a:r>
            <a:endParaRPr lang="en-US" altLang="zh-CN" dirty="0"/>
          </a:p>
          <a:p>
            <a:pPr lvl="1"/>
            <a:r>
              <a:rPr lang="zh-CN" altLang="zh-CN" dirty="0"/>
              <a:t>一盒泡腾片，最先放进盒子的药片位于最底层，最后被拿出来。</a:t>
            </a:r>
            <a:endParaRPr lang="zh-CN" altLang="zh-CN" dirty="0"/>
          </a:p>
          <a:p>
            <a:endParaRPr lang="zh-CN" altLang="en-US" dirty="0"/>
          </a:p>
        </p:txBody>
      </p:sp>
      <p:pic>
        <p:nvPicPr>
          <p:cNvPr id="17412" name="Picture 4" descr="https://timgsa.baidu.com/timg?image&amp;quality=80&amp;size=b9999_10000&amp;sec=1555646887327&amp;di=2a92208405fa4f397f7cec7a9764f222&amp;imgtype=0&amp;src=http%3A%2F%2Fimgs.soufun.com%2Fnews%2F2015_07%2F30%2F64%2F1%2Fshop%2F00428282570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842" y="3862735"/>
            <a:ext cx="3439193" cy="236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sz="3600" dirty="0">
                <a:solidFill>
                  <a:srgbClr val="0070C0"/>
                </a:solidFill>
              </a:rPr>
              <a:t>栈的有关操作</a:t>
            </a:r>
            <a:endParaRPr lang="zh-CN" altLang="en-US" sz="36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52155" y="1826170"/>
          <a:ext cx="8712835" cy="38350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1525"/>
                <a:gridCol w="5401310"/>
              </a:tblGrid>
              <a:tr h="4285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chemeClr val="bg1"/>
                          </a:solidFill>
                          <a:effectLst/>
                        </a:rPr>
                        <a:t>例子</a:t>
                      </a:r>
                      <a:endParaRPr lang="zh-CN" sz="2400" kern="10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chemeClr val="bg1"/>
                          </a:solidFill>
                          <a:effectLst/>
                        </a:rPr>
                        <a:t>说明</a:t>
                      </a:r>
                      <a:endParaRPr lang="zh-CN" sz="2400" kern="10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tx1"/>
                    </a:solidFill>
                  </a:tcPr>
                </a:tc>
              </a:tr>
              <a:tr h="8461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bg1"/>
                          </a:solidFill>
                          <a:effectLst/>
                        </a:rPr>
                        <a:t>a.push_back(100); </a:t>
                      </a:r>
                      <a:endParaRPr lang="zh-CN" sz="2400" kern="10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chemeClr val="bg1"/>
                          </a:solidFill>
                          <a:effectLst/>
                        </a:rPr>
                        <a:t>定义栈，</a:t>
                      </a:r>
                      <a:r>
                        <a:rPr lang="en-US" sz="2400" kern="100" dirty="0">
                          <a:solidFill>
                            <a:schemeClr val="bg1"/>
                          </a:solidFill>
                          <a:effectLst/>
                        </a:rPr>
                        <a:t>Type</a:t>
                      </a:r>
                      <a:r>
                        <a:rPr lang="zh-CN" sz="2400" kern="100" dirty="0">
                          <a:solidFill>
                            <a:schemeClr val="bg1"/>
                          </a:solidFill>
                          <a:effectLst/>
                        </a:rPr>
                        <a:t>为数据类型，如</a:t>
                      </a:r>
                      <a:r>
                        <a:rPr lang="en-US" sz="2400" kern="100" dirty="0">
                          <a:solidFill>
                            <a:schemeClr val="bg1"/>
                          </a:solidFill>
                          <a:effectLst/>
                        </a:rPr>
                        <a:t>int</a:t>
                      </a:r>
                      <a:r>
                        <a:rPr lang="zh-CN" sz="2400" kern="100" dirty="0">
                          <a:solidFill>
                            <a:schemeClr val="bg1"/>
                          </a:solidFill>
                          <a:effectLst/>
                        </a:rPr>
                        <a:t>，</a:t>
                      </a:r>
                      <a:r>
                        <a:rPr lang="en-US" sz="2400" kern="100" dirty="0">
                          <a:solidFill>
                            <a:schemeClr val="bg1"/>
                          </a:solidFill>
                          <a:effectLst/>
                        </a:rPr>
                        <a:t>float</a:t>
                      </a:r>
                      <a:r>
                        <a:rPr lang="zh-CN" sz="2400" kern="100" dirty="0">
                          <a:solidFill>
                            <a:schemeClr val="bg1"/>
                          </a:solidFill>
                          <a:effectLst/>
                        </a:rPr>
                        <a:t>，</a:t>
                      </a:r>
                      <a:r>
                        <a:rPr lang="en-US" sz="2400" kern="100" dirty="0">
                          <a:solidFill>
                            <a:schemeClr val="bg1"/>
                          </a:solidFill>
                          <a:effectLst/>
                        </a:rPr>
                        <a:t>char</a:t>
                      </a:r>
                      <a:r>
                        <a:rPr lang="zh-CN" sz="2400" kern="100" dirty="0">
                          <a:solidFill>
                            <a:schemeClr val="bg1"/>
                          </a:solidFill>
                          <a:effectLst/>
                        </a:rPr>
                        <a:t>等</a:t>
                      </a:r>
                      <a:r>
                        <a:rPr lang="zh-CN" altLang="en-US" sz="2400" kern="100" dirty="0">
                          <a:solidFill>
                            <a:schemeClr val="bg1"/>
                          </a:solidFill>
                          <a:effectLst/>
                        </a:rPr>
                        <a:t>。</a:t>
                      </a:r>
                      <a:endParaRPr lang="zh-CN" sz="2400" kern="100" dirty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tx1"/>
                    </a:solidFill>
                  </a:tcPr>
                </a:tc>
              </a:tr>
              <a:tr h="4285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solidFill>
                            <a:schemeClr val="bg1"/>
                          </a:solidFill>
                          <a:effectLst/>
                        </a:rPr>
                        <a:t>s.push</a:t>
                      </a:r>
                      <a:r>
                        <a:rPr lang="en-US" sz="2400" kern="100" dirty="0">
                          <a:solidFill>
                            <a:schemeClr val="bg1"/>
                          </a:solidFill>
                          <a:effectLst/>
                        </a:rPr>
                        <a:t>(item);</a:t>
                      </a:r>
                      <a:endParaRPr lang="zh-CN" sz="2400" kern="100" dirty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chemeClr val="bg1"/>
                          </a:solidFill>
                          <a:effectLst/>
                        </a:rPr>
                        <a:t>把</a:t>
                      </a:r>
                      <a:r>
                        <a:rPr lang="en-US" sz="2400" kern="100" dirty="0">
                          <a:solidFill>
                            <a:schemeClr val="bg1"/>
                          </a:solidFill>
                          <a:effectLst/>
                        </a:rPr>
                        <a:t>item</a:t>
                      </a:r>
                      <a:r>
                        <a:rPr lang="zh-CN" sz="2400" kern="100" dirty="0">
                          <a:solidFill>
                            <a:schemeClr val="bg1"/>
                          </a:solidFill>
                          <a:effectLst/>
                        </a:rPr>
                        <a:t>放到栈顶</a:t>
                      </a:r>
                      <a:r>
                        <a:rPr lang="zh-CN" altLang="en-US" sz="2400" kern="100" dirty="0">
                          <a:solidFill>
                            <a:schemeClr val="bg1"/>
                          </a:solidFill>
                          <a:effectLst/>
                        </a:rPr>
                        <a:t>。</a:t>
                      </a:r>
                      <a:endParaRPr lang="zh-CN" sz="2400" kern="100" dirty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tx1"/>
                    </a:solidFill>
                  </a:tcPr>
                </a:tc>
              </a:tr>
              <a:tr h="4285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bg1"/>
                          </a:solidFill>
                          <a:effectLst/>
                        </a:rPr>
                        <a:t>s.top();</a:t>
                      </a:r>
                      <a:endParaRPr lang="zh-CN" sz="2400" kern="10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chemeClr val="bg1"/>
                          </a:solidFill>
                          <a:effectLst/>
                        </a:rPr>
                        <a:t>返回栈顶的元素，但不会删除。</a:t>
                      </a:r>
                      <a:endParaRPr lang="zh-CN" sz="2400" kern="10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tx1"/>
                    </a:solidFill>
                  </a:tcPr>
                </a:tc>
              </a:tr>
              <a:tr h="4285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bg1"/>
                          </a:solidFill>
                          <a:effectLst/>
                        </a:rPr>
                        <a:t>s.pop();</a:t>
                      </a:r>
                      <a:endParaRPr lang="zh-CN" sz="2400" kern="10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chemeClr val="bg1"/>
                          </a:solidFill>
                          <a:effectLst/>
                        </a:rPr>
                        <a:t>删除栈顶的元素，但不会返回。</a:t>
                      </a:r>
                      <a:endParaRPr lang="zh-CN" sz="2400" kern="10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tx1"/>
                    </a:solidFill>
                  </a:tcPr>
                </a:tc>
              </a:tr>
              <a:tr h="4285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bg1"/>
                          </a:solidFill>
                          <a:effectLst/>
                        </a:rPr>
                        <a:t>s.size();</a:t>
                      </a:r>
                      <a:endParaRPr lang="zh-CN" sz="2400" kern="10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chemeClr val="bg1"/>
                          </a:solidFill>
                          <a:effectLst/>
                        </a:rPr>
                        <a:t>返回栈中元素的个数</a:t>
                      </a:r>
                      <a:r>
                        <a:rPr lang="zh-CN" altLang="en-US" sz="2400" kern="100" dirty="0">
                          <a:solidFill>
                            <a:schemeClr val="bg1"/>
                          </a:solidFill>
                          <a:effectLst/>
                        </a:rPr>
                        <a:t>。</a:t>
                      </a:r>
                      <a:endParaRPr lang="zh-CN" sz="2400" kern="100" dirty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tx1"/>
                    </a:solidFill>
                  </a:tcPr>
                </a:tc>
              </a:tr>
              <a:tr h="8461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bg1"/>
                          </a:solidFill>
                          <a:effectLst/>
                        </a:rPr>
                        <a:t>s.empty();</a:t>
                      </a:r>
                      <a:endParaRPr lang="zh-CN" sz="2400" kern="10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chemeClr val="bg1"/>
                          </a:solidFill>
                          <a:effectLst/>
                        </a:rPr>
                        <a:t>检查栈是否为空，如果为空返回</a:t>
                      </a:r>
                      <a:r>
                        <a:rPr lang="en-US" sz="2400" kern="100" dirty="0">
                          <a:solidFill>
                            <a:schemeClr val="bg1"/>
                          </a:solidFill>
                          <a:effectLst/>
                        </a:rPr>
                        <a:t>true</a:t>
                      </a:r>
                      <a:r>
                        <a:rPr lang="zh-CN" sz="2400" kern="100" dirty="0">
                          <a:solidFill>
                            <a:schemeClr val="bg1"/>
                          </a:solidFill>
                          <a:effectLst/>
                        </a:rPr>
                        <a:t>，否则返回</a:t>
                      </a:r>
                      <a:r>
                        <a:rPr lang="en-US" sz="2400" kern="100" dirty="0">
                          <a:solidFill>
                            <a:schemeClr val="bg1"/>
                          </a:solidFill>
                          <a:effectLst/>
                        </a:rPr>
                        <a:t>false</a:t>
                      </a:r>
                      <a:r>
                        <a:rPr lang="zh-CN" altLang="en-US" sz="2400" kern="100" dirty="0">
                          <a:solidFill>
                            <a:schemeClr val="bg1"/>
                          </a:solidFill>
                          <a:effectLst/>
                        </a:rPr>
                        <a:t>。</a:t>
                      </a:r>
                      <a:endParaRPr lang="zh-CN" sz="2400" kern="100" dirty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华东理工大学 罗勇军</a:t>
            </a:r>
            <a:endParaRPr 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accent5">
                    <a:lumMod val="75000"/>
                  </a:schemeClr>
                </a:solidFill>
              </a:rPr>
              <a:t>教学内容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文本框 39"/>
          <p:cNvSpPr txBox="1"/>
          <p:nvPr/>
        </p:nvSpPr>
        <p:spPr>
          <a:xfrm>
            <a:off x="2234565" y="2805430"/>
            <a:ext cx="6045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快排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指向一个序列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: 圆角 40"/>
          <p:cNvSpPr/>
          <p:nvPr/>
        </p:nvSpPr>
        <p:spPr>
          <a:xfrm>
            <a:off x="873586" y="2805602"/>
            <a:ext cx="712356" cy="71235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mpact" panose="020B0806030902050204" pitchFamily="34" charset="0"/>
            </a:endParaRPr>
          </a:p>
        </p:txBody>
      </p:sp>
      <p:sp>
        <p:nvSpPr>
          <p:cNvPr id="10" name="文本框 41"/>
          <p:cNvSpPr txBox="1"/>
          <p:nvPr/>
        </p:nvSpPr>
        <p:spPr>
          <a:xfrm>
            <a:off x="886345" y="2922009"/>
            <a:ext cx="712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</a:rPr>
              <a:t>02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784493" y="2875399"/>
            <a:ext cx="0" cy="57276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45"/>
          <p:cNvSpPr/>
          <p:nvPr/>
        </p:nvSpPr>
        <p:spPr>
          <a:xfrm>
            <a:off x="873586" y="3781596"/>
            <a:ext cx="712356" cy="71235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mpact" panose="020B0806030902050204" pitchFamily="34" charset="0"/>
            </a:endParaRPr>
          </a:p>
        </p:txBody>
      </p:sp>
      <p:sp>
        <p:nvSpPr>
          <p:cNvPr id="14" name="文本框 46"/>
          <p:cNvSpPr txBox="1"/>
          <p:nvPr/>
        </p:nvSpPr>
        <p:spPr>
          <a:xfrm>
            <a:off x="886345" y="3898003"/>
            <a:ext cx="712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</a:rPr>
              <a:t>03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1784493" y="3851393"/>
            <a:ext cx="0" cy="57276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54"/>
          <p:cNvSpPr txBox="1"/>
          <p:nvPr/>
        </p:nvSpPr>
        <p:spPr>
          <a:xfrm>
            <a:off x="1962785" y="1932940"/>
            <a:ext cx="65881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归并指向两个序列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矩形: 圆角 55"/>
          <p:cNvSpPr/>
          <p:nvPr/>
        </p:nvSpPr>
        <p:spPr>
          <a:xfrm>
            <a:off x="886345" y="1863099"/>
            <a:ext cx="712356" cy="71235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mpact" panose="020B0806030902050204" pitchFamily="34" charset="0"/>
            </a:endParaRPr>
          </a:p>
        </p:txBody>
      </p:sp>
      <p:sp>
        <p:nvSpPr>
          <p:cNvPr id="27" name="文本框 56"/>
          <p:cNvSpPr txBox="1"/>
          <p:nvPr/>
        </p:nvSpPr>
        <p:spPr>
          <a:xfrm>
            <a:off x="899104" y="1979506"/>
            <a:ext cx="712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</a:rPr>
              <a:t>01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1797252" y="1932896"/>
            <a:ext cx="0" cy="57276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32"/>
    </mc:Choice>
    <mc:Fallback>
      <p:transition spd="slow" advTm="7532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sz="3600" dirty="0">
                <a:solidFill>
                  <a:srgbClr val="0070C0"/>
                </a:solidFill>
              </a:rPr>
              <a:t>爆栈问题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栈需要用空间存储，如果深度太大，或者存进栈的数组太大，那么总数会超过系统为栈分配的空间，就会爆栈，即栈溢出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zh-CN" dirty="0"/>
              <a:t>解决办法有两种：</a:t>
            </a:r>
            <a:endParaRPr lang="zh-CN" altLang="zh-CN" dirty="0"/>
          </a:p>
          <a:p>
            <a:pPr marL="400050" lvl="1" indent="0">
              <a:buNone/>
            </a:pPr>
            <a:r>
              <a:rPr lang="zh-CN" altLang="zh-CN" dirty="0"/>
              <a:t>（</a:t>
            </a:r>
            <a:r>
              <a:rPr lang="en-US" altLang="zh-CN" dirty="0"/>
              <a:t>1</a:t>
            </a:r>
            <a:r>
              <a:rPr lang="zh-CN" altLang="zh-CN" dirty="0"/>
              <a:t>）在程序中调大系统的栈</a:t>
            </a:r>
            <a:r>
              <a:rPr lang="zh-CN" altLang="en-US" dirty="0"/>
              <a:t>。</a:t>
            </a:r>
            <a:r>
              <a:rPr lang="zh-CN" altLang="zh-CN" dirty="0"/>
              <a:t>依赖于系统和编译器。</a:t>
            </a:r>
            <a:endParaRPr lang="zh-CN" altLang="zh-CN" dirty="0"/>
          </a:p>
          <a:p>
            <a:pPr marL="400050" lvl="1" indent="0">
              <a:buNone/>
            </a:pPr>
            <a:r>
              <a:rPr lang="zh-CN" altLang="zh-CN" dirty="0"/>
              <a:t>（</a:t>
            </a:r>
            <a:r>
              <a:rPr lang="en-US" altLang="zh-CN" dirty="0"/>
              <a:t>2</a:t>
            </a:r>
            <a:r>
              <a:rPr lang="zh-CN" altLang="zh-CN" dirty="0"/>
              <a:t>）</a:t>
            </a:r>
            <a:r>
              <a:rPr lang="zh-CN" altLang="zh-CN" dirty="0">
                <a:solidFill>
                  <a:srgbClr val="FF0000"/>
                </a:solidFill>
              </a:rPr>
              <a:t>手工写栈</a:t>
            </a:r>
            <a:r>
              <a:rPr lang="zh-CN" altLang="zh-CN" dirty="0"/>
              <a:t>。</a:t>
            </a:r>
            <a:endParaRPr lang="zh-CN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l"/>
            </a:pPr>
            <a:r>
              <a:rPr lang="zh-CN" altLang="zh-CN" sz="3600" dirty="0">
                <a:solidFill>
                  <a:srgbClr val="FF0000"/>
                </a:solidFill>
              </a:rPr>
              <a:t>队列和</a:t>
            </a:r>
            <a:r>
              <a:rPr lang="en-US" altLang="zh-CN" sz="3600" dirty="0">
                <a:solidFill>
                  <a:srgbClr val="FF0000"/>
                </a:solidFill>
              </a:rPr>
              <a:t>queue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9285" y="1691005"/>
            <a:ext cx="7886700" cy="4351338"/>
          </a:xfrm>
        </p:spPr>
        <p:txBody>
          <a:bodyPr/>
          <a:lstStyle/>
          <a:p>
            <a:r>
              <a:rPr lang="zh-CN" altLang="zh-CN" dirty="0"/>
              <a:t>队列</a:t>
            </a:r>
            <a:r>
              <a:rPr lang="zh-CN" altLang="en-US" dirty="0"/>
              <a:t>：</a:t>
            </a:r>
            <a:r>
              <a:rPr lang="zh-CN" altLang="zh-CN" dirty="0"/>
              <a:t>基本的数据结构之一，特点是“先进先出”。</a:t>
            </a:r>
            <a:endParaRPr lang="en-US" altLang="zh-CN" dirty="0"/>
          </a:p>
          <a:p>
            <a:r>
              <a:rPr lang="zh-CN" altLang="zh-CN" dirty="0"/>
              <a:t>例如排队，先进队列的，先得到服务。</a:t>
            </a:r>
            <a:endParaRPr lang="zh-CN" altLang="zh-CN" dirty="0"/>
          </a:p>
          <a:p>
            <a:endParaRPr lang="zh-CN" altLang="en-US" dirty="0"/>
          </a:p>
        </p:txBody>
      </p:sp>
      <p:pic>
        <p:nvPicPr>
          <p:cNvPr id="20482" name="Picture 2" descr="https://timgsa.baidu.com/timg?image&amp;quality=80&amp;size=b9999_10000&amp;sec=1555648535270&amp;di=4032564b6bd991cdf07b7ed2d1d09bda&amp;imgtype=0&amp;src=http%3A%2F%2Fmmbiz.qpic.cn%2Fmmbiz%2FzKBwDdu8U8HBLuojhGa7b6I9MS80EVIYroKo5fNMH6yeMWhYTgGhlwjicPiaNNgPxr7G2nP7KK39TE88zq0SjUPQ%2F0%3Fwx_fmt%3Dgif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009" y="4098394"/>
            <a:ext cx="3683308" cy="174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sz="3600" dirty="0">
                <a:solidFill>
                  <a:srgbClr val="0070C0"/>
                </a:solidFill>
              </a:rPr>
              <a:t>队列的有关操作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40695" y="1676131"/>
          <a:ext cx="8002905" cy="39985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0010"/>
                <a:gridCol w="5382895"/>
              </a:tblGrid>
              <a:tr h="4356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chemeClr val="bg1"/>
                          </a:solidFill>
                          <a:effectLst/>
                        </a:rPr>
                        <a:t>例子</a:t>
                      </a:r>
                      <a:endParaRPr lang="zh-CN" sz="2400" kern="10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chemeClr val="bg1"/>
                          </a:solidFill>
                          <a:effectLst/>
                        </a:rPr>
                        <a:t>说明</a:t>
                      </a:r>
                      <a:endParaRPr lang="zh-CN" sz="2400" kern="100" dirty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tx1"/>
                    </a:solidFill>
                  </a:tcPr>
                </a:tc>
              </a:tr>
              <a:tr h="8597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bg1"/>
                          </a:solidFill>
                          <a:effectLst/>
                        </a:rPr>
                        <a:t>queue &lt;Type&gt; q;  </a:t>
                      </a:r>
                      <a:endParaRPr lang="zh-CN" sz="2400" kern="10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chemeClr val="bg1"/>
                          </a:solidFill>
                          <a:effectLst/>
                        </a:rPr>
                        <a:t>定义栈，</a:t>
                      </a:r>
                      <a:r>
                        <a:rPr lang="en-US" sz="2400" kern="100">
                          <a:solidFill>
                            <a:schemeClr val="bg1"/>
                          </a:solidFill>
                          <a:effectLst/>
                        </a:rPr>
                        <a:t>Type</a:t>
                      </a:r>
                      <a:r>
                        <a:rPr lang="zh-CN" sz="2400" kern="100">
                          <a:solidFill>
                            <a:schemeClr val="bg1"/>
                          </a:solidFill>
                          <a:effectLst/>
                        </a:rPr>
                        <a:t>为数据类型，如</a:t>
                      </a:r>
                      <a:r>
                        <a:rPr lang="en-US" sz="2400" kern="100">
                          <a:solidFill>
                            <a:schemeClr val="bg1"/>
                          </a:solidFill>
                          <a:effectLst/>
                        </a:rPr>
                        <a:t>int</a:t>
                      </a:r>
                      <a:r>
                        <a:rPr lang="zh-CN" sz="2400" kern="100">
                          <a:solidFill>
                            <a:schemeClr val="bg1"/>
                          </a:solidFill>
                          <a:effectLst/>
                        </a:rPr>
                        <a:t>，</a:t>
                      </a:r>
                      <a:r>
                        <a:rPr lang="en-US" sz="2400" kern="100">
                          <a:solidFill>
                            <a:schemeClr val="bg1"/>
                          </a:solidFill>
                          <a:effectLst/>
                        </a:rPr>
                        <a:t>float</a:t>
                      </a:r>
                      <a:r>
                        <a:rPr lang="zh-CN" sz="2400" kern="100">
                          <a:solidFill>
                            <a:schemeClr val="bg1"/>
                          </a:solidFill>
                          <a:effectLst/>
                        </a:rPr>
                        <a:t>，</a:t>
                      </a:r>
                      <a:r>
                        <a:rPr lang="en-US" sz="2400" kern="100">
                          <a:solidFill>
                            <a:schemeClr val="bg1"/>
                          </a:solidFill>
                          <a:effectLst/>
                        </a:rPr>
                        <a:t>char</a:t>
                      </a:r>
                      <a:r>
                        <a:rPr lang="zh-CN" sz="2400" kern="100">
                          <a:solidFill>
                            <a:schemeClr val="bg1"/>
                          </a:solidFill>
                          <a:effectLst/>
                        </a:rPr>
                        <a:t>等</a:t>
                      </a:r>
                      <a:endParaRPr lang="zh-CN" sz="2400" kern="10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tx1"/>
                    </a:solidFill>
                  </a:tcPr>
                </a:tc>
              </a:tr>
              <a:tr h="5295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bg1"/>
                          </a:solidFill>
                          <a:effectLst/>
                        </a:rPr>
                        <a:t>q. push(item);</a:t>
                      </a:r>
                      <a:endParaRPr lang="zh-CN" sz="2400" kern="10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chemeClr val="bg1"/>
                          </a:solidFill>
                          <a:effectLst/>
                        </a:rPr>
                        <a:t>把</a:t>
                      </a:r>
                      <a:r>
                        <a:rPr lang="en-US" sz="2400" kern="100" dirty="0">
                          <a:solidFill>
                            <a:schemeClr val="bg1"/>
                          </a:solidFill>
                          <a:effectLst/>
                        </a:rPr>
                        <a:t>item</a:t>
                      </a:r>
                      <a:r>
                        <a:rPr lang="zh-CN" sz="2400" kern="100" dirty="0">
                          <a:solidFill>
                            <a:schemeClr val="bg1"/>
                          </a:solidFill>
                          <a:effectLst/>
                        </a:rPr>
                        <a:t>放进队列</a:t>
                      </a:r>
                      <a:endParaRPr lang="zh-CN" sz="2400" kern="100" dirty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tx1"/>
                    </a:solidFill>
                  </a:tcPr>
                </a:tc>
              </a:tr>
              <a:tr h="4311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bg1"/>
                          </a:solidFill>
                          <a:effectLst/>
                        </a:rPr>
                        <a:t>q.front();	</a:t>
                      </a:r>
                      <a:endParaRPr lang="zh-CN" sz="2400" kern="10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chemeClr val="bg1"/>
                          </a:solidFill>
                          <a:effectLst/>
                        </a:rPr>
                        <a:t>返回队首元素，但不会删除</a:t>
                      </a:r>
                      <a:endParaRPr lang="zh-CN" sz="2400" kern="10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tx1"/>
                    </a:solidFill>
                  </a:tcPr>
                </a:tc>
              </a:tr>
              <a:tr h="4356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bg1"/>
                          </a:solidFill>
                          <a:effectLst/>
                        </a:rPr>
                        <a:t>q.pop();</a:t>
                      </a:r>
                      <a:endParaRPr lang="zh-CN" sz="2400" kern="10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chemeClr val="bg1"/>
                          </a:solidFill>
                          <a:effectLst/>
                        </a:rPr>
                        <a:t>删除队首元素</a:t>
                      </a:r>
                      <a:endParaRPr lang="zh-CN" sz="2400" kern="10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tx1"/>
                    </a:solidFill>
                  </a:tcPr>
                </a:tc>
              </a:tr>
              <a:tr h="4356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bg1"/>
                          </a:solidFill>
                          <a:effectLst/>
                        </a:rPr>
                        <a:t>q.back();</a:t>
                      </a:r>
                      <a:endParaRPr lang="zh-CN" sz="2400" kern="10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chemeClr val="bg1"/>
                          </a:solidFill>
                          <a:effectLst/>
                        </a:rPr>
                        <a:t>返回队尾元素</a:t>
                      </a:r>
                      <a:endParaRPr lang="zh-CN" sz="2400" kern="10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tx1"/>
                    </a:solidFill>
                  </a:tcPr>
                </a:tc>
              </a:tr>
              <a:tr h="4356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bg1"/>
                          </a:solidFill>
                          <a:effectLst/>
                        </a:rPr>
                        <a:t>q.size();</a:t>
                      </a:r>
                      <a:endParaRPr lang="zh-CN" sz="2400" kern="10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chemeClr val="bg1"/>
                          </a:solidFill>
                          <a:effectLst/>
                        </a:rPr>
                        <a:t>返回元素个数</a:t>
                      </a:r>
                      <a:endParaRPr lang="zh-CN" sz="2400" kern="10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tx1"/>
                    </a:solidFill>
                  </a:tcPr>
                </a:tc>
              </a:tr>
              <a:tr h="4356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bg1"/>
                          </a:solidFill>
                          <a:effectLst/>
                        </a:rPr>
                        <a:t>q.empty();</a:t>
                      </a:r>
                      <a:endParaRPr lang="zh-CN" sz="2400" kern="10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chemeClr val="bg1"/>
                          </a:solidFill>
                          <a:effectLst/>
                        </a:rPr>
                        <a:t>检查队列是否为空</a:t>
                      </a:r>
                      <a:endParaRPr lang="zh-CN" sz="2400" kern="100" dirty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华东理工大学 罗勇军</a:t>
            </a:r>
            <a:endParaRPr lang="zh-CN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l"/>
            </a:pPr>
            <a:r>
              <a:rPr lang="zh-CN" altLang="zh-CN" sz="3600" dirty="0">
                <a:solidFill>
                  <a:srgbClr val="FF0000"/>
                </a:solidFill>
              </a:rPr>
              <a:t>优先队列和</a:t>
            </a:r>
            <a:r>
              <a:rPr lang="en-US" altLang="zh-CN" sz="3600" dirty="0" err="1">
                <a:solidFill>
                  <a:srgbClr val="FF0000"/>
                </a:solidFill>
              </a:rPr>
              <a:t>priority_queue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优先队列</a:t>
            </a:r>
            <a:r>
              <a:rPr lang="zh-CN" altLang="en-US" dirty="0"/>
              <a:t>：</a:t>
            </a:r>
            <a:r>
              <a:rPr lang="zh-CN" altLang="zh-CN" dirty="0"/>
              <a:t>优先级最高的先出队。</a:t>
            </a:r>
            <a:endParaRPr lang="en-US" altLang="zh-CN" dirty="0"/>
          </a:p>
          <a:p>
            <a:r>
              <a:rPr lang="zh-CN" altLang="zh-CN" dirty="0"/>
              <a:t>队列和排序的完美结合，不仅可以存储数据，还可以将这些数据按照设定的规则进行排序。</a:t>
            </a:r>
            <a:endParaRPr lang="en-US" altLang="zh-CN" dirty="0"/>
          </a:p>
          <a:p>
            <a:r>
              <a:rPr lang="zh-CN" altLang="zh-CN" dirty="0"/>
              <a:t>每次的</a:t>
            </a:r>
            <a:r>
              <a:rPr lang="en-US" altLang="zh-CN" dirty="0"/>
              <a:t>push</a:t>
            </a:r>
            <a:r>
              <a:rPr lang="zh-CN" altLang="zh-CN" dirty="0"/>
              <a:t>和</a:t>
            </a:r>
            <a:r>
              <a:rPr lang="en-US" altLang="zh-CN" dirty="0"/>
              <a:t>pop</a:t>
            </a:r>
            <a:r>
              <a:rPr lang="zh-CN" altLang="zh-CN" dirty="0"/>
              <a:t>操作，优先队列都会动态调整，把优先级最高的元素放在前面。</a:t>
            </a:r>
            <a:endParaRPr lang="zh-CN" altLang="zh-CN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sz="3600" dirty="0">
                <a:solidFill>
                  <a:srgbClr val="0070C0"/>
                </a:solidFill>
              </a:rPr>
              <a:t>优先队列的有关操作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q.top</a:t>
            </a:r>
            <a:r>
              <a:rPr lang="en-US" altLang="zh-CN" dirty="0"/>
              <a:t>();</a:t>
            </a:r>
            <a:r>
              <a:rPr lang="zh-CN" altLang="zh-CN" dirty="0"/>
              <a:t>　</a:t>
            </a:r>
            <a:r>
              <a:rPr lang="en-US" altLang="zh-CN" dirty="0"/>
              <a:t> </a:t>
            </a:r>
            <a:r>
              <a:rPr lang="en-US" altLang="zh-CN" sz="2800" dirty="0"/>
              <a:t>//</a:t>
            </a:r>
            <a:r>
              <a:rPr lang="zh-CN" altLang="zh-CN" sz="2800" dirty="0"/>
              <a:t>返回具有最高优先级的元素值，但不删除该元素</a:t>
            </a:r>
            <a:endParaRPr lang="zh-CN" altLang="zh-CN" dirty="0"/>
          </a:p>
          <a:p>
            <a:r>
              <a:rPr lang="en-US" altLang="zh-CN" dirty="0" err="1"/>
              <a:t>q.pop</a:t>
            </a:r>
            <a:r>
              <a:rPr lang="en-US" altLang="zh-CN" dirty="0"/>
              <a:t>();     </a:t>
            </a:r>
            <a:r>
              <a:rPr lang="en-US" altLang="zh-CN" sz="2800" dirty="0"/>
              <a:t>//</a:t>
            </a:r>
            <a:r>
              <a:rPr lang="zh-CN" altLang="zh-CN" sz="2800" dirty="0"/>
              <a:t>删除最高优先级元素</a:t>
            </a:r>
            <a:endParaRPr lang="zh-CN" altLang="zh-CN" sz="2800" dirty="0"/>
          </a:p>
          <a:p>
            <a:r>
              <a:rPr lang="en-US" altLang="zh-CN" dirty="0" err="1"/>
              <a:t>q.push</a:t>
            </a:r>
            <a:r>
              <a:rPr lang="en-US" altLang="zh-CN" dirty="0"/>
              <a:t>(item) ;  </a:t>
            </a:r>
            <a:r>
              <a:rPr lang="en-US" altLang="zh-CN" sz="2800" dirty="0"/>
              <a:t>//</a:t>
            </a:r>
            <a:r>
              <a:rPr lang="zh-CN" altLang="zh-CN" sz="2800" dirty="0"/>
              <a:t>插入新元素</a:t>
            </a:r>
            <a:endParaRPr lang="zh-CN" altLang="zh-CN" sz="2800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835" y="764704"/>
            <a:ext cx="8229600" cy="5361459"/>
          </a:xfrm>
        </p:spPr>
        <p:txBody>
          <a:bodyPr/>
          <a:lstStyle/>
          <a:p>
            <a:r>
              <a:rPr lang="en-US" altLang="zh-CN" dirty="0"/>
              <a:t>STL</a:t>
            </a:r>
            <a:r>
              <a:rPr lang="zh-CN" altLang="zh-CN" dirty="0"/>
              <a:t>中，优先队列是用</a:t>
            </a:r>
            <a:r>
              <a:rPr lang="zh-CN" altLang="zh-CN" dirty="0">
                <a:solidFill>
                  <a:srgbClr val="FF0000"/>
                </a:solidFill>
              </a:rPr>
              <a:t>二叉堆</a:t>
            </a:r>
            <a:r>
              <a:rPr lang="zh-CN" altLang="zh-CN" dirty="0"/>
              <a:t>来实现的，往队列中</a:t>
            </a:r>
            <a:r>
              <a:rPr lang="en-US" altLang="zh-CN" dirty="0"/>
              <a:t>push</a:t>
            </a:r>
            <a:r>
              <a:rPr lang="zh-CN" altLang="zh-CN" dirty="0"/>
              <a:t>入一个数或</a:t>
            </a:r>
            <a:r>
              <a:rPr lang="en-US" altLang="zh-CN" dirty="0"/>
              <a:t>pop</a:t>
            </a:r>
            <a:r>
              <a:rPr lang="zh-CN" altLang="zh-CN" dirty="0"/>
              <a:t>一个数，复杂度是</a:t>
            </a:r>
            <a:r>
              <a:rPr lang="en-US" altLang="zh-CN" dirty="0">
                <a:solidFill>
                  <a:srgbClr val="FF0000"/>
                </a:solidFill>
              </a:rPr>
              <a:t>O(</a:t>
            </a:r>
            <a:r>
              <a:rPr lang="en-US" altLang="zh-CN" dirty="0" err="1">
                <a:solidFill>
                  <a:srgbClr val="FF0000"/>
                </a:solidFill>
              </a:rPr>
              <a:t>logn</a:t>
            </a:r>
            <a:r>
              <a:rPr lang="en-US" altLang="zh-CN" dirty="0">
                <a:solidFill>
                  <a:srgbClr val="FF0000"/>
                </a:solidFill>
              </a:rPr>
              <a:t>)</a:t>
            </a:r>
            <a:r>
              <a:rPr lang="zh-CN" altLang="zh-CN" dirty="0"/>
              <a:t>。</a:t>
            </a:r>
            <a:endParaRPr lang="zh-CN" altLang="zh-CN" dirty="0"/>
          </a:p>
          <a:p>
            <a:endParaRPr lang="en-US" altLang="zh-CN" dirty="0"/>
          </a:p>
          <a:p>
            <a:r>
              <a:rPr lang="zh-CN" altLang="en-US" dirty="0"/>
              <a:t>例：</a:t>
            </a:r>
            <a:r>
              <a:rPr lang="zh-CN" altLang="zh-CN" dirty="0"/>
              <a:t>图论的</a:t>
            </a:r>
            <a:r>
              <a:rPr lang="en-US" altLang="zh-CN" dirty="0"/>
              <a:t>Dijkstra</a:t>
            </a:r>
            <a:r>
              <a:rPr lang="zh-CN" altLang="zh-CN" dirty="0"/>
              <a:t>算法的程序实现，用</a:t>
            </a:r>
            <a:r>
              <a:rPr lang="en-US" altLang="zh-CN" dirty="0"/>
              <a:t>STL</a:t>
            </a:r>
            <a:r>
              <a:rPr lang="zh-CN" altLang="zh-CN" dirty="0"/>
              <a:t>的优先队列能极大地简化代码</a:t>
            </a:r>
            <a:r>
              <a:rPr lang="zh-CN" altLang="en-US" dirty="0"/>
              <a:t>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zh-CN" dirty="0"/>
              <a:t>习题</a:t>
            </a:r>
            <a:r>
              <a:rPr lang="zh-CN" altLang="en-US" dirty="0"/>
              <a:t>：</a:t>
            </a:r>
            <a:r>
              <a:rPr lang="en-US" altLang="zh-CN" dirty="0"/>
              <a:t> </a:t>
            </a:r>
            <a:r>
              <a:rPr lang="zh-CN" altLang="zh-CN" dirty="0"/>
              <a:t>看病要排队。</a:t>
            </a:r>
            <a:endParaRPr lang="zh-CN" altLang="zh-CN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l"/>
            </a:pPr>
            <a:r>
              <a:rPr lang="zh-CN" altLang="zh-CN" sz="4000" dirty="0">
                <a:solidFill>
                  <a:srgbClr val="FF0000"/>
                </a:solidFill>
              </a:rPr>
              <a:t>链表和</a:t>
            </a:r>
            <a:r>
              <a:rPr lang="en-US" altLang="zh-CN" sz="4000" dirty="0">
                <a:solidFill>
                  <a:srgbClr val="FF0000"/>
                </a:solidFill>
              </a:rPr>
              <a:t>list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/>
              <a:t>STL</a:t>
            </a:r>
            <a:r>
              <a:rPr lang="zh-CN" altLang="zh-CN" sz="2800" dirty="0"/>
              <a:t>的</a:t>
            </a:r>
            <a:r>
              <a:rPr lang="en-US" altLang="zh-CN" sz="2800" dirty="0"/>
              <a:t> list </a:t>
            </a:r>
            <a:r>
              <a:rPr lang="zh-CN" altLang="en-US" sz="2800" dirty="0"/>
              <a:t>：</a:t>
            </a:r>
            <a:r>
              <a:rPr lang="zh-CN" altLang="zh-CN" sz="2800" dirty="0"/>
              <a:t>双向链表</a:t>
            </a:r>
            <a:r>
              <a:rPr lang="zh-CN" altLang="en-US" sz="2800" dirty="0"/>
              <a:t>。</a:t>
            </a:r>
            <a:r>
              <a:rPr lang="zh-CN" altLang="zh-CN" sz="2400" dirty="0"/>
              <a:t>它的内存空间不</a:t>
            </a:r>
            <a:r>
              <a:rPr lang="zh-CN" altLang="en-US" sz="2400" dirty="0"/>
              <a:t>必</a:t>
            </a:r>
            <a:r>
              <a:rPr lang="zh-CN" altLang="zh-CN" sz="2400" dirty="0"/>
              <a:t>连续，通过指针来进行数据的访问，高效率地在任意地方删除和插入，插入和删除操作是常数时间。</a:t>
            </a:r>
            <a:endParaRPr lang="zh-CN" altLang="zh-CN" sz="2400" dirty="0"/>
          </a:p>
          <a:p>
            <a:r>
              <a:rPr lang="en-US" altLang="zh-CN" sz="2800" dirty="0"/>
              <a:t>list</a:t>
            </a:r>
            <a:r>
              <a:rPr lang="zh-CN" altLang="zh-CN" sz="2800" dirty="0"/>
              <a:t>和</a:t>
            </a:r>
            <a:r>
              <a:rPr lang="en-US" altLang="zh-CN" sz="2800" dirty="0"/>
              <a:t>vector</a:t>
            </a:r>
            <a:r>
              <a:rPr lang="zh-CN" altLang="zh-CN" sz="2800" dirty="0"/>
              <a:t>的优缺点正好相反，它们的应用场景不同：</a:t>
            </a:r>
            <a:endParaRPr lang="zh-CN" altLang="zh-CN" sz="2800" dirty="0"/>
          </a:p>
          <a:p>
            <a:pPr marL="400050" lvl="1" indent="0">
              <a:buNone/>
            </a:pPr>
            <a:r>
              <a:rPr lang="zh-CN" altLang="zh-CN" dirty="0"/>
              <a:t>（</a:t>
            </a:r>
            <a:r>
              <a:rPr lang="en-US" altLang="zh-CN" dirty="0"/>
              <a:t>1</a:t>
            </a:r>
            <a:r>
              <a:rPr lang="zh-CN" altLang="zh-CN" dirty="0"/>
              <a:t>）</a:t>
            </a:r>
            <a:r>
              <a:rPr lang="en-US" altLang="zh-CN" dirty="0"/>
              <a:t>vector</a:t>
            </a:r>
            <a:r>
              <a:rPr lang="zh-CN" altLang="zh-CN" dirty="0"/>
              <a:t>：插入和删除操作少，随机访问元素频繁；</a:t>
            </a:r>
            <a:endParaRPr lang="zh-CN" altLang="zh-CN" dirty="0"/>
          </a:p>
          <a:p>
            <a:pPr marL="400050" lvl="1" indent="0">
              <a:buNone/>
            </a:pPr>
            <a:r>
              <a:rPr lang="zh-CN" altLang="zh-CN" dirty="0"/>
              <a:t>（</a:t>
            </a:r>
            <a:r>
              <a:rPr lang="en-US" altLang="zh-CN" dirty="0"/>
              <a:t>2</a:t>
            </a:r>
            <a:r>
              <a:rPr lang="zh-CN" altLang="zh-CN" dirty="0"/>
              <a:t>）</a:t>
            </a:r>
            <a:r>
              <a:rPr lang="en-US" altLang="zh-CN" dirty="0"/>
              <a:t>list</a:t>
            </a:r>
            <a:r>
              <a:rPr lang="zh-CN" altLang="zh-CN" dirty="0"/>
              <a:t>：插入和删除频繁，随机访问较少。</a:t>
            </a:r>
            <a:endParaRPr lang="zh-CN" altLang="zh-CN" dirty="0"/>
          </a:p>
          <a:p>
            <a:endParaRPr lang="zh-CN" altLang="en-US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9285" y="51118"/>
            <a:ext cx="2161540" cy="504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1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list</a:t>
            </a:r>
            <a:r>
              <a:rPr sz="3200" b="1" spc="-5" dirty="0">
                <a:solidFill>
                  <a:schemeClr val="bg1"/>
                </a:solidFill>
              </a:rPr>
              <a:t>举例</a:t>
            </a:r>
            <a:endParaRPr sz="3200" b="1" spc="-5" dirty="0">
              <a:solidFill>
                <a:schemeClr val="bg1"/>
              </a:solidFill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833618" y="6583720"/>
            <a:ext cx="245109" cy="227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spc="-5" dirty="0"/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461270" y="1184274"/>
            <a:ext cx="1913889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 panose="02020603050405020304"/>
                <a:cs typeface="Times New Roman" panose="02020603050405020304"/>
              </a:rPr>
              <a:t>#include</a:t>
            </a:r>
            <a:r>
              <a:rPr sz="1800" spc="-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&lt;iostream&gt;</a:t>
            </a:r>
            <a:endParaRPr sz="1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1010" y="1038225"/>
            <a:ext cx="3486150" cy="495808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1842770">
              <a:lnSpc>
                <a:spcPts val="1940"/>
              </a:lnSpc>
              <a:spcBef>
                <a:spcPts val="345"/>
              </a:spcBef>
            </a:pPr>
            <a:r>
              <a:rPr sz="1800" spc="-5" dirty="0">
                <a:latin typeface="Times New Roman" panose="02020603050405020304"/>
                <a:cs typeface="Times New Roman" panose="02020603050405020304"/>
              </a:rPr>
              <a:t>#include</a:t>
            </a:r>
            <a:r>
              <a:rPr sz="1800" spc="-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&lt;string&gt;  #include</a:t>
            </a:r>
            <a:r>
              <a:rPr sz="18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&lt;list&gt;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ts val="1800"/>
              </a:lnSpc>
            </a:pPr>
            <a:r>
              <a:rPr sz="1800" spc="-5" dirty="0">
                <a:latin typeface="Times New Roman" panose="02020603050405020304"/>
                <a:cs typeface="Times New Roman" panose="02020603050405020304"/>
              </a:rPr>
              <a:t>using namespace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 std;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ts val="1940"/>
              </a:lnSpc>
            </a:pPr>
            <a:r>
              <a:rPr sz="1800" spc="-5" dirty="0">
                <a:latin typeface="Times New Roman" panose="02020603050405020304"/>
                <a:cs typeface="Times New Roman" panose="02020603050405020304"/>
              </a:rPr>
              <a:t>void PrintIt(list&lt;int&gt; n)</a:t>
            </a:r>
            <a:r>
              <a:rPr sz="18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{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482600" marR="5080">
              <a:lnSpc>
                <a:spcPct val="80000"/>
              </a:lnSpc>
              <a:spcBef>
                <a:spcPts val="330"/>
              </a:spcBef>
            </a:pPr>
            <a:r>
              <a:rPr sz="1800" dirty="0">
                <a:latin typeface="Times New Roman" panose="02020603050405020304"/>
                <a:cs typeface="Times New Roman" panose="02020603050405020304"/>
              </a:rPr>
              <a:t>for (list&lt;int&gt;::iterator iter =  n.begin(); iter != n.end();</a:t>
            </a:r>
            <a:r>
              <a:rPr sz="1800" spc="-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++iter)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482600" marR="101600" indent="443865">
              <a:lnSpc>
                <a:spcPts val="1820"/>
              </a:lnSpc>
              <a:spcBef>
                <a:spcPts val="120"/>
              </a:spcBef>
            </a:pPr>
            <a:r>
              <a:rPr sz="1800" spc="-5" dirty="0">
                <a:latin typeface="Times New Roman" panose="02020603050405020304"/>
                <a:cs typeface="Times New Roman" panose="02020603050405020304"/>
              </a:rPr>
              <a:t>cout</a:t>
            </a:r>
            <a:r>
              <a:rPr sz="18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&lt;&lt;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*iter</a:t>
            </a:r>
            <a:r>
              <a:rPr sz="18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&lt;&lt;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"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 ";//</a:t>
            </a:r>
            <a:r>
              <a:rPr sz="1800" spc="5" dirty="0">
                <a:latin typeface="宋体" panose="02010600030101010101" pitchFamily="2" charset="-122"/>
                <a:cs typeface="宋体" panose="02010600030101010101" pitchFamily="2" charset="-122"/>
              </a:rPr>
              <a:t>用迭 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代器进行输出循环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ts val="1730"/>
              </a:lnSpc>
            </a:pPr>
            <a:r>
              <a:rPr sz="1800" dirty="0">
                <a:latin typeface="Times New Roman" panose="02020603050405020304"/>
                <a:cs typeface="Times New Roman" panose="02020603050405020304"/>
              </a:rPr>
              <a:t>}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ts val="1935"/>
              </a:lnSpc>
            </a:pPr>
            <a:r>
              <a:rPr sz="1800" dirty="0">
                <a:latin typeface="Times New Roman" panose="02020603050405020304"/>
                <a:cs typeface="Times New Roman" panose="02020603050405020304"/>
              </a:rPr>
              <a:t>int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main(void)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{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482600">
              <a:lnSpc>
                <a:spcPts val="1935"/>
              </a:lnSpc>
            </a:pPr>
            <a:r>
              <a:rPr sz="1800" spc="-5" dirty="0">
                <a:latin typeface="Times New Roman" panose="02020603050405020304"/>
                <a:cs typeface="Times New Roman" panose="02020603050405020304"/>
              </a:rPr>
              <a:t>list&lt;int&gt; listn1,</a:t>
            </a:r>
            <a:r>
              <a:rPr sz="18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listn2;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482600" marR="778510">
              <a:lnSpc>
                <a:spcPts val="1940"/>
              </a:lnSpc>
              <a:spcBef>
                <a:spcPts val="140"/>
              </a:spcBef>
            </a:pPr>
            <a:r>
              <a:rPr sz="1800" spc="-5" dirty="0">
                <a:latin typeface="Times New Roman" panose="02020603050405020304"/>
                <a:cs typeface="Times New Roman" panose="02020603050405020304"/>
              </a:rPr>
              <a:t>//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给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listn1,listn2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初始化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listn1.push_back(123);  listn1.push_back(0);  listn1.push_back(34);  listn1.push_back(1123);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482600">
              <a:lnSpc>
                <a:spcPts val="1795"/>
              </a:lnSpc>
            </a:pPr>
            <a:r>
              <a:rPr sz="1800" spc="-5" dirty="0">
                <a:latin typeface="Times New Roman" panose="02020603050405020304"/>
                <a:cs typeface="Times New Roman" panose="02020603050405020304"/>
              </a:rPr>
              <a:t>//now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listn1:123,0,34,1123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482600" marR="892810">
              <a:lnSpc>
                <a:spcPts val="1940"/>
              </a:lnSpc>
              <a:spcBef>
                <a:spcPts val="135"/>
              </a:spcBef>
            </a:pPr>
            <a:r>
              <a:rPr sz="1800" dirty="0">
                <a:latin typeface="Times New Roman" panose="02020603050405020304"/>
                <a:cs typeface="Times New Roman" panose="02020603050405020304"/>
              </a:rPr>
              <a:t>listn2.push_back(100); 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listn2.push_back(12);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482600">
              <a:lnSpc>
                <a:spcPts val="1910"/>
              </a:lnSpc>
            </a:pPr>
            <a:r>
              <a:rPr sz="1800" spc="-5" dirty="0">
                <a:latin typeface="Times New Roman" panose="02020603050405020304"/>
                <a:cs typeface="Times New Roman" panose="02020603050405020304"/>
              </a:rPr>
              <a:t>//now listn2:100,12</a:t>
            </a:r>
            <a:endParaRPr sz="1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22424" y="1292631"/>
            <a:ext cx="2882900" cy="422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38630">
              <a:lnSpc>
                <a:spcPct val="110000"/>
              </a:lnSpc>
              <a:spcBef>
                <a:spcPts val="100"/>
              </a:spcBef>
            </a:pPr>
            <a:r>
              <a:rPr sz="1800" dirty="0">
                <a:latin typeface="Times New Roman" panose="02020603050405020304"/>
                <a:cs typeface="Times New Roman" panose="02020603050405020304"/>
              </a:rPr>
              <a:t>listn1.sort();  listn2.sort();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spc="-5" dirty="0">
                <a:latin typeface="Times New Roman" panose="02020603050405020304"/>
                <a:cs typeface="Times New Roman" panose="02020603050405020304"/>
              </a:rPr>
              <a:t>//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给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listn1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listn2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排序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1800" spc="-5" dirty="0">
                <a:latin typeface="Times New Roman" panose="02020603050405020304"/>
                <a:cs typeface="Times New Roman" panose="02020603050405020304"/>
              </a:rPr>
              <a:t>//now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listn1: 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0,34,123,1123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Times New Roman" panose="02020603050405020304"/>
                <a:cs typeface="Times New Roman" panose="02020603050405020304"/>
              </a:rPr>
              <a:t>listn2:</a:t>
            </a:r>
            <a:r>
              <a:rPr sz="1800" spc="3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12,100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12700" marR="1554480">
              <a:lnSpc>
                <a:spcPct val="110000"/>
              </a:lnSpc>
              <a:spcBef>
                <a:spcPts val="5"/>
              </a:spcBef>
            </a:pPr>
            <a:r>
              <a:rPr sz="1800" spc="-5" dirty="0">
                <a:latin typeface="Times New Roman" panose="02020603050405020304"/>
                <a:cs typeface="Times New Roman" panose="02020603050405020304"/>
              </a:rPr>
              <a:t>PrintIt(listn1); 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cout &lt;&lt; endl; 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PrintIt(listn2);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dirty="0">
                <a:latin typeface="Times New Roman" panose="02020603050405020304"/>
                <a:cs typeface="Times New Roman" panose="02020603050405020304"/>
              </a:rPr>
              <a:t>listn1.merge(listn2);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12700" marR="5080">
              <a:lnSpc>
                <a:spcPct val="100000"/>
              </a:lnSpc>
              <a:spcBef>
                <a:spcPts val="215"/>
              </a:spcBef>
            </a:pPr>
            <a:r>
              <a:rPr sz="1800" spc="-5" dirty="0">
                <a:latin typeface="Times New Roman" panose="02020603050405020304"/>
                <a:cs typeface="Times New Roman" panose="02020603050405020304"/>
              </a:rPr>
              <a:t>//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合并两个排序列表后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,listn1: 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0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12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34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100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123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1123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12700" marR="1554480">
              <a:lnSpc>
                <a:spcPct val="110000"/>
              </a:lnSpc>
            </a:pPr>
            <a:r>
              <a:rPr sz="1800" spc="-5" dirty="0">
                <a:latin typeface="Times New Roman" panose="02020603050405020304"/>
                <a:cs typeface="Times New Roman" panose="02020603050405020304"/>
              </a:rPr>
              <a:t>cout &lt;&lt; endl;  PrintIt(listn1); 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cin.get();</a:t>
            </a:r>
            <a:endParaRPr sz="1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52194" y="5489041"/>
            <a:ext cx="135255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 panose="02020603050405020304"/>
                <a:cs typeface="Times New Roman" panose="02020603050405020304"/>
              </a:rPr>
              <a:t>}</a:t>
            </a:r>
            <a:endParaRPr sz="18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" y="525780"/>
            <a:ext cx="8300085" cy="629793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765" y="-62230"/>
            <a:ext cx="6812280" cy="733425"/>
          </a:xfrm>
        </p:spPr>
        <p:txBody>
          <a:bodyPr/>
          <a:lstStyle/>
          <a:p>
            <a:pPr algn="l"/>
            <a:r>
              <a:rPr lang="zh-CN" altLang="zh-CN" sz="3200" b="1" dirty="0">
                <a:solidFill>
                  <a:schemeClr val="bg1"/>
                </a:solidFill>
              </a:rPr>
              <a:t>例</a:t>
            </a:r>
            <a:r>
              <a:rPr lang="en-US" altLang="zh-CN" sz="3200" b="1" dirty="0">
                <a:solidFill>
                  <a:schemeClr val="bg1"/>
                </a:solidFill>
              </a:rPr>
              <a:t>2 </a:t>
            </a:r>
            <a:r>
              <a:rPr lang="zh-CN" altLang="zh-CN" sz="3200" b="1" dirty="0">
                <a:solidFill>
                  <a:schemeClr val="bg1"/>
                </a:solidFill>
              </a:rPr>
              <a:t>士兵队列训练问题</a:t>
            </a:r>
            <a:endParaRPr lang="zh-CN" altLang="zh-CN" sz="3200" b="1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9285" y="1252855"/>
            <a:ext cx="7886700" cy="4351338"/>
          </a:xfrm>
        </p:spPr>
        <p:txBody>
          <a:bodyPr/>
          <a:lstStyle/>
          <a:p>
            <a:r>
              <a:rPr lang="zh-CN" altLang="zh-CN" sz="2800" dirty="0"/>
              <a:t>一队士兵报数：从头开始</a:t>
            </a:r>
            <a:r>
              <a:rPr lang="en-US" altLang="zh-CN" sz="2800" dirty="0"/>
              <a:t>1</a:t>
            </a:r>
            <a:r>
              <a:rPr lang="zh-CN" altLang="zh-CN" sz="2800" dirty="0"/>
              <a:t>至</a:t>
            </a:r>
            <a:r>
              <a:rPr lang="en-US" altLang="zh-CN" sz="2800" dirty="0"/>
              <a:t>2</a:t>
            </a:r>
            <a:r>
              <a:rPr lang="zh-CN" altLang="zh-CN" sz="2800" dirty="0"/>
              <a:t>报数，凡报到</a:t>
            </a:r>
            <a:r>
              <a:rPr lang="en-US" altLang="zh-CN" sz="2800" dirty="0"/>
              <a:t>2</a:t>
            </a:r>
            <a:r>
              <a:rPr lang="zh-CN" altLang="zh-CN" sz="2800" dirty="0"/>
              <a:t>的出列，剩下的向小序号方向靠拢，再从头开始进行</a:t>
            </a:r>
            <a:r>
              <a:rPr lang="en-US" altLang="zh-CN" sz="2800" dirty="0"/>
              <a:t>1</a:t>
            </a:r>
            <a:r>
              <a:rPr lang="zh-CN" altLang="zh-CN" sz="2800" dirty="0"/>
              <a:t>至</a:t>
            </a:r>
            <a:r>
              <a:rPr lang="en-US" altLang="zh-CN" sz="2800" dirty="0"/>
              <a:t>3</a:t>
            </a:r>
            <a:r>
              <a:rPr lang="zh-CN" altLang="zh-CN" sz="2800" dirty="0"/>
              <a:t>报数，凡报到</a:t>
            </a:r>
            <a:r>
              <a:rPr lang="en-US" altLang="zh-CN" sz="2800" dirty="0"/>
              <a:t>3</a:t>
            </a:r>
            <a:r>
              <a:rPr lang="zh-CN" altLang="zh-CN" sz="2800" dirty="0"/>
              <a:t>的出列，剩下的向小序号方向靠拢，</a:t>
            </a:r>
            <a:r>
              <a:rPr lang="en-US" altLang="zh-CN" sz="2800" dirty="0"/>
              <a:t>...</a:t>
            </a:r>
            <a:r>
              <a:rPr lang="zh-CN" altLang="zh-CN" sz="2800" dirty="0"/>
              <a:t>，以后从头开始轮流进行</a:t>
            </a:r>
            <a:r>
              <a:rPr lang="en-US" altLang="zh-CN" sz="2800" dirty="0"/>
              <a:t>1</a:t>
            </a:r>
            <a:r>
              <a:rPr lang="zh-CN" altLang="zh-CN" sz="2800" dirty="0"/>
              <a:t>至</a:t>
            </a:r>
            <a:r>
              <a:rPr lang="en-US" altLang="zh-CN" sz="2800" dirty="0"/>
              <a:t>2</a:t>
            </a:r>
            <a:r>
              <a:rPr lang="zh-CN" altLang="zh-CN" sz="2800" dirty="0"/>
              <a:t>报数、</a:t>
            </a:r>
            <a:r>
              <a:rPr lang="en-US" altLang="zh-CN" sz="2800" dirty="0"/>
              <a:t>1</a:t>
            </a:r>
            <a:r>
              <a:rPr lang="zh-CN" altLang="zh-CN" sz="2800" dirty="0"/>
              <a:t>至</a:t>
            </a:r>
            <a:r>
              <a:rPr lang="en-US" altLang="zh-CN" sz="2800" dirty="0"/>
              <a:t>3</a:t>
            </a:r>
            <a:r>
              <a:rPr lang="zh-CN" altLang="zh-CN" sz="2800" dirty="0"/>
              <a:t>报数直到剩下的人数不超过</a:t>
            </a:r>
            <a:r>
              <a:rPr lang="en-US" altLang="zh-CN" sz="2800" dirty="0"/>
              <a:t>3</a:t>
            </a:r>
            <a:r>
              <a:rPr lang="zh-CN" altLang="zh-CN" sz="2800" dirty="0"/>
              <a:t>人为止。</a:t>
            </a:r>
            <a:endParaRPr lang="zh-CN" altLang="zh-CN" sz="2800" dirty="0"/>
          </a:p>
          <a:p>
            <a:r>
              <a:rPr lang="zh-CN" altLang="zh-CN" sz="2800" dirty="0"/>
              <a:t>输入：士兵人数。</a:t>
            </a:r>
            <a:endParaRPr lang="zh-CN" altLang="zh-CN" sz="2800" dirty="0"/>
          </a:p>
          <a:p>
            <a:r>
              <a:rPr lang="zh-CN" altLang="zh-CN" sz="2800" dirty="0"/>
              <a:t>输出：剩下的士兵最初的编号。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9700" y="6350"/>
            <a:ext cx="8339455" cy="6845300"/>
          </a:xfrm>
        </p:spPr>
        <p:txBody>
          <a:bodyPr>
            <a:noAutofit/>
          </a:bodyPr>
          <a:lstStyle/>
          <a:p>
            <a:pPr marL="0" indent="0">
              <a:lnSpc>
                <a:spcPct val="60000"/>
              </a:lnSpc>
              <a:buNone/>
            </a:pPr>
            <a:r>
              <a:rPr lang="en-US" altLang="zh-CN" sz="900" dirty="0"/>
              <a:t>#include&lt;bits/</a:t>
            </a:r>
            <a:r>
              <a:rPr lang="en-US" altLang="zh-CN" sz="900" dirty="0" err="1"/>
              <a:t>stdc</a:t>
            </a:r>
            <a:r>
              <a:rPr lang="en-US" altLang="zh-CN" sz="900" dirty="0"/>
              <a:t>++.h&gt;</a:t>
            </a:r>
            <a:endParaRPr lang="zh-CN" altLang="zh-CN" sz="900" dirty="0"/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900" dirty="0"/>
              <a:t>using namespace std;</a:t>
            </a:r>
            <a:endParaRPr lang="zh-CN" altLang="zh-CN" sz="900" dirty="0"/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900" dirty="0"/>
              <a:t>int main(){</a:t>
            </a:r>
            <a:endParaRPr lang="zh-CN" altLang="zh-CN" sz="900" dirty="0"/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900" dirty="0"/>
              <a:t>    int </a:t>
            </a:r>
            <a:r>
              <a:rPr lang="en-US" altLang="zh-CN" sz="900" dirty="0" err="1"/>
              <a:t>t,n</a:t>
            </a:r>
            <a:r>
              <a:rPr lang="en-US" altLang="zh-CN" sz="900" dirty="0"/>
              <a:t>;</a:t>
            </a:r>
            <a:endParaRPr lang="zh-CN" altLang="zh-CN" sz="900" dirty="0"/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900" dirty="0"/>
              <a:t>    </a:t>
            </a:r>
            <a:r>
              <a:rPr lang="en-US" altLang="zh-CN" sz="900" dirty="0" err="1"/>
              <a:t>cin</a:t>
            </a:r>
            <a:r>
              <a:rPr lang="en-US" altLang="zh-CN" sz="900" dirty="0"/>
              <a:t>&gt;&gt;t;</a:t>
            </a:r>
            <a:endParaRPr lang="zh-CN" altLang="zh-CN" sz="900" dirty="0"/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900" dirty="0"/>
              <a:t>    while(t--) {</a:t>
            </a:r>
            <a:endParaRPr lang="zh-CN" altLang="zh-CN" sz="900" dirty="0"/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900" dirty="0"/>
              <a:t>        </a:t>
            </a:r>
            <a:r>
              <a:rPr lang="en-US" altLang="zh-CN" sz="900" dirty="0" err="1"/>
              <a:t>cin</a:t>
            </a:r>
            <a:r>
              <a:rPr lang="en-US" altLang="zh-CN" sz="900" dirty="0"/>
              <a:t>&gt;&gt;n;</a:t>
            </a:r>
            <a:endParaRPr lang="zh-CN" altLang="zh-CN" sz="900" dirty="0"/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900" dirty="0"/>
              <a:t>        int k=2;</a:t>
            </a:r>
            <a:endParaRPr lang="zh-CN" altLang="zh-CN" sz="900" dirty="0"/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900" dirty="0">
                <a:solidFill>
                  <a:srgbClr val="FF0000"/>
                </a:solidFill>
              </a:rPr>
              <a:t>        list&lt;int&gt; </a:t>
            </a:r>
            <a:r>
              <a:rPr lang="en-US" altLang="zh-CN" sz="900" dirty="0" err="1">
                <a:solidFill>
                  <a:srgbClr val="FF0000"/>
                </a:solidFill>
              </a:rPr>
              <a:t>mylist</a:t>
            </a:r>
            <a:r>
              <a:rPr lang="en-US" altLang="zh-CN" sz="900" dirty="0">
                <a:solidFill>
                  <a:srgbClr val="FF0000"/>
                </a:solidFill>
              </a:rPr>
              <a:t>;             </a:t>
            </a:r>
            <a:r>
              <a:rPr lang="en-US" altLang="zh-CN" sz="900" dirty="0"/>
              <a:t>//</a:t>
            </a:r>
            <a:r>
              <a:rPr lang="zh-CN" altLang="zh-CN" sz="900" dirty="0"/>
              <a:t>定义</a:t>
            </a:r>
            <a:endParaRPr lang="zh-CN" altLang="zh-CN" sz="900" dirty="0"/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900" dirty="0"/>
              <a:t>        list&lt;int&gt;::</a:t>
            </a:r>
            <a:r>
              <a:rPr lang="en-US" altLang="zh-CN" sz="900" dirty="0">
                <a:solidFill>
                  <a:srgbClr val="FF0000"/>
                </a:solidFill>
              </a:rPr>
              <a:t>iterator</a:t>
            </a:r>
            <a:r>
              <a:rPr lang="en-US" altLang="zh-CN" sz="900" dirty="0"/>
              <a:t> it;</a:t>
            </a:r>
            <a:endParaRPr lang="zh-CN" altLang="zh-CN" sz="900" dirty="0"/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900" dirty="0"/>
              <a:t>        for(int </a:t>
            </a:r>
            <a:r>
              <a:rPr lang="en-US" altLang="zh-CN" sz="900" dirty="0" err="1"/>
              <a:t>i</a:t>
            </a:r>
            <a:r>
              <a:rPr lang="en-US" altLang="zh-CN" sz="900" dirty="0"/>
              <a:t>=1;i&lt;=</a:t>
            </a:r>
            <a:r>
              <a:rPr lang="en-US" altLang="zh-CN" sz="900" dirty="0" err="1"/>
              <a:t>n;i</a:t>
            </a:r>
            <a:r>
              <a:rPr lang="en-US" altLang="zh-CN" sz="900" dirty="0"/>
              <a:t>++)</a:t>
            </a:r>
            <a:endParaRPr lang="zh-CN" altLang="zh-CN" sz="900" dirty="0"/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900" dirty="0"/>
              <a:t>            </a:t>
            </a:r>
            <a:r>
              <a:rPr lang="en-US" altLang="zh-CN" sz="900" dirty="0" err="1"/>
              <a:t>mylist.</a:t>
            </a:r>
            <a:r>
              <a:rPr lang="en-US" altLang="zh-CN" sz="900" dirty="0" err="1">
                <a:solidFill>
                  <a:srgbClr val="FF0000"/>
                </a:solidFill>
              </a:rPr>
              <a:t>push_back</a:t>
            </a:r>
            <a:r>
              <a:rPr lang="en-US" altLang="zh-CN" sz="900" dirty="0"/>
              <a:t>(</a:t>
            </a:r>
            <a:r>
              <a:rPr lang="en-US" altLang="zh-CN" sz="900" dirty="0" err="1"/>
              <a:t>i</a:t>
            </a:r>
            <a:r>
              <a:rPr lang="en-US" altLang="zh-CN" sz="900" dirty="0"/>
              <a:t>);     //</a:t>
            </a:r>
            <a:r>
              <a:rPr lang="zh-CN" altLang="zh-CN" sz="900" dirty="0"/>
              <a:t>赋值</a:t>
            </a:r>
            <a:endParaRPr lang="zh-CN" altLang="zh-CN" sz="900" dirty="0"/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900" dirty="0"/>
              <a:t>        while(</a:t>
            </a:r>
            <a:r>
              <a:rPr lang="en-US" altLang="zh-CN" sz="900" dirty="0" err="1"/>
              <a:t>mylist.</a:t>
            </a:r>
            <a:r>
              <a:rPr lang="en-US" altLang="zh-CN" sz="900" dirty="0" err="1">
                <a:solidFill>
                  <a:srgbClr val="FF0000"/>
                </a:solidFill>
              </a:rPr>
              <a:t>size</a:t>
            </a:r>
            <a:r>
              <a:rPr lang="en-US" altLang="zh-CN" sz="900" dirty="0"/>
              <a:t>() &gt; 3) {</a:t>
            </a:r>
            <a:endParaRPr lang="zh-CN" altLang="zh-CN" sz="900" dirty="0"/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900" dirty="0"/>
              <a:t>            int num = 1;</a:t>
            </a:r>
            <a:endParaRPr lang="zh-CN" altLang="zh-CN" sz="900" dirty="0"/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900" dirty="0"/>
              <a:t>            for(it = </a:t>
            </a:r>
            <a:r>
              <a:rPr lang="en-US" altLang="zh-CN" sz="900" dirty="0" err="1"/>
              <a:t>mylist.</a:t>
            </a:r>
            <a:r>
              <a:rPr lang="en-US" altLang="zh-CN" sz="900" dirty="0" err="1">
                <a:solidFill>
                  <a:srgbClr val="FF0000"/>
                </a:solidFill>
              </a:rPr>
              <a:t>begin</a:t>
            </a:r>
            <a:r>
              <a:rPr lang="en-US" altLang="zh-CN" sz="900" dirty="0"/>
              <a:t>(); it != </a:t>
            </a:r>
            <a:r>
              <a:rPr lang="en-US" altLang="zh-CN" sz="900" dirty="0" err="1"/>
              <a:t>mylist.</a:t>
            </a:r>
            <a:r>
              <a:rPr lang="en-US" altLang="zh-CN" sz="900" dirty="0" err="1">
                <a:solidFill>
                  <a:srgbClr val="FF0000"/>
                </a:solidFill>
              </a:rPr>
              <a:t>end</a:t>
            </a:r>
            <a:r>
              <a:rPr lang="en-US" altLang="zh-CN" sz="900" dirty="0"/>
              <a:t>(); ){</a:t>
            </a:r>
            <a:endParaRPr lang="zh-CN" altLang="zh-CN" sz="900" dirty="0"/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900" dirty="0"/>
              <a:t>                if(num++ % k == 0)</a:t>
            </a:r>
            <a:endParaRPr lang="zh-CN" altLang="zh-CN" sz="900" dirty="0"/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900" dirty="0"/>
              <a:t>                    it = </a:t>
            </a:r>
            <a:r>
              <a:rPr lang="en-US" altLang="zh-CN" sz="900" dirty="0" err="1"/>
              <a:t>mylist.erase</a:t>
            </a:r>
            <a:r>
              <a:rPr lang="en-US" altLang="zh-CN" sz="900" dirty="0"/>
              <a:t>(it);</a:t>
            </a:r>
            <a:endParaRPr lang="zh-CN" altLang="zh-CN" sz="900" dirty="0"/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900" dirty="0"/>
              <a:t>                else</a:t>
            </a:r>
            <a:endParaRPr lang="zh-CN" altLang="zh-CN" sz="900" dirty="0"/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900" dirty="0"/>
              <a:t>                    it++;</a:t>
            </a:r>
            <a:endParaRPr lang="zh-CN" altLang="zh-CN" sz="900" dirty="0"/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900" dirty="0"/>
              <a:t>            }</a:t>
            </a:r>
            <a:endParaRPr lang="zh-CN" altLang="zh-CN" sz="900" dirty="0"/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900" dirty="0"/>
              <a:t>            k==2 ? k=3:k=2;            //1</a:t>
            </a:r>
            <a:r>
              <a:rPr lang="zh-CN" altLang="zh-CN" sz="900" dirty="0"/>
              <a:t>至</a:t>
            </a:r>
            <a:r>
              <a:rPr lang="en-US" altLang="zh-CN" sz="900" dirty="0"/>
              <a:t>2</a:t>
            </a:r>
            <a:r>
              <a:rPr lang="zh-CN" altLang="zh-CN" sz="900" dirty="0"/>
              <a:t>报数，</a:t>
            </a:r>
            <a:r>
              <a:rPr lang="en-US" altLang="zh-CN" sz="900" dirty="0"/>
              <a:t>1</a:t>
            </a:r>
            <a:r>
              <a:rPr lang="zh-CN" altLang="zh-CN" sz="900" dirty="0"/>
              <a:t>至</a:t>
            </a:r>
            <a:r>
              <a:rPr lang="en-US" altLang="zh-CN" sz="900" dirty="0"/>
              <a:t>3</a:t>
            </a:r>
            <a:r>
              <a:rPr lang="zh-CN" altLang="zh-CN" sz="900" dirty="0"/>
              <a:t>报数</a:t>
            </a:r>
            <a:endParaRPr lang="zh-CN" altLang="zh-CN" sz="900" dirty="0"/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900" dirty="0"/>
              <a:t>        }</a:t>
            </a:r>
            <a:endParaRPr lang="zh-CN" altLang="zh-CN" sz="900" dirty="0"/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900" dirty="0"/>
              <a:t>        for(it = </a:t>
            </a:r>
            <a:r>
              <a:rPr lang="en-US" altLang="zh-CN" sz="900" dirty="0" err="1"/>
              <a:t>mylist.begin</a:t>
            </a:r>
            <a:r>
              <a:rPr lang="en-US" altLang="zh-CN" sz="900" dirty="0"/>
              <a:t>(); it != </a:t>
            </a:r>
            <a:r>
              <a:rPr lang="en-US" altLang="zh-CN" sz="900" dirty="0" err="1"/>
              <a:t>mylist.end</a:t>
            </a:r>
            <a:r>
              <a:rPr lang="en-US" altLang="zh-CN" sz="900" dirty="0"/>
              <a:t>(); it++){</a:t>
            </a:r>
            <a:endParaRPr lang="zh-CN" altLang="zh-CN" sz="900" dirty="0"/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900" dirty="0"/>
              <a:t>            if (it != </a:t>
            </a:r>
            <a:r>
              <a:rPr lang="en-US" altLang="zh-CN" sz="900" dirty="0" err="1"/>
              <a:t>mylist.begin</a:t>
            </a:r>
            <a:r>
              <a:rPr lang="en-US" altLang="zh-CN" sz="900" dirty="0"/>
              <a:t>())  </a:t>
            </a:r>
            <a:endParaRPr lang="zh-CN" altLang="zh-CN" sz="900" dirty="0"/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900" dirty="0" err="1"/>
              <a:t>cout</a:t>
            </a:r>
            <a:r>
              <a:rPr lang="en-US" altLang="zh-CN" sz="900" dirty="0"/>
              <a:t> &lt;&lt; " ";</a:t>
            </a:r>
            <a:endParaRPr lang="zh-CN" altLang="zh-CN" sz="900" dirty="0"/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900" dirty="0"/>
              <a:t>            </a:t>
            </a:r>
            <a:r>
              <a:rPr lang="en-US" altLang="zh-CN" sz="900" dirty="0" err="1"/>
              <a:t>cout</a:t>
            </a:r>
            <a:r>
              <a:rPr lang="en-US" altLang="zh-CN" sz="900" dirty="0"/>
              <a:t>&lt;&lt;*it;</a:t>
            </a:r>
            <a:endParaRPr lang="zh-CN" altLang="zh-CN" sz="900" dirty="0"/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900" dirty="0"/>
              <a:t>        }</a:t>
            </a:r>
            <a:endParaRPr lang="zh-CN" altLang="zh-CN" sz="900" dirty="0"/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900" dirty="0"/>
              <a:t>        </a:t>
            </a:r>
            <a:r>
              <a:rPr lang="en-US" altLang="zh-CN" sz="900" dirty="0" err="1"/>
              <a:t>cout</a:t>
            </a:r>
            <a:r>
              <a:rPr lang="en-US" altLang="zh-CN" sz="900" dirty="0"/>
              <a:t>&lt;&lt;</a:t>
            </a:r>
            <a:r>
              <a:rPr lang="en-US" altLang="zh-CN" sz="900" dirty="0" err="1"/>
              <a:t>endl</a:t>
            </a:r>
            <a:r>
              <a:rPr lang="en-US" altLang="zh-CN" sz="900" dirty="0"/>
              <a:t>;</a:t>
            </a:r>
            <a:endParaRPr lang="zh-CN" altLang="zh-CN" sz="900" dirty="0"/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900" dirty="0"/>
              <a:t>    }</a:t>
            </a:r>
            <a:endParaRPr lang="zh-CN" altLang="zh-CN" sz="900" dirty="0"/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900" dirty="0"/>
              <a:t>    return 0;</a:t>
            </a:r>
            <a:endParaRPr lang="zh-CN" altLang="zh-CN" sz="900" dirty="0"/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900" dirty="0"/>
              <a:t>}</a:t>
            </a:r>
            <a:endParaRPr lang="zh-CN" altLang="zh-CN" sz="900" dirty="0"/>
          </a:p>
          <a:p>
            <a:pPr marL="0" indent="0">
              <a:lnSpc>
                <a:spcPct val="60000"/>
              </a:lnSpc>
              <a:buNone/>
            </a:pPr>
            <a:endParaRPr lang="zh-CN" altLang="zh-CN" sz="9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6350"/>
            <a:ext cx="6854825" cy="68548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3225" y="1311275"/>
            <a:ext cx="8003540" cy="1520190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STL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C++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标准模板库（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Standard Template Library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常用的数据结构、算法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能极大地简化编程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,是提高C++编写效率的一个利器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zh-CN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2530" name="Picture 2" descr="https://ss2.bdstatic.com/70cFvnSh_Q1YnxGkpoWK1HF6hhy/it/u=2996729480,1244128854&amp;fm=26&amp;gp=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038" y="3644015"/>
            <a:ext cx="3841038" cy="215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554990" y="381000"/>
            <a:ext cx="4101465" cy="688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4400" b="1" dirty="0" smtClean="0">
                <a:solidFill>
                  <a:schemeClr val="accent5">
                    <a:lumMod val="75000"/>
                  </a:schemeClr>
                </a:solidFill>
              </a:rPr>
              <a:t>STL 简介</a:t>
            </a:r>
            <a:endParaRPr lang="zh-CN" altLang="en-US" sz="4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1150" y="80645"/>
            <a:ext cx="6021705" cy="481965"/>
          </a:xfrm>
        </p:spPr>
        <p:txBody>
          <a:bodyPr>
            <a:normAutofit fontScale="90000"/>
          </a:bodyPr>
          <a:lstStyle/>
          <a:p>
            <a:pPr marL="0" indent="0">
              <a:buFont typeface="Wingdings" panose="05000000000000000000" pitchFamily="2" charset="2"/>
            </a:pPr>
            <a:r>
              <a:rPr lang="en-US" altLang="zh-CN" sz="3200" b="1" dirty="0">
                <a:solidFill>
                  <a:srgbClr val="FFC000"/>
                </a:solidFill>
              </a:rPr>
              <a:t>set</a:t>
            </a:r>
            <a:endParaRPr lang="en-US" altLang="zh-CN" sz="3200" b="1" dirty="0">
              <a:solidFill>
                <a:srgbClr val="FFC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0065" y="1408430"/>
            <a:ext cx="7886700" cy="4351338"/>
          </a:xfrm>
        </p:spPr>
        <p:txBody>
          <a:bodyPr/>
          <a:lstStyle/>
          <a:p>
            <a:r>
              <a:rPr lang="en-US" altLang="zh-CN" dirty="0"/>
              <a:t>set</a:t>
            </a:r>
            <a:r>
              <a:rPr lang="zh-CN" altLang="en-US" dirty="0"/>
              <a:t>：</a:t>
            </a:r>
            <a:r>
              <a:rPr lang="zh-CN" altLang="zh-CN" dirty="0"/>
              <a:t>集合。</a:t>
            </a:r>
            <a:endParaRPr lang="en-US" altLang="zh-CN" dirty="0"/>
          </a:p>
          <a:p>
            <a:r>
              <a:rPr lang="en-US" altLang="zh-CN" dirty="0"/>
              <a:t>STL</a:t>
            </a:r>
            <a:r>
              <a:rPr lang="zh-CN" altLang="zh-CN" dirty="0"/>
              <a:t>的</a:t>
            </a:r>
            <a:r>
              <a:rPr lang="en-US" altLang="zh-CN" dirty="0"/>
              <a:t>set</a:t>
            </a:r>
            <a:r>
              <a:rPr lang="zh-CN" altLang="zh-CN" dirty="0"/>
              <a:t>用二叉搜索树实现，集合中的每个元素只出现一次，且是排好序的。访问元素的时间复杂度是</a:t>
            </a:r>
            <a:r>
              <a:rPr lang="en-US" altLang="zh-CN" dirty="0"/>
              <a:t>O(</a:t>
            </a:r>
            <a:r>
              <a:rPr lang="en-US" altLang="zh-CN" dirty="0" err="1"/>
              <a:t>logn</a:t>
            </a:r>
            <a:r>
              <a:rPr lang="en-US" altLang="zh-CN" dirty="0"/>
              <a:t>)</a:t>
            </a:r>
            <a:r>
              <a:rPr lang="zh-CN" altLang="zh-CN" dirty="0"/>
              <a:t>的。</a:t>
            </a:r>
            <a:endParaRPr lang="zh-CN" altLang="zh-CN" dirty="0"/>
          </a:p>
          <a:p>
            <a:endParaRPr lang="en-US" altLang="zh-CN" dirty="0"/>
          </a:p>
          <a:p>
            <a:r>
              <a:rPr lang="en-US" altLang="zh-CN" b="1" dirty="0">
                <a:solidFill>
                  <a:srgbClr val="FF0000"/>
                </a:solidFill>
              </a:rPr>
              <a:t>set</a:t>
            </a:r>
            <a:r>
              <a:rPr lang="zh-CN" altLang="zh-CN" b="1" dirty="0">
                <a:solidFill>
                  <a:srgbClr val="FF0000"/>
                </a:solidFill>
              </a:rPr>
              <a:t>和</a:t>
            </a:r>
            <a:r>
              <a:rPr lang="en-US" altLang="zh-CN" b="1" dirty="0">
                <a:solidFill>
                  <a:srgbClr val="FF0000"/>
                </a:solidFill>
              </a:rPr>
              <a:t>map</a:t>
            </a:r>
            <a:r>
              <a:rPr lang="zh-CN" altLang="zh-CN" b="1" dirty="0">
                <a:solidFill>
                  <a:srgbClr val="FF0000"/>
                </a:solidFill>
              </a:rPr>
              <a:t>在竞赛题中应用很广泛</a:t>
            </a:r>
            <a:r>
              <a:rPr lang="zh-CN" altLang="en-US" dirty="0"/>
              <a:t>。</a:t>
            </a:r>
            <a:r>
              <a:rPr lang="zh-CN" altLang="zh-CN" dirty="0"/>
              <a:t>特别是需要用二叉搜索树处理数据的题目，如果用</a:t>
            </a:r>
            <a:r>
              <a:rPr lang="en-US" altLang="zh-CN" dirty="0"/>
              <a:t>set</a:t>
            </a:r>
            <a:r>
              <a:rPr lang="zh-CN" altLang="zh-CN" dirty="0"/>
              <a:t>或</a:t>
            </a:r>
            <a:r>
              <a:rPr lang="en-US" altLang="zh-CN" dirty="0"/>
              <a:t>map</a:t>
            </a:r>
            <a:r>
              <a:rPr lang="zh-CN" altLang="zh-CN" dirty="0"/>
              <a:t>实现，能极大地简化代码。</a:t>
            </a:r>
            <a:endParaRPr lang="zh-CN" altLang="zh-CN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5397"/>
            <a:ext cx="8229600" cy="634082"/>
          </a:xfrm>
        </p:spPr>
        <p:txBody>
          <a:bodyPr/>
          <a:lstStyle/>
          <a:p>
            <a:r>
              <a:rPr lang="en-US" altLang="zh-CN" sz="2800" b="1" dirty="0">
                <a:solidFill>
                  <a:srgbClr val="FFC000"/>
                </a:solidFill>
              </a:rPr>
              <a:t>set</a:t>
            </a:r>
            <a:r>
              <a:rPr lang="zh-CN" altLang="zh-CN" sz="2800" b="1" dirty="0">
                <a:solidFill>
                  <a:srgbClr val="FFC000"/>
                </a:solidFill>
              </a:rPr>
              <a:t>的有关操作</a:t>
            </a:r>
            <a:endParaRPr lang="zh-CN" altLang="zh-CN" sz="2800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108139" y="1268760"/>
          <a:ext cx="8928735" cy="50866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6260"/>
                <a:gridCol w="5832475"/>
              </a:tblGrid>
              <a:tr h="386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chemeClr val="bg1"/>
                          </a:solidFill>
                          <a:effectLst/>
                        </a:rPr>
                        <a:t>例子</a:t>
                      </a:r>
                      <a:endParaRPr lang="zh-CN" sz="2400" kern="10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chemeClr val="bg1"/>
                          </a:solidFill>
                          <a:effectLst/>
                        </a:rPr>
                        <a:t>说明</a:t>
                      </a:r>
                      <a:endParaRPr lang="zh-CN" sz="2400" kern="100" dirty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tx1"/>
                    </a:solidFill>
                  </a:tcPr>
                </a:tc>
              </a:tr>
              <a:tr h="4536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bg1"/>
                          </a:solidFill>
                          <a:effectLst/>
                        </a:rPr>
                        <a:t>set&lt;Type&gt; A;  </a:t>
                      </a:r>
                      <a:endParaRPr lang="zh-CN" sz="2400" kern="10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chemeClr val="bg1"/>
                          </a:solidFill>
                          <a:effectLst/>
                        </a:rPr>
                        <a:t>定义</a:t>
                      </a:r>
                      <a:endParaRPr lang="zh-CN" sz="2400" kern="10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tx1"/>
                    </a:solidFill>
                  </a:tcPr>
                </a:tc>
              </a:tr>
              <a:tr h="4536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bg1"/>
                          </a:solidFill>
                          <a:effectLst/>
                        </a:rPr>
                        <a:t>A. insert(item);</a:t>
                      </a:r>
                      <a:endParaRPr lang="zh-CN" sz="2400" kern="10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chemeClr val="bg1"/>
                          </a:solidFill>
                          <a:effectLst/>
                        </a:rPr>
                        <a:t>把</a:t>
                      </a:r>
                      <a:r>
                        <a:rPr lang="en-US" sz="2400" kern="100">
                          <a:solidFill>
                            <a:schemeClr val="bg1"/>
                          </a:solidFill>
                          <a:effectLst/>
                        </a:rPr>
                        <a:t>item</a:t>
                      </a:r>
                      <a:r>
                        <a:rPr lang="zh-CN" sz="2400" kern="100">
                          <a:solidFill>
                            <a:schemeClr val="bg1"/>
                          </a:solidFill>
                          <a:effectLst/>
                        </a:rPr>
                        <a:t>放进</a:t>
                      </a:r>
                      <a:r>
                        <a:rPr lang="en-US" sz="2400" kern="100">
                          <a:solidFill>
                            <a:schemeClr val="bg1"/>
                          </a:solidFill>
                          <a:effectLst/>
                        </a:rPr>
                        <a:t>set</a:t>
                      </a:r>
                      <a:endParaRPr lang="zh-CN" sz="2400" kern="10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tx1"/>
                    </a:solidFill>
                  </a:tcPr>
                </a:tc>
              </a:tr>
              <a:tr h="4536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bg1"/>
                          </a:solidFill>
                          <a:effectLst/>
                        </a:rPr>
                        <a:t>A.erase(item);</a:t>
                      </a:r>
                      <a:endParaRPr lang="zh-CN" sz="2400" kern="10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chemeClr val="bg1"/>
                          </a:solidFill>
                          <a:effectLst/>
                        </a:rPr>
                        <a:t>删除元素</a:t>
                      </a:r>
                      <a:r>
                        <a:rPr lang="en-US" sz="2400" kern="100">
                          <a:solidFill>
                            <a:schemeClr val="bg1"/>
                          </a:solidFill>
                          <a:effectLst/>
                        </a:rPr>
                        <a:t>item</a:t>
                      </a:r>
                      <a:endParaRPr lang="zh-CN" sz="2400" kern="10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tx1"/>
                    </a:solidFill>
                  </a:tcPr>
                </a:tc>
              </a:tr>
              <a:tr h="4536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bg1"/>
                          </a:solidFill>
                          <a:effectLst/>
                        </a:rPr>
                        <a:t>A.clear();</a:t>
                      </a:r>
                      <a:endParaRPr lang="zh-CN" sz="2400" kern="10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chemeClr val="bg1"/>
                          </a:solidFill>
                          <a:effectLst/>
                        </a:rPr>
                        <a:t>清空</a:t>
                      </a:r>
                      <a:r>
                        <a:rPr lang="en-US" sz="2400" kern="100">
                          <a:solidFill>
                            <a:schemeClr val="bg1"/>
                          </a:solidFill>
                          <a:effectLst/>
                        </a:rPr>
                        <a:t>set</a:t>
                      </a:r>
                      <a:endParaRPr lang="zh-CN" sz="2400" kern="10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tx1"/>
                    </a:solidFill>
                  </a:tcPr>
                </a:tc>
              </a:tr>
              <a:tr h="4536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bg1"/>
                          </a:solidFill>
                          <a:effectLst/>
                        </a:rPr>
                        <a:t>A.empty ();</a:t>
                      </a:r>
                      <a:endParaRPr lang="zh-CN" sz="2400" kern="10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chemeClr val="bg1"/>
                          </a:solidFill>
                          <a:effectLst/>
                        </a:rPr>
                        <a:t>判断是否为空</a:t>
                      </a:r>
                      <a:endParaRPr lang="zh-CN" sz="2400" kern="10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tx1"/>
                    </a:solidFill>
                  </a:tcPr>
                </a:tc>
              </a:tr>
              <a:tr h="4536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bg1"/>
                          </a:solidFill>
                          <a:effectLst/>
                        </a:rPr>
                        <a:t>A.size();</a:t>
                      </a:r>
                      <a:endParaRPr lang="zh-CN" sz="2400" kern="10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chemeClr val="bg1"/>
                          </a:solidFill>
                          <a:effectLst/>
                        </a:rPr>
                        <a:t>返回元素个数</a:t>
                      </a:r>
                      <a:endParaRPr lang="zh-CN" sz="2400" kern="10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tx1"/>
                    </a:solidFill>
                  </a:tcPr>
                </a:tc>
              </a:tr>
              <a:tr h="4536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bg1"/>
                          </a:solidFill>
                          <a:effectLst/>
                        </a:rPr>
                        <a:t>A.find(k);</a:t>
                      </a:r>
                      <a:endParaRPr lang="zh-CN" sz="2400" kern="10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chemeClr val="bg1"/>
                          </a:solidFill>
                          <a:effectLst/>
                        </a:rPr>
                        <a:t>返回一个迭代器，指向键值</a:t>
                      </a:r>
                      <a:r>
                        <a:rPr lang="en-US" sz="2400" kern="100">
                          <a:solidFill>
                            <a:schemeClr val="bg1"/>
                          </a:solidFill>
                          <a:effectLst/>
                        </a:rPr>
                        <a:t>k</a:t>
                      </a:r>
                      <a:endParaRPr lang="zh-CN" sz="2400" kern="10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tx1"/>
                    </a:solidFill>
                  </a:tcPr>
                </a:tc>
              </a:tr>
              <a:tr h="7626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bg1"/>
                          </a:solidFill>
                          <a:effectLst/>
                        </a:rPr>
                        <a:t>A.lower_bound(k);</a:t>
                      </a:r>
                      <a:endParaRPr lang="zh-CN" sz="2400" kern="10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chemeClr val="bg1"/>
                          </a:solidFill>
                          <a:effectLst/>
                        </a:rPr>
                        <a:t>返回一个迭代器，指向键值不小于</a:t>
                      </a:r>
                      <a:r>
                        <a:rPr lang="en-US" sz="2400" kern="100">
                          <a:solidFill>
                            <a:schemeClr val="bg1"/>
                          </a:solidFill>
                          <a:effectLst/>
                        </a:rPr>
                        <a:t>k</a:t>
                      </a:r>
                      <a:r>
                        <a:rPr lang="zh-CN" sz="2400" kern="100">
                          <a:solidFill>
                            <a:schemeClr val="bg1"/>
                          </a:solidFill>
                          <a:effectLst/>
                        </a:rPr>
                        <a:t>的第一个元素</a:t>
                      </a:r>
                      <a:endParaRPr lang="zh-CN" sz="2400" kern="10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tx1"/>
                    </a:solidFill>
                  </a:tcPr>
                </a:tc>
              </a:tr>
              <a:tr h="7626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solidFill>
                            <a:schemeClr val="bg1"/>
                          </a:solidFill>
                          <a:effectLst/>
                        </a:rPr>
                        <a:t>A.upper_bound</a:t>
                      </a:r>
                      <a:r>
                        <a:rPr lang="en-US" sz="2400" kern="100" dirty="0">
                          <a:solidFill>
                            <a:schemeClr val="bg1"/>
                          </a:solidFill>
                          <a:effectLst/>
                        </a:rPr>
                        <a:t>();</a:t>
                      </a:r>
                      <a:endParaRPr lang="zh-CN" sz="2400" kern="100" dirty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chemeClr val="bg1"/>
                          </a:solidFill>
                          <a:effectLst/>
                        </a:rPr>
                        <a:t>返回一个迭代器，指向键值大于</a:t>
                      </a:r>
                      <a:r>
                        <a:rPr lang="en-US" sz="2400" kern="100" dirty="0">
                          <a:solidFill>
                            <a:schemeClr val="bg1"/>
                          </a:solidFill>
                          <a:effectLst/>
                        </a:rPr>
                        <a:t>k</a:t>
                      </a:r>
                      <a:r>
                        <a:rPr lang="zh-CN" sz="2400" kern="100" dirty="0">
                          <a:solidFill>
                            <a:schemeClr val="bg1"/>
                          </a:solidFill>
                          <a:effectLst/>
                        </a:rPr>
                        <a:t>的第一个元素</a:t>
                      </a:r>
                      <a:endParaRPr lang="zh-CN" sz="2400" kern="100" dirty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125" y="41593"/>
            <a:ext cx="6242050" cy="504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10" dirty="0">
                <a:solidFill>
                  <a:srgbClr val="FFC000"/>
                </a:solidFill>
                <a:latin typeface="Times New Roman" panose="02020603050405020304"/>
                <a:cs typeface="Times New Roman" panose="02020603050405020304"/>
              </a:rPr>
              <a:t>ma</a:t>
            </a:r>
            <a:r>
              <a:rPr sz="3200" b="1" spc="-5" dirty="0">
                <a:solidFill>
                  <a:srgbClr val="FFC000"/>
                </a:solidFill>
                <a:latin typeface="Times New Roman" panose="02020603050405020304"/>
                <a:cs typeface="Times New Roman" panose="02020603050405020304"/>
              </a:rPr>
              <a:t>p</a:t>
            </a:r>
            <a:r>
              <a:rPr sz="3200" b="1" spc="-5" dirty="0">
                <a:solidFill>
                  <a:srgbClr val="FFC000"/>
                </a:solidFill>
              </a:rPr>
              <a:t>操作详解</a:t>
            </a:r>
            <a:endParaRPr sz="3200" b="1" spc="-5" dirty="0">
              <a:solidFill>
                <a:srgbClr val="FFC000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833618" y="6583720"/>
            <a:ext cx="245109" cy="227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spc="-5" dirty="0"/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461270" y="1197229"/>
            <a:ext cx="8148320" cy="330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0" indent="-470535">
              <a:lnSpc>
                <a:spcPts val="2875"/>
              </a:lnSpc>
              <a:spcBef>
                <a:spcPts val="100"/>
              </a:spcBef>
              <a:buClr>
                <a:srgbClr val="4B4EB5"/>
              </a:buClr>
              <a:buFont typeface="Wingdings" panose="05000000000000000000"/>
              <a:buChar char=""/>
              <a:tabLst>
                <a:tab pos="482600" algn="l"/>
                <a:tab pos="482600" algn="l"/>
              </a:tabLst>
            </a:pP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在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map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中插入元素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83235" marR="5080" indent="-470535">
              <a:lnSpc>
                <a:spcPts val="2720"/>
              </a:lnSpc>
              <a:spcBef>
                <a:spcPts val="220"/>
              </a:spcBef>
              <a:buClr>
                <a:srgbClr val="4B4EB5"/>
              </a:buClr>
              <a:buFont typeface="Wingdings" panose="05000000000000000000"/>
              <a:buChar char=""/>
              <a:tabLst>
                <a:tab pos="482600" algn="l"/>
                <a:tab pos="483870" algn="l"/>
              </a:tabLst>
            </a:pP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改变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ma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p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中的条目非常简单，因为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map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类已经对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[]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操作符进 行了重载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4B4EB5"/>
              </a:buClr>
              <a:buFont typeface="Wingdings" panose="05000000000000000000"/>
              <a:buChar char=""/>
            </a:pPr>
            <a:endParaRPr sz="2300">
              <a:latin typeface="Times New Roman" panose="02020603050405020304"/>
              <a:cs typeface="Times New Roman" panose="02020603050405020304"/>
            </a:endParaRPr>
          </a:p>
          <a:p>
            <a:pPr marL="483235" indent="-471170">
              <a:lnSpc>
                <a:spcPts val="2875"/>
              </a:lnSpc>
              <a:buClr>
                <a:srgbClr val="4B4EB5"/>
              </a:buClr>
              <a:buFont typeface="Wingdings" panose="05000000000000000000"/>
              <a:buChar char=""/>
              <a:tabLst>
                <a:tab pos="482600" algn="l"/>
                <a:tab pos="483870" algn="l"/>
              </a:tabLst>
            </a:pPr>
            <a:r>
              <a:rPr sz="2400" spc="-5" dirty="0">
                <a:latin typeface="Times New Roman" panose="02020603050405020304"/>
                <a:cs typeface="Times New Roman" panose="02020603050405020304"/>
              </a:rPr>
              <a:t>map&lt;char,int&gt;mymap;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13335">
              <a:lnSpc>
                <a:spcPts val="2875"/>
              </a:lnSpc>
              <a:tabLst>
                <a:tab pos="482600" algn="l"/>
              </a:tabLst>
            </a:pPr>
            <a:r>
              <a:rPr sz="2400" dirty="0">
                <a:solidFill>
                  <a:srgbClr val="4B4EB5"/>
                </a:solidFill>
                <a:latin typeface="Wingdings" panose="05000000000000000000"/>
                <a:cs typeface="Wingdings" panose="05000000000000000000"/>
              </a:rPr>
              <a:t></a:t>
            </a:r>
            <a:r>
              <a:rPr sz="2400" dirty="0">
                <a:solidFill>
                  <a:srgbClr val="4B4EB5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mymap['a']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=</a:t>
            </a:r>
            <a:r>
              <a:rPr sz="2400" spc="-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1;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13335">
              <a:lnSpc>
                <a:spcPts val="2875"/>
              </a:lnSpc>
              <a:tabLst>
                <a:tab pos="483870" algn="l"/>
              </a:tabLst>
            </a:pPr>
            <a:r>
              <a:rPr sz="2400" dirty="0">
                <a:solidFill>
                  <a:srgbClr val="4B4EB5"/>
                </a:solidFill>
                <a:latin typeface="Wingdings" panose="05000000000000000000"/>
                <a:cs typeface="Wingdings" panose="05000000000000000000"/>
              </a:rPr>
              <a:t></a:t>
            </a:r>
            <a:r>
              <a:rPr sz="2400" dirty="0">
                <a:solidFill>
                  <a:srgbClr val="4B4EB5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mymap['b'] =</a:t>
            </a:r>
            <a:r>
              <a:rPr sz="2400" spc="-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2;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484505" indent="-471170">
              <a:lnSpc>
                <a:spcPts val="2810"/>
              </a:lnSpc>
              <a:spcBef>
                <a:spcPts val="130"/>
              </a:spcBef>
              <a:buClr>
                <a:srgbClr val="4B4EB5"/>
              </a:buClr>
              <a:buFont typeface="Wingdings" panose="05000000000000000000"/>
              <a:buChar char=""/>
              <a:tabLst>
                <a:tab pos="483870" algn="l"/>
                <a:tab pos="485140" algn="l"/>
              </a:tabLst>
            </a:pP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或者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84505" indent="-471170">
              <a:lnSpc>
                <a:spcPts val="2810"/>
              </a:lnSpc>
              <a:buClr>
                <a:srgbClr val="4B4EB5"/>
              </a:buClr>
              <a:buFont typeface="Wingdings" panose="05000000000000000000"/>
              <a:buChar char=""/>
              <a:tabLst>
                <a:tab pos="484505" algn="l"/>
                <a:tab pos="485140" algn="l"/>
              </a:tabLst>
            </a:pPr>
            <a:r>
              <a:rPr sz="2400" spc="-5" dirty="0">
                <a:latin typeface="Times New Roman" panose="02020603050405020304"/>
                <a:cs typeface="Times New Roman" panose="02020603050405020304"/>
              </a:rPr>
              <a:t>mymap.insert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(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pair&lt;char,int&gt;('a',1) );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833618" y="6583720"/>
            <a:ext cx="245109" cy="227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spc="-5" dirty="0"/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80143" y="1247520"/>
            <a:ext cx="7971790" cy="4653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400" dirty="0">
                <a:latin typeface="Times New Roman" panose="02020603050405020304"/>
                <a:cs typeface="Times New Roman" panose="02020603050405020304"/>
              </a:rPr>
              <a:t>1.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查找并获取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map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中的元素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82600" indent="-470535">
              <a:lnSpc>
                <a:spcPts val="2590"/>
              </a:lnSpc>
              <a:buClr>
                <a:srgbClr val="4B4EB5"/>
              </a:buClr>
              <a:buFont typeface="Wingdings" panose="05000000000000000000"/>
              <a:buChar char=""/>
              <a:tabLst>
                <a:tab pos="482600" algn="l"/>
                <a:tab pos="482600" algn="l"/>
              </a:tabLst>
            </a:pP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获得一个值的最简单方法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83235" indent="-471170">
              <a:lnSpc>
                <a:spcPts val="2730"/>
              </a:lnSpc>
              <a:buClr>
                <a:srgbClr val="4B4EB5"/>
              </a:buClr>
              <a:buFont typeface="Wingdings" panose="05000000000000000000"/>
              <a:buChar char=""/>
              <a:tabLst>
                <a:tab pos="482600" algn="l"/>
                <a:tab pos="483870" algn="l"/>
              </a:tabLst>
            </a:pPr>
            <a:r>
              <a:rPr sz="2400" spc="-5" dirty="0">
                <a:latin typeface="Times New Roman" panose="02020603050405020304"/>
                <a:cs typeface="Times New Roman" panose="02020603050405020304"/>
              </a:rPr>
              <a:t>int ans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=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mymap[</a:t>
            </a:r>
            <a:r>
              <a:rPr sz="2400" spc="-5" dirty="0">
                <a:latin typeface="宋体" panose="02010600030101010101" pitchFamily="2" charset="-122"/>
                <a:cs typeface="宋体" panose="02010600030101010101" pitchFamily="2" charset="-122"/>
              </a:rPr>
              <a:t>‘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400" spc="-5" dirty="0">
                <a:latin typeface="宋体" panose="02010600030101010101" pitchFamily="2" charset="-122"/>
                <a:cs typeface="宋体" panose="02010600030101010101" pitchFamily="2" charset="-122"/>
              </a:rPr>
              <a:t>’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];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4B4EB5"/>
              </a:buClr>
              <a:buFont typeface="Wingdings" panose="05000000000000000000"/>
              <a:buChar char=""/>
            </a:pPr>
            <a:endParaRPr sz="2450">
              <a:latin typeface="Times New Roman" panose="02020603050405020304"/>
              <a:cs typeface="Times New Roman" panose="02020603050405020304"/>
            </a:endParaRPr>
          </a:p>
          <a:p>
            <a:pPr marL="483235" marR="173990" indent="-470535">
              <a:lnSpc>
                <a:spcPts val="2300"/>
              </a:lnSpc>
              <a:spcBef>
                <a:spcPts val="5"/>
              </a:spcBef>
              <a:buClr>
                <a:srgbClr val="4B4EB5"/>
              </a:buClr>
              <a:buFont typeface="Wingdings" panose="05000000000000000000"/>
              <a:buChar char=""/>
              <a:tabLst>
                <a:tab pos="482600" algn="l"/>
                <a:tab pos="483870" algn="l"/>
              </a:tabLst>
            </a:pP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但是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,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只有当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map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中有这个键的实例时才会成功，否则会 自动插入一个实例，值为初始化值。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4B4EB5"/>
              </a:buClr>
              <a:buFont typeface="Wingdings" panose="05000000000000000000"/>
              <a:buChar char=""/>
            </a:pPr>
            <a:endParaRPr sz="2500">
              <a:latin typeface="Times New Roman" panose="02020603050405020304"/>
              <a:cs typeface="Times New Roman" panose="02020603050405020304"/>
            </a:endParaRPr>
          </a:p>
          <a:p>
            <a:pPr marL="483870" marR="5080" indent="-470535">
              <a:lnSpc>
                <a:spcPct val="80000"/>
              </a:lnSpc>
              <a:buClr>
                <a:srgbClr val="4B4EB5"/>
              </a:buClr>
              <a:buFont typeface="Wingdings" panose="05000000000000000000"/>
              <a:buChar char=""/>
              <a:tabLst>
                <a:tab pos="482600" algn="l"/>
                <a:tab pos="484505" algn="l"/>
              </a:tabLst>
            </a:pP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因此我们可以使用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find()</a:t>
            </a:r>
            <a:r>
              <a:rPr sz="2400" spc="-9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方法来发现一个键是否存在。传 入的参数是要查找的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key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483870" indent="-471170">
              <a:lnSpc>
                <a:spcPts val="2445"/>
              </a:lnSpc>
              <a:buClr>
                <a:srgbClr val="4B4EB5"/>
              </a:buClr>
              <a:buFont typeface="Wingdings" panose="05000000000000000000"/>
              <a:buChar char=""/>
              <a:tabLst>
                <a:tab pos="483870" algn="l"/>
                <a:tab pos="484505" algn="l"/>
              </a:tabLst>
            </a:pPr>
            <a:r>
              <a:rPr sz="2400" spc="-5" dirty="0">
                <a:latin typeface="Times New Roman" panose="02020603050405020304"/>
                <a:cs typeface="Times New Roman" panose="02020603050405020304"/>
              </a:rPr>
              <a:t>if(mymap.find(</a:t>
            </a:r>
            <a:r>
              <a:rPr sz="2400" spc="-5" dirty="0">
                <a:latin typeface="宋体" panose="02010600030101010101" pitchFamily="2" charset="-122"/>
                <a:cs typeface="宋体" panose="02010600030101010101" pitchFamily="2" charset="-122"/>
              </a:rPr>
              <a:t>‘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400" spc="-5" dirty="0">
                <a:latin typeface="宋体" panose="02010600030101010101" pitchFamily="2" charset="-122"/>
                <a:cs typeface="宋体" panose="02010600030101010101" pitchFamily="2" charset="-122"/>
              </a:rPr>
              <a:t>’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)==mymap.end()){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484505" indent="-471170">
              <a:lnSpc>
                <a:spcPts val="2585"/>
              </a:lnSpc>
              <a:buClr>
                <a:srgbClr val="4B4EB5"/>
              </a:buClr>
              <a:buFont typeface="Wingdings" panose="05000000000000000000"/>
              <a:buChar char=""/>
              <a:tabLst>
                <a:tab pos="483870" algn="l"/>
                <a:tab pos="485140" algn="l"/>
              </a:tabLst>
            </a:pPr>
            <a:r>
              <a:rPr sz="2400" spc="-5" dirty="0">
                <a:latin typeface="Times New Roman" panose="02020603050405020304"/>
                <a:cs typeface="Times New Roman" panose="02020603050405020304"/>
              </a:rPr>
              <a:t>//</a:t>
            </a:r>
            <a:r>
              <a:rPr sz="2400" spc="-5" dirty="0">
                <a:latin typeface="宋体" panose="02010600030101010101" pitchFamily="2" charset="-122"/>
                <a:cs typeface="宋体" panose="02010600030101010101" pitchFamily="2" charset="-122"/>
              </a:rPr>
              <a:t>没找到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84505" indent="-471170">
              <a:lnSpc>
                <a:spcPts val="2585"/>
              </a:lnSpc>
              <a:buClr>
                <a:srgbClr val="4B4EB5"/>
              </a:buClr>
              <a:buFont typeface="Wingdings" panose="05000000000000000000"/>
              <a:buChar char=""/>
              <a:tabLst>
                <a:tab pos="484505" algn="l"/>
                <a:tab pos="485140" algn="l"/>
              </a:tabLst>
            </a:pPr>
            <a:r>
              <a:rPr sz="2400" spc="-5" dirty="0">
                <a:latin typeface="Times New Roman" panose="02020603050405020304"/>
                <a:cs typeface="Times New Roman" panose="02020603050405020304"/>
              </a:rPr>
              <a:t>}else{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485140" indent="-470535">
              <a:lnSpc>
                <a:spcPts val="2590"/>
              </a:lnSpc>
              <a:buClr>
                <a:srgbClr val="4B4EB5"/>
              </a:buClr>
              <a:buFont typeface="Wingdings" panose="05000000000000000000"/>
              <a:buChar char=""/>
              <a:tabLst>
                <a:tab pos="484505" algn="l"/>
                <a:tab pos="485140" algn="l"/>
              </a:tabLst>
            </a:pPr>
            <a:r>
              <a:rPr sz="2400" spc="-5" dirty="0">
                <a:latin typeface="Times New Roman" panose="02020603050405020304"/>
                <a:cs typeface="Times New Roman" panose="02020603050405020304"/>
              </a:rPr>
              <a:t>//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找到</a:t>
            </a:r>
            <a:r>
              <a:rPr sz="2400" spc="-61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insert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14605">
              <a:lnSpc>
                <a:spcPts val="2735"/>
              </a:lnSpc>
              <a:tabLst>
                <a:tab pos="485140" algn="l"/>
              </a:tabLst>
            </a:pPr>
            <a:r>
              <a:rPr sz="2400" dirty="0">
                <a:solidFill>
                  <a:srgbClr val="4B4EB5"/>
                </a:solidFill>
                <a:latin typeface="Wingdings" panose="05000000000000000000"/>
                <a:cs typeface="Wingdings" panose="05000000000000000000"/>
              </a:rPr>
              <a:t></a:t>
            </a:r>
            <a:r>
              <a:rPr sz="2400" dirty="0">
                <a:solidFill>
                  <a:srgbClr val="4B4EB5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}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238125" y="41593"/>
            <a:ext cx="6242050" cy="504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10" dirty="0">
                <a:solidFill>
                  <a:srgbClr val="FFC000"/>
                </a:solidFill>
                <a:latin typeface="Times New Roman" panose="02020603050405020304"/>
                <a:cs typeface="Times New Roman" panose="02020603050405020304"/>
              </a:rPr>
              <a:t>ma</a:t>
            </a:r>
            <a:r>
              <a:rPr sz="3200" b="1" spc="-5" dirty="0">
                <a:solidFill>
                  <a:srgbClr val="FFC000"/>
                </a:solidFill>
                <a:latin typeface="Times New Roman" panose="02020603050405020304"/>
                <a:cs typeface="Times New Roman" panose="02020603050405020304"/>
              </a:rPr>
              <a:t>p</a:t>
            </a:r>
            <a:r>
              <a:rPr sz="3200" b="1" spc="-5" dirty="0">
                <a:solidFill>
                  <a:srgbClr val="FFC000"/>
                </a:solidFill>
              </a:rPr>
              <a:t>操作详解</a:t>
            </a:r>
            <a:endParaRPr sz="3200" b="1" spc="-5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835" y="-50482"/>
            <a:ext cx="8229600" cy="850106"/>
          </a:xfrm>
        </p:spPr>
        <p:txBody>
          <a:bodyPr/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例</a:t>
            </a:r>
            <a:r>
              <a:rPr lang="en-US" altLang="zh-CN" sz="3200" b="1" dirty="0">
                <a:solidFill>
                  <a:schemeClr val="bg1"/>
                </a:solidFill>
              </a:rPr>
              <a:t>3[</a:t>
            </a:r>
            <a:r>
              <a:rPr lang="en-US" altLang="zh-CN" sz="3200" b="1" dirty="0" err="1">
                <a:solidFill>
                  <a:schemeClr val="bg1"/>
                </a:solidFill>
              </a:rPr>
              <a:t>7149]</a:t>
            </a:r>
            <a:r>
              <a:rPr lang="en-US" altLang="zh-CN" sz="3200" b="1" dirty="0">
                <a:solidFill>
                  <a:schemeClr val="bg1"/>
                </a:solidFill>
              </a:rPr>
              <a:t> </a:t>
            </a:r>
            <a:r>
              <a:rPr lang="zh-CN" altLang="zh-CN" sz="3200" b="1" dirty="0">
                <a:solidFill>
                  <a:schemeClr val="bg1"/>
                </a:solidFill>
              </a:rPr>
              <a:t>产生冠军</a:t>
            </a:r>
            <a:endParaRPr lang="zh-CN" altLang="zh-CN" sz="3200" b="1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835" y="1412776"/>
            <a:ext cx="8435280" cy="4713387"/>
          </a:xfrm>
        </p:spPr>
        <p:txBody>
          <a:bodyPr/>
          <a:lstStyle/>
          <a:p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有一群人，打乒乓球比赛，两两捉对撕杀，每两个人之间最多打一场比赛。</a:t>
            </a:r>
            <a:endParaRPr lang="zh-CN" altLang="zh-CN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球赛的规则如下：</a:t>
            </a:r>
            <a:endParaRPr lang="zh-CN" altLang="zh-CN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如果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打败了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又打败了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，而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与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之间没有进行过比赛，那么就认定，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一定能打败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zh-CN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如果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打败了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又打败了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，而且，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又打败了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，那么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三者都不可能成为冠军。</a:t>
            </a:r>
            <a:endParaRPr lang="zh-CN" altLang="zh-CN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根据这个规则，无需循环较量，或许就能确定冠军。你的任务就是面对一群比赛选手，在经过了若干场撕杀之后，确定是否已经实际上产生了冠军。</a:t>
            </a:r>
            <a:endParaRPr lang="zh-CN" altLang="zh-CN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835" y="116632"/>
            <a:ext cx="8229600" cy="6009531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altLang="zh-CN" sz="1000" dirty="0"/>
              <a:t>#include&lt;bits/</a:t>
            </a:r>
            <a:r>
              <a:rPr lang="en-US" altLang="zh-CN" sz="1000" dirty="0" err="1"/>
              <a:t>stdc</a:t>
            </a:r>
            <a:r>
              <a:rPr lang="en-US" altLang="zh-CN" sz="1000" dirty="0"/>
              <a:t>++.h&gt;</a:t>
            </a:r>
            <a:endParaRPr lang="zh-CN" altLang="zh-CN" sz="1000" dirty="0"/>
          </a:p>
          <a:p>
            <a:pPr marL="0" indent="0">
              <a:lnSpc>
                <a:spcPct val="70000"/>
              </a:lnSpc>
              <a:buNone/>
            </a:pPr>
            <a:r>
              <a:rPr lang="en-US" altLang="zh-CN" sz="1000" dirty="0"/>
              <a:t>using namespace std;</a:t>
            </a:r>
            <a:endParaRPr lang="zh-CN" altLang="zh-CN" sz="1000" dirty="0"/>
          </a:p>
          <a:p>
            <a:pPr marL="0" indent="0">
              <a:lnSpc>
                <a:spcPct val="70000"/>
              </a:lnSpc>
              <a:buNone/>
            </a:pPr>
            <a:r>
              <a:rPr lang="en-US" altLang="zh-CN" sz="1600" dirty="0"/>
              <a:t>int main(){</a:t>
            </a:r>
            <a:endParaRPr lang="zh-CN" altLang="zh-CN" sz="1600" dirty="0"/>
          </a:p>
          <a:p>
            <a:pPr marL="0" indent="0">
              <a:lnSpc>
                <a:spcPct val="70000"/>
              </a:lnSpc>
              <a:buNone/>
            </a:pPr>
            <a:r>
              <a:rPr lang="en-US" altLang="zh-CN" sz="1600" dirty="0"/>
              <a:t>    </a:t>
            </a:r>
            <a:r>
              <a:rPr lang="en-US" altLang="zh-CN" sz="1600" dirty="0">
                <a:solidFill>
                  <a:srgbClr val="FF0000"/>
                </a:solidFill>
              </a:rPr>
              <a:t>set&lt;string&gt; A, B;                        </a:t>
            </a:r>
            <a:r>
              <a:rPr lang="en-US" altLang="zh-CN" sz="1600" dirty="0"/>
              <a:t>//</a:t>
            </a:r>
            <a:r>
              <a:rPr lang="zh-CN" altLang="zh-CN" sz="1600" dirty="0"/>
              <a:t>定义集合</a:t>
            </a:r>
            <a:endParaRPr lang="zh-CN" altLang="zh-CN" sz="1600" dirty="0"/>
          </a:p>
          <a:p>
            <a:pPr marL="0" indent="0">
              <a:lnSpc>
                <a:spcPct val="70000"/>
              </a:lnSpc>
              <a:buNone/>
            </a:pPr>
            <a:r>
              <a:rPr lang="en-US" altLang="zh-CN" sz="1600" dirty="0"/>
              <a:t>    string s1, s2;</a:t>
            </a:r>
            <a:endParaRPr lang="zh-CN" altLang="zh-CN" sz="1600" dirty="0"/>
          </a:p>
          <a:p>
            <a:pPr marL="0" indent="0">
              <a:lnSpc>
                <a:spcPct val="70000"/>
              </a:lnSpc>
              <a:buNone/>
            </a:pPr>
            <a:r>
              <a:rPr lang="en-US" altLang="zh-CN" sz="1600" dirty="0"/>
              <a:t>    int n;</a:t>
            </a:r>
            <a:endParaRPr lang="zh-CN" altLang="zh-CN" sz="1600" dirty="0"/>
          </a:p>
          <a:p>
            <a:pPr marL="0" indent="0">
              <a:lnSpc>
                <a:spcPct val="70000"/>
              </a:lnSpc>
              <a:buNone/>
            </a:pPr>
            <a:r>
              <a:rPr lang="en-US" altLang="zh-CN" sz="1600" dirty="0"/>
              <a:t>    while(</a:t>
            </a:r>
            <a:r>
              <a:rPr lang="en-US" altLang="zh-CN" sz="1600" dirty="0" err="1"/>
              <a:t>cin</a:t>
            </a:r>
            <a:r>
              <a:rPr lang="en-US" altLang="zh-CN" sz="1600" dirty="0"/>
              <a:t> &gt;&gt; n &amp;&amp; n){</a:t>
            </a:r>
            <a:endParaRPr lang="zh-CN" altLang="zh-CN" sz="1600" dirty="0"/>
          </a:p>
          <a:p>
            <a:pPr marL="0" indent="0">
              <a:lnSpc>
                <a:spcPct val="70000"/>
              </a:lnSpc>
              <a:buNone/>
            </a:pPr>
            <a:r>
              <a:rPr lang="en-US" altLang="zh-CN" sz="1600" dirty="0"/>
              <a:t>        for(int </a:t>
            </a:r>
            <a:r>
              <a:rPr lang="en-US" altLang="zh-CN" sz="1600" dirty="0" err="1"/>
              <a:t>i</a:t>
            </a:r>
            <a:r>
              <a:rPr lang="en-US" altLang="zh-CN" sz="1600" dirty="0"/>
              <a:t>=0; </a:t>
            </a:r>
            <a:r>
              <a:rPr lang="en-US" altLang="zh-CN" sz="1600" dirty="0" err="1"/>
              <a:t>i</a:t>
            </a:r>
            <a:r>
              <a:rPr lang="en-US" altLang="zh-CN" sz="1600" dirty="0"/>
              <a:t>&lt;n; </a:t>
            </a:r>
            <a:r>
              <a:rPr lang="en-US" altLang="zh-CN" sz="1600" dirty="0" err="1"/>
              <a:t>i</a:t>
            </a:r>
            <a:r>
              <a:rPr lang="en-US" altLang="zh-CN" sz="1600" dirty="0"/>
              <a:t>++) {</a:t>
            </a:r>
            <a:endParaRPr lang="zh-CN" altLang="zh-CN" sz="1600" dirty="0"/>
          </a:p>
          <a:p>
            <a:pPr marL="0" indent="0">
              <a:lnSpc>
                <a:spcPct val="70000"/>
              </a:lnSpc>
              <a:buNone/>
            </a:pPr>
            <a:r>
              <a:rPr lang="en-US" altLang="zh-CN" sz="1600" dirty="0"/>
              <a:t>            </a:t>
            </a:r>
            <a:r>
              <a:rPr lang="en-US" altLang="zh-CN" sz="1600" dirty="0" err="1"/>
              <a:t>cin</a:t>
            </a:r>
            <a:r>
              <a:rPr lang="en-US" altLang="zh-CN" sz="1600" dirty="0"/>
              <a:t> &gt;&gt; s1 &gt;&gt; s2;</a:t>
            </a:r>
            <a:endParaRPr lang="zh-CN" altLang="zh-CN" sz="1600" dirty="0"/>
          </a:p>
          <a:p>
            <a:pPr marL="0" indent="0">
              <a:lnSpc>
                <a:spcPct val="70000"/>
              </a:lnSpc>
              <a:buNone/>
            </a:pPr>
            <a:r>
              <a:rPr lang="en-US" altLang="zh-CN" sz="1600" dirty="0"/>
              <a:t>            </a:t>
            </a:r>
            <a:r>
              <a:rPr lang="en-US" altLang="zh-CN" sz="1600" dirty="0" err="1"/>
              <a:t>A.</a:t>
            </a:r>
            <a:r>
              <a:rPr lang="en-US" altLang="zh-CN" sz="1600" dirty="0" err="1">
                <a:solidFill>
                  <a:srgbClr val="FF0000"/>
                </a:solidFill>
              </a:rPr>
              <a:t>insert</a:t>
            </a:r>
            <a:r>
              <a:rPr lang="en-US" altLang="zh-CN" sz="1600" dirty="0"/>
              <a:t>(s1);  </a:t>
            </a:r>
            <a:r>
              <a:rPr lang="en-US" altLang="zh-CN" sz="1600" dirty="0" err="1"/>
              <a:t>A.</a:t>
            </a:r>
            <a:r>
              <a:rPr lang="en-US" altLang="zh-CN" sz="1600" dirty="0" err="1">
                <a:solidFill>
                  <a:srgbClr val="FF0000"/>
                </a:solidFill>
              </a:rPr>
              <a:t>insert</a:t>
            </a:r>
            <a:r>
              <a:rPr lang="en-US" altLang="zh-CN" sz="1600" dirty="0"/>
              <a:t>(s2);   //</a:t>
            </a:r>
            <a:r>
              <a:rPr lang="zh-CN" altLang="zh-CN" sz="1600" dirty="0"/>
              <a:t>所有人放进集合</a:t>
            </a:r>
            <a:r>
              <a:rPr lang="en-US" altLang="zh-CN" sz="1600" dirty="0"/>
              <a:t>A</a:t>
            </a:r>
            <a:endParaRPr lang="zh-CN" altLang="zh-CN" sz="1600" dirty="0"/>
          </a:p>
          <a:p>
            <a:pPr marL="0" indent="0">
              <a:lnSpc>
                <a:spcPct val="70000"/>
              </a:lnSpc>
              <a:buNone/>
            </a:pPr>
            <a:r>
              <a:rPr lang="en-US" altLang="zh-CN" sz="1600" dirty="0"/>
              <a:t>            </a:t>
            </a:r>
            <a:r>
              <a:rPr lang="en-US" altLang="zh-CN" sz="1600" dirty="0" err="1"/>
              <a:t>B.insert</a:t>
            </a:r>
            <a:r>
              <a:rPr lang="en-US" altLang="zh-CN" sz="1600" dirty="0"/>
              <a:t>(s2);                        //</a:t>
            </a:r>
            <a:r>
              <a:rPr lang="zh-CN" altLang="zh-CN" sz="1600" dirty="0"/>
              <a:t>失败者放进集合</a:t>
            </a:r>
            <a:r>
              <a:rPr lang="en-US" altLang="zh-CN" sz="1600" dirty="0"/>
              <a:t>B</a:t>
            </a:r>
            <a:endParaRPr lang="zh-CN" altLang="zh-CN" sz="1600" dirty="0"/>
          </a:p>
          <a:p>
            <a:pPr marL="0" indent="0">
              <a:lnSpc>
                <a:spcPct val="70000"/>
              </a:lnSpc>
              <a:buNone/>
            </a:pPr>
            <a:r>
              <a:rPr lang="en-US" altLang="zh-CN" sz="1600" dirty="0"/>
              <a:t>        }</a:t>
            </a:r>
            <a:endParaRPr lang="zh-CN" altLang="zh-CN" sz="1600" dirty="0"/>
          </a:p>
          <a:p>
            <a:pPr marL="0" indent="0">
              <a:lnSpc>
                <a:spcPct val="70000"/>
              </a:lnSpc>
              <a:buNone/>
            </a:pPr>
            <a:r>
              <a:rPr lang="en-US" altLang="zh-CN" sz="1600" dirty="0"/>
              <a:t>        if(</a:t>
            </a:r>
            <a:r>
              <a:rPr lang="en-US" altLang="zh-CN" sz="1600" dirty="0" err="1"/>
              <a:t>A.</a:t>
            </a:r>
            <a:r>
              <a:rPr lang="en-US" altLang="zh-CN" sz="1600" dirty="0" err="1">
                <a:solidFill>
                  <a:srgbClr val="FF0000"/>
                </a:solidFill>
              </a:rPr>
              <a:t>size</a:t>
            </a:r>
            <a:r>
              <a:rPr lang="en-US" altLang="zh-CN" sz="1600" dirty="0"/>
              <a:t>() - </a:t>
            </a:r>
            <a:r>
              <a:rPr lang="en-US" altLang="zh-CN" sz="1600" dirty="0" err="1"/>
              <a:t>B.size</a:t>
            </a:r>
            <a:r>
              <a:rPr lang="en-US" altLang="zh-CN" sz="1600" dirty="0"/>
              <a:t>() == 1)</a:t>
            </a:r>
            <a:endParaRPr lang="zh-CN" altLang="zh-CN" sz="1600" dirty="0"/>
          </a:p>
          <a:p>
            <a:pPr marL="0" indent="0">
              <a:lnSpc>
                <a:spcPct val="70000"/>
              </a:lnSpc>
              <a:buNone/>
            </a:pPr>
            <a:r>
              <a:rPr lang="en-US" altLang="zh-CN" sz="1600" dirty="0"/>
              <a:t>            </a:t>
            </a:r>
            <a:r>
              <a:rPr lang="en-US" altLang="zh-CN" sz="1600" dirty="0" err="1"/>
              <a:t>cout</a:t>
            </a:r>
            <a:r>
              <a:rPr lang="en-US" altLang="zh-CN" sz="1600" dirty="0"/>
              <a:t> &lt;&lt; "Yes" &lt;&lt; </a:t>
            </a:r>
            <a:r>
              <a:rPr lang="en-US" altLang="zh-CN" sz="1600" dirty="0" err="1"/>
              <a:t>endl</a:t>
            </a:r>
            <a:r>
              <a:rPr lang="en-US" altLang="zh-CN" sz="1600" dirty="0"/>
              <a:t>;</a:t>
            </a:r>
            <a:endParaRPr lang="zh-CN" altLang="zh-CN" sz="1600" dirty="0"/>
          </a:p>
          <a:p>
            <a:pPr marL="0" indent="0">
              <a:lnSpc>
                <a:spcPct val="70000"/>
              </a:lnSpc>
              <a:buNone/>
            </a:pPr>
            <a:r>
              <a:rPr lang="en-US" altLang="zh-CN" sz="1600" dirty="0"/>
              <a:t>        else</a:t>
            </a:r>
            <a:endParaRPr lang="zh-CN" altLang="zh-CN" sz="1600" dirty="0"/>
          </a:p>
          <a:p>
            <a:pPr marL="0" indent="0">
              <a:lnSpc>
                <a:spcPct val="70000"/>
              </a:lnSpc>
              <a:buNone/>
            </a:pPr>
            <a:r>
              <a:rPr lang="en-US" altLang="zh-CN" sz="1600" dirty="0"/>
              <a:t>            </a:t>
            </a:r>
            <a:r>
              <a:rPr lang="en-US" altLang="zh-CN" sz="1600" dirty="0" err="1"/>
              <a:t>cout</a:t>
            </a:r>
            <a:r>
              <a:rPr lang="en-US" altLang="zh-CN" sz="1600" dirty="0"/>
              <a:t> &lt;&lt; "No" &lt;&lt; </a:t>
            </a:r>
            <a:r>
              <a:rPr lang="en-US" altLang="zh-CN" sz="1600" dirty="0" err="1"/>
              <a:t>endl</a:t>
            </a:r>
            <a:r>
              <a:rPr lang="en-US" altLang="zh-CN" sz="1600" dirty="0"/>
              <a:t>;</a:t>
            </a:r>
            <a:endParaRPr lang="zh-CN" altLang="zh-CN" sz="1600" dirty="0"/>
          </a:p>
          <a:p>
            <a:pPr marL="0" indent="0">
              <a:lnSpc>
                <a:spcPct val="70000"/>
              </a:lnSpc>
              <a:buNone/>
            </a:pPr>
            <a:r>
              <a:rPr lang="en-US" altLang="zh-CN" sz="1600" dirty="0"/>
              <a:t>        </a:t>
            </a:r>
            <a:r>
              <a:rPr lang="en-US" altLang="zh-CN" sz="1600" dirty="0" err="1"/>
              <a:t>A.</a:t>
            </a:r>
            <a:r>
              <a:rPr lang="en-US" altLang="zh-CN" sz="1600" dirty="0" err="1">
                <a:solidFill>
                  <a:srgbClr val="FF0000"/>
                </a:solidFill>
              </a:rPr>
              <a:t>clear</a:t>
            </a:r>
            <a:r>
              <a:rPr lang="en-US" altLang="zh-CN" sz="1600" dirty="0"/>
              <a:t>(); </a:t>
            </a:r>
            <a:r>
              <a:rPr lang="en-US" altLang="zh-CN" sz="1600" dirty="0" err="1"/>
              <a:t>B.clear</a:t>
            </a:r>
            <a:r>
              <a:rPr lang="en-US" altLang="zh-CN" sz="1600" dirty="0"/>
              <a:t>();</a:t>
            </a:r>
            <a:endParaRPr lang="zh-CN" altLang="zh-CN" sz="1600" dirty="0"/>
          </a:p>
          <a:p>
            <a:pPr marL="0" indent="0">
              <a:lnSpc>
                <a:spcPct val="70000"/>
              </a:lnSpc>
              <a:buNone/>
            </a:pPr>
            <a:r>
              <a:rPr lang="en-US" altLang="zh-CN" sz="1600" dirty="0"/>
              <a:t>    }</a:t>
            </a:r>
            <a:endParaRPr lang="zh-CN" altLang="zh-CN" sz="1600" dirty="0"/>
          </a:p>
          <a:p>
            <a:pPr marL="0" indent="0">
              <a:lnSpc>
                <a:spcPct val="70000"/>
              </a:lnSpc>
              <a:buNone/>
            </a:pPr>
            <a:r>
              <a:rPr lang="en-US" altLang="zh-CN" sz="1600" dirty="0"/>
              <a:t>    return 0;</a:t>
            </a:r>
            <a:endParaRPr lang="zh-CN" altLang="zh-CN" sz="1600" dirty="0"/>
          </a:p>
          <a:p>
            <a:pPr marL="0" indent="0">
              <a:lnSpc>
                <a:spcPct val="70000"/>
              </a:lnSpc>
              <a:buNone/>
            </a:pPr>
            <a:r>
              <a:rPr lang="en-US" altLang="zh-CN" sz="1600" dirty="0"/>
              <a:t>}</a:t>
            </a:r>
            <a:endParaRPr lang="zh-CN" altLang="zh-CN" sz="1600" dirty="0"/>
          </a:p>
          <a:p>
            <a:pPr marL="0" indent="0">
              <a:lnSpc>
                <a:spcPct val="70000"/>
              </a:lnSpc>
              <a:buNone/>
            </a:pPr>
            <a:endParaRPr lang="zh-CN" altLang="zh-CN" sz="16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60325"/>
            <a:ext cx="9140190" cy="612267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285" y="57785"/>
            <a:ext cx="7689215" cy="437515"/>
          </a:xfrm>
        </p:spPr>
        <p:txBody>
          <a:bodyPr>
            <a:noAutofit/>
          </a:bodyPr>
          <a:lstStyle/>
          <a:p>
            <a:pPr marL="0" indent="0">
              <a:buFont typeface="Wingdings" panose="05000000000000000000" pitchFamily="2" charset="2"/>
            </a:pPr>
            <a:r>
              <a:rPr lang="en-US" altLang="zh-CN" sz="3200" b="1" dirty="0">
                <a:solidFill>
                  <a:srgbClr val="FFC000"/>
                </a:solidFill>
              </a:rPr>
              <a:t>map</a:t>
            </a:r>
            <a:endParaRPr lang="en-US" altLang="zh-CN" sz="3200" b="1" dirty="0">
              <a:solidFill>
                <a:srgbClr val="FFC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map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关联容器，实现从键（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key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）到值（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value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）的映射。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en-US" altLang="zh-CN"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map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效率高的原因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用平衡二叉搜索树来存储和访问。</a:t>
            </a:r>
            <a:endParaRPr lang="zh-CN" altLang="zh-CN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zh-CN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5755" y="28893"/>
            <a:ext cx="8229600" cy="634082"/>
          </a:xfrm>
        </p:spPr>
        <p:txBody>
          <a:bodyPr/>
          <a:lstStyle/>
          <a:p>
            <a:r>
              <a:rPr lang="zh-CN" altLang="zh-CN" sz="2800" b="1" dirty="0">
                <a:solidFill>
                  <a:srgbClr val="FFC000"/>
                </a:solidFill>
              </a:rPr>
              <a:t>一个常见问题</a:t>
            </a:r>
            <a:endParaRPr lang="zh-CN" altLang="zh-CN" sz="2800" b="1" dirty="0">
              <a:solidFill>
                <a:srgbClr val="FFC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835" y="1124744"/>
            <a:ext cx="8229600" cy="5001419"/>
          </a:xfrm>
        </p:spPr>
        <p:txBody>
          <a:bodyPr/>
          <a:lstStyle/>
          <a:p>
            <a:r>
              <a:rPr lang="zh-CN" altLang="zh-CN" sz="2400" dirty="0"/>
              <a:t>有</a:t>
            </a:r>
            <a:r>
              <a:rPr lang="en-US" altLang="zh-CN" sz="2400" dirty="0"/>
              <a:t>n</a:t>
            </a:r>
            <a:r>
              <a:rPr lang="zh-CN" altLang="zh-CN" sz="2400" dirty="0"/>
              <a:t>个学生，每人有姓名</a:t>
            </a:r>
            <a:r>
              <a:rPr lang="en-US" altLang="zh-CN" sz="2400" dirty="0"/>
              <a:t>name</a:t>
            </a:r>
            <a:r>
              <a:rPr lang="zh-CN" altLang="zh-CN" sz="2400" dirty="0"/>
              <a:t>和学号</a:t>
            </a:r>
            <a:r>
              <a:rPr lang="en-US" altLang="zh-CN" sz="2400" dirty="0"/>
              <a:t>id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r>
              <a:rPr lang="zh-CN" altLang="zh-CN" sz="2400" dirty="0"/>
              <a:t>给定一个学生的</a:t>
            </a:r>
            <a:r>
              <a:rPr lang="en-US" altLang="zh-CN" sz="2400" dirty="0"/>
              <a:t>name</a:t>
            </a:r>
            <a:r>
              <a:rPr lang="zh-CN" altLang="zh-CN" sz="2400" dirty="0"/>
              <a:t>，要求查找他的</a:t>
            </a:r>
            <a:r>
              <a:rPr lang="en-US" altLang="zh-CN" sz="2400" dirty="0"/>
              <a:t>id</a:t>
            </a:r>
            <a:r>
              <a:rPr lang="zh-CN" altLang="zh-CN" sz="2400" dirty="0"/>
              <a:t>。</a:t>
            </a:r>
            <a:endParaRPr lang="zh-CN" altLang="zh-CN" sz="2400" dirty="0"/>
          </a:p>
          <a:p>
            <a:r>
              <a:rPr lang="zh-CN" altLang="zh-CN" sz="2400" dirty="0"/>
              <a:t>简单的做法是</a:t>
            </a:r>
            <a:r>
              <a:rPr lang="zh-CN" altLang="en-US" sz="2400" dirty="0"/>
              <a:t>：</a:t>
            </a:r>
            <a:r>
              <a:rPr lang="zh-CN" altLang="zh-CN" sz="2400" dirty="0"/>
              <a:t>定义</a:t>
            </a:r>
            <a:r>
              <a:rPr lang="en-US" altLang="zh-CN" sz="2400" dirty="0"/>
              <a:t>string name[n]</a:t>
            </a:r>
            <a:r>
              <a:rPr lang="zh-CN" altLang="zh-CN" sz="2400" dirty="0"/>
              <a:t>和</a:t>
            </a:r>
            <a:r>
              <a:rPr lang="en-US" altLang="zh-CN" sz="2400" dirty="0"/>
              <a:t>int id[n]</a:t>
            </a:r>
            <a:r>
              <a:rPr lang="zh-CN" altLang="zh-CN" sz="2400" dirty="0"/>
              <a:t>（可以放在一个结构体中）存储信息，然后在</a:t>
            </a:r>
            <a:r>
              <a:rPr lang="en-US" altLang="zh-CN" sz="2400" dirty="0"/>
              <a:t>name[]</a:t>
            </a:r>
            <a:r>
              <a:rPr lang="zh-CN" altLang="zh-CN" sz="2400" dirty="0"/>
              <a:t>中查找这个学生，找到后输出他的</a:t>
            </a:r>
            <a:r>
              <a:rPr lang="en-US" altLang="zh-CN" sz="2400" dirty="0"/>
              <a:t>id</a:t>
            </a:r>
            <a:r>
              <a:rPr lang="zh-CN" altLang="zh-CN" sz="2400" dirty="0"/>
              <a:t>。这样做的缺点是，需要搜索所有的</a:t>
            </a:r>
            <a:r>
              <a:rPr lang="en-US" altLang="zh-CN" sz="2400" dirty="0"/>
              <a:t>name[]</a:t>
            </a:r>
            <a:r>
              <a:rPr lang="zh-CN" altLang="zh-CN" sz="2400" dirty="0"/>
              <a:t>，复杂度是</a:t>
            </a:r>
            <a:r>
              <a:rPr lang="en-US" altLang="zh-CN" sz="2400" dirty="0">
                <a:solidFill>
                  <a:srgbClr val="FF0000"/>
                </a:solidFill>
              </a:rPr>
              <a:t>O(n)</a:t>
            </a:r>
            <a:r>
              <a:rPr lang="zh-CN" altLang="zh-CN" sz="2400" dirty="0"/>
              <a:t>，效率很低。</a:t>
            </a:r>
            <a:endParaRPr lang="zh-CN" altLang="zh-CN" sz="2400" dirty="0"/>
          </a:p>
          <a:p>
            <a:endParaRPr lang="en-US" altLang="zh-CN" sz="1600" dirty="0"/>
          </a:p>
          <a:p>
            <a:r>
              <a:rPr lang="zh-CN" altLang="zh-CN" sz="2400" dirty="0"/>
              <a:t>利用</a:t>
            </a:r>
            <a:r>
              <a:rPr lang="en-US" altLang="zh-CN" sz="2400" dirty="0"/>
              <a:t>STL</a:t>
            </a:r>
            <a:r>
              <a:rPr lang="zh-CN" altLang="zh-CN" sz="2400" dirty="0"/>
              <a:t>中的</a:t>
            </a:r>
            <a:r>
              <a:rPr lang="en-US" altLang="zh-CN" sz="2400" dirty="0"/>
              <a:t>map</a:t>
            </a:r>
            <a:r>
              <a:rPr lang="zh-CN" altLang="zh-CN" sz="2400" dirty="0"/>
              <a:t>容器，可以快速地实现这个查找，复杂度是</a:t>
            </a:r>
            <a:r>
              <a:rPr lang="en-US" altLang="zh-CN" sz="2400" dirty="0">
                <a:solidFill>
                  <a:srgbClr val="FF0000"/>
                </a:solidFill>
              </a:rPr>
              <a:t>O(</a:t>
            </a:r>
            <a:r>
              <a:rPr lang="en-US" altLang="zh-CN" sz="2400" dirty="0" err="1">
                <a:solidFill>
                  <a:srgbClr val="FF0000"/>
                </a:solidFill>
              </a:rPr>
              <a:t>logn</a:t>
            </a:r>
            <a:r>
              <a:rPr lang="en-US" altLang="zh-CN" sz="2400" dirty="0">
                <a:solidFill>
                  <a:srgbClr val="FF0000"/>
                </a:solidFill>
              </a:rPr>
              <a:t>)</a:t>
            </a:r>
            <a:r>
              <a:rPr lang="zh-CN" altLang="zh-CN" sz="2400" dirty="0"/>
              <a:t>。</a:t>
            </a:r>
            <a:endParaRPr lang="zh-CN" altLang="zh-CN" sz="2400" dirty="0"/>
          </a:p>
          <a:p>
            <a:endParaRPr lang="zh-CN" altLang="zh-CN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>
                <a:solidFill>
                  <a:srgbClr val="0070C0"/>
                </a:solidFill>
              </a:rPr>
              <a:t>用</a:t>
            </a:r>
            <a:r>
              <a:rPr lang="en-US" altLang="zh-CN" sz="3600" dirty="0">
                <a:solidFill>
                  <a:srgbClr val="0070C0"/>
                </a:solidFill>
              </a:rPr>
              <a:t>map</a:t>
            </a:r>
            <a:r>
              <a:rPr lang="zh-CN" altLang="en-US" sz="3600" dirty="0">
                <a:solidFill>
                  <a:srgbClr val="0070C0"/>
                </a:solidFill>
              </a:rPr>
              <a:t>实现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zh-CN" dirty="0"/>
              <a:t>（</a:t>
            </a:r>
            <a:r>
              <a:rPr lang="en-US" altLang="zh-CN" dirty="0"/>
              <a:t>1</a:t>
            </a:r>
            <a:r>
              <a:rPr lang="zh-CN" altLang="zh-CN" dirty="0"/>
              <a:t>）定义：</a:t>
            </a:r>
            <a:r>
              <a:rPr lang="en-US" altLang="zh-CN" dirty="0"/>
              <a:t>map&lt;string, int&gt; student</a:t>
            </a:r>
            <a:r>
              <a:rPr lang="zh-CN" altLang="zh-CN" dirty="0"/>
              <a:t>，存储学生的</a:t>
            </a:r>
            <a:r>
              <a:rPr lang="en-US" altLang="zh-CN" dirty="0"/>
              <a:t>name</a:t>
            </a:r>
            <a:r>
              <a:rPr lang="zh-CN" altLang="zh-CN" dirty="0"/>
              <a:t>和</a:t>
            </a:r>
            <a:r>
              <a:rPr lang="en-US" altLang="zh-CN" dirty="0"/>
              <a:t>id</a:t>
            </a:r>
            <a:r>
              <a:rPr lang="zh-CN" altLang="zh-CN" dirty="0"/>
              <a:t>。</a:t>
            </a:r>
            <a:endParaRPr lang="zh-CN" altLang="zh-CN" dirty="0"/>
          </a:p>
          <a:p>
            <a:pPr marL="0" indent="0">
              <a:buNone/>
            </a:pPr>
            <a:r>
              <a:rPr lang="zh-CN" altLang="zh-CN" dirty="0"/>
              <a:t>（</a:t>
            </a:r>
            <a:r>
              <a:rPr lang="en-US" altLang="zh-CN" dirty="0"/>
              <a:t>2</a:t>
            </a:r>
            <a:r>
              <a:rPr lang="zh-CN" altLang="zh-CN" dirty="0"/>
              <a:t>）赋值：例如</a:t>
            </a:r>
            <a:r>
              <a:rPr lang="en-US" altLang="zh-CN" dirty="0"/>
              <a:t>student[“Tom”] = 15</a:t>
            </a:r>
            <a:r>
              <a:rPr lang="zh-CN" altLang="zh-CN" dirty="0"/>
              <a:t>。这里把</a:t>
            </a:r>
            <a:r>
              <a:rPr lang="en-US" altLang="zh-CN" dirty="0"/>
              <a:t>”Tom”</a:t>
            </a:r>
            <a:r>
              <a:rPr lang="zh-CN" altLang="zh-CN" dirty="0"/>
              <a:t>当成普通数组的下标来使用。</a:t>
            </a:r>
            <a:endParaRPr lang="zh-CN" altLang="zh-CN" dirty="0"/>
          </a:p>
          <a:p>
            <a:pPr marL="0" indent="0">
              <a:buNone/>
            </a:pPr>
            <a:r>
              <a:rPr lang="zh-CN" altLang="zh-CN" dirty="0"/>
              <a:t>（</a:t>
            </a:r>
            <a:r>
              <a:rPr lang="en-US" altLang="zh-CN" dirty="0"/>
              <a:t>3</a:t>
            </a:r>
            <a:r>
              <a:rPr lang="zh-CN" altLang="zh-CN" dirty="0"/>
              <a:t>）查找：找学号时，直接用</a:t>
            </a:r>
            <a:r>
              <a:rPr lang="en-US" altLang="zh-CN" dirty="0"/>
              <a:t>student[“Tom”]</a:t>
            </a:r>
            <a:r>
              <a:rPr lang="zh-CN" altLang="zh-CN" dirty="0"/>
              <a:t>表示他的</a:t>
            </a:r>
            <a:r>
              <a:rPr lang="en-US" altLang="zh-CN" dirty="0"/>
              <a:t>id</a:t>
            </a:r>
            <a:r>
              <a:rPr lang="zh-CN" altLang="zh-CN" dirty="0"/>
              <a:t>，不用再去搜索所有的姓名。</a:t>
            </a:r>
            <a:endParaRPr lang="zh-CN" altLang="zh-CN" dirty="0"/>
          </a:p>
          <a:p>
            <a:pPr marL="0" indent="0"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125" y="41593"/>
            <a:ext cx="6242050" cy="504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10" dirty="0">
                <a:solidFill>
                  <a:srgbClr val="FFC000"/>
                </a:solidFill>
                <a:latin typeface="Times New Roman" panose="02020603050405020304"/>
                <a:cs typeface="Times New Roman" panose="02020603050405020304"/>
              </a:rPr>
              <a:t>ma</a:t>
            </a:r>
            <a:r>
              <a:rPr sz="3200" b="1" spc="-5" dirty="0">
                <a:solidFill>
                  <a:srgbClr val="FFC000"/>
                </a:solidFill>
                <a:latin typeface="Times New Roman" panose="02020603050405020304"/>
                <a:cs typeface="Times New Roman" panose="02020603050405020304"/>
              </a:rPr>
              <a:t>p</a:t>
            </a:r>
            <a:r>
              <a:rPr sz="3200" b="1" spc="-5" dirty="0">
                <a:solidFill>
                  <a:srgbClr val="FFC000"/>
                </a:solidFill>
              </a:rPr>
              <a:t>操作详解</a:t>
            </a:r>
            <a:endParaRPr sz="3200" b="1" spc="-5" dirty="0">
              <a:solidFill>
                <a:srgbClr val="FFC000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833618" y="6583720"/>
            <a:ext cx="245109" cy="227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spc="-5" dirty="0"/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461270" y="1197229"/>
            <a:ext cx="8148320" cy="330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0" indent="-470535">
              <a:lnSpc>
                <a:spcPts val="2875"/>
              </a:lnSpc>
              <a:spcBef>
                <a:spcPts val="100"/>
              </a:spcBef>
              <a:buClr>
                <a:srgbClr val="4B4EB5"/>
              </a:buClr>
              <a:buFont typeface="Wingdings" panose="05000000000000000000"/>
              <a:buChar char=""/>
              <a:tabLst>
                <a:tab pos="482600" algn="l"/>
                <a:tab pos="482600" algn="l"/>
              </a:tabLst>
            </a:pP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在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map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中插入元素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83235" marR="5080" indent="-470535">
              <a:lnSpc>
                <a:spcPts val="2720"/>
              </a:lnSpc>
              <a:spcBef>
                <a:spcPts val="220"/>
              </a:spcBef>
              <a:buClr>
                <a:srgbClr val="4B4EB5"/>
              </a:buClr>
              <a:buFont typeface="Wingdings" panose="05000000000000000000"/>
              <a:buChar char=""/>
              <a:tabLst>
                <a:tab pos="482600" algn="l"/>
                <a:tab pos="483870" algn="l"/>
              </a:tabLst>
            </a:pP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改变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ma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p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中的条目非常简单，因为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map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类已经对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[]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操作符进 行了重载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4B4EB5"/>
              </a:buClr>
              <a:buFont typeface="Wingdings" panose="05000000000000000000"/>
              <a:buChar char=""/>
            </a:pPr>
            <a:endParaRPr sz="2300">
              <a:latin typeface="Times New Roman" panose="02020603050405020304"/>
              <a:cs typeface="Times New Roman" panose="02020603050405020304"/>
            </a:endParaRPr>
          </a:p>
          <a:p>
            <a:pPr marL="483235" indent="-471170">
              <a:lnSpc>
                <a:spcPts val="2875"/>
              </a:lnSpc>
              <a:buClr>
                <a:srgbClr val="4B4EB5"/>
              </a:buClr>
              <a:buFont typeface="Wingdings" panose="05000000000000000000"/>
              <a:buChar char=""/>
              <a:tabLst>
                <a:tab pos="482600" algn="l"/>
                <a:tab pos="483870" algn="l"/>
              </a:tabLst>
            </a:pPr>
            <a:r>
              <a:rPr sz="2400" spc="-5" dirty="0">
                <a:latin typeface="Times New Roman" panose="02020603050405020304"/>
                <a:cs typeface="Times New Roman" panose="02020603050405020304"/>
              </a:rPr>
              <a:t>map&lt;char,int&gt;mymap;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13335">
              <a:lnSpc>
                <a:spcPts val="2875"/>
              </a:lnSpc>
              <a:tabLst>
                <a:tab pos="482600" algn="l"/>
              </a:tabLst>
            </a:pPr>
            <a:r>
              <a:rPr sz="2400" dirty="0">
                <a:solidFill>
                  <a:srgbClr val="4B4EB5"/>
                </a:solidFill>
                <a:latin typeface="Wingdings" panose="05000000000000000000"/>
                <a:cs typeface="Wingdings" panose="05000000000000000000"/>
              </a:rPr>
              <a:t></a:t>
            </a:r>
            <a:r>
              <a:rPr sz="2400" dirty="0">
                <a:solidFill>
                  <a:srgbClr val="4B4EB5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mymap['a']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=</a:t>
            </a:r>
            <a:r>
              <a:rPr sz="2400" spc="-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1;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13335">
              <a:lnSpc>
                <a:spcPts val="2875"/>
              </a:lnSpc>
              <a:tabLst>
                <a:tab pos="483870" algn="l"/>
              </a:tabLst>
            </a:pPr>
            <a:r>
              <a:rPr sz="2400" dirty="0">
                <a:solidFill>
                  <a:srgbClr val="4B4EB5"/>
                </a:solidFill>
                <a:latin typeface="Wingdings" panose="05000000000000000000"/>
                <a:cs typeface="Wingdings" panose="05000000000000000000"/>
              </a:rPr>
              <a:t></a:t>
            </a:r>
            <a:r>
              <a:rPr sz="2400" dirty="0">
                <a:solidFill>
                  <a:srgbClr val="4B4EB5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mymap['b'] =</a:t>
            </a:r>
            <a:r>
              <a:rPr sz="2400" spc="-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2;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484505" indent="-471170">
              <a:lnSpc>
                <a:spcPts val="2810"/>
              </a:lnSpc>
              <a:spcBef>
                <a:spcPts val="130"/>
              </a:spcBef>
              <a:buClr>
                <a:srgbClr val="4B4EB5"/>
              </a:buClr>
              <a:buFont typeface="Wingdings" panose="05000000000000000000"/>
              <a:buChar char=""/>
              <a:tabLst>
                <a:tab pos="483870" algn="l"/>
                <a:tab pos="485140" algn="l"/>
              </a:tabLst>
            </a:pP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或者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84505" indent="-471170">
              <a:lnSpc>
                <a:spcPts val="2810"/>
              </a:lnSpc>
              <a:buClr>
                <a:srgbClr val="4B4EB5"/>
              </a:buClr>
              <a:buFont typeface="Wingdings" panose="05000000000000000000"/>
              <a:buChar char=""/>
              <a:tabLst>
                <a:tab pos="484505" algn="l"/>
                <a:tab pos="485140" algn="l"/>
              </a:tabLst>
            </a:pPr>
            <a:r>
              <a:rPr sz="2400" spc="-5" dirty="0">
                <a:latin typeface="Times New Roman" panose="02020603050405020304"/>
                <a:cs typeface="Times New Roman" panose="02020603050405020304"/>
              </a:rPr>
              <a:t>mymap.insert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(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pair&lt;char,int&gt;('a',1) );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210" y="321310"/>
            <a:ext cx="4101465" cy="688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4400" b="1" dirty="0" smtClean="0">
                <a:solidFill>
                  <a:schemeClr val="accent5">
                    <a:lumMod val="75000"/>
                  </a:schemeClr>
                </a:solidFill>
              </a:rPr>
              <a:t>STL 简介</a:t>
            </a:r>
            <a:endParaRPr lang="zh-CN" altLang="en-US" sz="4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833618" y="6583720"/>
            <a:ext cx="245109" cy="227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spc="-5" dirty="0"/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60305" y="1399412"/>
            <a:ext cx="8253095" cy="4347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0" marR="20320" indent="-470535">
              <a:lnSpc>
                <a:spcPct val="115000"/>
              </a:lnSpc>
              <a:spcBef>
                <a:spcPts val="100"/>
              </a:spcBef>
              <a:buClr>
                <a:srgbClr val="4B4EB5"/>
              </a:buClr>
              <a:buFont typeface="Wingdings" panose="05000000000000000000"/>
              <a:buChar char=""/>
              <a:tabLst>
                <a:tab pos="482600" algn="l"/>
                <a:tab pos="482600" algn="l"/>
              </a:tabLst>
            </a:pPr>
            <a:r>
              <a:rPr sz="2400" spc="-5" dirty="0">
                <a:latin typeface="Times New Roman" panose="02020603050405020304"/>
                <a:cs typeface="Times New Roman" panose="02020603050405020304"/>
              </a:rPr>
              <a:t>Standard</a:t>
            </a:r>
            <a:r>
              <a:rPr sz="24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Template</a:t>
            </a:r>
            <a:r>
              <a:rPr sz="24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Library</a:t>
            </a:r>
            <a:r>
              <a:rPr sz="24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(STL)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en-US" sz="2400" spc="-5" dirty="0">
                <a:latin typeface="宋体" panose="02010600030101010101" pitchFamily="2" charset="-122"/>
                <a:cs typeface="宋体" panose="02010600030101010101" pitchFamily="2" charset="-122"/>
              </a:rPr>
              <a:t>C++</a:t>
            </a:r>
            <a:r>
              <a:rPr sz="2400" spc="-5" dirty="0">
                <a:latin typeface="宋体" panose="02010600030101010101" pitchFamily="2" charset="-122"/>
                <a:cs typeface="宋体" panose="02010600030101010101" pitchFamily="2" charset="-122"/>
              </a:rPr>
              <a:t>标准模板库</a:t>
            </a:r>
            <a:endParaRPr sz="2400" spc="-5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065" marR="20320" indent="0">
              <a:lnSpc>
                <a:spcPct val="115000"/>
              </a:lnSpc>
              <a:spcBef>
                <a:spcPts val="100"/>
              </a:spcBef>
              <a:buClr>
                <a:srgbClr val="4B4EB5"/>
              </a:buClr>
              <a:buFont typeface="Wingdings" panose="05000000000000000000"/>
              <a:buNone/>
              <a:tabLst>
                <a:tab pos="482600" algn="l"/>
                <a:tab pos="482600" algn="l"/>
              </a:tabLst>
            </a:pPr>
            <a:endParaRPr sz="2400" spc="-5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82600" marR="20320" indent="-470535">
              <a:lnSpc>
                <a:spcPct val="115000"/>
              </a:lnSpc>
              <a:spcBef>
                <a:spcPts val="100"/>
              </a:spcBef>
              <a:buClr>
                <a:srgbClr val="4B4EB5"/>
              </a:buClr>
              <a:buFont typeface="Wingdings" panose="05000000000000000000"/>
              <a:buChar char=""/>
              <a:tabLst>
                <a:tab pos="482600" algn="l"/>
                <a:tab pos="482600" algn="l"/>
              </a:tabLst>
            </a:pPr>
            <a:r>
              <a:rPr sz="2400" dirty="0">
                <a:latin typeface="Times New Roman" panose="02020603050405020304"/>
                <a:cs typeface="Times New Roman" panose="02020603050405020304"/>
              </a:rPr>
              <a:t>STL</a:t>
            </a:r>
            <a:r>
              <a:rPr sz="2400" spc="-5" dirty="0">
                <a:latin typeface="宋体" panose="02010600030101010101" pitchFamily="2" charset="-122"/>
                <a:cs typeface="宋体" panose="02010600030101010101" pitchFamily="2" charset="-122"/>
              </a:rPr>
              <a:t>是所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有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C++</a:t>
            </a:r>
            <a:r>
              <a:rPr sz="240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latin typeface="宋体" panose="02010600030101010101" pitchFamily="2" charset="-122"/>
                <a:cs typeface="宋体" panose="02010600030101010101" pitchFamily="2" charset="-122"/>
              </a:rPr>
              <a:t>编译器和所有操作系统平台都支持 的一种库，说它是一种库是因为对所有的编译器 来说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STL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提供</a:t>
            </a:r>
            <a:r>
              <a:rPr sz="2400" spc="-10" dirty="0">
                <a:latin typeface="宋体" panose="02010600030101010101" pitchFamily="2" charset="-122"/>
                <a:cs typeface="宋体" panose="02010600030101010101" pitchFamily="2" charset="-122"/>
              </a:rPr>
              <a:t>给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C++</a:t>
            </a:r>
            <a:r>
              <a:rPr sz="2400" spc="-5" dirty="0">
                <a:latin typeface="宋体" panose="02010600030101010101" pitchFamily="2" charset="-122"/>
                <a:cs typeface="宋体" panose="02010600030101010101" pitchFamily="2" charset="-122"/>
              </a:rPr>
              <a:t>程序设计者的接口都是一样 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sz="2400" spc="-1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(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同一</a:t>
            </a:r>
            <a:r>
              <a:rPr sz="2400" spc="-10" dirty="0">
                <a:latin typeface="宋体" panose="02010600030101010101" pitchFamily="2" charset="-122"/>
                <a:cs typeface="宋体" panose="02010600030101010101" pitchFamily="2" charset="-122"/>
              </a:rPr>
              <a:t>段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STL</a:t>
            </a:r>
            <a:r>
              <a:rPr sz="2400" spc="-5" dirty="0">
                <a:latin typeface="宋体" panose="02010600030101010101" pitchFamily="2" charset="-122"/>
                <a:cs typeface="宋体" panose="02010600030101010101" pitchFamily="2" charset="-122"/>
              </a:rPr>
              <a:t>代码在不同编译器和操作系统平 台上运行的结果都是相同的，但是底层实现可以 是不同的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)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482600" indent="-470535">
              <a:lnSpc>
                <a:spcPct val="115000"/>
              </a:lnSpc>
              <a:spcBef>
                <a:spcPts val="340"/>
              </a:spcBef>
              <a:buClr>
                <a:srgbClr val="4B4EB5"/>
              </a:buClr>
              <a:buFont typeface="Wingdings" panose="05000000000000000000"/>
              <a:buChar char=""/>
              <a:tabLst>
                <a:tab pos="482600" algn="l"/>
                <a:tab pos="482600" algn="l"/>
              </a:tabLst>
            </a:pPr>
            <a:r>
              <a:rPr sz="2400" spc="-5" dirty="0">
                <a:latin typeface="Times New Roman" panose="02020603050405020304"/>
                <a:cs typeface="Times New Roman" panose="02020603050405020304"/>
              </a:rPr>
              <a:t>STL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latin typeface="宋体" panose="02010600030101010101" pitchFamily="2" charset="-122"/>
                <a:cs typeface="宋体" panose="02010600030101010101" pitchFamily="2" charset="-122"/>
              </a:rPr>
              <a:t>的使用者并不需要了解它的底层实现。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82600" marR="285750" indent="-470535">
              <a:lnSpc>
                <a:spcPct val="115000"/>
              </a:lnSpc>
              <a:spcBef>
                <a:spcPts val="165"/>
              </a:spcBef>
              <a:buClr>
                <a:srgbClr val="4B4EB5"/>
              </a:buClr>
              <a:buFont typeface="Wingdings" panose="05000000000000000000"/>
              <a:buChar char=""/>
              <a:tabLst>
                <a:tab pos="482600" algn="l"/>
                <a:tab pos="482600" algn="l"/>
              </a:tabLst>
            </a:pPr>
            <a:r>
              <a:rPr sz="2400" spc="-5" dirty="0">
                <a:latin typeface="Times New Roman" panose="02020603050405020304"/>
                <a:cs typeface="Times New Roman" panose="02020603050405020304"/>
              </a:rPr>
              <a:t>STL</a:t>
            </a:r>
            <a:r>
              <a:rPr sz="240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latin typeface="宋体" panose="02010600030101010101" pitchFamily="2" charset="-122"/>
                <a:cs typeface="宋体" panose="02010600030101010101" pitchFamily="2" charset="-122"/>
              </a:rPr>
              <a:t>的目的是标准化组件，这样你就不用重新开 发它们。你可以仅仅使用这些现成的组件。</a:t>
            </a:r>
            <a:endParaRPr sz="2400" spc="-5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833618" y="6583720"/>
            <a:ext cx="245109" cy="227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spc="-5" dirty="0"/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80143" y="1247520"/>
            <a:ext cx="7971790" cy="4653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400" dirty="0">
                <a:latin typeface="Times New Roman" panose="02020603050405020304"/>
                <a:cs typeface="Times New Roman" panose="02020603050405020304"/>
              </a:rPr>
              <a:t>1.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查找并获取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map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中的元素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82600" indent="-470535">
              <a:lnSpc>
                <a:spcPts val="2590"/>
              </a:lnSpc>
              <a:buClr>
                <a:srgbClr val="4B4EB5"/>
              </a:buClr>
              <a:buFont typeface="Wingdings" panose="05000000000000000000"/>
              <a:buChar char=""/>
              <a:tabLst>
                <a:tab pos="482600" algn="l"/>
                <a:tab pos="482600" algn="l"/>
              </a:tabLst>
            </a:pP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获得一个值的最简单方法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83235" indent="-471170">
              <a:lnSpc>
                <a:spcPts val="2730"/>
              </a:lnSpc>
              <a:buClr>
                <a:srgbClr val="4B4EB5"/>
              </a:buClr>
              <a:buFont typeface="Wingdings" panose="05000000000000000000"/>
              <a:buChar char=""/>
              <a:tabLst>
                <a:tab pos="482600" algn="l"/>
                <a:tab pos="483870" algn="l"/>
              </a:tabLst>
            </a:pPr>
            <a:r>
              <a:rPr sz="2400" spc="-5" dirty="0">
                <a:latin typeface="Times New Roman" panose="02020603050405020304"/>
                <a:cs typeface="Times New Roman" panose="02020603050405020304"/>
              </a:rPr>
              <a:t>int ans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=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mymap[</a:t>
            </a:r>
            <a:r>
              <a:rPr sz="2400" spc="-5" dirty="0">
                <a:latin typeface="宋体" panose="02010600030101010101" pitchFamily="2" charset="-122"/>
                <a:cs typeface="宋体" panose="02010600030101010101" pitchFamily="2" charset="-122"/>
              </a:rPr>
              <a:t>‘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400" spc="-5" dirty="0">
                <a:latin typeface="宋体" panose="02010600030101010101" pitchFamily="2" charset="-122"/>
                <a:cs typeface="宋体" panose="02010600030101010101" pitchFamily="2" charset="-122"/>
              </a:rPr>
              <a:t>’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];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4B4EB5"/>
              </a:buClr>
              <a:buFont typeface="Wingdings" panose="05000000000000000000"/>
              <a:buChar char=""/>
            </a:pPr>
            <a:endParaRPr sz="2450">
              <a:latin typeface="Times New Roman" panose="02020603050405020304"/>
              <a:cs typeface="Times New Roman" panose="02020603050405020304"/>
            </a:endParaRPr>
          </a:p>
          <a:p>
            <a:pPr marL="483235" marR="173990" indent="-470535">
              <a:lnSpc>
                <a:spcPts val="2300"/>
              </a:lnSpc>
              <a:spcBef>
                <a:spcPts val="5"/>
              </a:spcBef>
              <a:buClr>
                <a:srgbClr val="4B4EB5"/>
              </a:buClr>
              <a:buFont typeface="Wingdings" panose="05000000000000000000"/>
              <a:buChar char=""/>
              <a:tabLst>
                <a:tab pos="482600" algn="l"/>
                <a:tab pos="483870" algn="l"/>
              </a:tabLst>
            </a:pP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但是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,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只有当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map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中有这个键的实例时才会成功，否则会 自动插入一个实例，值为初始化值。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4B4EB5"/>
              </a:buClr>
              <a:buFont typeface="Wingdings" panose="05000000000000000000"/>
              <a:buChar char=""/>
            </a:pPr>
            <a:endParaRPr sz="2500">
              <a:latin typeface="Times New Roman" panose="02020603050405020304"/>
              <a:cs typeface="Times New Roman" panose="02020603050405020304"/>
            </a:endParaRPr>
          </a:p>
          <a:p>
            <a:pPr marL="483870" marR="5080" indent="-470535">
              <a:lnSpc>
                <a:spcPct val="80000"/>
              </a:lnSpc>
              <a:buClr>
                <a:srgbClr val="4B4EB5"/>
              </a:buClr>
              <a:buFont typeface="Wingdings" panose="05000000000000000000"/>
              <a:buChar char=""/>
              <a:tabLst>
                <a:tab pos="482600" algn="l"/>
                <a:tab pos="484505" algn="l"/>
              </a:tabLst>
            </a:pP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因此我们可以使用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find()</a:t>
            </a:r>
            <a:r>
              <a:rPr sz="2400" spc="-9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方法来发现一个键是否存在。传 入的参数是要查找的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key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483870" indent="-471170">
              <a:lnSpc>
                <a:spcPts val="2445"/>
              </a:lnSpc>
              <a:buClr>
                <a:srgbClr val="4B4EB5"/>
              </a:buClr>
              <a:buFont typeface="Wingdings" panose="05000000000000000000"/>
              <a:buChar char=""/>
              <a:tabLst>
                <a:tab pos="483870" algn="l"/>
                <a:tab pos="484505" algn="l"/>
              </a:tabLst>
            </a:pPr>
            <a:r>
              <a:rPr sz="2400" spc="-5" dirty="0">
                <a:latin typeface="Times New Roman" panose="02020603050405020304"/>
                <a:cs typeface="Times New Roman" panose="02020603050405020304"/>
              </a:rPr>
              <a:t>if(mymap.find(</a:t>
            </a:r>
            <a:r>
              <a:rPr sz="2400" spc="-5" dirty="0">
                <a:latin typeface="宋体" panose="02010600030101010101" pitchFamily="2" charset="-122"/>
                <a:cs typeface="宋体" panose="02010600030101010101" pitchFamily="2" charset="-122"/>
              </a:rPr>
              <a:t>‘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400" spc="-5" dirty="0">
                <a:latin typeface="宋体" panose="02010600030101010101" pitchFamily="2" charset="-122"/>
                <a:cs typeface="宋体" panose="02010600030101010101" pitchFamily="2" charset="-122"/>
              </a:rPr>
              <a:t>’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)==mymap.end()){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484505" indent="-471170">
              <a:lnSpc>
                <a:spcPts val="2585"/>
              </a:lnSpc>
              <a:buClr>
                <a:srgbClr val="4B4EB5"/>
              </a:buClr>
              <a:buFont typeface="Wingdings" panose="05000000000000000000"/>
              <a:buChar char=""/>
              <a:tabLst>
                <a:tab pos="483870" algn="l"/>
                <a:tab pos="485140" algn="l"/>
              </a:tabLst>
            </a:pPr>
            <a:r>
              <a:rPr sz="2400" spc="-5" dirty="0">
                <a:latin typeface="Times New Roman" panose="02020603050405020304"/>
                <a:cs typeface="Times New Roman" panose="02020603050405020304"/>
              </a:rPr>
              <a:t>//</a:t>
            </a:r>
            <a:r>
              <a:rPr sz="2400" spc="-5" dirty="0">
                <a:latin typeface="宋体" panose="02010600030101010101" pitchFamily="2" charset="-122"/>
                <a:cs typeface="宋体" panose="02010600030101010101" pitchFamily="2" charset="-122"/>
              </a:rPr>
              <a:t>没找到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84505" indent="-471170">
              <a:lnSpc>
                <a:spcPts val="2585"/>
              </a:lnSpc>
              <a:buClr>
                <a:srgbClr val="4B4EB5"/>
              </a:buClr>
              <a:buFont typeface="Wingdings" panose="05000000000000000000"/>
              <a:buChar char=""/>
              <a:tabLst>
                <a:tab pos="484505" algn="l"/>
                <a:tab pos="485140" algn="l"/>
              </a:tabLst>
            </a:pPr>
            <a:r>
              <a:rPr sz="2400" spc="-5" dirty="0">
                <a:latin typeface="Times New Roman" panose="02020603050405020304"/>
                <a:cs typeface="Times New Roman" panose="02020603050405020304"/>
              </a:rPr>
              <a:t>}else{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485140" indent="-470535">
              <a:lnSpc>
                <a:spcPts val="2590"/>
              </a:lnSpc>
              <a:buClr>
                <a:srgbClr val="4B4EB5"/>
              </a:buClr>
              <a:buFont typeface="Wingdings" panose="05000000000000000000"/>
              <a:buChar char=""/>
              <a:tabLst>
                <a:tab pos="484505" algn="l"/>
                <a:tab pos="485140" algn="l"/>
              </a:tabLst>
            </a:pPr>
            <a:r>
              <a:rPr sz="2400" spc="-5" dirty="0">
                <a:latin typeface="Times New Roman" panose="02020603050405020304"/>
                <a:cs typeface="Times New Roman" panose="02020603050405020304"/>
              </a:rPr>
              <a:t>//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找到</a:t>
            </a:r>
            <a:r>
              <a:rPr sz="2400" spc="-61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insert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14605">
              <a:lnSpc>
                <a:spcPts val="2735"/>
              </a:lnSpc>
              <a:tabLst>
                <a:tab pos="485140" algn="l"/>
              </a:tabLst>
            </a:pPr>
            <a:r>
              <a:rPr sz="2400" dirty="0">
                <a:solidFill>
                  <a:srgbClr val="4B4EB5"/>
                </a:solidFill>
                <a:latin typeface="Wingdings" panose="05000000000000000000"/>
                <a:cs typeface="Wingdings" panose="05000000000000000000"/>
              </a:rPr>
              <a:t></a:t>
            </a:r>
            <a:r>
              <a:rPr sz="2400" dirty="0">
                <a:solidFill>
                  <a:srgbClr val="4B4EB5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}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238125" y="41593"/>
            <a:ext cx="6242050" cy="504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10" dirty="0">
                <a:solidFill>
                  <a:srgbClr val="FFC000"/>
                </a:solidFill>
                <a:latin typeface="Times New Roman" panose="02020603050405020304"/>
                <a:cs typeface="Times New Roman" panose="02020603050405020304"/>
              </a:rPr>
              <a:t>ma</a:t>
            </a:r>
            <a:r>
              <a:rPr sz="3200" b="1" spc="-5" dirty="0">
                <a:solidFill>
                  <a:srgbClr val="FFC000"/>
                </a:solidFill>
                <a:latin typeface="Times New Roman" panose="02020603050405020304"/>
                <a:cs typeface="Times New Roman" panose="02020603050405020304"/>
              </a:rPr>
              <a:t>p</a:t>
            </a:r>
            <a:r>
              <a:rPr sz="3200" b="1" spc="-5" dirty="0">
                <a:solidFill>
                  <a:srgbClr val="FFC000"/>
                </a:solidFill>
              </a:rPr>
              <a:t>操作详解</a:t>
            </a:r>
            <a:endParaRPr sz="3200" b="1" spc="-5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125" y="-8255"/>
            <a:ext cx="4031615" cy="504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1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ma</a:t>
            </a:r>
            <a:r>
              <a:rPr sz="3200" b="1" spc="-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p</a:t>
            </a:r>
            <a:r>
              <a:rPr sz="3200" b="1" spc="-5" dirty="0">
                <a:solidFill>
                  <a:schemeClr val="bg1"/>
                </a:solidFill>
              </a:rPr>
              <a:t>示例</a:t>
            </a:r>
            <a:endParaRPr sz="3200" b="1" spc="-5" dirty="0">
              <a:solidFill>
                <a:schemeClr val="bg1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833618" y="6583720"/>
            <a:ext cx="245109" cy="227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spc="-5" dirty="0"/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418344" y="1092327"/>
            <a:ext cx="5741035" cy="9622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77615">
              <a:lnSpc>
                <a:spcPct val="100000"/>
              </a:lnSpc>
              <a:spcBef>
                <a:spcPts val="100"/>
              </a:spcBef>
            </a:pPr>
            <a:r>
              <a:rPr sz="1800">
                <a:latin typeface="Times New Roman" panose="02020603050405020304"/>
                <a:cs typeface="Times New Roman" panose="02020603050405020304"/>
              </a:rPr>
              <a:t>#include &lt;iostream&gt;  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12700" marR="3777615">
              <a:lnSpc>
                <a:spcPct val="100000"/>
              </a:lnSpc>
              <a:spcBef>
                <a:spcPts val="100"/>
              </a:spcBef>
            </a:pPr>
            <a:r>
              <a:rPr sz="1800">
                <a:latin typeface="Times New Roman" panose="02020603050405020304"/>
                <a:cs typeface="Times New Roman" panose="02020603050405020304"/>
              </a:rPr>
              <a:t>#include &lt;map&gt;  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12700" marR="3777615">
              <a:lnSpc>
                <a:spcPct val="100000"/>
              </a:lnSpc>
              <a:spcBef>
                <a:spcPts val="100"/>
              </a:spcBef>
            </a:pPr>
            <a:r>
              <a:rPr sz="1800">
                <a:latin typeface="Times New Roman" panose="02020603050405020304"/>
                <a:cs typeface="Times New Roman" panose="02020603050405020304"/>
              </a:rPr>
              <a:t>using namespace std;  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12700" marR="3777615">
              <a:lnSpc>
                <a:spcPct val="100000"/>
              </a:lnSpc>
              <a:spcBef>
                <a:spcPts val="100"/>
              </a:spcBef>
            </a:pPr>
            <a:r>
              <a:rPr sz="1800">
                <a:latin typeface="Times New Roman" panose="02020603050405020304"/>
                <a:cs typeface="Times New Roman" panose="02020603050405020304"/>
              </a:rPr>
              <a:t>int main()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12700" marR="3777615">
              <a:lnSpc>
                <a:spcPct val="100000"/>
              </a:lnSpc>
              <a:spcBef>
                <a:spcPts val="100"/>
              </a:spcBef>
            </a:pPr>
            <a:r>
              <a:rPr sz="1800">
                <a:latin typeface="Times New Roman" panose="02020603050405020304"/>
                <a:cs typeface="Times New Roman" panose="02020603050405020304"/>
              </a:rPr>
              <a:t>{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12700" marR="3777615">
              <a:lnSpc>
                <a:spcPct val="100000"/>
              </a:lnSpc>
              <a:spcBef>
                <a:spcPts val="100"/>
              </a:spcBef>
            </a:pPr>
            <a:r>
              <a:rPr sz="1800">
                <a:latin typeface="Times New Roman" panose="02020603050405020304"/>
                <a:cs typeface="Times New Roman" panose="02020603050405020304"/>
              </a:rPr>
              <a:t>	map&lt;char,int&gt; mymap;  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12700" marR="3777615">
              <a:lnSpc>
                <a:spcPct val="100000"/>
              </a:lnSpc>
              <a:spcBef>
                <a:spcPts val="100"/>
              </a:spcBef>
            </a:pPr>
            <a:r>
              <a:rPr sz="1800">
                <a:latin typeface="Times New Roman" panose="02020603050405020304"/>
                <a:cs typeface="Times New Roman" panose="02020603050405020304"/>
              </a:rPr>
              <a:t>	map&lt;char,int&gt;::iterator it; 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12700" marR="3777615">
              <a:lnSpc>
                <a:spcPct val="100000"/>
              </a:lnSpc>
              <a:spcBef>
                <a:spcPts val="100"/>
              </a:spcBef>
            </a:pPr>
            <a:r>
              <a:rPr sz="1800">
                <a:latin typeface="Times New Roman" panose="02020603050405020304"/>
                <a:cs typeface="Times New Roman" panose="02020603050405020304"/>
              </a:rPr>
              <a:t>	mymap.insert ( pair&lt;char,int&gt;('a',1) );  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12700" marR="3777615">
              <a:lnSpc>
                <a:spcPct val="100000"/>
              </a:lnSpc>
              <a:spcBef>
                <a:spcPts val="100"/>
              </a:spcBef>
            </a:pPr>
            <a:r>
              <a:rPr sz="1800">
                <a:latin typeface="Times New Roman" panose="02020603050405020304"/>
                <a:cs typeface="Times New Roman" panose="02020603050405020304"/>
              </a:rPr>
              <a:t>	mymap['b'] = 2;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12700" marR="3777615">
              <a:lnSpc>
                <a:spcPct val="100000"/>
              </a:lnSpc>
              <a:spcBef>
                <a:spcPts val="100"/>
              </a:spcBef>
            </a:pPr>
            <a:r>
              <a:rPr sz="1800">
                <a:latin typeface="Times New Roman" panose="02020603050405020304"/>
                <a:cs typeface="Times New Roman" panose="02020603050405020304"/>
              </a:rPr>
              <a:t>	mymap['c'] = 3;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12700" marR="3777615">
              <a:lnSpc>
                <a:spcPct val="100000"/>
              </a:lnSpc>
              <a:spcBef>
                <a:spcPts val="100"/>
              </a:spcBef>
            </a:pPr>
            <a:r>
              <a:rPr sz="1800">
                <a:latin typeface="Times New Roman" panose="02020603050405020304"/>
                <a:cs typeface="Times New Roman" panose="02020603050405020304"/>
              </a:rPr>
              <a:t>	mymap['d'] = 4;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12700" marR="3777615">
              <a:lnSpc>
                <a:spcPct val="100000"/>
              </a:lnSpc>
              <a:spcBef>
                <a:spcPts val="100"/>
              </a:spcBef>
            </a:pPr>
            <a:r>
              <a:rPr sz="1800">
                <a:latin typeface="Times New Roman" panose="02020603050405020304"/>
                <a:cs typeface="Times New Roman" panose="02020603050405020304"/>
              </a:rPr>
              <a:t>	mymap['e'] = 5;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12700" marR="3777615">
              <a:lnSpc>
                <a:spcPct val="100000"/>
              </a:lnSpc>
              <a:spcBef>
                <a:spcPts val="100"/>
              </a:spcBef>
            </a:pPr>
            <a:r>
              <a:rPr sz="1800">
                <a:latin typeface="Times New Roman" panose="02020603050405020304"/>
                <a:cs typeface="Times New Roman" panose="02020603050405020304"/>
              </a:rPr>
              <a:t>	it=mymap.find('c');  mymap.erase (it);  mymap.erase('d');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12700" marR="3777615">
              <a:lnSpc>
                <a:spcPct val="100000"/>
              </a:lnSpc>
              <a:spcBef>
                <a:spcPts val="100"/>
              </a:spcBef>
            </a:pPr>
            <a:r>
              <a:rPr sz="1800">
                <a:latin typeface="Times New Roman" panose="02020603050405020304"/>
                <a:cs typeface="Times New Roman" panose="02020603050405020304"/>
              </a:rPr>
              <a:t>	for ( it=mymap.begin() ; it != mymap.end(); it++ )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12700" marR="3777615">
              <a:lnSpc>
                <a:spcPct val="100000"/>
              </a:lnSpc>
              <a:spcBef>
                <a:spcPts val="100"/>
              </a:spcBef>
            </a:pPr>
            <a:r>
              <a:rPr sz="1800">
                <a:latin typeface="Times New Roman" panose="02020603050405020304"/>
                <a:cs typeface="Times New Roman" panose="02020603050405020304"/>
              </a:rPr>
              <a:t>	cout &lt;&lt; (*it).first &lt;&lt; " =&gt; " &lt;&lt; (*it).second &lt;&lt; endl;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12700" marR="3777615">
              <a:lnSpc>
                <a:spcPct val="100000"/>
              </a:lnSpc>
              <a:spcBef>
                <a:spcPts val="100"/>
              </a:spcBef>
            </a:pPr>
            <a:r>
              <a:rPr sz="1800">
                <a:latin typeface="Times New Roman" panose="02020603050405020304"/>
                <a:cs typeface="Times New Roman" panose="02020603050405020304"/>
              </a:rPr>
              <a:t>}</a:t>
            </a:r>
            <a:endParaRPr sz="1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85870" y="4535551"/>
            <a:ext cx="1295400" cy="1228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345"/>
              </a:lnSpc>
              <a:spcBef>
                <a:spcPts val="95"/>
              </a:spcBef>
            </a:pPr>
            <a:r>
              <a:rPr sz="2000" spc="-5" dirty="0">
                <a:solidFill>
                  <a:srgbClr val="4B4EB5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程序输出：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ts val="2345"/>
              </a:lnSpc>
            </a:pPr>
            <a:r>
              <a:rPr sz="2000" spc="-5" dirty="0">
                <a:solidFill>
                  <a:srgbClr val="4B4EB5"/>
                </a:solidFill>
                <a:latin typeface="Arial" panose="020B0604020202020204"/>
                <a:cs typeface="Arial" panose="020B0604020202020204"/>
              </a:rPr>
              <a:t>a =&gt;</a:t>
            </a:r>
            <a:r>
              <a:rPr sz="2000" spc="-90" dirty="0">
                <a:solidFill>
                  <a:srgbClr val="4B4EB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spc="-5" dirty="0">
                <a:solidFill>
                  <a:srgbClr val="4B4EB5"/>
                </a:solidFill>
                <a:latin typeface="Arial" panose="020B0604020202020204"/>
                <a:cs typeface="Arial" panose="020B0604020202020204"/>
              </a:rPr>
              <a:t>1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4B4EB5"/>
                </a:solidFill>
                <a:latin typeface="Arial" panose="020B0604020202020204"/>
                <a:cs typeface="Arial" panose="020B0604020202020204"/>
              </a:rPr>
              <a:t>b =&gt;</a:t>
            </a:r>
            <a:r>
              <a:rPr sz="2000" spc="-90" dirty="0">
                <a:solidFill>
                  <a:srgbClr val="4B4EB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spc="-5" dirty="0">
                <a:solidFill>
                  <a:srgbClr val="4B4EB5"/>
                </a:solidFill>
                <a:latin typeface="Arial" panose="020B0604020202020204"/>
                <a:cs typeface="Arial" panose="020B0604020202020204"/>
              </a:rPr>
              <a:t>2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4B4EB5"/>
                </a:solidFill>
                <a:latin typeface="Arial" panose="020B0604020202020204"/>
                <a:cs typeface="Arial" panose="020B0604020202020204"/>
              </a:rPr>
              <a:t>e =&gt;</a:t>
            </a:r>
            <a:r>
              <a:rPr sz="2000" spc="-90" dirty="0">
                <a:solidFill>
                  <a:srgbClr val="4B4EB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spc="-5" dirty="0">
                <a:solidFill>
                  <a:srgbClr val="4B4EB5"/>
                </a:solidFill>
                <a:latin typeface="Arial" panose="020B0604020202020204"/>
                <a:cs typeface="Arial" panose="020B0604020202020204"/>
              </a:rPr>
              <a:t>5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55" y="649605"/>
            <a:ext cx="9090660" cy="511619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835" y="-144145"/>
            <a:ext cx="7886700" cy="908685"/>
          </a:xfrm>
        </p:spPr>
        <p:txBody>
          <a:bodyPr/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例</a:t>
            </a:r>
            <a:r>
              <a:rPr lang="en-US" altLang="zh-CN" sz="2800" b="1" dirty="0">
                <a:solidFill>
                  <a:schemeClr val="bg1"/>
                </a:solidFill>
              </a:rPr>
              <a:t>3[</a:t>
            </a:r>
            <a:r>
              <a:rPr lang="zh-CN" altLang="en-US" sz="2800" b="1" dirty="0">
                <a:solidFill>
                  <a:schemeClr val="bg1"/>
                </a:solidFill>
              </a:rPr>
              <a:t>7150</a:t>
            </a:r>
            <a:r>
              <a:rPr lang="en-US" altLang="zh-CN" sz="2800" b="1" dirty="0">
                <a:solidFill>
                  <a:schemeClr val="bg1"/>
                </a:solidFill>
              </a:rPr>
              <a:t>] </a:t>
            </a:r>
            <a:r>
              <a:rPr lang="zh-CN" altLang="en-US" sz="2800" b="1" dirty="0">
                <a:solidFill>
                  <a:schemeClr val="bg1"/>
                </a:solidFill>
              </a:rPr>
              <a:t>购物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835" y="1074738"/>
            <a:ext cx="8229600" cy="4708525"/>
          </a:xfrm>
        </p:spPr>
        <p:txBody>
          <a:bodyPr/>
          <a:lstStyle/>
          <a:p>
            <a:r>
              <a:rPr lang="zh-CN" altLang="zh-CN" sz="2400" dirty="0"/>
              <a:t>女孩</a:t>
            </a:r>
            <a:r>
              <a:rPr lang="en-US" altLang="zh-CN" sz="2400" dirty="0"/>
              <a:t>dandelion</a:t>
            </a:r>
            <a:r>
              <a:rPr lang="zh-CN" altLang="zh-CN" sz="2400" dirty="0"/>
              <a:t>经常去购物，她特别喜欢一家叫“</a:t>
            </a:r>
            <a:r>
              <a:rPr lang="en-US" altLang="zh-CN" sz="2400" dirty="0"/>
              <a:t>memory</a:t>
            </a:r>
            <a:r>
              <a:rPr lang="zh-CN" altLang="zh-CN" sz="2400" dirty="0"/>
              <a:t>”的商店。由于春节快到了，所有商店的价格每天都在上涨。她想知道这家商店每天的价格排名。</a:t>
            </a:r>
            <a:endParaRPr lang="zh-CN" altLang="zh-CN" sz="2400" dirty="0"/>
          </a:p>
          <a:p>
            <a:r>
              <a:rPr lang="en-US" altLang="zh-CN" sz="2400" dirty="0"/>
              <a:t>Input</a:t>
            </a:r>
            <a:r>
              <a:rPr lang="zh-CN" altLang="zh-CN" sz="2400" dirty="0"/>
              <a:t>：</a:t>
            </a:r>
            <a:endParaRPr lang="zh-CN" altLang="zh-CN" sz="2400" dirty="0"/>
          </a:p>
          <a:p>
            <a:pPr lvl="1"/>
            <a:r>
              <a:rPr lang="zh-CN" altLang="zh-CN" sz="2000" dirty="0"/>
              <a:t>第一行是数字</a:t>
            </a:r>
            <a:r>
              <a:rPr lang="en-US" altLang="zh-CN" sz="2000" dirty="0"/>
              <a:t>n</a:t>
            </a:r>
            <a:r>
              <a:rPr lang="zh-CN" altLang="zh-CN" sz="2000" dirty="0"/>
              <a:t>（</a:t>
            </a:r>
            <a:r>
              <a:rPr lang="en-US" altLang="zh-CN" sz="2000" dirty="0"/>
              <a:t>n &lt;= 10000</a:t>
            </a:r>
            <a:r>
              <a:rPr lang="zh-CN" altLang="zh-CN" sz="2000" dirty="0"/>
              <a:t>），代表商店的数量。</a:t>
            </a:r>
            <a:endParaRPr lang="zh-CN" altLang="zh-CN" sz="2000" dirty="0"/>
          </a:p>
          <a:p>
            <a:pPr lvl="1"/>
            <a:r>
              <a:rPr lang="zh-CN" altLang="zh-CN" sz="2000" dirty="0"/>
              <a:t>后面</a:t>
            </a:r>
            <a:r>
              <a:rPr lang="en-US" altLang="zh-CN" sz="2000" dirty="0"/>
              <a:t>n</a:t>
            </a:r>
            <a:r>
              <a:rPr lang="zh-CN" altLang="zh-CN" sz="2000" dirty="0"/>
              <a:t>行，每行有一个字符串（长度小于</a:t>
            </a:r>
            <a:r>
              <a:rPr lang="en-US" altLang="zh-CN" sz="2000" dirty="0"/>
              <a:t>31</a:t>
            </a:r>
            <a:r>
              <a:rPr lang="zh-CN" altLang="zh-CN" sz="2000" dirty="0"/>
              <a:t>，只包含小写字母和大写字母）表示商店的名称。</a:t>
            </a:r>
            <a:endParaRPr lang="zh-CN" altLang="zh-CN" sz="2000" dirty="0"/>
          </a:p>
          <a:p>
            <a:pPr lvl="1"/>
            <a:r>
              <a:rPr lang="zh-CN" altLang="zh-CN" sz="2000" dirty="0"/>
              <a:t>然后一行是数字</a:t>
            </a:r>
            <a:r>
              <a:rPr lang="en-US" altLang="zh-CN" sz="2000" dirty="0"/>
              <a:t>m</a:t>
            </a:r>
            <a:r>
              <a:rPr lang="zh-CN" altLang="zh-CN" sz="2000" dirty="0"/>
              <a:t>（</a:t>
            </a:r>
            <a:r>
              <a:rPr lang="en-US" altLang="zh-CN" sz="2000" dirty="0"/>
              <a:t>1 &lt;= m &lt;= 50</a:t>
            </a:r>
            <a:r>
              <a:rPr lang="zh-CN" altLang="zh-CN" sz="2000" dirty="0"/>
              <a:t>），表示天数。</a:t>
            </a:r>
            <a:endParaRPr lang="zh-CN" altLang="zh-CN" sz="2000" dirty="0"/>
          </a:p>
          <a:p>
            <a:pPr lvl="1"/>
            <a:r>
              <a:rPr lang="zh-CN" altLang="zh-CN" sz="2000" dirty="0"/>
              <a:t>后面有</a:t>
            </a:r>
            <a:r>
              <a:rPr lang="en-US" altLang="zh-CN" sz="2000" dirty="0"/>
              <a:t>m</a:t>
            </a:r>
            <a:r>
              <a:rPr lang="zh-CN" altLang="zh-CN" sz="2000" dirty="0"/>
              <a:t>部分，每部分有</a:t>
            </a:r>
            <a:r>
              <a:rPr lang="en-US" altLang="zh-CN" sz="2000" dirty="0"/>
              <a:t>n</a:t>
            </a:r>
            <a:r>
              <a:rPr lang="zh-CN" altLang="zh-CN" sz="2000" dirty="0"/>
              <a:t>行，每行是数字</a:t>
            </a:r>
            <a:r>
              <a:rPr lang="en-US" altLang="zh-CN" sz="2000" dirty="0"/>
              <a:t>s</a:t>
            </a:r>
            <a:r>
              <a:rPr lang="zh-CN" altLang="zh-CN" sz="2000" dirty="0"/>
              <a:t>和一个字符串</a:t>
            </a:r>
            <a:r>
              <a:rPr lang="en-US" altLang="zh-CN" sz="2000" dirty="0"/>
              <a:t>p</a:t>
            </a:r>
            <a:r>
              <a:rPr lang="zh-CN" altLang="zh-CN" sz="2000" dirty="0"/>
              <a:t>，表示商店</a:t>
            </a:r>
            <a:r>
              <a:rPr lang="en-US" altLang="zh-CN" sz="2000" dirty="0"/>
              <a:t>p</a:t>
            </a:r>
            <a:r>
              <a:rPr lang="zh-CN" altLang="zh-CN" sz="2000" dirty="0"/>
              <a:t>在这一天涨价</a:t>
            </a:r>
            <a:r>
              <a:rPr lang="en-US" altLang="zh-CN" sz="2000" dirty="0"/>
              <a:t>s</a:t>
            </a:r>
            <a:r>
              <a:rPr lang="zh-CN" altLang="zh-CN" sz="2000" dirty="0"/>
              <a:t>。</a:t>
            </a:r>
            <a:endParaRPr lang="en-US" altLang="zh-CN" sz="2000" dirty="0"/>
          </a:p>
          <a:p>
            <a:r>
              <a:rPr lang="en-US" altLang="zh-CN" sz="2400" dirty="0"/>
              <a:t>Output</a:t>
            </a:r>
            <a:r>
              <a:rPr lang="zh-CN" altLang="zh-CN" sz="2400" dirty="0"/>
              <a:t>：</a:t>
            </a:r>
            <a:r>
              <a:rPr lang="zh-CN" altLang="zh-CN" sz="2000" dirty="0"/>
              <a:t>包含</a:t>
            </a:r>
            <a:r>
              <a:rPr lang="en-US" altLang="zh-CN" sz="2000" dirty="0"/>
              <a:t>m</a:t>
            </a:r>
            <a:r>
              <a:rPr lang="zh-CN" altLang="zh-CN" sz="2000" dirty="0"/>
              <a:t>行，第</a:t>
            </a:r>
            <a:r>
              <a:rPr lang="en-US" altLang="zh-CN" sz="2000" dirty="0" err="1"/>
              <a:t>i</a:t>
            </a:r>
            <a:r>
              <a:rPr lang="zh-CN" altLang="zh-CN" sz="2000" dirty="0"/>
              <a:t>行显示第</a:t>
            </a:r>
            <a:r>
              <a:rPr lang="en-US" altLang="zh-CN" sz="2000" dirty="0" err="1"/>
              <a:t>i</a:t>
            </a:r>
            <a:r>
              <a:rPr lang="zh-CN" altLang="zh-CN" sz="2000" dirty="0"/>
              <a:t>天后店铺“</a:t>
            </a:r>
            <a:r>
              <a:rPr lang="en-US" altLang="zh-CN" sz="2000" dirty="0"/>
              <a:t>memory</a:t>
            </a:r>
            <a:r>
              <a:rPr lang="zh-CN" altLang="zh-CN" sz="2000" dirty="0"/>
              <a:t>”的排名。排名的定义为：如果有</a:t>
            </a:r>
            <a:r>
              <a:rPr lang="en-US" altLang="zh-CN" sz="2000" dirty="0"/>
              <a:t>t</a:t>
            </a:r>
            <a:r>
              <a:rPr lang="zh-CN" altLang="zh-CN" sz="2000" dirty="0"/>
              <a:t>个商店的价格高于“</a:t>
            </a:r>
            <a:r>
              <a:rPr lang="en-US" altLang="zh-CN" sz="2000" dirty="0"/>
              <a:t>memory</a:t>
            </a:r>
            <a:r>
              <a:rPr lang="zh-CN" altLang="zh-CN" sz="2000" dirty="0"/>
              <a:t>”，那么它的排名是</a:t>
            </a:r>
            <a:r>
              <a:rPr lang="en-US" altLang="zh-CN" sz="2000" dirty="0"/>
              <a:t>t + 1</a:t>
            </a:r>
            <a:r>
              <a:rPr lang="zh-CN" altLang="zh-CN" sz="2000" dirty="0"/>
              <a:t>。</a:t>
            </a:r>
            <a:endParaRPr lang="zh-CN" altLang="zh-CN" sz="2000" dirty="0"/>
          </a:p>
          <a:p>
            <a:endParaRPr lang="zh-CN" altLang="en-US" sz="24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439018" y="6408729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zh-CN" altLang="en-US"/>
              <a:t>华东理工大学 罗勇军</a:t>
            </a:r>
            <a:endParaRPr lang="zh-CN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7330" y="423972"/>
            <a:ext cx="8229600" cy="6009531"/>
          </a:xfrm>
        </p:spPr>
        <p:txBody>
          <a:bodyPr>
            <a:noAutofit/>
          </a:bodyPr>
          <a:lstStyle/>
          <a:p>
            <a:pPr marL="0" indent="0">
              <a:lnSpc>
                <a:spcPct val="50000"/>
              </a:lnSpc>
              <a:buNone/>
            </a:pPr>
            <a:r>
              <a:rPr lang="en-US" altLang="zh-CN" sz="1000" dirty="0"/>
              <a:t>#include&lt;bits/</a:t>
            </a:r>
            <a:r>
              <a:rPr lang="en-US" altLang="zh-CN" sz="1000" dirty="0" err="1"/>
              <a:t>stdc</a:t>
            </a:r>
            <a:r>
              <a:rPr lang="en-US" altLang="zh-CN" sz="1000" dirty="0"/>
              <a:t>++.h&gt;</a:t>
            </a:r>
            <a:endParaRPr lang="zh-CN" altLang="zh-CN" sz="1000" dirty="0"/>
          </a:p>
          <a:p>
            <a:pPr marL="0" indent="0">
              <a:lnSpc>
                <a:spcPct val="50000"/>
              </a:lnSpc>
              <a:buNone/>
            </a:pPr>
            <a:r>
              <a:rPr lang="en-US" altLang="zh-CN" sz="1000" dirty="0"/>
              <a:t>using namespace std;</a:t>
            </a:r>
            <a:endParaRPr lang="zh-CN" altLang="zh-CN" sz="1000" dirty="0"/>
          </a:p>
          <a:p>
            <a:pPr marL="0" indent="0">
              <a:lnSpc>
                <a:spcPct val="50000"/>
              </a:lnSpc>
              <a:buNone/>
            </a:pPr>
            <a:r>
              <a:rPr lang="en-US" altLang="zh-CN" sz="1400" dirty="0"/>
              <a:t>int main(){</a:t>
            </a:r>
            <a:endParaRPr lang="zh-CN" altLang="zh-CN" sz="1400" dirty="0"/>
          </a:p>
          <a:p>
            <a:pPr marL="0" indent="0">
              <a:lnSpc>
                <a:spcPct val="50000"/>
              </a:lnSpc>
              <a:buNone/>
            </a:pPr>
            <a:r>
              <a:rPr lang="en-US" altLang="zh-CN" sz="1400" dirty="0"/>
              <a:t>    int n, m, p;</a:t>
            </a:r>
            <a:endParaRPr lang="zh-CN" altLang="zh-CN" sz="1400" dirty="0"/>
          </a:p>
          <a:p>
            <a:pPr marL="0" indent="0">
              <a:lnSpc>
                <a:spcPct val="50000"/>
              </a:lnSpc>
              <a:buNone/>
            </a:pPr>
            <a:r>
              <a:rPr lang="en-US" altLang="zh-CN" sz="1400" dirty="0">
                <a:solidFill>
                  <a:srgbClr val="FF0000"/>
                </a:solidFill>
              </a:rPr>
              <a:t>    map&lt;string, int&gt; shop</a:t>
            </a:r>
            <a:r>
              <a:rPr lang="en-US" altLang="zh-CN" sz="1400" dirty="0"/>
              <a:t>;</a:t>
            </a:r>
            <a:endParaRPr lang="zh-CN" altLang="zh-CN" sz="1400" dirty="0"/>
          </a:p>
          <a:p>
            <a:pPr marL="0" indent="0">
              <a:lnSpc>
                <a:spcPct val="50000"/>
              </a:lnSpc>
              <a:buNone/>
            </a:pPr>
            <a:r>
              <a:rPr lang="en-US" altLang="zh-CN" sz="1400" dirty="0"/>
              <a:t>    while(</a:t>
            </a:r>
            <a:r>
              <a:rPr lang="en-US" altLang="zh-CN" sz="1400" dirty="0" err="1"/>
              <a:t>cin</a:t>
            </a:r>
            <a:r>
              <a:rPr lang="en-US" altLang="zh-CN" sz="1400" dirty="0"/>
              <a:t>&gt;&gt;n) {</a:t>
            </a:r>
            <a:endParaRPr lang="zh-CN" altLang="zh-CN" sz="1400" dirty="0"/>
          </a:p>
          <a:p>
            <a:pPr marL="0" indent="0">
              <a:lnSpc>
                <a:spcPct val="50000"/>
              </a:lnSpc>
              <a:buNone/>
            </a:pPr>
            <a:r>
              <a:rPr lang="en-US" altLang="zh-CN" sz="1400" dirty="0"/>
              <a:t>        string s;</a:t>
            </a:r>
            <a:endParaRPr lang="zh-CN" altLang="zh-CN" sz="1400" dirty="0"/>
          </a:p>
          <a:p>
            <a:pPr marL="0" indent="0">
              <a:lnSpc>
                <a:spcPct val="50000"/>
              </a:lnSpc>
              <a:buNone/>
            </a:pPr>
            <a:r>
              <a:rPr lang="en-US" altLang="zh-CN" sz="1400" dirty="0"/>
              <a:t>        for(int </a:t>
            </a:r>
            <a:r>
              <a:rPr lang="en-US" altLang="zh-CN" sz="1400" dirty="0" err="1"/>
              <a:t>i</a:t>
            </a:r>
            <a:r>
              <a:rPr lang="en-US" altLang="zh-CN" sz="1400" dirty="0"/>
              <a:t>=1; </a:t>
            </a:r>
            <a:r>
              <a:rPr lang="en-US" altLang="zh-CN" sz="1400" dirty="0" err="1"/>
              <a:t>i</a:t>
            </a:r>
            <a:r>
              <a:rPr lang="en-US" altLang="zh-CN" sz="1400" dirty="0"/>
              <a:t>&lt;=n; </a:t>
            </a:r>
            <a:r>
              <a:rPr lang="en-US" altLang="zh-CN" sz="1400" dirty="0" err="1"/>
              <a:t>i</a:t>
            </a:r>
            <a:r>
              <a:rPr lang="en-US" altLang="zh-CN" sz="1400" dirty="0"/>
              <a:t>++) </a:t>
            </a:r>
            <a:r>
              <a:rPr lang="en-US" altLang="zh-CN" sz="1400" dirty="0" err="1"/>
              <a:t>cin</a:t>
            </a:r>
            <a:r>
              <a:rPr lang="en-US" altLang="zh-CN" sz="1400" dirty="0"/>
              <a:t>&gt;&gt;s; //</a:t>
            </a:r>
            <a:r>
              <a:rPr lang="zh-CN" altLang="zh-CN" sz="1400" dirty="0"/>
              <a:t>输入商店名字。实际上用不着处理</a:t>
            </a:r>
            <a:endParaRPr lang="zh-CN" altLang="zh-CN" sz="1400" dirty="0"/>
          </a:p>
          <a:p>
            <a:pPr marL="0" indent="0">
              <a:lnSpc>
                <a:spcPct val="50000"/>
              </a:lnSpc>
              <a:buNone/>
            </a:pPr>
            <a:r>
              <a:rPr lang="en-US" altLang="zh-CN" sz="1400" dirty="0"/>
              <a:t>        </a:t>
            </a:r>
            <a:r>
              <a:rPr lang="en-US" altLang="zh-CN" sz="1400" dirty="0" err="1"/>
              <a:t>cin</a:t>
            </a:r>
            <a:r>
              <a:rPr lang="en-US" altLang="zh-CN" sz="1400" dirty="0"/>
              <a:t> &gt;&gt; m;</a:t>
            </a:r>
            <a:endParaRPr lang="zh-CN" altLang="zh-CN" sz="1400" dirty="0"/>
          </a:p>
          <a:p>
            <a:pPr marL="0" indent="0">
              <a:lnSpc>
                <a:spcPct val="50000"/>
              </a:lnSpc>
              <a:buNone/>
            </a:pPr>
            <a:r>
              <a:rPr lang="en-US" altLang="zh-CN" sz="1400" dirty="0"/>
              <a:t>        while(m--) {</a:t>
            </a:r>
            <a:endParaRPr lang="zh-CN" altLang="zh-CN" sz="1400" dirty="0"/>
          </a:p>
          <a:p>
            <a:pPr marL="0" indent="0">
              <a:lnSpc>
                <a:spcPct val="50000"/>
              </a:lnSpc>
              <a:buNone/>
            </a:pPr>
            <a:r>
              <a:rPr lang="en-US" altLang="zh-CN" sz="1400" dirty="0"/>
              <a:t>            for(int </a:t>
            </a:r>
            <a:r>
              <a:rPr lang="en-US" altLang="zh-CN" sz="1400" dirty="0" err="1"/>
              <a:t>i</a:t>
            </a:r>
            <a:r>
              <a:rPr lang="en-US" altLang="zh-CN" sz="1400" dirty="0"/>
              <a:t>=1; </a:t>
            </a:r>
            <a:r>
              <a:rPr lang="en-US" altLang="zh-CN" sz="1400" dirty="0" err="1"/>
              <a:t>i</a:t>
            </a:r>
            <a:r>
              <a:rPr lang="en-US" altLang="zh-CN" sz="1400" dirty="0"/>
              <a:t>&lt;=n; </a:t>
            </a:r>
            <a:r>
              <a:rPr lang="en-US" altLang="zh-CN" sz="1400" dirty="0" err="1"/>
              <a:t>i</a:t>
            </a:r>
            <a:r>
              <a:rPr lang="en-US" altLang="zh-CN" sz="1400" dirty="0"/>
              <a:t>++) {</a:t>
            </a:r>
            <a:endParaRPr lang="zh-CN" altLang="zh-CN" sz="1400" dirty="0"/>
          </a:p>
          <a:p>
            <a:pPr marL="0" indent="0">
              <a:lnSpc>
                <a:spcPct val="50000"/>
              </a:lnSpc>
              <a:buNone/>
            </a:pPr>
            <a:r>
              <a:rPr lang="en-US" altLang="zh-CN" sz="1400" dirty="0"/>
              <a:t>                </a:t>
            </a:r>
            <a:r>
              <a:rPr lang="en-US" altLang="zh-CN" sz="1400" dirty="0" err="1"/>
              <a:t>cin</a:t>
            </a:r>
            <a:r>
              <a:rPr lang="en-US" altLang="zh-CN" sz="1400" dirty="0"/>
              <a:t> &gt;&gt; p &gt;&gt; s;</a:t>
            </a:r>
            <a:endParaRPr lang="zh-CN" altLang="zh-CN" sz="1400" dirty="0"/>
          </a:p>
          <a:p>
            <a:pPr marL="0" indent="0">
              <a:lnSpc>
                <a:spcPct val="50000"/>
              </a:lnSpc>
              <a:buNone/>
            </a:pPr>
            <a:r>
              <a:rPr lang="en-US" altLang="zh-CN" sz="1400" dirty="0"/>
              <a:t>                </a:t>
            </a:r>
            <a:r>
              <a:rPr lang="en-US" altLang="zh-CN" sz="1400" dirty="0">
                <a:solidFill>
                  <a:srgbClr val="FF0000"/>
                </a:solidFill>
              </a:rPr>
              <a:t>shop</a:t>
            </a:r>
            <a:r>
              <a:rPr lang="en-US" altLang="zh-CN" sz="1400" dirty="0"/>
              <a:t>[s] += p;               //</a:t>
            </a:r>
            <a:r>
              <a:rPr lang="zh-CN" altLang="zh-CN" sz="1400" dirty="0"/>
              <a:t>用</a:t>
            </a:r>
            <a:r>
              <a:rPr lang="en-US" altLang="zh-CN" sz="1400" dirty="0"/>
              <a:t>map</a:t>
            </a:r>
            <a:r>
              <a:rPr lang="zh-CN" altLang="zh-CN" sz="1400" dirty="0"/>
              <a:t>可以直接操作商店，加上价格</a:t>
            </a:r>
            <a:endParaRPr lang="zh-CN" altLang="zh-CN" sz="1400" dirty="0"/>
          </a:p>
          <a:p>
            <a:pPr marL="0" indent="0">
              <a:lnSpc>
                <a:spcPct val="50000"/>
              </a:lnSpc>
              <a:buNone/>
            </a:pPr>
            <a:r>
              <a:rPr lang="en-US" altLang="zh-CN" sz="1400" dirty="0"/>
              <a:t>            }</a:t>
            </a:r>
            <a:endParaRPr lang="zh-CN" altLang="zh-CN" sz="1400" dirty="0"/>
          </a:p>
          <a:p>
            <a:pPr marL="0" indent="0">
              <a:lnSpc>
                <a:spcPct val="50000"/>
              </a:lnSpc>
              <a:buNone/>
            </a:pPr>
            <a:r>
              <a:rPr lang="en-US" altLang="zh-CN" sz="1400" dirty="0"/>
              <a:t>            int rank = 1;</a:t>
            </a:r>
            <a:endParaRPr lang="zh-CN" altLang="zh-CN" sz="1400" dirty="0"/>
          </a:p>
          <a:p>
            <a:pPr marL="0" indent="0">
              <a:lnSpc>
                <a:spcPct val="50000"/>
              </a:lnSpc>
              <a:buNone/>
            </a:pPr>
            <a:r>
              <a:rPr lang="en-US" altLang="zh-CN" sz="1400" dirty="0"/>
              <a:t>            map&lt;</a:t>
            </a:r>
            <a:r>
              <a:rPr lang="en-US" altLang="zh-CN" sz="1400" dirty="0" err="1"/>
              <a:t>string,int</a:t>
            </a:r>
            <a:r>
              <a:rPr lang="en-US" altLang="zh-CN" sz="1400" dirty="0"/>
              <a:t>&gt;::iterator it;           //</a:t>
            </a:r>
            <a:r>
              <a:rPr lang="zh-CN" altLang="zh-CN" sz="1400" dirty="0"/>
              <a:t>迭代器</a:t>
            </a:r>
            <a:endParaRPr lang="zh-CN" altLang="zh-CN" sz="1400" dirty="0"/>
          </a:p>
          <a:p>
            <a:pPr marL="0" indent="0">
              <a:lnSpc>
                <a:spcPct val="50000"/>
              </a:lnSpc>
              <a:buNone/>
            </a:pPr>
            <a:r>
              <a:rPr lang="en-US" altLang="zh-CN" sz="1400" dirty="0"/>
              <a:t>            for(it=</a:t>
            </a:r>
            <a:r>
              <a:rPr lang="en-US" altLang="zh-CN" sz="1400" dirty="0" err="1"/>
              <a:t>shop.</a:t>
            </a:r>
            <a:r>
              <a:rPr lang="en-US" altLang="zh-CN" sz="1400" dirty="0" err="1">
                <a:solidFill>
                  <a:srgbClr val="FF0000"/>
                </a:solidFill>
              </a:rPr>
              <a:t>begin</a:t>
            </a:r>
            <a:r>
              <a:rPr lang="en-US" altLang="zh-CN" sz="1400" dirty="0"/>
              <a:t>(); it != </a:t>
            </a:r>
            <a:r>
              <a:rPr lang="en-US" altLang="zh-CN" sz="1400" dirty="0" err="1"/>
              <a:t>shop.</a:t>
            </a:r>
            <a:r>
              <a:rPr lang="en-US" altLang="zh-CN" sz="1400" dirty="0" err="1">
                <a:solidFill>
                  <a:srgbClr val="FF0000"/>
                </a:solidFill>
              </a:rPr>
              <a:t>end</a:t>
            </a:r>
            <a:r>
              <a:rPr lang="en-US" altLang="zh-CN" sz="1400" dirty="0"/>
              <a:t>(); it++)</a:t>
            </a:r>
            <a:endParaRPr lang="zh-CN" altLang="zh-CN" sz="1400" dirty="0"/>
          </a:p>
          <a:p>
            <a:pPr marL="0" indent="0">
              <a:lnSpc>
                <a:spcPct val="50000"/>
              </a:lnSpc>
              <a:buNone/>
            </a:pPr>
            <a:r>
              <a:rPr lang="en-US" altLang="zh-CN" sz="1400" dirty="0"/>
              <a:t>                if(it-&gt;second &gt; shop["memory"])   //</a:t>
            </a:r>
            <a:r>
              <a:rPr lang="zh-CN" altLang="zh-CN" sz="1400" dirty="0"/>
              <a:t>比较价格</a:t>
            </a:r>
            <a:endParaRPr lang="zh-CN" altLang="zh-CN" sz="1400" dirty="0"/>
          </a:p>
          <a:p>
            <a:pPr marL="0" indent="0">
              <a:lnSpc>
                <a:spcPct val="50000"/>
              </a:lnSpc>
              <a:buNone/>
            </a:pPr>
            <a:r>
              <a:rPr lang="en-US" altLang="zh-CN" sz="1400" dirty="0"/>
              <a:t>						rank++; </a:t>
            </a:r>
            <a:endParaRPr lang="zh-CN" altLang="zh-CN" sz="1400" dirty="0"/>
          </a:p>
          <a:p>
            <a:pPr marL="0" indent="0">
              <a:lnSpc>
                <a:spcPct val="50000"/>
              </a:lnSpc>
              <a:buNone/>
            </a:pPr>
            <a:r>
              <a:rPr lang="en-US" altLang="zh-CN" sz="1400" dirty="0"/>
              <a:t>            </a:t>
            </a:r>
            <a:r>
              <a:rPr lang="en-US" altLang="zh-CN" sz="1400" dirty="0" err="1"/>
              <a:t>cout</a:t>
            </a:r>
            <a:r>
              <a:rPr lang="en-US" altLang="zh-CN" sz="1400" dirty="0"/>
              <a:t>&lt;&lt;rank&lt;&lt;</a:t>
            </a:r>
            <a:r>
              <a:rPr lang="en-US" altLang="zh-CN" sz="1400" dirty="0" err="1"/>
              <a:t>endl</a:t>
            </a:r>
            <a:r>
              <a:rPr lang="en-US" altLang="zh-CN" sz="1400" dirty="0"/>
              <a:t>;</a:t>
            </a:r>
            <a:endParaRPr lang="zh-CN" altLang="zh-CN" sz="1400" dirty="0"/>
          </a:p>
          <a:p>
            <a:pPr marL="0" indent="0">
              <a:lnSpc>
                <a:spcPct val="50000"/>
              </a:lnSpc>
              <a:buNone/>
            </a:pPr>
            <a:r>
              <a:rPr lang="en-US" altLang="zh-CN" sz="1400" dirty="0"/>
              <a:t>        }</a:t>
            </a:r>
            <a:endParaRPr lang="zh-CN" altLang="zh-CN" sz="1400" dirty="0"/>
          </a:p>
          <a:p>
            <a:pPr marL="0" indent="0">
              <a:lnSpc>
                <a:spcPct val="50000"/>
              </a:lnSpc>
              <a:buNone/>
            </a:pPr>
            <a:r>
              <a:rPr lang="en-US" altLang="zh-CN" sz="1400" dirty="0"/>
              <a:t>        </a:t>
            </a:r>
            <a:r>
              <a:rPr lang="en-US" altLang="zh-CN" sz="1400" dirty="0" err="1"/>
              <a:t>shop.clear</a:t>
            </a:r>
            <a:r>
              <a:rPr lang="en-US" altLang="zh-CN" sz="1400" dirty="0"/>
              <a:t>();</a:t>
            </a:r>
            <a:endParaRPr lang="zh-CN" altLang="zh-CN" sz="1400" dirty="0"/>
          </a:p>
          <a:p>
            <a:pPr marL="0" indent="0">
              <a:lnSpc>
                <a:spcPct val="50000"/>
              </a:lnSpc>
              <a:buNone/>
            </a:pPr>
            <a:r>
              <a:rPr lang="en-US" altLang="zh-CN" sz="1400" dirty="0"/>
              <a:t>    }</a:t>
            </a:r>
            <a:endParaRPr lang="zh-CN" altLang="zh-CN" sz="1400" dirty="0"/>
          </a:p>
          <a:p>
            <a:pPr marL="0" indent="0">
              <a:lnSpc>
                <a:spcPct val="50000"/>
              </a:lnSpc>
              <a:buNone/>
            </a:pPr>
            <a:r>
              <a:rPr lang="en-US" altLang="zh-CN" sz="1400" dirty="0"/>
              <a:t>    return 0;</a:t>
            </a:r>
            <a:endParaRPr lang="zh-CN" altLang="zh-CN" sz="1400" dirty="0"/>
          </a:p>
          <a:p>
            <a:pPr marL="0" indent="0">
              <a:lnSpc>
                <a:spcPct val="50000"/>
              </a:lnSpc>
              <a:buNone/>
            </a:pPr>
            <a:r>
              <a:rPr lang="en-US" altLang="zh-CN" sz="1400" dirty="0"/>
              <a:t>}</a:t>
            </a:r>
            <a:endParaRPr lang="zh-CN" altLang="zh-CN" sz="1400" dirty="0"/>
          </a:p>
          <a:p>
            <a:pPr marL="0" indent="0">
              <a:lnSpc>
                <a:spcPct val="50000"/>
              </a:lnSpc>
              <a:buNone/>
            </a:pPr>
            <a:endParaRPr lang="zh-CN" altLang="zh-CN" sz="1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35" y="274320"/>
            <a:ext cx="8479155" cy="630999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u"/>
            </a:pPr>
            <a:r>
              <a:rPr lang="en-US" altLang="zh-CN" sz="4000" dirty="0">
                <a:solidFill>
                  <a:srgbClr val="FF0000"/>
                </a:solidFill>
              </a:rPr>
              <a:t>sort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STL</a:t>
            </a:r>
            <a:r>
              <a:rPr lang="zh-CN" altLang="zh-CN" sz="2400" dirty="0"/>
              <a:t>的排序函数</a:t>
            </a:r>
            <a:r>
              <a:rPr lang="en-US" altLang="zh-CN" sz="2400" dirty="0"/>
              <a:t>sort()</a:t>
            </a:r>
            <a:r>
              <a:rPr lang="zh-CN" altLang="en-US" sz="2400" dirty="0"/>
              <a:t>：</a:t>
            </a:r>
            <a:r>
              <a:rPr lang="zh-CN" altLang="zh-CN" sz="2400" dirty="0"/>
              <a:t>算法竞赛中最常用的函数之一</a:t>
            </a:r>
            <a:endParaRPr lang="en-US" altLang="zh-CN" sz="2400" dirty="0"/>
          </a:p>
          <a:p>
            <a:r>
              <a:rPr lang="zh-CN" altLang="zh-CN" sz="2400" dirty="0"/>
              <a:t>定义有两种：</a:t>
            </a:r>
            <a:endParaRPr lang="zh-CN" altLang="zh-CN" sz="2400" dirty="0"/>
          </a:p>
          <a:p>
            <a:pPr marL="457200" lvl="1" indent="0">
              <a:buNone/>
            </a:pPr>
            <a:r>
              <a:rPr lang="en-US" altLang="zh-CN" sz="2000" dirty="0"/>
              <a:t>void sort (</a:t>
            </a:r>
            <a:r>
              <a:rPr lang="en-US" altLang="zh-CN" sz="2000" dirty="0" err="1"/>
              <a:t>RandomAccessIterator</a:t>
            </a:r>
            <a:r>
              <a:rPr lang="en-US" altLang="zh-CN" sz="2000" dirty="0"/>
              <a:t> first, </a:t>
            </a:r>
            <a:r>
              <a:rPr lang="en-US" altLang="zh-CN" sz="2000" dirty="0" err="1"/>
              <a:t>RandomAccessIterator</a:t>
            </a:r>
            <a:r>
              <a:rPr lang="en-US" altLang="zh-CN" sz="2000" dirty="0"/>
              <a:t> last);</a:t>
            </a:r>
            <a:endParaRPr lang="zh-CN" altLang="zh-CN" sz="2000" dirty="0"/>
          </a:p>
          <a:p>
            <a:pPr marL="457200" lvl="1" indent="0">
              <a:buNone/>
            </a:pPr>
            <a:r>
              <a:rPr lang="en-US" altLang="zh-CN" sz="2000" dirty="0"/>
              <a:t>void sort (</a:t>
            </a:r>
            <a:r>
              <a:rPr lang="en-US" altLang="zh-CN" sz="2000" dirty="0" err="1"/>
              <a:t>RandomAccessIterator</a:t>
            </a:r>
            <a:r>
              <a:rPr lang="en-US" altLang="zh-CN" sz="2000" dirty="0"/>
              <a:t> first, </a:t>
            </a:r>
            <a:r>
              <a:rPr lang="en-US" altLang="zh-CN" sz="2000" dirty="0" err="1"/>
              <a:t>RandomAccessIterator</a:t>
            </a:r>
            <a:r>
              <a:rPr lang="en-US" altLang="zh-CN" sz="2000" dirty="0"/>
              <a:t> last, Compare comp);</a:t>
            </a:r>
            <a:endParaRPr lang="zh-CN" altLang="zh-CN" sz="2000" dirty="0"/>
          </a:p>
          <a:p>
            <a:r>
              <a:rPr lang="zh-CN" altLang="zh-CN" sz="2400" dirty="0"/>
              <a:t>返回值：无。</a:t>
            </a:r>
            <a:endParaRPr lang="zh-CN" altLang="zh-CN" sz="2400" dirty="0"/>
          </a:p>
          <a:p>
            <a:r>
              <a:rPr lang="zh-CN" altLang="zh-CN" sz="2400" dirty="0"/>
              <a:t>复杂度：</a:t>
            </a:r>
            <a:r>
              <a:rPr lang="en-US" altLang="zh-CN" sz="2400" dirty="0"/>
              <a:t>O(</a:t>
            </a:r>
            <a:r>
              <a:rPr lang="en-US" altLang="zh-CN" sz="2400" dirty="0" err="1"/>
              <a:t>nlogn</a:t>
            </a:r>
            <a:r>
              <a:rPr lang="en-US" altLang="zh-CN" sz="2400" dirty="0"/>
              <a:t>)</a:t>
            </a:r>
            <a:r>
              <a:rPr lang="zh-CN" altLang="zh-CN" sz="2400" dirty="0"/>
              <a:t>。</a:t>
            </a:r>
            <a:endParaRPr lang="zh-CN" altLang="zh-CN" sz="2400" dirty="0"/>
          </a:p>
          <a:p>
            <a:endParaRPr lang="en-US" altLang="zh-CN" sz="2400" dirty="0"/>
          </a:p>
          <a:p>
            <a:r>
              <a:rPr lang="zh-CN" altLang="zh-CN" sz="2400" dirty="0"/>
              <a:t>它排序的范围是</a:t>
            </a:r>
            <a:r>
              <a:rPr lang="en-US" altLang="zh-CN" sz="2400" dirty="0"/>
              <a:t>[first, last)</a:t>
            </a:r>
            <a:r>
              <a:rPr lang="zh-CN" altLang="zh-CN" sz="2400" dirty="0"/>
              <a:t>，包括</a:t>
            </a:r>
            <a:r>
              <a:rPr lang="en-US" altLang="zh-CN" sz="2400" dirty="0"/>
              <a:t>first</a:t>
            </a:r>
            <a:r>
              <a:rPr lang="zh-CN" altLang="zh-CN" sz="2400" dirty="0"/>
              <a:t>，不包括</a:t>
            </a:r>
            <a:r>
              <a:rPr lang="en-US" altLang="zh-CN" sz="2400" dirty="0"/>
              <a:t>last</a:t>
            </a:r>
            <a:r>
              <a:rPr lang="zh-CN" altLang="zh-CN" sz="2400" dirty="0"/>
              <a:t>。</a:t>
            </a:r>
            <a:endParaRPr lang="zh-CN" altLang="zh-CN" sz="2400" dirty="0"/>
          </a:p>
          <a:p>
            <a:endParaRPr lang="zh-CN" altLang="en-US" sz="24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华东理工大学 罗勇军</a:t>
            </a:r>
            <a:endParaRPr lang="zh-CN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排序。</a:t>
            </a:r>
            <a:r>
              <a:rPr lang="en-US" altLang="zh-CN" dirty="0"/>
              <a:t>sort</a:t>
            </a:r>
            <a:r>
              <a:rPr lang="zh-CN" altLang="zh-CN" dirty="0"/>
              <a:t>可以用自定义的比较函数进行排序，也可以用系统的</a:t>
            </a:r>
            <a:r>
              <a:rPr lang="en-US" altLang="zh-CN" dirty="0"/>
              <a:t>4</a:t>
            </a:r>
            <a:r>
              <a:rPr lang="zh-CN" altLang="zh-CN" dirty="0"/>
              <a:t>种排序：</a:t>
            </a:r>
            <a:r>
              <a:rPr lang="en-US" altLang="zh-CN" sz="2400" dirty="0"/>
              <a:t>less</a:t>
            </a:r>
            <a:r>
              <a:rPr lang="zh-CN" altLang="zh-CN" sz="2400" dirty="0"/>
              <a:t>、</a:t>
            </a:r>
            <a:r>
              <a:rPr lang="en-US" altLang="zh-CN" sz="2400" dirty="0"/>
              <a:t>greater</a:t>
            </a:r>
            <a:r>
              <a:rPr lang="zh-CN" altLang="zh-CN" sz="2400" dirty="0"/>
              <a:t>、</a:t>
            </a:r>
            <a:r>
              <a:rPr lang="en-US" altLang="zh-CN" sz="2400" dirty="0" err="1"/>
              <a:t>less_equal</a:t>
            </a:r>
            <a:r>
              <a:rPr lang="zh-CN" altLang="zh-CN" sz="2400" dirty="0"/>
              <a:t>、</a:t>
            </a:r>
            <a:r>
              <a:rPr lang="en-US" altLang="zh-CN" sz="2400" dirty="0" err="1"/>
              <a:t>greater_equal</a:t>
            </a:r>
            <a:r>
              <a:rPr lang="zh-CN" altLang="zh-CN" sz="2400" dirty="0"/>
              <a:t>。</a:t>
            </a:r>
            <a:endParaRPr lang="en-US" altLang="zh-CN" sz="2400" dirty="0"/>
          </a:p>
          <a:p>
            <a:endParaRPr lang="en-US" altLang="zh-CN" sz="2800" dirty="0"/>
          </a:p>
          <a:p>
            <a:r>
              <a:rPr lang="zh-CN" altLang="zh-CN" dirty="0"/>
              <a:t>缺省情况下，程序按从小到大的顺序排序，</a:t>
            </a:r>
            <a:r>
              <a:rPr lang="en-US" altLang="zh-CN" dirty="0"/>
              <a:t>less</a:t>
            </a:r>
            <a:r>
              <a:rPr lang="zh-CN" altLang="zh-CN" dirty="0"/>
              <a:t>可以不写。</a:t>
            </a:r>
            <a:endParaRPr lang="zh-CN" altLang="zh-CN" dirty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华东理工大学 罗勇军</a:t>
            </a:r>
            <a:endParaRPr lang="zh-CN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4475" y="545386"/>
            <a:ext cx="8867328" cy="72008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1200" dirty="0"/>
              <a:t>#include&lt;bits/</a:t>
            </a:r>
            <a:r>
              <a:rPr lang="en-US" altLang="zh-CN" sz="1200" dirty="0" err="1"/>
              <a:t>stdc</a:t>
            </a:r>
            <a:r>
              <a:rPr lang="en-US" altLang="zh-CN" sz="1200" dirty="0"/>
              <a:t>++.h&gt;</a:t>
            </a:r>
            <a:endParaRPr lang="zh-CN" altLang="zh-CN" sz="1200" dirty="0"/>
          </a:p>
          <a:p>
            <a:pPr marL="0" indent="0">
              <a:buNone/>
            </a:pPr>
            <a:r>
              <a:rPr lang="en-US" altLang="zh-CN" sz="1200" dirty="0"/>
              <a:t>using namespace std;</a:t>
            </a:r>
            <a:endParaRPr lang="zh-CN" altLang="zh-CN" sz="1200" dirty="0"/>
          </a:p>
          <a:p>
            <a:pPr marL="0" indent="0">
              <a:buNone/>
            </a:pPr>
            <a:r>
              <a:rPr lang="en-US" altLang="zh-CN" sz="1800" dirty="0"/>
              <a:t>bool </a:t>
            </a:r>
            <a:r>
              <a:rPr lang="en-US" altLang="zh-CN" sz="1800" dirty="0" err="1"/>
              <a:t>my_less</a:t>
            </a:r>
            <a:r>
              <a:rPr lang="en-US" altLang="zh-CN" sz="1800" dirty="0"/>
              <a:t>(int </a:t>
            </a:r>
            <a:r>
              <a:rPr lang="en-US" altLang="zh-CN" sz="1800" dirty="0" err="1"/>
              <a:t>i</a:t>
            </a:r>
            <a:r>
              <a:rPr lang="en-US" altLang="zh-CN" sz="1800" dirty="0"/>
              <a:t>, int j)     {return (</a:t>
            </a:r>
            <a:r>
              <a:rPr lang="en-US" altLang="zh-CN" sz="1800" dirty="0" err="1"/>
              <a:t>i</a:t>
            </a:r>
            <a:r>
              <a:rPr lang="en-US" altLang="zh-CN" sz="1800" dirty="0"/>
              <a:t> &lt; j);}  //</a:t>
            </a:r>
            <a:r>
              <a:rPr lang="zh-CN" altLang="zh-CN" sz="1800" dirty="0">
                <a:solidFill>
                  <a:srgbClr val="FF0000"/>
                </a:solidFill>
              </a:rPr>
              <a:t>自定义</a:t>
            </a:r>
            <a:r>
              <a:rPr lang="zh-CN" altLang="zh-CN" sz="1800" dirty="0"/>
              <a:t>小于</a:t>
            </a:r>
            <a:endParaRPr lang="zh-CN" altLang="zh-CN" sz="1800" dirty="0"/>
          </a:p>
          <a:p>
            <a:pPr marL="0" indent="0">
              <a:buNone/>
            </a:pPr>
            <a:r>
              <a:rPr lang="en-US" altLang="zh-CN" sz="1800" dirty="0"/>
              <a:t>bool </a:t>
            </a:r>
            <a:r>
              <a:rPr lang="en-US" altLang="zh-CN" sz="1800" dirty="0" err="1"/>
              <a:t>my_greater</a:t>
            </a:r>
            <a:r>
              <a:rPr lang="en-US" altLang="zh-CN" sz="1800" dirty="0"/>
              <a:t>(int </a:t>
            </a:r>
            <a:r>
              <a:rPr lang="en-US" altLang="zh-CN" sz="1800" dirty="0" err="1"/>
              <a:t>i</a:t>
            </a:r>
            <a:r>
              <a:rPr lang="en-US" altLang="zh-CN" sz="1800" dirty="0"/>
              <a:t>, int j) {return (</a:t>
            </a:r>
            <a:r>
              <a:rPr lang="en-US" altLang="zh-CN" sz="1800" dirty="0" err="1"/>
              <a:t>i</a:t>
            </a:r>
            <a:r>
              <a:rPr lang="en-US" altLang="zh-CN" sz="1800" dirty="0"/>
              <a:t> &gt; j);}  //</a:t>
            </a:r>
            <a:r>
              <a:rPr lang="zh-CN" altLang="zh-CN" sz="1800" dirty="0">
                <a:solidFill>
                  <a:srgbClr val="FF0000"/>
                </a:solidFill>
              </a:rPr>
              <a:t>自定义</a:t>
            </a:r>
            <a:r>
              <a:rPr lang="zh-CN" altLang="zh-CN" sz="1800" dirty="0"/>
              <a:t>大于</a:t>
            </a:r>
            <a:endParaRPr lang="zh-CN" altLang="zh-CN" sz="1800" dirty="0"/>
          </a:p>
          <a:p>
            <a:pPr marL="0" indent="0">
              <a:buNone/>
            </a:pPr>
            <a:r>
              <a:rPr lang="en-US" altLang="zh-CN" sz="1800" dirty="0"/>
              <a:t>int main (){</a:t>
            </a:r>
            <a:endParaRPr lang="zh-CN" altLang="zh-CN" sz="1800" dirty="0"/>
          </a:p>
          <a:p>
            <a:pPr marL="0" indent="0">
              <a:buNone/>
            </a:pPr>
            <a:r>
              <a:rPr lang="en-US" altLang="zh-CN" sz="1800" dirty="0"/>
              <a:t>    vector&lt;int&gt; a = {3,7,2,5,6,8,5,4};</a:t>
            </a:r>
            <a:endParaRPr lang="zh-CN" altLang="zh-CN" sz="1800" dirty="0"/>
          </a:p>
          <a:p>
            <a:pPr marL="0" indent="0">
              <a:buNone/>
            </a:pPr>
            <a:r>
              <a:rPr lang="en-US" altLang="zh-CN" sz="1800" dirty="0"/>
              <a:t>    sort(</a:t>
            </a:r>
            <a:r>
              <a:rPr lang="en-US" altLang="zh-CN" sz="1800" dirty="0" err="1"/>
              <a:t>a.begin</a:t>
            </a:r>
            <a:r>
              <a:rPr lang="en-US" altLang="zh-CN" sz="1800" dirty="0"/>
              <a:t>(),</a:t>
            </a:r>
            <a:r>
              <a:rPr lang="en-US" altLang="zh-CN" sz="1800" dirty="0" err="1"/>
              <a:t>a.begin</a:t>
            </a:r>
            <a:r>
              <a:rPr lang="en-US" altLang="zh-CN" sz="1800" dirty="0"/>
              <a:t>()+4); </a:t>
            </a:r>
            <a:r>
              <a:rPr lang="en-US" altLang="zh-CN" sz="1600" dirty="0"/>
              <a:t>//</a:t>
            </a:r>
            <a:r>
              <a:rPr lang="zh-CN" altLang="zh-CN" sz="1600" dirty="0"/>
              <a:t>对前</a:t>
            </a:r>
            <a:r>
              <a:rPr lang="en-US" altLang="zh-CN" sz="1600" dirty="0"/>
              <a:t>4</a:t>
            </a:r>
            <a:r>
              <a:rPr lang="zh-CN" altLang="zh-CN" sz="1600" dirty="0"/>
              <a:t>个排序，输出</a:t>
            </a:r>
            <a:r>
              <a:rPr lang="en-US" altLang="zh-CN" sz="1600" dirty="0"/>
              <a:t>2 3 5 7 6 8 5 4</a:t>
            </a:r>
            <a:endParaRPr lang="zh-CN" altLang="zh-CN" sz="1800" dirty="0"/>
          </a:p>
          <a:p>
            <a:pPr marL="0" indent="0">
              <a:buNone/>
            </a:pPr>
            <a:r>
              <a:rPr lang="en-US" altLang="zh-CN" sz="1800" dirty="0"/>
              <a:t>  //sort(</a:t>
            </a:r>
            <a:r>
              <a:rPr lang="en-US" altLang="zh-CN" sz="1800" dirty="0" err="1"/>
              <a:t>a.begin</a:t>
            </a:r>
            <a:r>
              <a:rPr lang="en-US" altLang="zh-CN" sz="1800" dirty="0"/>
              <a:t>(),</a:t>
            </a:r>
            <a:r>
              <a:rPr lang="en-US" altLang="zh-CN" sz="1800" dirty="0" err="1"/>
              <a:t>a.end</a:t>
            </a:r>
            <a:r>
              <a:rPr lang="en-US" altLang="zh-CN" sz="1800" dirty="0"/>
              <a:t>());  </a:t>
            </a:r>
            <a:r>
              <a:rPr lang="en-US" altLang="zh-CN" sz="1600" dirty="0"/>
              <a:t> //</a:t>
            </a:r>
            <a:r>
              <a:rPr lang="zh-CN" altLang="zh-CN" sz="1600" dirty="0"/>
              <a:t>从小到大排序， 输出</a:t>
            </a:r>
            <a:r>
              <a:rPr lang="en-US" altLang="zh-CN" sz="1600" dirty="0"/>
              <a:t>2 3 4 5 5 6 7 8</a:t>
            </a:r>
            <a:endParaRPr lang="zh-CN" altLang="zh-CN" sz="1800" dirty="0"/>
          </a:p>
          <a:p>
            <a:pPr marL="0" indent="0">
              <a:buNone/>
            </a:pPr>
            <a:r>
              <a:rPr lang="en-US" altLang="zh-CN" sz="1800" dirty="0"/>
              <a:t>  //sort(</a:t>
            </a:r>
            <a:r>
              <a:rPr lang="en-US" altLang="zh-CN" sz="1800" dirty="0" err="1"/>
              <a:t>a.begin</a:t>
            </a:r>
            <a:r>
              <a:rPr lang="en-US" altLang="zh-CN" sz="1800" dirty="0"/>
              <a:t>(),</a:t>
            </a:r>
            <a:r>
              <a:rPr lang="en-US" altLang="zh-CN" sz="1800" dirty="0" err="1"/>
              <a:t>a.end</a:t>
            </a:r>
            <a:r>
              <a:rPr lang="en-US" altLang="zh-CN" sz="1800" dirty="0"/>
              <a:t>(),</a:t>
            </a:r>
            <a:r>
              <a:rPr lang="en-US" altLang="zh-CN" sz="1800" dirty="0">
                <a:solidFill>
                  <a:srgbClr val="FF0000"/>
                </a:solidFill>
              </a:rPr>
              <a:t>less</a:t>
            </a:r>
            <a:r>
              <a:rPr lang="en-US" altLang="zh-CN" sz="1800" dirty="0"/>
              <a:t>&lt;int&gt;());  </a:t>
            </a:r>
            <a:r>
              <a:rPr lang="en-US" altLang="zh-CN" sz="1600" dirty="0"/>
              <a:t>//</a:t>
            </a:r>
            <a:r>
              <a:rPr lang="zh-CN" altLang="zh-CN" sz="1600" dirty="0"/>
              <a:t>输出</a:t>
            </a:r>
            <a:r>
              <a:rPr lang="en-US" altLang="zh-CN" sz="1600" dirty="0"/>
              <a:t>2 3 4 5 5 6 7 8</a:t>
            </a:r>
            <a:endParaRPr lang="zh-CN" altLang="zh-CN" sz="1600" dirty="0"/>
          </a:p>
          <a:p>
            <a:pPr marL="0" indent="0">
              <a:buNone/>
            </a:pPr>
            <a:r>
              <a:rPr lang="en-US" altLang="zh-CN" sz="1800" dirty="0"/>
              <a:t>  //sort(</a:t>
            </a:r>
            <a:r>
              <a:rPr lang="en-US" altLang="zh-CN" sz="1800" dirty="0" err="1"/>
              <a:t>a.begin</a:t>
            </a:r>
            <a:r>
              <a:rPr lang="en-US" altLang="zh-CN" sz="1800" dirty="0"/>
              <a:t>(),</a:t>
            </a:r>
            <a:r>
              <a:rPr lang="en-US" altLang="zh-CN" sz="1800" dirty="0" err="1"/>
              <a:t>a.end</a:t>
            </a:r>
            <a:r>
              <a:rPr lang="en-US" altLang="zh-CN" sz="1800" dirty="0"/>
              <a:t>(),</a:t>
            </a:r>
            <a:r>
              <a:rPr lang="en-US" altLang="zh-CN" sz="1800" dirty="0" err="1">
                <a:solidFill>
                  <a:srgbClr val="FF0000"/>
                </a:solidFill>
              </a:rPr>
              <a:t>my_less</a:t>
            </a:r>
            <a:r>
              <a:rPr lang="en-US" altLang="zh-CN" sz="1800" dirty="0"/>
              <a:t>); </a:t>
            </a:r>
            <a:endParaRPr lang="en-US" altLang="zh-CN" sz="1800" dirty="0"/>
          </a:p>
          <a:p>
            <a:pPr marL="0" indent="0">
              <a:buNone/>
            </a:pPr>
            <a:r>
              <a:rPr lang="en-US" altLang="zh-CN" sz="1800" dirty="0"/>
              <a:t>                               </a:t>
            </a:r>
            <a:r>
              <a:rPr lang="en-US" altLang="zh-CN" sz="1600" dirty="0"/>
              <a:t>//</a:t>
            </a:r>
            <a:r>
              <a:rPr lang="zh-CN" altLang="zh-CN" sz="1600" dirty="0"/>
              <a:t>自定义排序，输出</a:t>
            </a:r>
            <a:r>
              <a:rPr lang="en-US" altLang="zh-CN" sz="1600" dirty="0"/>
              <a:t> 2 3 4 5 5 6 7 8</a:t>
            </a:r>
            <a:endParaRPr lang="zh-CN" altLang="zh-CN" sz="1800" dirty="0"/>
          </a:p>
          <a:p>
            <a:pPr marL="0" indent="0">
              <a:buNone/>
            </a:pPr>
            <a:r>
              <a:rPr lang="en-US" altLang="zh-CN" sz="1800" dirty="0"/>
              <a:t>  //sort(</a:t>
            </a:r>
            <a:r>
              <a:rPr lang="en-US" altLang="zh-CN" sz="1800" dirty="0" err="1"/>
              <a:t>a.begin</a:t>
            </a:r>
            <a:r>
              <a:rPr lang="en-US" altLang="zh-CN" sz="1800" dirty="0"/>
              <a:t>(),</a:t>
            </a:r>
            <a:r>
              <a:rPr lang="en-US" altLang="zh-CN" sz="1800" dirty="0" err="1"/>
              <a:t>a.end</a:t>
            </a:r>
            <a:r>
              <a:rPr lang="en-US" altLang="zh-CN" sz="1800" dirty="0"/>
              <a:t>(),</a:t>
            </a:r>
            <a:r>
              <a:rPr lang="en-US" altLang="zh-CN" sz="1800" dirty="0">
                <a:solidFill>
                  <a:srgbClr val="FF0000"/>
                </a:solidFill>
              </a:rPr>
              <a:t>greater</a:t>
            </a:r>
            <a:r>
              <a:rPr lang="en-US" altLang="zh-CN" sz="1800" dirty="0"/>
              <a:t>&lt;int</a:t>
            </a:r>
            <a:r>
              <a:rPr lang="en-US" altLang="zh-CN" sz="1600" dirty="0"/>
              <a:t>&gt;());</a:t>
            </a:r>
            <a:endParaRPr lang="en-US" altLang="zh-CN" sz="1600" dirty="0"/>
          </a:p>
          <a:p>
            <a:pPr marL="0" indent="0">
              <a:buNone/>
            </a:pPr>
            <a:r>
              <a:rPr lang="en-US" altLang="zh-CN" sz="1600" dirty="0"/>
              <a:t>                                      //</a:t>
            </a:r>
            <a:r>
              <a:rPr lang="zh-CN" altLang="zh-CN" sz="1600" dirty="0"/>
              <a:t>从大到小排序，输出</a:t>
            </a:r>
            <a:r>
              <a:rPr lang="en-US" altLang="zh-CN" sz="1600" dirty="0"/>
              <a:t> 8 7 6 5 5 4 3 2</a:t>
            </a:r>
            <a:endParaRPr lang="zh-CN" altLang="zh-CN" sz="1800" dirty="0"/>
          </a:p>
          <a:p>
            <a:pPr marL="0" indent="0">
              <a:buNone/>
            </a:pPr>
            <a:r>
              <a:rPr lang="en-US" altLang="zh-CN" sz="1800" dirty="0"/>
              <a:t>  //sort(</a:t>
            </a:r>
            <a:r>
              <a:rPr lang="en-US" altLang="zh-CN" sz="1800" dirty="0" err="1"/>
              <a:t>a.begin</a:t>
            </a:r>
            <a:r>
              <a:rPr lang="en-US" altLang="zh-CN" sz="1800" dirty="0"/>
              <a:t>(),</a:t>
            </a:r>
            <a:r>
              <a:rPr lang="en-US" altLang="zh-CN" sz="1800" dirty="0" err="1"/>
              <a:t>a.end</a:t>
            </a:r>
            <a:r>
              <a:rPr lang="en-US" altLang="zh-CN" sz="1800" dirty="0"/>
              <a:t>(),</a:t>
            </a:r>
            <a:r>
              <a:rPr lang="en-US" altLang="zh-CN" sz="1800" dirty="0" err="1">
                <a:solidFill>
                  <a:srgbClr val="FF0000"/>
                </a:solidFill>
              </a:rPr>
              <a:t>my_greater</a:t>
            </a:r>
            <a:r>
              <a:rPr lang="en-US" altLang="zh-CN" sz="1800" dirty="0"/>
              <a:t>);  </a:t>
            </a:r>
            <a:r>
              <a:rPr lang="en-US" altLang="zh-CN" sz="1600" dirty="0"/>
              <a:t>// </a:t>
            </a:r>
            <a:r>
              <a:rPr lang="zh-CN" altLang="zh-CN" sz="1600" dirty="0"/>
              <a:t>输出</a:t>
            </a:r>
            <a:r>
              <a:rPr lang="en-US" altLang="zh-CN" sz="1600" dirty="0"/>
              <a:t> 8 7 6 5 5 4 3 2</a:t>
            </a:r>
            <a:endParaRPr lang="zh-CN" altLang="zh-CN" sz="1600" dirty="0"/>
          </a:p>
          <a:p>
            <a:pPr marL="0" indent="0">
              <a:buNone/>
            </a:pPr>
            <a:r>
              <a:rPr lang="en-US" altLang="zh-CN" sz="1800" dirty="0"/>
              <a:t>    for(int </a:t>
            </a:r>
            <a:r>
              <a:rPr lang="en-US" altLang="zh-CN" sz="1800" dirty="0" err="1"/>
              <a:t>i</a:t>
            </a:r>
            <a:r>
              <a:rPr lang="en-US" altLang="zh-CN" sz="1800" dirty="0"/>
              <a:t>=0; </a:t>
            </a:r>
            <a:r>
              <a:rPr lang="en-US" altLang="zh-CN" sz="1800" dirty="0" err="1"/>
              <a:t>i</a:t>
            </a:r>
            <a:r>
              <a:rPr lang="en-US" altLang="zh-CN" sz="1800" dirty="0"/>
              <a:t>&lt;</a:t>
            </a:r>
            <a:r>
              <a:rPr lang="en-US" altLang="zh-CN" sz="1800" dirty="0" err="1"/>
              <a:t>a.size</a:t>
            </a:r>
            <a:r>
              <a:rPr lang="en-US" altLang="zh-CN" sz="1800" dirty="0"/>
              <a:t>(); </a:t>
            </a:r>
            <a:r>
              <a:rPr lang="en-US" altLang="zh-CN" sz="1800" dirty="0" err="1"/>
              <a:t>i</a:t>
            </a:r>
            <a:r>
              <a:rPr lang="en-US" altLang="zh-CN" sz="1800" dirty="0"/>
              <a:t>++)          </a:t>
            </a:r>
            <a:r>
              <a:rPr lang="en-US" altLang="zh-CN" sz="1600" dirty="0"/>
              <a:t>//</a:t>
            </a:r>
            <a:r>
              <a:rPr lang="zh-CN" altLang="zh-CN" sz="1600" dirty="0"/>
              <a:t>输出</a:t>
            </a:r>
            <a:endParaRPr lang="zh-CN" altLang="zh-CN" sz="1800" dirty="0"/>
          </a:p>
          <a:p>
            <a:pPr marL="0" indent="0">
              <a:buNone/>
            </a:pPr>
            <a:r>
              <a:rPr lang="en-US" altLang="zh-CN" sz="1800" dirty="0"/>
              <a:t>		</a:t>
            </a:r>
            <a:r>
              <a:rPr lang="en-US" altLang="zh-CN" sz="1800" dirty="0" err="1"/>
              <a:t>cout</a:t>
            </a:r>
            <a:r>
              <a:rPr lang="en-US" altLang="zh-CN" sz="1800" dirty="0"/>
              <a:t>&lt;&lt;a[</a:t>
            </a:r>
            <a:r>
              <a:rPr lang="en-US" altLang="zh-CN" sz="1800" dirty="0" err="1"/>
              <a:t>i</a:t>
            </a:r>
            <a:r>
              <a:rPr lang="en-US" altLang="zh-CN" sz="1800" dirty="0"/>
              <a:t>]&lt;&lt; " ";   </a:t>
            </a:r>
            <a:endParaRPr lang="zh-CN" altLang="zh-CN" sz="1800" dirty="0"/>
          </a:p>
          <a:p>
            <a:pPr marL="0" indent="0">
              <a:buNone/>
            </a:pPr>
            <a:r>
              <a:rPr lang="en-US" altLang="zh-CN" sz="1800" dirty="0"/>
              <a:t>    return 0;</a:t>
            </a:r>
            <a:endParaRPr lang="zh-CN" altLang="zh-CN" sz="1800" dirty="0"/>
          </a:p>
          <a:p>
            <a:pPr marL="0" indent="0">
              <a:buNone/>
            </a:pPr>
            <a:r>
              <a:rPr lang="en-US" altLang="zh-CN" sz="1800" dirty="0"/>
              <a:t>}</a:t>
            </a:r>
            <a:endParaRPr lang="zh-CN" altLang="zh-CN" sz="1800" dirty="0"/>
          </a:p>
          <a:p>
            <a:pPr marL="0" indent="0">
              <a:buNone/>
            </a:pPr>
            <a:endParaRPr lang="zh-CN" altLang="zh-CN" sz="1800" dirty="0"/>
          </a:p>
        </p:txBody>
      </p:sp>
      <p:sp>
        <p:nvSpPr>
          <p:cNvPr id="100" name="文本框 99"/>
          <p:cNvSpPr txBox="1"/>
          <p:nvPr/>
        </p:nvSpPr>
        <p:spPr>
          <a:xfrm>
            <a:off x="2032635" y="2752408"/>
            <a:ext cx="5080000" cy="1353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sz="1000" b="0">
                <a:solidFill>
                  <a:srgbClr val="333333"/>
                </a:solidFill>
                <a:ea typeface="宋体" panose="02010600030101010101" pitchFamily="2" charset="-122"/>
              </a:rPr>
              <a:t>以下介绍几种根据数据范围大致对应的时间复杂度。</a:t>
            </a:r>
            <a:r>
              <a:rPr lang="en-US" sz="1200" b="0">
                <a:solidFill>
                  <a:srgbClr val="333333"/>
                </a:solidFill>
                <a:latin typeface="Verdana" panose="020B0604030504040204" charset="0"/>
                <a:ea typeface="宋体" panose="02010600030101010101" pitchFamily="2" charset="-122"/>
              </a:rPr>
              <a:t>1. </a:t>
            </a:r>
            <a:r>
              <a:rPr lang="en-US" sz="1000" b="0">
                <a:solidFill>
                  <a:srgbClr val="333333"/>
                </a:solidFill>
                <a:latin typeface="Verdana" panose="020B0604030504040204" charset="0"/>
                <a:ea typeface="宋体" panose="02010600030101010101" pitchFamily="2" charset="-122"/>
              </a:rPr>
              <a:t>N&lt;=20   O(2</a:t>
            </a:r>
            <a:r>
              <a:rPr lang="en-US" sz="1000" b="0" baseline="30000">
                <a:solidFill>
                  <a:srgbClr val="333333"/>
                </a:solidFill>
                <a:latin typeface="Verdana" panose="020B0604030504040204" charset="0"/>
                <a:ea typeface="宋体" panose="02010600030101010101" pitchFamily="2" charset="-122"/>
              </a:rPr>
              <a:t>n</a:t>
            </a:r>
            <a:r>
              <a:rPr lang="en-US" sz="1000" b="0">
                <a:solidFill>
                  <a:srgbClr val="333333"/>
                </a:solidFill>
                <a:latin typeface="Verdana" panose="020B0604030504040204" charset="0"/>
                <a:ea typeface="宋体" panose="02010600030101010101" pitchFamily="2" charset="-122"/>
              </a:rPr>
              <a:t>)</a:t>
            </a:r>
            <a:r>
              <a:rPr lang="en-US" sz="1200" b="0">
                <a:solidFill>
                  <a:srgbClr val="333333"/>
                </a:solidFill>
                <a:latin typeface="Verdana" panose="020B0604030504040204" charset="0"/>
                <a:ea typeface="宋体" panose="02010600030101010101" pitchFamily="2" charset="-122"/>
              </a:rPr>
              <a:t>2. </a:t>
            </a:r>
            <a:r>
              <a:rPr lang="en-US" sz="1000" b="0">
                <a:solidFill>
                  <a:srgbClr val="333333"/>
                </a:solidFill>
                <a:latin typeface="Verdana" panose="020B0604030504040204" charset="0"/>
                <a:ea typeface="宋体" panose="02010600030101010101" pitchFamily="2" charset="-122"/>
              </a:rPr>
              <a:t>20&lt;N&lt;=100   O(n</a:t>
            </a:r>
            <a:r>
              <a:rPr lang="en-US" sz="1000" b="0" baseline="30000">
                <a:solidFill>
                  <a:srgbClr val="333333"/>
                </a:solidFill>
                <a:latin typeface="Verdana" panose="020B0604030504040204" charset="0"/>
                <a:ea typeface="宋体" panose="02010600030101010101" pitchFamily="2" charset="-122"/>
              </a:rPr>
              <a:t>3</a:t>
            </a:r>
            <a:r>
              <a:rPr lang="en-US" sz="1000" b="0">
                <a:solidFill>
                  <a:srgbClr val="333333"/>
                </a:solidFill>
                <a:latin typeface="Verdana" panose="020B0604030504040204" charset="0"/>
                <a:ea typeface="宋体" panose="02010600030101010101" pitchFamily="2" charset="-122"/>
              </a:rPr>
              <a:t>) </a:t>
            </a:r>
            <a:r>
              <a:rPr lang="en-US" sz="1200" b="0">
                <a:solidFill>
                  <a:srgbClr val="333333"/>
                </a:solidFill>
                <a:latin typeface="Verdana" panose="020B0604030504040204" charset="0"/>
                <a:ea typeface="宋体" panose="02010600030101010101" pitchFamily="2" charset="-122"/>
              </a:rPr>
              <a:t>3. </a:t>
            </a:r>
            <a:r>
              <a:rPr lang="en-US" sz="1000" b="0">
                <a:solidFill>
                  <a:srgbClr val="333333"/>
                </a:solidFill>
                <a:latin typeface="Verdana" panose="020B0604030504040204" charset="0"/>
                <a:ea typeface="宋体" panose="02010600030101010101" pitchFamily="2" charset="-122"/>
              </a:rPr>
              <a:t>100&lt;N&lt;=1000   O(n</a:t>
            </a:r>
            <a:r>
              <a:rPr lang="en-US" sz="1000" b="0" baseline="30000">
                <a:solidFill>
                  <a:srgbClr val="333333"/>
                </a:solidFill>
                <a:latin typeface="Verdana" panose="020B0604030504040204" charset="0"/>
                <a:ea typeface="宋体" panose="02010600030101010101" pitchFamily="2" charset="-122"/>
              </a:rPr>
              <a:t>2</a:t>
            </a:r>
            <a:r>
              <a:rPr lang="en-US" sz="1000" b="0">
                <a:solidFill>
                  <a:srgbClr val="333333"/>
                </a:solidFill>
                <a:latin typeface="Verdana" panose="020B0604030504040204" charset="0"/>
                <a:ea typeface="宋体" panose="02010600030101010101" pitchFamily="2" charset="-122"/>
              </a:rPr>
              <a:t>)</a:t>
            </a:r>
            <a:r>
              <a:rPr lang="en-US" sz="1200" b="0">
                <a:solidFill>
                  <a:srgbClr val="333333"/>
                </a:solidFill>
                <a:latin typeface="Verdana" panose="020B0604030504040204" charset="0"/>
                <a:ea typeface="宋体" panose="02010600030101010101" pitchFamily="2" charset="-122"/>
              </a:rPr>
              <a:t>4. </a:t>
            </a:r>
            <a:r>
              <a:rPr lang="en-US" sz="1000" b="0">
                <a:solidFill>
                  <a:srgbClr val="333333"/>
                </a:solidFill>
                <a:latin typeface="Verdana" panose="020B0604030504040204" charset="0"/>
                <a:ea typeface="宋体" panose="02010600030101010101" pitchFamily="2" charset="-122"/>
              </a:rPr>
              <a:t>10000&lt;N&lt;=10</a:t>
            </a:r>
            <a:r>
              <a:rPr lang="en-US" sz="1000" b="0" baseline="30000">
                <a:solidFill>
                  <a:srgbClr val="333333"/>
                </a:solidFill>
                <a:latin typeface="Verdana" panose="020B0604030504040204" charset="0"/>
                <a:ea typeface="宋体" panose="02010600030101010101" pitchFamily="2" charset="-122"/>
              </a:rPr>
              <a:t>5   </a:t>
            </a:r>
            <a:r>
              <a:rPr lang="en-US" sz="1000" b="0">
                <a:solidFill>
                  <a:srgbClr val="333333"/>
                </a:solidFill>
                <a:latin typeface="Verdana" panose="020B0604030504040204" charset="0"/>
                <a:ea typeface="宋体" panose="02010600030101010101" pitchFamily="2" charset="-122"/>
              </a:rPr>
              <a:t>O(nlogn)</a:t>
            </a:r>
            <a:r>
              <a:rPr lang="en-US" sz="1200" b="0">
                <a:solidFill>
                  <a:srgbClr val="333333"/>
                </a:solidFill>
                <a:latin typeface="Verdana" panose="020B0604030504040204" charset="0"/>
                <a:ea typeface="宋体" panose="02010600030101010101" pitchFamily="2" charset="-122"/>
              </a:rPr>
              <a:t>5. </a:t>
            </a:r>
            <a:r>
              <a:rPr lang="en-US" sz="1000" b="0">
                <a:solidFill>
                  <a:srgbClr val="333333"/>
                </a:solidFill>
                <a:latin typeface="Verdana" panose="020B0604030504040204" charset="0"/>
                <a:ea typeface="宋体" panose="02010600030101010101" pitchFamily="2" charset="-122"/>
              </a:rPr>
              <a:t>10</a:t>
            </a:r>
            <a:r>
              <a:rPr lang="en-US" sz="1000" b="0" baseline="30000">
                <a:solidFill>
                  <a:srgbClr val="333333"/>
                </a:solidFill>
                <a:latin typeface="Verdana" panose="020B0604030504040204" charset="0"/>
                <a:ea typeface="宋体" panose="02010600030101010101" pitchFamily="2" charset="-122"/>
              </a:rPr>
              <a:t>5</a:t>
            </a:r>
            <a:r>
              <a:rPr lang="en-US" sz="1000" b="0">
                <a:solidFill>
                  <a:srgbClr val="333333"/>
                </a:solidFill>
                <a:latin typeface="Verdana" panose="020B0604030504040204" charset="0"/>
                <a:ea typeface="宋体" panose="02010600030101010101" pitchFamily="2" charset="-122"/>
              </a:rPr>
              <a:t>&lt;N&lt;=10</a:t>
            </a:r>
            <a:r>
              <a:rPr lang="en-US" sz="1000" b="0" baseline="30000">
                <a:solidFill>
                  <a:srgbClr val="333333"/>
                </a:solidFill>
                <a:latin typeface="Verdana" panose="020B0604030504040204" charset="0"/>
                <a:ea typeface="宋体" panose="02010600030101010101" pitchFamily="2" charset="-122"/>
              </a:rPr>
              <a:t>8   </a:t>
            </a:r>
            <a:r>
              <a:rPr lang="en-US" sz="1000" b="0">
                <a:solidFill>
                  <a:srgbClr val="333333"/>
                </a:solidFill>
                <a:latin typeface="Verdana" panose="020B0604030504040204" charset="0"/>
                <a:ea typeface="宋体" panose="02010600030101010101" pitchFamily="2" charset="-122"/>
              </a:rPr>
              <a:t>O(n)</a:t>
            </a:r>
            <a:r>
              <a:rPr lang="en-US" sz="1200" b="0">
                <a:solidFill>
                  <a:srgbClr val="333333"/>
                </a:solidFill>
                <a:latin typeface="Verdana" panose="020B0604030504040204" charset="0"/>
                <a:ea typeface="宋体" panose="02010600030101010101" pitchFamily="2" charset="-122"/>
              </a:rPr>
              <a:t>6. </a:t>
            </a:r>
            <a:r>
              <a:rPr lang="en-US" sz="1000" b="0">
                <a:solidFill>
                  <a:srgbClr val="333333"/>
                </a:solidFill>
                <a:latin typeface="Verdana" panose="020B0604030504040204" charset="0"/>
                <a:ea typeface="宋体" panose="02010600030101010101" pitchFamily="2" charset="-122"/>
              </a:rPr>
              <a:t>N&gt;10</a:t>
            </a:r>
            <a:r>
              <a:rPr lang="en-US" sz="1000" b="0" baseline="30000">
                <a:solidFill>
                  <a:srgbClr val="333333"/>
                </a:solidFill>
                <a:latin typeface="Verdana" panose="020B0604030504040204" charset="0"/>
                <a:ea typeface="宋体" panose="02010600030101010101" pitchFamily="2" charset="-122"/>
              </a:rPr>
              <a:t>8   </a:t>
            </a:r>
            <a:r>
              <a:rPr lang="en-US" sz="1000" b="0">
                <a:solidFill>
                  <a:srgbClr val="333333"/>
                </a:solidFill>
                <a:latin typeface="Verdana" panose="020B0604030504040204" charset="0"/>
                <a:ea typeface="宋体" panose="02010600030101010101" pitchFamily="2" charset="-122"/>
              </a:rPr>
              <a:t>O(logn)</a:t>
            </a:r>
            <a:endParaRPr lang="zh-CN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572770" y="1600518"/>
            <a:ext cx="5080000" cy="30460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sz="2400" b="0">
                <a:solidFill>
                  <a:srgbClr val="333333"/>
                </a:solidFill>
                <a:ea typeface="宋体" panose="02010600030101010101" pitchFamily="2" charset="-122"/>
              </a:rPr>
              <a:t>以下介绍几种根据数据范围大致对应的时间复杂度。</a:t>
            </a:r>
            <a:r>
              <a:rPr lang="en-US" sz="2400" b="0">
                <a:solidFill>
                  <a:srgbClr val="333333"/>
                </a:solidFill>
                <a:latin typeface="Verdana" panose="020B0604030504040204" charset="0"/>
                <a:ea typeface="宋体" panose="02010600030101010101" pitchFamily="2" charset="-122"/>
              </a:rPr>
              <a:t>1. N&lt;=20   O(2</a:t>
            </a:r>
            <a:r>
              <a:rPr lang="en-US" sz="2400" b="0" baseline="30000">
                <a:solidFill>
                  <a:srgbClr val="333333"/>
                </a:solidFill>
                <a:latin typeface="Verdana" panose="020B0604030504040204" charset="0"/>
                <a:ea typeface="宋体" panose="02010600030101010101" pitchFamily="2" charset="-122"/>
              </a:rPr>
              <a:t>n</a:t>
            </a:r>
            <a:r>
              <a:rPr lang="en-US" sz="2400" b="0">
                <a:solidFill>
                  <a:srgbClr val="333333"/>
                </a:solidFill>
                <a:latin typeface="Verdana" panose="020B0604030504040204" charset="0"/>
                <a:ea typeface="宋体" panose="02010600030101010101" pitchFamily="2" charset="-122"/>
              </a:rPr>
              <a:t>)2. 20&lt;N&lt;=100   O(n</a:t>
            </a:r>
            <a:r>
              <a:rPr lang="en-US" sz="2400" b="0" baseline="30000">
                <a:solidFill>
                  <a:srgbClr val="333333"/>
                </a:solidFill>
                <a:latin typeface="Verdana" panose="020B0604030504040204" charset="0"/>
                <a:ea typeface="宋体" panose="02010600030101010101" pitchFamily="2" charset="-122"/>
              </a:rPr>
              <a:t>3</a:t>
            </a:r>
            <a:r>
              <a:rPr lang="en-US" sz="2400" b="0">
                <a:solidFill>
                  <a:srgbClr val="333333"/>
                </a:solidFill>
                <a:latin typeface="Verdana" panose="020B0604030504040204" charset="0"/>
                <a:ea typeface="宋体" panose="02010600030101010101" pitchFamily="2" charset="-122"/>
              </a:rPr>
              <a:t>) 3. 100&lt;N&lt;=1000   O(n</a:t>
            </a:r>
            <a:r>
              <a:rPr lang="en-US" sz="2400" b="0" baseline="30000">
                <a:solidFill>
                  <a:srgbClr val="333333"/>
                </a:solidFill>
                <a:latin typeface="Verdana" panose="020B0604030504040204" charset="0"/>
                <a:ea typeface="宋体" panose="02010600030101010101" pitchFamily="2" charset="-122"/>
              </a:rPr>
              <a:t>2</a:t>
            </a:r>
            <a:r>
              <a:rPr lang="en-US" sz="2400" b="0">
                <a:solidFill>
                  <a:srgbClr val="333333"/>
                </a:solidFill>
                <a:latin typeface="Verdana" panose="020B0604030504040204" charset="0"/>
                <a:ea typeface="宋体" panose="02010600030101010101" pitchFamily="2" charset="-122"/>
              </a:rPr>
              <a:t>)4. 10000&lt;N&lt;=10</a:t>
            </a:r>
            <a:r>
              <a:rPr lang="en-US" sz="2400" b="0" baseline="30000">
                <a:solidFill>
                  <a:srgbClr val="333333"/>
                </a:solidFill>
                <a:latin typeface="Verdana" panose="020B0604030504040204" charset="0"/>
                <a:ea typeface="宋体" panose="02010600030101010101" pitchFamily="2" charset="-122"/>
              </a:rPr>
              <a:t>5   </a:t>
            </a:r>
            <a:r>
              <a:rPr lang="en-US" sz="2400" b="0">
                <a:solidFill>
                  <a:srgbClr val="333333"/>
                </a:solidFill>
                <a:latin typeface="Verdana" panose="020B0604030504040204" charset="0"/>
                <a:ea typeface="宋体" panose="02010600030101010101" pitchFamily="2" charset="-122"/>
              </a:rPr>
              <a:t>O(nlogn)5. 10</a:t>
            </a:r>
            <a:r>
              <a:rPr lang="en-US" sz="2400" b="0" baseline="30000">
                <a:solidFill>
                  <a:srgbClr val="333333"/>
                </a:solidFill>
                <a:latin typeface="Verdana" panose="020B0604030504040204" charset="0"/>
                <a:ea typeface="宋体" panose="02010600030101010101" pitchFamily="2" charset="-122"/>
              </a:rPr>
              <a:t>5</a:t>
            </a:r>
            <a:r>
              <a:rPr lang="en-US" sz="2400" b="0">
                <a:solidFill>
                  <a:srgbClr val="333333"/>
                </a:solidFill>
                <a:latin typeface="Verdana" panose="020B0604030504040204" charset="0"/>
                <a:ea typeface="宋体" panose="02010600030101010101" pitchFamily="2" charset="-122"/>
              </a:rPr>
              <a:t>&lt;N&lt;=10</a:t>
            </a:r>
            <a:r>
              <a:rPr lang="en-US" sz="2400" b="0" baseline="30000">
                <a:solidFill>
                  <a:srgbClr val="333333"/>
                </a:solidFill>
                <a:latin typeface="Verdana" panose="020B0604030504040204" charset="0"/>
                <a:ea typeface="宋体" panose="02010600030101010101" pitchFamily="2" charset="-122"/>
              </a:rPr>
              <a:t>8   </a:t>
            </a:r>
            <a:r>
              <a:rPr lang="en-US" sz="2400" b="0">
                <a:solidFill>
                  <a:srgbClr val="333333"/>
                </a:solidFill>
                <a:latin typeface="Verdana" panose="020B0604030504040204" charset="0"/>
                <a:ea typeface="宋体" panose="02010600030101010101" pitchFamily="2" charset="-122"/>
              </a:rPr>
              <a:t>O(n)6. N&gt;10</a:t>
            </a:r>
            <a:r>
              <a:rPr lang="en-US" sz="2400" b="0" baseline="30000">
                <a:solidFill>
                  <a:srgbClr val="333333"/>
                </a:solidFill>
                <a:latin typeface="Verdana" panose="020B0604030504040204" charset="0"/>
                <a:ea typeface="宋体" panose="02010600030101010101" pitchFamily="2" charset="-122"/>
              </a:rPr>
              <a:t>8   </a:t>
            </a:r>
            <a:r>
              <a:rPr lang="en-US" sz="2400" b="0">
                <a:solidFill>
                  <a:srgbClr val="333333"/>
                </a:solidFill>
                <a:latin typeface="Verdana" panose="020B0604030504040204" charset="0"/>
                <a:ea typeface="宋体" panose="02010600030101010101" pitchFamily="2" charset="-122"/>
              </a:rPr>
              <a:t>O(logn)</a:t>
            </a:r>
            <a:endParaRPr lang="zh-CN" altLang="en-US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8615" y="433070"/>
            <a:ext cx="599757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4000" b="1" dirty="0" smtClean="0">
                <a:solidFill>
                  <a:schemeClr val="accent5">
                    <a:lumMod val="75000"/>
                  </a:schemeClr>
                </a:solidFill>
              </a:rPr>
              <a:t>为什么我们需要学习STL?</a:t>
            </a:r>
            <a:endParaRPr lang="zh-CN" altLang="en-US" sz="40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833618" y="6583720"/>
            <a:ext cx="245109" cy="227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spc="-5" dirty="0"/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272040" y="811403"/>
            <a:ext cx="8221345" cy="523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0" algn="just">
              <a:lnSpc>
                <a:spcPct val="115000"/>
              </a:lnSpc>
              <a:spcBef>
                <a:spcPts val="100"/>
              </a:spcBef>
              <a:buClr>
                <a:srgbClr val="4B4EB5"/>
              </a:buClr>
              <a:buFont typeface="Wingdings" panose="05000000000000000000"/>
              <a:buNone/>
              <a:tabLst>
                <a:tab pos="482600" algn="l"/>
              </a:tabLst>
            </a:pP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83235" marR="102235" indent="-470535" algn="just">
              <a:lnSpc>
                <a:spcPct val="115000"/>
              </a:lnSpc>
              <a:spcBef>
                <a:spcPts val="280"/>
              </a:spcBef>
              <a:buClr>
                <a:srgbClr val="4B4EB5"/>
              </a:buClr>
              <a:buFont typeface="Wingdings" panose="05000000000000000000"/>
              <a:buChar char=""/>
              <a:tabLst>
                <a:tab pos="483870" algn="l"/>
              </a:tabLst>
            </a:pPr>
            <a:r>
              <a:rPr sz="2400" spc="-5" dirty="0">
                <a:latin typeface="Times New Roman" panose="02020603050405020304"/>
                <a:cs typeface="Times New Roman" panose="02020603050405020304"/>
              </a:rPr>
              <a:t>STL</a:t>
            </a:r>
            <a:r>
              <a:rPr sz="2400" spc="-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提供了大量的可复用的模板类和算法函数。例如，程 序员再也不用自己设计排序，搜索算法了，这些都已经是 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STL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的一部分。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83235" marR="101600" indent="-470535" algn="just">
              <a:lnSpc>
                <a:spcPct val="115000"/>
              </a:lnSpc>
              <a:spcBef>
                <a:spcPts val="210"/>
              </a:spcBef>
              <a:buClr>
                <a:srgbClr val="4B4EB5"/>
              </a:buClr>
              <a:buFont typeface="Wingdings" panose="05000000000000000000"/>
              <a:buChar char=""/>
              <a:tabLst>
                <a:tab pos="483870" algn="l"/>
              </a:tabLst>
            </a:pP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使用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STL</a:t>
            </a:r>
            <a:r>
              <a:rPr sz="2400" spc="-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的应用程序保证了得到的实现在处理速度和内存 利用方面都是高效的，因为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STL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设计者们已经为我们考虑 好了。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83870" marR="405765" indent="-470535" algn="just">
              <a:lnSpc>
                <a:spcPct val="115000"/>
              </a:lnSpc>
              <a:spcBef>
                <a:spcPts val="120"/>
              </a:spcBef>
              <a:buClr>
                <a:srgbClr val="4B4EB5"/>
              </a:buClr>
              <a:buFont typeface="Wingdings" panose="05000000000000000000"/>
              <a:buChar char=""/>
              <a:tabLst>
                <a:tab pos="484505" algn="l"/>
              </a:tabLst>
            </a:pP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使用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STL</a:t>
            </a:r>
            <a:r>
              <a:rPr sz="2400" spc="-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编写的代码更容易修改和阅读。因为代码更短 了，很多基础工作代码已经被组件化了；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84505" indent="-471170" algn="just">
              <a:lnSpc>
                <a:spcPct val="115000"/>
              </a:lnSpc>
              <a:spcBef>
                <a:spcPts val="275"/>
              </a:spcBef>
              <a:buClr>
                <a:srgbClr val="4B4EB5"/>
              </a:buClr>
              <a:buFont typeface="Wingdings" panose="05000000000000000000"/>
              <a:buChar char=""/>
              <a:tabLst>
                <a:tab pos="485140" algn="l"/>
              </a:tabLst>
            </a:pP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使用简单，虽然内部实现很复杂。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84505" marR="243840" indent="-470535" algn="just">
              <a:lnSpc>
                <a:spcPct val="115000"/>
              </a:lnSpc>
              <a:spcBef>
                <a:spcPts val="125"/>
              </a:spcBef>
              <a:buClr>
                <a:srgbClr val="4B4EB5"/>
              </a:buClr>
              <a:buFont typeface="Wingdings" panose="05000000000000000000"/>
              <a:buChar char=""/>
              <a:tabLst>
                <a:tab pos="485140" algn="l"/>
              </a:tabLst>
            </a:pP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虽然，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ST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L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的优点甚多，但是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ST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L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的语法实在令初学者头 疼，许多人望而却步。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9585" y="374015"/>
            <a:ext cx="50368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4000" b="1" dirty="0" smtClean="0">
                <a:solidFill>
                  <a:schemeClr val="accent5">
                    <a:lumMod val="75000"/>
                  </a:schemeClr>
                </a:solidFill>
              </a:rPr>
              <a:t>STL的组成</a:t>
            </a:r>
            <a:endParaRPr lang="zh-CN" altLang="en-US" sz="40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833618" y="6583720"/>
            <a:ext cx="245109" cy="227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spc="-5" dirty="0"/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13410" y="1240155"/>
            <a:ext cx="7527925" cy="2934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0" marR="5080" indent="-470535">
              <a:lnSpc>
                <a:spcPct val="130000"/>
              </a:lnSpc>
              <a:spcBef>
                <a:spcPts val="100"/>
              </a:spcBef>
              <a:buClr>
                <a:srgbClr val="4B4EB5"/>
              </a:buClr>
              <a:buFont typeface="Wingdings" panose="05000000000000000000"/>
              <a:buChar char=""/>
              <a:tabLst>
                <a:tab pos="482600" algn="l"/>
                <a:tab pos="482600" algn="l"/>
              </a:tabLst>
            </a:pPr>
            <a:r>
              <a:rPr sz="2400" spc="-5" dirty="0">
                <a:latin typeface="宋体" panose="02010600030101010101" pitchFamily="2" charset="-122"/>
                <a:cs typeface="宋体" panose="02010600030101010101" pitchFamily="2" charset="-122"/>
              </a:rPr>
              <a:t>标准模板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库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STL</a:t>
            </a:r>
            <a:r>
              <a:rPr sz="2400" spc="-5" dirty="0">
                <a:latin typeface="宋体" panose="02010600030101010101" pitchFamily="2" charset="-122"/>
                <a:cs typeface="宋体" panose="02010600030101010101" pitchFamily="2" charset="-122"/>
              </a:rPr>
              <a:t>关注的重点是数据结构和算法其关键组成部分是容</a:t>
            </a:r>
            <a:r>
              <a:rPr sz="2400" spc="-10" dirty="0">
                <a:latin typeface="宋体" panose="02010600030101010101" pitchFamily="2" charset="-122"/>
                <a:cs typeface="宋体" panose="02010600030101010101" pitchFamily="2" charset="-122"/>
              </a:rPr>
              <a:t>器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(containers)</a:t>
            </a:r>
            <a:r>
              <a:rPr sz="2400" spc="-5" dirty="0">
                <a:latin typeface="宋体" panose="02010600030101010101" pitchFamily="2" charset="-122"/>
                <a:cs typeface="宋体" panose="02010600030101010101" pitchFamily="2" charset="-122"/>
              </a:rPr>
              <a:t>、算法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(algorithms)</a:t>
            </a:r>
            <a:r>
              <a:rPr sz="2400" spc="-5" dirty="0">
                <a:latin typeface="宋体" panose="02010600030101010101" pitchFamily="2" charset="-122"/>
                <a:cs typeface="宋体" panose="02010600030101010101" pitchFamily="2" charset="-122"/>
              </a:rPr>
              <a:t>、迭代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器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(iterators)</a:t>
            </a:r>
            <a:r>
              <a:rPr sz="2400" spc="-5" dirty="0">
                <a:latin typeface="宋体" panose="02010600030101010101" pitchFamily="2" charset="-122"/>
                <a:cs typeface="宋体" panose="02010600030101010101" pitchFamily="2" charset="-122"/>
              </a:rPr>
              <a:t>、函数对象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(Function  Object)</a:t>
            </a:r>
            <a:r>
              <a:rPr sz="2400" spc="-5" dirty="0">
                <a:latin typeface="宋体" panose="02010600030101010101" pitchFamily="2" charset="-122"/>
                <a:cs typeface="宋体" panose="02010600030101010101" pitchFamily="2" charset="-122"/>
              </a:rPr>
              <a:t>、适配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器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(Adaptor)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82600" marR="83185" indent="-470535">
              <a:lnSpc>
                <a:spcPct val="130000"/>
              </a:lnSpc>
              <a:spcBef>
                <a:spcPts val="345"/>
              </a:spcBef>
              <a:buClr>
                <a:srgbClr val="4B4EB5"/>
              </a:buClr>
              <a:buFont typeface="Wingdings" panose="05000000000000000000"/>
              <a:buChar char=""/>
              <a:tabLst>
                <a:tab pos="482600" algn="l"/>
                <a:tab pos="482600" algn="l"/>
              </a:tabLst>
            </a:pP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容</a:t>
            </a:r>
            <a:r>
              <a:rPr sz="2400" spc="-10" dirty="0">
                <a:latin typeface="宋体" panose="02010600030101010101" pitchFamily="2" charset="-122"/>
                <a:cs typeface="宋体" panose="02010600030101010101" pitchFamily="2" charset="-122"/>
              </a:rPr>
              <a:t>器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(containers)</a:t>
            </a:r>
            <a:r>
              <a:rPr sz="2400" spc="-5" dirty="0">
                <a:latin typeface="宋体" panose="02010600030101010101" pitchFamily="2" charset="-122"/>
                <a:cs typeface="宋体" panose="02010600030101010101" pitchFamily="2" charset="-122"/>
              </a:rPr>
              <a:t>：容器是数据在内存中组织的方法，例如，数组、堆栈、队列、链表或二叉</a:t>
            </a:r>
            <a:r>
              <a:rPr sz="2400" spc="-15" dirty="0">
                <a:latin typeface="宋体" panose="02010600030101010101" pitchFamily="2" charset="-122"/>
                <a:cs typeface="宋体" panose="02010600030101010101" pitchFamily="2" charset="-122"/>
              </a:rPr>
              <a:t>树</a:t>
            </a:r>
            <a:r>
              <a:rPr lang="zh-CN" sz="2400" spc="-15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sz="2400" spc="-15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470" y="-14287"/>
            <a:ext cx="5575935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b="1" spc="-5" dirty="0">
                <a:solidFill>
                  <a:srgbClr val="FFC000"/>
                </a:solidFill>
                <a:latin typeface="Times New Roman" panose="02020603050405020304"/>
                <a:cs typeface="Times New Roman" panose="02020603050405020304"/>
              </a:rPr>
              <a:t>STL</a:t>
            </a:r>
            <a:r>
              <a:rPr sz="3600" b="1" spc="-5" dirty="0">
                <a:solidFill>
                  <a:srgbClr val="FFC000"/>
                </a:solidFill>
              </a:rPr>
              <a:t>的组成</a:t>
            </a:r>
            <a:endParaRPr sz="3600" b="1" spc="-5" dirty="0">
              <a:solidFill>
                <a:srgbClr val="FFC000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833618" y="6583720"/>
            <a:ext cx="245109" cy="227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spc="-5" dirty="0"/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539240"/>
            <a:ext cx="7767955" cy="263842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481965" marR="5080" indent="-469900">
              <a:lnSpc>
                <a:spcPct val="101000"/>
              </a:lnSpc>
              <a:spcBef>
                <a:spcPts val="245"/>
              </a:spcBef>
              <a:tabLst>
                <a:tab pos="482600" algn="l"/>
              </a:tabLst>
            </a:pPr>
            <a:r>
              <a:rPr sz="2400" dirty="0">
                <a:solidFill>
                  <a:srgbClr val="4B4EB5"/>
                </a:solidFill>
                <a:latin typeface="Wingdings" panose="05000000000000000000"/>
                <a:cs typeface="Wingdings" panose="05000000000000000000"/>
              </a:rPr>
              <a:t></a:t>
            </a:r>
            <a:r>
              <a:rPr sz="2400" dirty="0">
                <a:solidFill>
                  <a:srgbClr val="4B4EB5"/>
                </a:solidFill>
                <a:latin typeface="Times New Roman" panose="02020603050405020304"/>
                <a:cs typeface="Times New Roman" panose="02020603050405020304"/>
              </a:rPr>
              <a:t>		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算</a:t>
            </a:r>
            <a:r>
              <a:rPr sz="2400" spc="-10" dirty="0">
                <a:latin typeface="宋体" panose="02010600030101010101" pitchFamily="2" charset="-122"/>
                <a:cs typeface="宋体" panose="02010600030101010101" pitchFamily="2" charset="-122"/>
              </a:rPr>
              <a:t>法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(algorithms)</a:t>
            </a:r>
            <a:r>
              <a:rPr sz="2400" spc="-5" dirty="0">
                <a:latin typeface="宋体" panose="02010600030101010101" pitchFamily="2" charset="-122"/>
                <a:cs typeface="宋体" panose="02010600030101010101" pitchFamily="2" charset="-122"/>
              </a:rPr>
              <a:t>：算法是应用在容器上以各种方法 处理其内容的行为或功能。例如，有对容器内容 排序、复制、检索和合并的算法。</a:t>
            </a:r>
            <a:r>
              <a:rPr sz="2400" spc="-10" dirty="0">
                <a:latin typeface="宋体" panose="02010600030101010101" pitchFamily="2" charset="-122"/>
                <a:cs typeface="宋体" panose="02010600030101010101" pitchFamily="2" charset="-122"/>
              </a:rPr>
              <a:t>在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STL</a:t>
            </a:r>
            <a:r>
              <a:rPr sz="2400" spc="-5" dirty="0">
                <a:latin typeface="宋体" panose="02010600030101010101" pitchFamily="2" charset="-122"/>
                <a:cs typeface="宋体" panose="02010600030101010101" pitchFamily="2" charset="-122"/>
              </a:rPr>
              <a:t>中，算法 是由模板函数表现的。这些函数不是容器类的成 员函数。相反，它们是独立的函数。它们不仅可 以将其用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于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STL</a:t>
            </a:r>
            <a:r>
              <a:rPr sz="2400" spc="-5" dirty="0">
                <a:latin typeface="宋体" panose="02010600030101010101" pitchFamily="2" charset="-122"/>
                <a:cs typeface="宋体" panose="02010600030101010101" pitchFamily="2" charset="-122"/>
              </a:rPr>
              <a:t>容器，而且可以用于普通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C++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数 </a:t>
            </a:r>
            <a:r>
              <a:rPr sz="2400" spc="-5" dirty="0">
                <a:latin typeface="宋体" panose="02010600030101010101" pitchFamily="2" charset="-122"/>
                <a:cs typeface="宋体" panose="02010600030101010101" pitchFamily="2" charset="-122"/>
              </a:rPr>
              <a:t>组或任何其他应用程序指定的容器。</a:t>
            </a:r>
            <a:endParaRPr sz="2400" spc="-5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 noChangeArrowheads="1"/>
          </p:cNvSpPr>
          <p:nvPr>
            <p:ph type="title"/>
          </p:nvPr>
        </p:nvSpPr>
        <p:spPr>
          <a:xfrm>
            <a:off x="381000" y="8890"/>
            <a:ext cx="7911465" cy="63881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 sz="3600" b="1" dirty="0">
                <a:solidFill>
                  <a:srgbClr val="FFC000"/>
                </a:solidFill>
              </a:rPr>
              <a:t> </a:t>
            </a:r>
            <a:r>
              <a:rPr lang="en-US" altLang="zh-CN" sz="3600" b="1" dirty="0">
                <a:solidFill>
                  <a:srgbClr val="FFC000"/>
                </a:solidFill>
              </a:rPr>
              <a:t>STL</a:t>
            </a:r>
            <a:r>
              <a:rPr lang="zh-CN" altLang="en-US" sz="3600" b="1" dirty="0">
                <a:solidFill>
                  <a:srgbClr val="FFC000"/>
                </a:solidFill>
              </a:rPr>
              <a:t>和基本数据结构</a:t>
            </a:r>
            <a:endParaRPr lang="zh-CN" altLang="en-US" sz="3600" b="1" dirty="0">
              <a:solidFill>
                <a:srgbClr val="FFC000"/>
              </a:solidFill>
            </a:endParaRPr>
          </a:p>
        </p:txBody>
      </p:sp>
      <p:sp>
        <p:nvSpPr>
          <p:cNvPr id="18435" name="内容占位符 2"/>
          <p:cNvSpPr>
            <a:spLocks noGrp="1" noChangeArrowheads="1"/>
          </p:cNvSpPr>
          <p:nvPr>
            <p:ph idx="1"/>
          </p:nvPr>
        </p:nvSpPr>
        <p:spPr>
          <a:xfrm>
            <a:off x="746443" y="1208405"/>
            <a:ext cx="8081962" cy="44418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u"/>
              <a:defRPr/>
            </a:pPr>
            <a:r>
              <a:rPr sz="2400" spc="-5" dirty="0">
                <a:latin typeface="宋体" panose="02010600030101010101" pitchFamily="2" charset="-122"/>
                <a:cs typeface="宋体" panose="02010600030101010101" pitchFamily="2" charset="-122"/>
              </a:rPr>
              <a:t>STL容器</a:t>
            </a:r>
            <a:endParaRPr sz="2400" spc="-5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lvl="1" eaLnBrk="1" hangingPunct="1">
              <a:buFont typeface="Wingdings" panose="05000000000000000000" pitchFamily="2" charset="2"/>
              <a:buChar char="l"/>
              <a:defRPr/>
            </a:pPr>
            <a:r>
              <a:rPr sz="2400" spc="-5" dirty="0">
                <a:latin typeface="宋体" panose="02010600030101010101" pitchFamily="2" charset="-122"/>
                <a:cs typeface="宋体" panose="02010600030101010101" pitchFamily="2" charset="-122"/>
              </a:rPr>
              <a:t>vector</a:t>
            </a:r>
            <a:endParaRPr sz="2400" spc="-5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lvl="1" eaLnBrk="1" hangingPunct="1">
              <a:buFont typeface="Wingdings" panose="05000000000000000000" pitchFamily="2" charset="2"/>
              <a:buChar char="l"/>
              <a:defRPr/>
            </a:pPr>
            <a:r>
              <a:rPr sz="2400" spc="-5" dirty="0">
                <a:latin typeface="宋体" panose="02010600030101010101" pitchFamily="2" charset="-122"/>
                <a:cs typeface="宋体" panose="02010600030101010101" pitchFamily="2" charset="-122"/>
              </a:rPr>
              <a:t>栈</a:t>
            </a:r>
            <a:endParaRPr sz="2400" spc="-5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lvl="1" eaLnBrk="1" hangingPunct="1">
              <a:buFont typeface="Wingdings" panose="05000000000000000000" pitchFamily="2" charset="2"/>
              <a:buChar char="l"/>
              <a:defRPr/>
            </a:pPr>
            <a:r>
              <a:rPr sz="2400" spc="-5" dirty="0">
                <a:latin typeface="宋体" panose="02010600030101010101" pitchFamily="2" charset="-122"/>
                <a:cs typeface="宋体" panose="02010600030101010101" pitchFamily="2" charset="-122"/>
              </a:rPr>
              <a:t>队列</a:t>
            </a:r>
            <a:endParaRPr sz="2400" spc="-5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lvl="1" eaLnBrk="1" hangingPunct="1">
              <a:buFont typeface="Wingdings" panose="05000000000000000000" pitchFamily="2" charset="2"/>
              <a:buChar char="l"/>
              <a:defRPr/>
            </a:pPr>
            <a:r>
              <a:rPr sz="2400" spc="-5" dirty="0">
                <a:latin typeface="宋体" panose="02010600030101010101" pitchFamily="2" charset="-122"/>
                <a:cs typeface="宋体" panose="02010600030101010101" pitchFamily="2" charset="-122"/>
              </a:rPr>
              <a:t>链表</a:t>
            </a:r>
            <a:endParaRPr sz="2400" spc="-5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lvl="1" eaLnBrk="1" hangingPunct="1">
              <a:buFont typeface="Wingdings" panose="05000000000000000000" pitchFamily="2" charset="2"/>
              <a:buChar char="l"/>
              <a:defRPr/>
            </a:pPr>
            <a:r>
              <a:rPr sz="2400" spc="-5" dirty="0">
                <a:latin typeface="宋体" panose="02010600030101010101" pitchFamily="2" charset="-122"/>
                <a:cs typeface="宋体" panose="02010600030101010101" pitchFamily="2" charset="-122"/>
              </a:rPr>
              <a:t>set</a:t>
            </a:r>
            <a:endParaRPr sz="2400" spc="-5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lvl="1" eaLnBrk="1" hangingPunct="1">
              <a:buFont typeface="Wingdings" panose="05000000000000000000" pitchFamily="2" charset="2"/>
              <a:buChar char="l"/>
              <a:defRPr/>
            </a:pPr>
            <a:r>
              <a:rPr sz="2400" spc="-5" dirty="0">
                <a:latin typeface="宋体" panose="02010600030101010101" pitchFamily="2" charset="-122"/>
                <a:cs typeface="宋体" panose="02010600030101010101" pitchFamily="2" charset="-122"/>
              </a:rPr>
              <a:t>map</a:t>
            </a:r>
            <a:endParaRPr sz="2400" spc="-5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eaLnBrk="1" hangingPunct="1">
              <a:buFont typeface="Wingdings" panose="05000000000000000000" pitchFamily="2" charset="2"/>
              <a:buChar char="u"/>
              <a:defRPr/>
            </a:pPr>
            <a:r>
              <a:rPr sz="2400" spc="-5" dirty="0">
                <a:latin typeface="宋体" panose="02010600030101010101" pitchFamily="2" charset="-122"/>
                <a:cs typeface="宋体" panose="02010600030101010101" pitchFamily="2" charset="-122"/>
              </a:rPr>
              <a:t>sort函数</a:t>
            </a:r>
            <a:endParaRPr sz="2400" spc="-5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eaLnBrk="1" hangingPunct="1">
              <a:buFont typeface="Wingdings" panose="05000000000000000000" pitchFamily="2" charset="2"/>
              <a:buChar char="u"/>
              <a:defRPr/>
            </a:pPr>
            <a:r>
              <a:rPr sz="2400" spc="-5" dirty="0">
                <a:latin typeface="宋体" panose="02010600030101010101" pitchFamily="2" charset="-122"/>
                <a:cs typeface="宋体" panose="02010600030101010101" pitchFamily="2" charset="-122"/>
              </a:rPr>
              <a:t>next_permutation函数</a:t>
            </a:r>
            <a:endParaRPr sz="2400" spc="-5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833618" y="6583720"/>
            <a:ext cx="245109" cy="227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spc="-5" dirty="0"/>
            </a:fld>
            <a:endParaRPr spc="-5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629285" y="1601470"/>
            <a:ext cx="7886700" cy="2953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9110" marR="5080" indent="-470535">
              <a:lnSpc>
                <a:spcPct val="100000"/>
              </a:lnSpc>
              <a:spcBef>
                <a:spcPts val="100"/>
              </a:spcBef>
              <a:buClr>
                <a:srgbClr val="4B4EB5"/>
              </a:buClr>
              <a:buFont typeface="Wingdings" panose="05000000000000000000"/>
              <a:buChar char=""/>
              <a:tabLst>
                <a:tab pos="499745" algn="l"/>
                <a:tab pos="500380" algn="l"/>
              </a:tabLst>
            </a:pPr>
            <a:r>
              <a:rPr sz="2400" dirty="0"/>
              <a:t>在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ST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L</a:t>
            </a:r>
            <a:r>
              <a:rPr sz="2400" spc="-5" dirty="0"/>
              <a:t>中，标准库的全部成员在预先定义的命名空 </a:t>
            </a:r>
            <a:r>
              <a:rPr sz="2400" dirty="0"/>
              <a:t>间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std</a:t>
            </a:r>
            <a:r>
              <a:rPr sz="2400" spc="-5" dirty="0"/>
              <a:t>中。如果要用类模</a:t>
            </a:r>
            <a:r>
              <a:rPr sz="2400" dirty="0"/>
              <a:t>板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vector</a:t>
            </a:r>
            <a:r>
              <a:rPr sz="24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/>
              <a:t>，有两种方法：</a:t>
            </a:r>
            <a:endParaRPr sz="2400" spc="-5" dirty="0"/>
          </a:p>
          <a:p>
            <a:pPr marL="499110" indent="-470535">
              <a:lnSpc>
                <a:spcPct val="100000"/>
              </a:lnSpc>
              <a:spcBef>
                <a:spcPts val="515"/>
              </a:spcBef>
              <a:buClr>
                <a:srgbClr val="4B4EB5"/>
              </a:buClr>
              <a:buFont typeface="Wingdings" panose="05000000000000000000"/>
              <a:buChar char=""/>
              <a:tabLst>
                <a:tab pos="499745" algn="l"/>
                <a:tab pos="500380" algn="l"/>
              </a:tabLst>
            </a:pPr>
            <a:r>
              <a:rPr sz="2400" spc="-5" dirty="0"/>
              <a:t>方法一：</a:t>
            </a:r>
            <a:endParaRPr sz="2400" spc="-5" dirty="0"/>
          </a:p>
          <a:p>
            <a:pPr marL="937260" lvl="1" indent="-437515">
              <a:lnSpc>
                <a:spcPct val="100000"/>
              </a:lnSpc>
              <a:spcBef>
                <a:spcPts val="115"/>
              </a:spcBef>
              <a:buClr>
                <a:srgbClr val="4B4EB5"/>
              </a:buClr>
              <a:buFont typeface="Wingdings" panose="05000000000000000000"/>
              <a:buChar char=""/>
              <a:tabLst>
                <a:tab pos="937260" algn="l"/>
                <a:tab pos="938530" algn="l"/>
              </a:tabLst>
            </a:pPr>
            <a:r>
              <a:rPr sz="2000" spc="-5" dirty="0">
                <a:solidFill>
                  <a:srgbClr val="0033CC"/>
                </a:solidFill>
                <a:latin typeface="Times New Roman" panose="02020603050405020304"/>
                <a:cs typeface="Times New Roman" panose="02020603050405020304"/>
              </a:rPr>
              <a:t>#include</a:t>
            </a:r>
            <a:r>
              <a:rPr sz="2000" spc="-15" dirty="0">
                <a:solidFill>
                  <a:srgbClr val="0033C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5" dirty="0">
                <a:solidFill>
                  <a:srgbClr val="0033CC"/>
                </a:solidFill>
                <a:latin typeface="Times New Roman" panose="02020603050405020304"/>
                <a:cs typeface="Times New Roman" panose="02020603050405020304"/>
              </a:rPr>
              <a:t>&lt;vector&gt;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937260" lvl="1" indent="-437515">
              <a:lnSpc>
                <a:spcPct val="100000"/>
              </a:lnSpc>
              <a:spcBef>
                <a:spcPts val="280"/>
              </a:spcBef>
              <a:buClr>
                <a:srgbClr val="4B4EB5"/>
              </a:buClr>
              <a:buFont typeface="Wingdings" panose="05000000000000000000"/>
              <a:buChar char=""/>
              <a:tabLst>
                <a:tab pos="937260" algn="l"/>
                <a:tab pos="938530" algn="l"/>
              </a:tabLst>
            </a:pPr>
            <a:r>
              <a:rPr sz="2000" spc="-5" dirty="0">
                <a:solidFill>
                  <a:srgbClr val="0033CC"/>
                </a:solidFill>
                <a:latin typeface="Times New Roman" panose="02020603050405020304"/>
                <a:cs typeface="Times New Roman" panose="02020603050405020304"/>
              </a:rPr>
              <a:t>using namespace</a:t>
            </a:r>
            <a:r>
              <a:rPr sz="2000" spc="-10" dirty="0">
                <a:solidFill>
                  <a:srgbClr val="0033CC"/>
                </a:solidFill>
                <a:latin typeface="Times New Roman" panose="02020603050405020304"/>
                <a:cs typeface="Times New Roman" panose="02020603050405020304"/>
              </a:rPr>
              <a:t> std;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499110" indent="-470535">
              <a:lnSpc>
                <a:spcPct val="100000"/>
              </a:lnSpc>
              <a:spcBef>
                <a:spcPts val="515"/>
              </a:spcBef>
              <a:buClr>
                <a:srgbClr val="4B4EB5"/>
              </a:buClr>
              <a:buFont typeface="Wingdings" panose="05000000000000000000"/>
              <a:buChar char=""/>
              <a:tabLst>
                <a:tab pos="499745" algn="l"/>
                <a:tab pos="500380" algn="l"/>
              </a:tabLst>
            </a:pPr>
            <a:r>
              <a:rPr sz="2400" spc="-5" dirty="0"/>
              <a:t>方法二：</a:t>
            </a:r>
            <a:endParaRPr sz="2400" spc="-5" dirty="0"/>
          </a:p>
          <a:p>
            <a:pPr marL="937260" lvl="1" indent="-437515">
              <a:lnSpc>
                <a:spcPct val="100000"/>
              </a:lnSpc>
              <a:spcBef>
                <a:spcPts val="110"/>
              </a:spcBef>
              <a:buClr>
                <a:srgbClr val="4B4EB5"/>
              </a:buClr>
              <a:buFont typeface="Wingdings" panose="05000000000000000000"/>
              <a:buChar char=""/>
              <a:tabLst>
                <a:tab pos="937260" algn="l"/>
                <a:tab pos="938530" algn="l"/>
              </a:tabLst>
            </a:pPr>
            <a:r>
              <a:rPr sz="2000" spc="-5" dirty="0">
                <a:solidFill>
                  <a:srgbClr val="0033CC"/>
                </a:solidFill>
                <a:latin typeface="Times New Roman" panose="02020603050405020304"/>
                <a:cs typeface="Times New Roman" panose="02020603050405020304"/>
              </a:rPr>
              <a:t>#include</a:t>
            </a:r>
            <a:r>
              <a:rPr sz="2000" spc="-15" dirty="0">
                <a:solidFill>
                  <a:srgbClr val="0033C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5" dirty="0">
                <a:solidFill>
                  <a:srgbClr val="0033CC"/>
                </a:solidFill>
                <a:latin typeface="Times New Roman" panose="02020603050405020304"/>
                <a:cs typeface="Times New Roman" panose="02020603050405020304"/>
              </a:rPr>
              <a:t>&lt;vector&gt;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937260" lvl="1" indent="-437515">
              <a:lnSpc>
                <a:spcPct val="100000"/>
              </a:lnSpc>
              <a:spcBef>
                <a:spcPts val="280"/>
              </a:spcBef>
              <a:buClr>
                <a:srgbClr val="4B4EB5"/>
              </a:buClr>
              <a:buFont typeface="Wingdings" panose="05000000000000000000"/>
              <a:buChar char=""/>
              <a:tabLst>
                <a:tab pos="937260" algn="l"/>
                <a:tab pos="938530" algn="l"/>
              </a:tabLst>
            </a:pPr>
            <a:r>
              <a:rPr sz="2000" spc="-5" dirty="0">
                <a:solidFill>
                  <a:srgbClr val="0033CC"/>
                </a:solidFill>
                <a:latin typeface="Times New Roman" panose="02020603050405020304"/>
                <a:cs typeface="Times New Roman" panose="02020603050405020304"/>
              </a:rPr>
              <a:t>using</a:t>
            </a:r>
            <a:r>
              <a:rPr sz="2000" spc="-10" dirty="0">
                <a:solidFill>
                  <a:srgbClr val="0033C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5" dirty="0">
                <a:solidFill>
                  <a:srgbClr val="0033CC"/>
                </a:solidFill>
                <a:latin typeface="Times New Roman" panose="02020603050405020304"/>
                <a:cs typeface="Times New Roman" panose="02020603050405020304"/>
              </a:rPr>
              <a:t>std::vector;</a:t>
            </a:r>
            <a:endParaRPr sz="2000" spc="-5" dirty="0">
              <a:solidFill>
                <a:srgbClr val="0033CC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object 2"/>
          <p:cNvSpPr txBox="1">
            <a:spLocks noGrp="1"/>
          </p:cNvSpPr>
          <p:nvPr/>
        </p:nvSpPr>
        <p:spPr>
          <a:xfrm>
            <a:off x="249555" y="13335"/>
            <a:ext cx="4851400" cy="50419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3200" b="1" spc="-5" dirty="0">
                <a:solidFill>
                  <a:srgbClr val="FFC000"/>
                </a:solidFill>
              </a:rPr>
              <a:t>使用方式</a:t>
            </a:r>
            <a:endParaRPr lang="zh-CN" altLang="en-US" sz="3200" b="1" spc="-5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DMwMTdmODJjOTA1MzMzZjY4YTE3ZWQzNzJiYmQwMTQifQ=="/>
  <p:tag name="commondata" val="eyJoZGlkIjoiMzEwNTM5NzYwMDRjMzkwZTVkZjY2ODkwMGIxNGU0OT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11605</Words>
  <Application>WPS 演示</Application>
  <PresentationFormat>自定义</PresentationFormat>
  <Paragraphs>785</Paragraphs>
  <Slides>47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61" baseType="lpstr">
      <vt:lpstr>Arial</vt:lpstr>
      <vt:lpstr>宋体</vt:lpstr>
      <vt:lpstr>Wingdings</vt:lpstr>
      <vt:lpstr>Times New Roman</vt:lpstr>
      <vt:lpstr>微软雅黑</vt:lpstr>
      <vt:lpstr>Impact</vt:lpstr>
      <vt:lpstr>Wingdings</vt:lpstr>
      <vt:lpstr>Times New Roman</vt:lpstr>
      <vt:lpstr>Calibri</vt:lpstr>
      <vt:lpstr>Arial Unicode MS</vt:lpstr>
      <vt:lpstr>等线</vt:lpstr>
      <vt:lpstr>Arial</vt:lpstr>
      <vt:lpstr>Verdana</vt:lpstr>
      <vt:lpstr>Office 主题</vt:lpstr>
      <vt:lpstr>STL模板</vt:lpstr>
      <vt:lpstr>教学内容</vt:lpstr>
      <vt:lpstr>STL 简介</vt:lpstr>
      <vt:lpstr>STL 简介</vt:lpstr>
      <vt:lpstr>为什么我们需要学习STL?</vt:lpstr>
      <vt:lpstr>STL的组成</vt:lpstr>
      <vt:lpstr>STL的组成</vt:lpstr>
      <vt:lpstr> STL和基本数据结构</vt:lpstr>
      <vt:lpstr>PowerPoint 演示文稿</vt:lpstr>
      <vt:lpstr>vector</vt:lpstr>
      <vt:lpstr>vector</vt:lpstr>
      <vt:lpstr>vector容器能存放任何类型的对象</vt:lpstr>
      <vt:lpstr>PowerPoint 演示文稿</vt:lpstr>
      <vt:lpstr>多维数组</vt:lpstr>
      <vt:lpstr>PowerPoint 演示文稿</vt:lpstr>
      <vt:lpstr>例1[7147] 圆桌问题</vt:lpstr>
      <vt:lpstr>约瑟夫问题 用vector模拟动态变化的圆桌。</vt:lpstr>
      <vt:lpstr>栈和stack</vt:lpstr>
      <vt:lpstr>栈的有关操作</vt:lpstr>
      <vt:lpstr>爆栈问题</vt:lpstr>
      <vt:lpstr>队列和queue</vt:lpstr>
      <vt:lpstr>队列的有关操作</vt:lpstr>
      <vt:lpstr>优先队列和priority_queue</vt:lpstr>
      <vt:lpstr>优先队列的有关操作</vt:lpstr>
      <vt:lpstr>PowerPoint 演示文稿</vt:lpstr>
      <vt:lpstr>链表和list</vt:lpstr>
      <vt:lpstr>list举例</vt:lpstr>
      <vt:lpstr>例2 士兵队列训练问题</vt:lpstr>
      <vt:lpstr>PowerPoint 演示文稿</vt:lpstr>
      <vt:lpstr>set</vt:lpstr>
      <vt:lpstr>set的有关操作</vt:lpstr>
      <vt:lpstr>map操作详解</vt:lpstr>
      <vt:lpstr>map操作详解</vt:lpstr>
      <vt:lpstr>例3[7149] 产生冠军</vt:lpstr>
      <vt:lpstr>PowerPoint 演示文稿</vt:lpstr>
      <vt:lpstr>map</vt:lpstr>
      <vt:lpstr>一个常见问题</vt:lpstr>
      <vt:lpstr>用map实现</vt:lpstr>
      <vt:lpstr>map操作详解</vt:lpstr>
      <vt:lpstr>map操作详解</vt:lpstr>
      <vt:lpstr>map示例</vt:lpstr>
      <vt:lpstr>例3[7150] 购物</vt:lpstr>
      <vt:lpstr>PowerPoint 演示文稿</vt:lpstr>
      <vt:lpstr>sort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win10</dc:creator>
  <cp:lastModifiedBy>荃星</cp:lastModifiedBy>
  <cp:revision>145</cp:revision>
  <dcterms:created xsi:type="dcterms:W3CDTF">2019-11-15T07:21:00Z</dcterms:created>
  <dcterms:modified xsi:type="dcterms:W3CDTF">2023-12-16T14:34:27Z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D220921676414EDE814BEDBEDF3CA723</vt:lpwstr>
  </property>
</Properties>
</file>