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1394" r:id="rId3"/>
    <p:sldId id="1877" r:id="rId4"/>
    <p:sldId id="1396" r:id="rId5"/>
    <p:sldId id="1397" r:id="rId6"/>
    <p:sldId id="1398" r:id="rId7"/>
    <p:sldId id="1677" r:id="rId8"/>
    <p:sldId id="1637" r:id="rId9"/>
    <p:sldId id="1680" r:id="rId10"/>
    <p:sldId id="1638" r:id="rId11"/>
    <p:sldId id="1636" r:id="rId12"/>
    <p:sldId id="1639" r:id="rId13"/>
    <p:sldId id="1406" r:id="rId14"/>
    <p:sldId id="1714" r:id="rId15"/>
    <p:sldId id="1679" r:id="rId16"/>
    <p:sldId id="1748" r:id="rId17"/>
    <p:sldId id="1777" r:id="rId18"/>
    <p:sldId id="1747" r:id="rId19"/>
    <p:sldId id="1749" r:id="rId20"/>
    <p:sldId id="1715" r:id="rId21"/>
    <p:sldId id="1634" r:id="rId22"/>
    <p:sldId id="1407" r:id="rId23"/>
    <p:sldId id="1804" r:id="rId24"/>
    <p:sldId id="1826" r:id="rId25"/>
    <p:sldId id="1518" r:id="rId26"/>
    <p:sldId id="1854" r:id="rId27"/>
    <p:sldId id="1855" r:id="rId28"/>
    <p:sldId id="1856" r:id="rId29"/>
    <p:sldId id="1678" r:id="rId30"/>
    <p:sldId id="1666" r:id="rId31"/>
    <p:sldId id="1667" r:id="rId32"/>
    <p:sldId id="1668" r:id="rId33"/>
    <p:sldId id="1669" r:id="rId34"/>
    <p:sldId id="1670" r:id="rId35"/>
    <p:sldId id="1671" r:id="rId36"/>
    <p:sldId id="1672" r:id="rId37"/>
    <p:sldId id="1673" r:id="rId38"/>
    <p:sldId id="1674" r:id="rId39"/>
    <p:sldId id="1675" r:id="rId40"/>
    <p:sldId id="1676" r:id="rId41"/>
    <p:sldId id="1519" r:id="rId42"/>
    <p:sldId id="1514" r:id="rId43"/>
    <p:sldId id="1515" r:id="rId44"/>
    <p:sldId id="1516" r:id="rId45"/>
    <p:sldId id="1517" r:id="rId46"/>
    <p:sldId id="1408" r:id="rId47"/>
    <p:sldId id="1409" r:id="rId48"/>
    <p:sldId id="1410" r:id="rId49"/>
  </p:sldIdLst>
  <p:sldSz cx="9145270" cy="6858000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264" y="-108"/>
      </p:cViewPr>
      <p:guideLst>
        <p:guide orient="horz" pos="2122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5" Type="http://schemas.openxmlformats.org/officeDocument/2006/relationships/tags" Target="tags/tag4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895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634" y="6248400"/>
            <a:ext cx="289600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浙江财经大学信智学院 陈琰宏</a:t>
            </a: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4110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9DFB09-06DA-4D7B-B329-89A7B5D591DD}" type="slidenum"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70" y="226060"/>
            <a:ext cx="92329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标题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78815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数论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8434" name="内容占位符 13"/>
          <p:cNvSpPr>
            <a:spLocks noGrp="1"/>
          </p:cNvSpPr>
          <p:nvPr>
            <p:ph idx="1"/>
          </p:nvPr>
        </p:nvSpPr>
        <p:spPr>
          <a:xfrm>
            <a:off x="400050" y="1300480"/>
            <a:ext cx="8214360" cy="4470400"/>
          </a:xfrm>
        </p:spPr>
        <p:txBody>
          <a:bodyPr vert="horz" lIns="0" tIns="34294" rIns="0" bIns="34294" anchor="t" anchorCtr="0">
            <a:noAutofit/>
          </a:bodyPr>
          <a:p>
            <a:pPr defTabSz="914400">
              <a:lnSpc>
                <a:spcPct val="150000"/>
              </a:lnSpc>
            </a:pPr>
            <a:r>
              <a:rPr lang="zh-CN" altLang="en-US" sz="2400" kern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数论，是专门研究整数的纯数学的分支，而整数的基本元素是素数（也称质数），所以数论的本质是对素数性质的研究。</a:t>
            </a:r>
            <a:endParaRPr lang="en-US" altLang="zh-CN" sz="2400" kern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400" kern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数论被高斯誉为“数学中的皇冠”。按研究方法来看，数论大致可分为初等数论和高等数论。</a:t>
            </a:r>
            <a:r>
              <a:rPr lang="en-US" altLang="en-US" sz="2400" kern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而</a:t>
            </a:r>
            <a:r>
              <a:rPr lang="zh-CN" altLang="en-US" sz="2400" kern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初等数论是用初等方法研究的数论，它的研究方法本质上说，就是利用整除性质，主要包括整除理论、同余理论、连分数理论。</a:t>
            </a:r>
            <a:endParaRPr lang="en-US" altLang="zh-CN" sz="2400" kern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>
              <a:lnSpc>
                <a:spcPct val="150000"/>
              </a:lnSpc>
            </a:pPr>
            <a:r>
              <a:rPr lang="en-US" altLang="en-US" sz="2400" kern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信息学竞赛中的数论主要涉及素数、约数、同余和数论函数等相关知识。</a:t>
            </a:r>
            <a:endParaRPr lang="en-US" altLang="zh-CN" sz="2400" kern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sz="2400" kern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defTabSz="914400">
              <a:lnSpc>
                <a:spcPct val="150000"/>
              </a:lnSpc>
            </a:pPr>
            <a:endParaRPr lang="en-US" altLang="zh-CN" sz="2400" kern="1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36A3D3-046E-2D47-983F-D96C743C3517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2.3 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埃氏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(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Eratosthenes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)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筛法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0B718-2C48-C746-8655-468668EFD990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7665" y="1540510"/>
            <a:ext cx="2590800" cy="36360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在朴素筛选法中，对每个数都进行筛选，显然存在大量重复的筛选，如筛选过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后，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的倍数就不需要再筛选。这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就是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埃氏筛选法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>
              <a:latin typeface="Cambria Math" panose="02040503050406030204" pitchFamily="18" charset="0"/>
              <a:ea typeface="宋体" panose="02010600030101010101" pitchFamily="2" charset="-122"/>
              <a:cs typeface="Cambria Math" panose="020405030504060302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8820" y="1540510"/>
            <a:ext cx="5266055" cy="43675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2.3 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埃氏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(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Eratosthenes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)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筛法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0B718-2C48-C746-8655-468668EFD990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5750" y="1435100"/>
            <a:ext cx="831342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埃氏筛选法只筛选素数的倍数：</a:t>
            </a:r>
            <a:endParaRPr lang="en-US" altLang="zh-CN" sz="2400">
              <a:latin typeface="Cambria Math" panose="02040503050406030204" pitchFamily="18" charset="0"/>
              <a:ea typeface="宋体" panose="02010600030101010101" pitchFamily="2" charset="-122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036320" y="2892425"/>
                <a:ext cx="5847080" cy="10833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lang="zh-CN" altLang="en-US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时间复杂度为</a:t>
                </a:r>
                <a:r>
                  <a:rPr lang="en-US" altLang="zh-CN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𝑂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+mn-ea"/>
                          </a:rPr>
                          <m:t>3</m:t>
                        </m:r>
                      </m:den>
                    </m:f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+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.....)</a:t>
                </a:r>
                <a:endParaRPr lang="en-US" altLang="zh-CN" sz="2800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+mn-ea"/>
                </a:endParaRPr>
              </a:p>
              <a:p>
                <a:pPr algn="l"/>
                <a:r>
                  <a:rPr lang="en-US" altLang="zh-CN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                         =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𝑂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∗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𝑙𝑜𝑔𝑙𝑜𝑔𝑛</m:t>
                    </m:r>
                  </m:oMath>
                </a14:m>
                <a:r>
                  <a:rPr lang="en-US" altLang="zh-CN" sz="2800"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+mn-ea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≈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𝑂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endParaRPr lang="en-US" altLang="zh-CN" sz="2800" i="1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2892425"/>
                <a:ext cx="5847080" cy="108331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8625" y="2390140"/>
            <a:ext cx="620522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#define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maxn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1000000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bool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maxn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];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     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/*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]true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表示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为素数*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/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3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void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eratos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int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n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){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4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int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,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5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0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false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6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for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 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 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&lt;=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n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++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endParaRPr kumimoji="0" lang="nn-NO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7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true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8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for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 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 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*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i 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&lt;=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n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++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nn-NO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</a:t>
            </a:r>
            <a:r>
              <a:rPr kumimoji="0" lang="nn-NO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endParaRPr kumimoji="0" lang="nn-NO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9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if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]){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10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	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for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*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&lt;=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n</a:t>
            </a:r>
            <a:r>
              <a:rPr kumimoji="0" lang="en-US" altLang="zh-CN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+=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11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		</a:t>
            </a:r>
            <a:r>
              <a:rPr kumimoji="0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false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2C7AA5-D8B7-184F-80C8-243156EF7C20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幻灯片编号占位符 4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275" y="1886585"/>
            <a:ext cx="6205220" cy="4331335"/>
          </a:xfrm>
          <a:prstGeom prst="rect">
            <a:avLst/>
          </a:prstGeom>
        </p:spPr>
      </p:pic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2.3 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埃氏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(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Eratosthenes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)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筛法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233930" y="3810635"/>
            <a:ext cx="5034280" cy="75247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9275" y="1250315"/>
            <a:ext cx="3243580" cy="4972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4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遍历每一个素数即可：</a:t>
            </a:r>
            <a:endParaRPr lang="zh-CN" altLang="en-US" sz="2400" b="1" u="sng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9130"/>
          </a:xfrm>
        </p:spPr>
        <p:txBody>
          <a:bodyPr>
            <a:normAutofit fontScale="90000"/>
          </a:bodyPr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1444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埃氏筛选求素数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390" y="1247775"/>
            <a:ext cx="8027035" cy="4973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20" y="1247775"/>
            <a:ext cx="3335655" cy="16059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2.4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线性筛选（欧拉筛选）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0B718-2C48-C746-8655-468668EFD990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6555" y="3305810"/>
            <a:ext cx="8313420" cy="3192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如何去掉这些重复的筛选？</a:t>
            </a:r>
            <a:r>
              <a:rPr lang="zh-CN" altLang="en-US" sz="2400">
                <a:highlight>
                  <a:srgbClr val="FFFF00"/>
                </a:highlight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  <a:sym typeface="+mn-ea"/>
              </a:rPr>
              <a:t>每个合数只会被它的最小质因子筛掉，每个合数只会被筛一次。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这就是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快速线性筛选法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，也称为欧拉筛选。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快速线性筛选法没有冗余，不会重复筛除一个数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，几乎是线性的。</a:t>
            </a:r>
            <a:endParaRPr lang="zh-CN" altLang="en-US" sz="2400">
              <a:latin typeface="Cambria Math" panose="02040503050406030204" pitchFamily="18" charset="0"/>
              <a:ea typeface="宋体" panose="02010600030101010101" pitchFamily="2" charset="-122"/>
              <a:cs typeface="Cambria Math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	10</a:t>
            </a:r>
            <a:r>
              <a:rPr lang="en-US" altLang="zh-CN" sz="2400" baseline="30000"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7 </a:t>
            </a:r>
            <a:r>
              <a:rPr lang="zh-CN" altLang="en-US" sz="2400"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</a:rPr>
              <a:t>时比埃氏筛法快一倍</a:t>
            </a:r>
            <a:endParaRPr lang="zh-CN" altLang="en-US" sz="2400">
              <a:latin typeface="Cambria Math" panose="02040503050406030204" pitchFamily="18" charset="0"/>
              <a:ea typeface="宋体" panose="02010600030101010101" pitchFamily="2" charset="-122"/>
              <a:cs typeface="Cambria Math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  <a:sym typeface="+mn-ea"/>
              </a:rPr>
              <a:t>	10</a:t>
            </a:r>
            <a:r>
              <a:rPr lang="en-US" altLang="zh-CN" sz="2400" baseline="30000"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  <a:sym typeface="+mn-ea"/>
              </a:rPr>
              <a:t>6</a:t>
            </a:r>
            <a:r>
              <a:rPr lang="en-US" altLang="zh-CN" sz="2400" baseline="30000"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  <a:sym typeface="+mn-ea"/>
              </a:rPr>
              <a:t> </a:t>
            </a:r>
            <a:r>
              <a:rPr lang="zh-CN" altLang="en-US" sz="2400">
                <a:latin typeface="Cambria Math" panose="02040503050406030204" pitchFamily="18" charset="0"/>
                <a:ea typeface="宋体" panose="02010600030101010101" pitchFamily="2" charset="-122"/>
                <a:cs typeface="Cambria Math" panose="02040503050406030204" pitchFamily="18" charset="0"/>
                <a:sym typeface="+mn-ea"/>
              </a:rPr>
              <a:t>时与埃氏筛法差不多</a:t>
            </a:r>
            <a:endParaRPr lang="zh-CN" altLang="en-US" sz="2400">
              <a:latin typeface="Cambria Math" panose="02040503050406030204" pitchFamily="18" charset="0"/>
              <a:ea typeface="宋体" panose="02010600030101010101" pitchFamily="2" charset="-122"/>
              <a:cs typeface="Cambria Math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sz="2400">
              <a:latin typeface="Cambria Math" panose="02040503050406030204" pitchFamily="18" charset="0"/>
              <a:ea typeface="宋体" panose="02010600030101010101" pitchFamily="2" charset="-122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94335" y="1181100"/>
                <a:ext cx="7618095" cy="193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埃氏筛选中，以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n=50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为例，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30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这个数被筛了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3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次，分别是：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15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p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10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p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10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p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35" y="1181100"/>
                <a:ext cx="7618095" cy="193802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549275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defTabSz="914400"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欧拉筛法（线性筛）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74955" y="1238250"/>
                <a:ext cx="8306435" cy="3794125"/>
              </a:xfrm>
            </p:spPr>
            <p:txBody>
              <a:bodyPr vert="horz" wrap="square" lIns="0" tIns="34294" rIns="0" bIns="34294" anchor="t" anchorCtr="0">
                <a:noAutofit/>
              </a:bodyPr>
              <a:p>
                <a:pPr defTabSz="914400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枚举 </a:t>
                </a:r>
                <a14:m>
                  <m:oMath xmlns:m="http://schemas.openxmlformats.org/officeDocument/2006/math"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n</m:t>
                    </m:r>
                    <m:r>
                      <a:rPr lang="en-US" altLang="en-US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中的每一个数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：</a:t>
                </a:r>
                <a:endParaRPr lang="en-US" altLang="zh-CN" sz="2400" kern="1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lvl="1" defTabSz="914400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如果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是素数则保存到素数表中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;</a:t>
                </a:r>
                <a:endParaRPr lang="en-US" altLang="zh-CN" sz="2400" kern="1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lvl="1" defTabSz="914400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利用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和素数表中的素数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prime[j]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去筛除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i*prime[j]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，为了确保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i*prime[j]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只被素数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prime[j]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筛除过这一次，要确保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prime[j]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是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i*prime[j]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中最小的素因子，即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中不能有比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prime[j]</a:t>
                </a:r>
                <a:r>
                  <a:rPr lang="en-US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还要小的素因子。</a:t>
                </a:r>
                <a:endParaRPr lang="en-US" altLang="en-US" sz="2400" kern="1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457200" lvl="1" indent="0" defTabSz="91440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endParaRPr lang="zh-CN" altLang="en-US" sz="2400" kern="1200">
                  <a:highlight>
                    <a:srgbClr val="FFFF00"/>
                  </a:highligh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7411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955" y="1238250"/>
                <a:ext cx="8306435" cy="3794125"/>
              </a:xfrm>
              <a:blipFill rotWithShape="1">
                <a:blip r:embed="rId1"/>
                <a:stretch>
                  <a:fillRect r="-1827" b="-4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C47FD1-F99B-224A-B01C-180B922C0EAB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3280" y="4909185"/>
            <a:ext cx="59156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lvl="1" indent="0" defTabSz="91440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核心：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只会被最小质数因子筛掉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17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35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549275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defTabSz="914400"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欧拉筛法（线性筛）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74955" y="1238250"/>
                <a:ext cx="8504555" cy="4775835"/>
              </a:xfrm>
            </p:spPr>
            <p:txBody>
              <a:bodyPr vert="horz" wrap="square" lIns="0" tIns="34294" rIns="0" bIns="34294" anchor="t" anchorCtr="0">
                <a:noAutofit/>
              </a:bodyPr>
              <a:p>
                <a:pPr marL="0" indent="0" defTabSz="91440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1.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如果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素数的话，</a:t>
                </a:r>
                <a:r>
                  <a:rPr lang="zh-CN" altLang="en-US" sz="2400" kern="1200">
                    <a:solidFill>
                      <a:srgbClr val="FF0000"/>
                    </a:solidFill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素数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2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zh-CN" altLang="en-US" sz="2400" kern="1200">
                    <a:solidFill>
                      <a:srgbClr val="FF0000"/>
                    </a:solidFill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乘以不大于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20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zh-CN" altLang="en-US" sz="2400" kern="1200">
                    <a:solidFill>
                      <a:srgbClr val="FF0000"/>
                    </a:solidFill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的素数，这样筛除的数是不会重复的（线性筛选的理论基础）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。筛出的数都是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n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p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p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的形式，且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p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 和 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p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不相等；如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:</a:t>
                </a:r>
                <a:endParaRPr lang="en-US" altLang="zh-CN" sz="2400" kern="1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 algn="l" defTabSz="91440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i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: 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n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zh-CN" sz="2400" kern="1200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  <a:p>
                <a:pPr marL="0" indent="0" defTabSz="91440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        </m:t>
                      </m:r>
                      <m:r>
                        <m:rPr>
                          <m:sty m:val="p"/>
                        </m:rP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i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: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altLang="zh-CN" sz="2400" kern="1200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  <a:p>
                <a:pPr marL="0" indent="0" defTabSz="91440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        </m:t>
                      </m:r>
                      <m:r>
                        <m:rPr>
                          <m:sty m:val="p"/>
                        </m:rP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i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: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400" kern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m:t> </m:t>
                      </m:r>
                    </m:oMath>
                  </m:oMathPara>
                </a14:m>
                <a:endParaRPr lang="en-US" altLang="zh-CN" sz="2400" kern="1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 defTabSz="91440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不会有值相等</a:t>
                </a:r>
                <a:endParaRPr lang="zh-CN" altLang="en-US" sz="2400" kern="1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 defTabSz="91440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2. 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如果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是合数，此时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可以表示成递增素数相乘</a:t>
                </a:r>
                <a14:m>
                  <m:oMath xmlns:m="http://schemas.openxmlformats.org/officeDocument/2006/math"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 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i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p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p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∗...∗</m:t>
                    </m:r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pn</m:t>
                    </m:r>
                  </m:oMath>
                </a14:m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𝑝𝑖</m:t>
                    </m:r>
                    <m:r>
                      <a:rPr lang="en-US" altLang="zh-CN" sz="2400" i="1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≤</m:t>
                    </m:r>
                    <m:r>
                      <a:rPr lang="en-US" altLang="zh-CN" sz="2400" i="1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𝑝𝑗</m:t>
                    </m:r>
                    <m:r>
                      <a:rPr lang="en-US" altLang="zh-CN" sz="2400" i="1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&lt;=</m:t>
                    </m:r>
                    <m:r>
                      <a:rPr lang="en-US" altLang="zh-CN" sz="2400" i="1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𝑗</m:t>
                    </m:r>
                    <m:r>
                      <a:rPr lang="en-US" altLang="zh-CN" sz="2400" i="1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p</m:t>
                    </m:r>
                    <m:r>
                      <a:rPr lang="en-US" altLang="zh-CN" sz="2400" kern="1200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也是最小的系数。</a:t>
                </a:r>
                <a:endParaRPr lang="en-US" altLang="zh-CN" sz="2400" kern="1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0" indent="0" defTabSz="91440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zh-CN" altLang="en-US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400" kern="12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endParaRPr lang="en-US" altLang="en-US" sz="2400" kern="12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 marL="457200" lvl="1" indent="0" defTabSz="91440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endParaRPr lang="zh-CN" altLang="en-US" sz="2400" kern="1200">
                  <a:highlight>
                    <a:srgbClr val="FFFF00"/>
                  </a:highlight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7411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955" y="1238250"/>
                <a:ext cx="8504555" cy="4775835"/>
              </a:xfrm>
              <a:blipFill rotWithShape="1">
                <a:blip r:embed="rId1"/>
                <a:stretch>
                  <a:fillRect b="-21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C47FD1-F99B-224A-B01C-180B922C0EAB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4" name="表格 38913"/>
          <p:cNvGraphicFramePr/>
          <p:nvPr>
            <p:custDataLst>
              <p:tags r:id="rId1"/>
            </p:custDataLst>
          </p:nvPr>
        </p:nvGraphicFramePr>
        <p:xfrm>
          <a:off x="262890" y="1245235"/>
          <a:ext cx="8618855" cy="4498340"/>
        </p:xfrm>
        <a:graphic>
          <a:graphicData uri="http://schemas.openxmlformats.org/drawingml/2006/table">
            <a:tbl>
              <a:tblPr/>
              <a:tblGrid>
                <a:gridCol w="699135"/>
                <a:gridCol w="1418590"/>
                <a:gridCol w="1950720"/>
                <a:gridCol w="839470"/>
                <a:gridCol w="2240280"/>
                <a:gridCol w="1470660"/>
              </a:tblGrid>
              <a:tr h="40513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>
                        <a:buNone/>
                      </a:pPr>
                      <a:endParaRPr lang="zh-CN" altLang="zh-CN" sz="1350" b="1">
                        <a:solidFill>
                          <a:srgbClr val="FFFFFF"/>
                        </a:solidFill>
                        <a:latin typeface="Euphemia" pitchFamily="34" charset="-79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2F2F2"/>
                          </a:solidFill>
                          <a:latin typeface="Heiti SC Medium" pitchFamily="2" charset="-128"/>
                          <a:ea typeface="Heiti SC Medium" pitchFamily="2" charset="-128"/>
                        </a:rPr>
                        <a:t>素数表</a:t>
                      </a:r>
                      <a:endParaRPr lang="zh-CN" altLang="en-US" sz="1200" dirty="0">
                        <a:solidFill>
                          <a:srgbClr val="F2F2F2"/>
                        </a:solidFill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484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2F2F2"/>
                          </a:solidFill>
                          <a:latin typeface="Heiti SC Medium" pitchFamily="2" charset="-128"/>
                          <a:ea typeface="Heiti SC Medium" pitchFamily="2" charset="-128"/>
                        </a:rPr>
                        <a:t>筛除的数</a:t>
                      </a:r>
                      <a:endParaRPr lang="zh-CN" altLang="en-US" sz="1200" dirty="0">
                        <a:solidFill>
                          <a:srgbClr val="F2F2F2"/>
                        </a:solidFill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484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>
                        <a:buNone/>
                      </a:pPr>
                      <a:endParaRPr lang="zh-CN" altLang="zh-CN" sz="1350" b="1">
                        <a:solidFill>
                          <a:srgbClr val="FFFFFF"/>
                        </a:solidFill>
                        <a:latin typeface="Euphemia" pitchFamily="34" charset="-79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0"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2F2F2"/>
                          </a:solidFill>
                          <a:latin typeface="Heiti SC Medium" pitchFamily="2" charset="-128"/>
                          <a:ea typeface="Heiti SC Medium" pitchFamily="2" charset="-128"/>
                        </a:rPr>
                        <a:t>素数表</a:t>
                      </a:r>
                      <a:endParaRPr lang="zh-CN" altLang="en-US" sz="1200" dirty="0">
                        <a:solidFill>
                          <a:srgbClr val="F2F2F2"/>
                        </a:solidFill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4843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zh-CN" altLang="en-US" sz="1200" dirty="0">
                          <a:solidFill>
                            <a:srgbClr val="F2F2F2"/>
                          </a:solidFill>
                          <a:latin typeface="Heiti SC Medium" pitchFamily="2" charset="-128"/>
                          <a:ea typeface="Heiti SC Medium" pitchFamily="2" charset="-128"/>
                        </a:rPr>
                        <a:t>筛除的数</a:t>
                      </a:r>
                      <a:endParaRPr lang="zh-CN" altLang="en-US" sz="1200" dirty="0">
                        <a:solidFill>
                          <a:srgbClr val="F2F2F2"/>
                        </a:solidFill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4843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2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dirty="0">
                          <a:latin typeface="Heiti SC Medium" pitchFamily="2" charset="-128"/>
                          <a:ea typeface="Heiti SC Medium" pitchFamily="2" charset="-128"/>
                        </a:rPr>
                        <a:t>{2}</a:t>
                      </a:r>
                      <a:endParaRPr lang="en-US" altLang="zh-CN" sz="12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{4}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13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{2,3,5,7,11,13}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{26,39}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</a:tr>
              <a:tr h="37274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>
                          <a:latin typeface="Heiti SC Medium" pitchFamily="2" charset="-128"/>
                          <a:ea typeface="Heiti SC Medium" pitchFamily="2" charset="-128"/>
                        </a:rPr>
                        <a:t>3</a:t>
                      </a:r>
                      <a:endParaRPr lang="en-US" altLang="zh-CN" sz="1200" b="1" i="1" u="sng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dirty="0">
                          <a:latin typeface="Heiti SC Medium" pitchFamily="2" charset="-128"/>
                          <a:ea typeface="Heiti SC Medium" pitchFamily="2" charset="-128"/>
                        </a:rPr>
                        <a:t>{6,9}</a:t>
                      </a:r>
                      <a:endParaRPr lang="en-US" altLang="zh-CN" sz="12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>
                          <a:latin typeface="Heiti SC Medium" pitchFamily="2" charset="-128"/>
                          <a:ea typeface="Heiti SC Medium" pitchFamily="2" charset="-128"/>
                        </a:rPr>
                        <a:t>14</a:t>
                      </a:r>
                      <a:endParaRPr lang="en-US" altLang="zh-CN" sz="1200" b="1" i="1" u="sng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{2,3,5,7,11,13}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{28}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  <a:tr h="37211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4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dirty="0">
                          <a:latin typeface="Heiti SC Medium" pitchFamily="2" charset="-128"/>
                          <a:ea typeface="Heiti SC Medium" pitchFamily="2" charset="-128"/>
                        </a:rPr>
                        <a:t>{8}</a:t>
                      </a:r>
                      <a:endParaRPr lang="en-US" altLang="zh-CN" sz="12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15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{2,3,5,7,11,13}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{30,45}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</a:tr>
              <a:tr h="37274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5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{10,15,25}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16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{2,3,5,7,11,13}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{32}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  <a:tr h="37211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6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{12}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>
                          <a:latin typeface="Heiti SC Medium" pitchFamily="2" charset="-128"/>
                          <a:ea typeface="Heiti SC Medium" pitchFamily="2" charset="-128"/>
                        </a:rPr>
                        <a:t>17</a:t>
                      </a:r>
                      <a:endParaRPr lang="en-US" altLang="zh-CN" sz="1200" b="1" i="1" u="sng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dirty="0">
                          <a:latin typeface="Heiti SC Medium" pitchFamily="2" charset="-128"/>
                          <a:ea typeface="Heiti SC Medium" pitchFamily="2" charset="-128"/>
                        </a:rPr>
                        <a:t>{2,3,5,7,11,13,17}</a:t>
                      </a:r>
                      <a:endParaRPr lang="en-US" altLang="zh-CN" sz="12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{34}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</a:tr>
              <a:tr h="37211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7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{14,21,35,49}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18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dirty="0">
                          <a:latin typeface="Heiti SC Medium" pitchFamily="2" charset="-128"/>
                          <a:ea typeface="Heiti SC Medium" pitchFamily="2" charset="-128"/>
                        </a:rPr>
                        <a:t>{2,3,5,7,11,13,17}</a:t>
                      </a:r>
                      <a:endParaRPr lang="en-US" altLang="zh-CN" sz="12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{36}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  <a:tr h="37211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8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{16}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19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{2,3,5,7,11,13,17,19}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{38}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</a:tr>
              <a:tr h="37020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9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{18,27}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20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dirty="0">
                          <a:latin typeface="Heiti SC Medium" pitchFamily="2" charset="-128"/>
                          <a:ea typeface="Heiti SC Medium" pitchFamily="2" charset="-128"/>
                        </a:rPr>
                        <a:t>{2,3,5,7,11,13,17,19}</a:t>
                      </a:r>
                      <a:endParaRPr lang="en-US" altLang="zh-CN" sz="12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{20}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  <a:tr h="37274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10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{20}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21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{2,3,5,7,11,13,17,19}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dirty="0">
                          <a:latin typeface="Heiti SC Medium" pitchFamily="2" charset="-128"/>
                          <a:ea typeface="Heiti SC Medium" pitchFamily="2" charset="-128"/>
                        </a:rPr>
                        <a:t>{42}</a:t>
                      </a:r>
                      <a:endParaRPr lang="en-US" altLang="zh-CN" sz="12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</a:tr>
              <a:tr h="37211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11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{2,3,5,7,11}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{22,33}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22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{2,3,5,7,11,13,17,19}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dirty="0">
                          <a:latin typeface="Heiti SC Medium" pitchFamily="2" charset="-128"/>
                          <a:ea typeface="Heiti SC Medium" pitchFamily="2" charset="-128"/>
                        </a:rPr>
                        <a:t>{44}</a:t>
                      </a:r>
                      <a:endParaRPr lang="en-US" altLang="zh-CN" sz="12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</a:tr>
              <a:tr h="37274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12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{2,3,5,7,11}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{24}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b="1" i="1" u="sng" dirty="0">
                          <a:latin typeface="Heiti SC Medium" pitchFamily="2" charset="-128"/>
                          <a:ea typeface="Heiti SC Medium" pitchFamily="2" charset="-128"/>
                        </a:rPr>
                        <a:t>...</a:t>
                      </a:r>
                      <a:endParaRPr lang="en-US" altLang="zh-CN" sz="1200" b="1" i="1" u="sng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>
                          <a:latin typeface="Heiti SC Medium" pitchFamily="2" charset="-128"/>
                          <a:ea typeface="Heiti SC Medium" pitchFamily="2" charset="-128"/>
                        </a:rPr>
                        <a:t>...</a:t>
                      </a:r>
                      <a:endParaRPr lang="en-US" altLang="zh-CN" sz="120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Euphemia" pitchFamily="34" charset="-79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0" algn="ctr">
                        <a:buNone/>
                      </a:pPr>
                      <a:r>
                        <a:rPr lang="en-US" altLang="zh-CN" sz="1200" dirty="0">
                          <a:latin typeface="Heiti SC Medium" pitchFamily="2" charset="-128"/>
                          <a:ea typeface="Heiti SC Medium" pitchFamily="2" charset="-128"/>
                        </a:rPr>
                        <a:t>...</a:t>
                      </a:r>
                      <a:endParaRPr lang="en-US" altLang="zh-CN" sz="1200" dirty="0">
                        <a:latin typeface="Heiti SC Medium" pitchFamily="2" charset="-128"/>
                        <a:ea typeface="Heiti SC Medium" pitchFamily="2" charset="-128"/>
                      </a:endParaRPr>
                    </a:p>
                  </a:txBody>
                  <a:tcPr marL="68595" marR="68595" marT="34291" marB="34291" anchor="t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FCF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50ED54-9EC4-FB48-8197-0747D36E082D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1495" y="374650"/>
            <a:ext cx="7597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线性筛 n=50 的筛选过程图示：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日期占位符 2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56E283-2E6B-2A40-9293-6BC74F08DF84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幻灯片编号占位符 4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549275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defTabSz="914400"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欧拉筛法（线性筛）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1198245"/>
            <a:ext cx="8388350" cy="28092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3705" y="4007485"/>
            <a:ext cx="8162925" cy="230695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1)当i%primes[j]!=0时,说明此时遍历到的primes[j]不是i的质因子，那么只可能是此时的primes[j]&lt;i的最小质因子,所以primes[j]*i的最小质因子就是primes[j];</a:t>
            </a:r>
            <a:endParaRPr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2)当有i%primes[j]==0时,说明i的最小质因子是primes[j],因此primes[j]*i的最小质因子也就应该是prime[j]，之后接着用st[primes[j+1]*i]=true去筛合数时，就不是用最小质因子去更新了,因为i有最小质因子primes[j]&lt;primes[j+1],此时的primes[j+1]不是primes[j+1]*i的最小质因子，此时就应该退出循环，避免之后重复进行筛选。</a:t>
            </a:r>
            <a:endParaRPr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59130"/>
          </a:xfrm>
        </p:spPr>
        <p:txBody>
          <a:bodyPr>
            <a:normAutofit fontScale="90000"/>
          </a:bodyPr>
          <a:p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634</a:t>
            </a:r>
            <a:r>
              <a:rPr lang="en-US" altLang="zh-CN" sz="3600" b="1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线性筛素数</a:t>
            </a:r>
            <a:endParaRPr lang="zh-CN" altLang="en-US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860" y="1257935"/>
            <a:ext cx="6388100" cy="4996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0395" y="231140"/>
            <a:ext cx="5963920" cy="6125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311150" y="159385"/>
            <a:ext cx="7554595" cy="925830"/>
          </a:xfrm>
        </p:spPr>
        <p:txBody>
          <a:bodyPr vert="horz" lIns="0" tIns="34294" rIns="0" bIns="34294" anchor="ctr" anchorCtr="0">
            <a:normAutofit/>
          </a:bodyPr>
          <a:p>
            <a:pPr defTabSz="914400">
              <a:buNone/>
            </a:pPr>
            <a:r>
              <a:rPr lang="zh-CN" altLang="en-US" sz="3600" b="1" kern="1200" cap="none" baseline="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素数筛法</a:t>
            </a:r>
            <a:endParaRPr lang="zh-CN" altLang="en-US" sz="3600" b="1" kern="1200" cap="none" baseline="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EFF399-6744-4445-A99D-48F71E8B473E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t="9536" b="28607"/>
          <a:stretch>
            <a:fillRect/>
          </a:stretch>
        </p:blipFill>
        <p:spPr>
          <a:xfrm>
            <a:off x="416560" y="1487805"/>
            <a:ext cx="7921625" cy="4300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4008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[</a:t>
            </a: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3934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]Prime Distance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E1115-BE80-7848-A3D0-0DD893675CC9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090" y="1247775"/>
            <a:ext cx="812355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给定两个整数 L,R，求闭区间 [L,R] 中相邻两个质数差值最小的数对与差值最大的数对。当存在多个时，输出靠前的素数对。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1≤L&lt;R&lt;2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31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1&lt;=L&lt;R&lt;=2147483647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),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R−L≤10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2435" y="1400810"/>
            <a:ext cx="787273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r="84353" b="86968"/>
          <a:stretch>
            <a:fillRect/>
          </a:stretch>
        </p:blipFill>
        <p:spPr>
          <a:xfrm>
            <a:off x="524510" y="309880"/>
            <a:ext cx="1874520" cy="5861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5386" b="60709"/>
          <a:stretch>
            <a:fillRect/>
          </a:stretch>
        </p:blipFill>
        <p:spPr>
          <a:xfrm>
            <a:off x="644525" y="3937000"/>
            <a:ext cx="6055360" cy="2056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0340"/>
          <a:stretch>
            <a:fillRect/>
          </a:stretch>
        </p:blipFill>
        <p:spPr>
          <a:xfrm>
            <a:off x="205740" y="1313180"/>
            <a:ext cx="7558405" cy="2260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165" y="1265555"/>
            <a:ext cx="83515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由于L和R的范围很大，所以，直接通过素数筛跑出答案会超时，但是，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L和R的区间</a:t>
            </a:r>
            <a:r>
              <a:rPr lang="en-US" altLang="zh-CN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&lt;=1e6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，因此我们可以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考虑求出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[L,R]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中的所有素数。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如果直接求，时间复杂度为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[R-L] *sqrt(x),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也会超时。还是需要考虑筛选法，但常规筛选法是从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[2,N]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全区域筛选，也会超时，此时我们要思考如何缩小筛选的范围？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40080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algn="l" defTabSz="914400">
              <a:buClrTx/>
              <a:buSzTx/>
              <a:buFontTx/>
              <a:buNone/>
            </a:pPr>
            <a:r>
              <a:rPr 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分析</a:t>
            </a:r>
            <a:endParaRPr lang="zh-CN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455" y="3832860"/>
            <a:ext cx="828357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我们可以先通过素数筛跑出2~sqrt（R）的所有素数，对于每个素数a，把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L，R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中所有能被a整除的数（i*a）（合数）标记，所有未被标记的数就是素数，把相邻的2个素数比较，找出差最小和最大的。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005" y="2194560"/>
            <a:ext cx="8083550" cy="41021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49571" b="67534"/>
          <a:stretch>
            <a:fillRect/>
          </a:stretch>
        </p:blipFill>
        <p:spPr>
          <a:xfrm>
            <a:off x="5785485" y="1291590"/>
            <a:ext cx="2982595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" y="1262380"/>
            <a:ext cx="8735695" cy="43338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1298575"/>
            <a:ext cx="8212455" cy="386270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68985"/>
          </a:xfrm>
        </p:spPr>
        <p:txBody>
          <a:bodyPr vert="horz" wrap="square" lIns="0" tIns="34294" rIns="0" bIns="34294" anchor="b" anchorCtr="0"/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因式分解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4" name="内容占位符 1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49885" y="1452245"/>
            <a:ext cx="9657715" cy="1231900"/>
          </a:xfrm>
          <a:blipFill>
            <a:blip r:embed="rId1"/>
            <a:stretch>
              <a:fillRect l="-1398"/>
            </a:stretch>
          </a:blipFill>
          <a:effectLst/>
        </p:spPr>
        <p:txBody>
          <a:bodyPr rtlCol="0"/>
          <a:lstStyle/>
          <a:p>
            <a:pPr fontAlgn="auto"/>
            <a:r>
              <a:rPr lang="zh-CN" altLang="en-US" strike="noStrike" noProof="1">
                <a:noFill/>
              </a:rPr>
              <a:t> </a:t>
            </a:r>
            <a:endParaRPr lang="zh-CN" altLang="en-US" strike="noStrike" noProof="1">
              <a:noFill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31629-A7C2-6141-9A92-7BACE5B08D99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265" y="2932430"/>
            <a:ext cx="797052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 = 2 * 3 * 3 = 2^1 * 3^2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 = 3 * 3 * 5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显而易见，对于一个合数N，一定存在两个数，使其相乘为N，这两个数就是N的因子。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若这两个数不为素数，则可以继续将这两个数分解，直至得到素数。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综上所述，一个合数N，是由多个素因子相乘得到。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68985"/>
          </a:xfrm>
        </p:spPr>
        <p:txBody>
          <a:bodyPr vert="horz" wrap="square" lIns="0" tIns="34294" rIns="0" bIns="34294" anchor="b" anchorCtr="0"/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因式分解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4" name="内容占位符 13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49885" y="1452245"/>
            <a:ext cx="9657715" cy="1231900"/>
          </a:xfrm>
          <a:blipFill>
            <a:blip r:embed="rId1"/>
            <a:stretch>
              <a:fillRect l="-1398"/>
            </a:stretch>
          </a:blipFill>
          <a:effectLst/>
        </p:spPr>
        <p:txBody>
          <a:bodyPr rtlCol="0"/>
          <a:lstStyle/>
          <a:p>
            <a:pPr fontAlgn="auto"/>
            <a:r>
              <a:rPr lang="zh-CN" altLang="en-US" strike="noStrike" noProof="1">
                <a:noFill/>
              </a:rPr>
              <a:t> </a:t>
            </a:r>
            <a:endParaRPr lang="zh-CN" altLang="en-US" strike="noStrike" noProof="1">
              <a:noFill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10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3431629-A7C2-6141-9A92-7BACE5B08D99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9265" y="2932430"/>
            <a:ext cx="797052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 = 2 * 3 * 3 = 2^1 * 3^2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45 = 3 * 3 * 5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.....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显而易见，对于一个合数N，一定存在两个数，使其相乘为N，这两个数就是N的因子。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若这两个数不为素数，则可以继续将这两个数分解，直至得到素数。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综上所述，一个合数N，是由多个素因子相乘得到。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39140"/>
          </a:xfrm>
        </p:spPr>
        <p:txBody>
          <a:bodyPr vert="horz" wrap="square" lIns="0" tIns="34294" rIns="0" bIns="34294" anchor="b" anchorCtr="0">
            <a:normAutofit/>
          </a:bodyPr>
          <a:p>
            <a:pPr defTabSz="914400"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1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基本概念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DA06C2-56FE-574D-A120-EFCA0DA124D7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3085" y="1226820"/>
            <a:ext cx="7963535" cy="48875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整数集合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Z={...,-2,-1,0,1,2,...}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自然数集合：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N={0,1,2,...}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整除：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a=bk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，其中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 b, k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都是整数，则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整除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记做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b|a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约数：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b|a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且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b&gt;=0,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的约数（因数），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的倍数。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整除任何数，任何数都整除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a|b, a|c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a|(b+c), a|(b-c)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800100" lvl="1" indent="-3429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a|b,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则对任意整数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c, a|(bc)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传递性：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a|b,b|c,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a|c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9850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1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[3261]质因数分解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2775" y="3124835"/>
            <a:ext cx="776859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for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int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*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&lt;=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n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++)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if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n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%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==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0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{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3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cout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&lt;&lt;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/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&lt;&lt;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endl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4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break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5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0A41E-75AA-1141-93DF-408D05C5B418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612775" y="1387475"/>
            <a:ext cx="7887970" cy="2112645"/>
          </a:xfrm>
        </p:spPr>
        <p:txBody>
          <a:bodyPr/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已知正整数n是两个不同的质数的乘积，试求出较大的那个质数。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对于100%的数据，6≤n≤2*10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4495" y="1188720"/>
            <a:ext cx="4732655" cy="514477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9850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[</a:t>
            </a: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2658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]质因数分解</a:t>
            </a: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</a:t>
            </a:r>
            <a:endParaRPr lang="en-US" altLang="zh-CN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0A41E-75AA-1141-93DF-408D05C5B418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443230" y="1252220"/>
            <a:ext cx="8425815" cy="4246245"/>
          </a:xfrm>
        </p:spPr>
        <p:txBody>
          <a:bodyPr>
            <a:normAutofit fontScale="25000"/>
          </a:bodyPr>
          <a:p>
            <a:pPr marL="0" indent="0">
              <a:buNone/>
            </a:pPr>
            <a:r>
              <a:rPr lang="en-US" altLang="zh-CN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 n 个正整数 ai，将每个数分解质因数，并按照质因数从小到大的顺序输出每个质因数的底数和指数。 </a:t>
            </a:r>
            <a:endParaRPr lang="zh-CN" altLang="en-US" sz="9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9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第一行包含整数 n。 接下来 n 行，每行包含一个正整数 ai。 </a:t>
            </a:r>
            <a:endParaRPr lang="zh-CN" altLang="en-US" sz="9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对于每个正整数 ai，按照从小到大的顺序输出其分解质因数后，每个质因数的底数和指数，每个底数和指数占一行。 </a:t>
            </a:r>
            <a:endParaRPr lang="zh-CN" altLang="en-US" sz="9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每个正整数的质因数全部输出完毕后，输出一个空行。 </a:t>
            </a:r>
            <a:endParaRPr lang="zh-CN" altLang="en-US" sz="9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9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1≤n≤100 </a:t>
            </a:r>
            <a:r>
              <a:rPr lang="en-US" altLang="zh-CN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2≤ai≤2×10</a:t>
            </a:r>
            <a:r>
              <a:rPr lang="zh-CN" altLang="en-US" sz="96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 </a:t>
            </a:r>
            <a:endParaRPr lang="zh-CN" altLang="en-US" sz="9600" baseline="30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53490"/>
            <a:ext cx="7887970" cy="2978150"/>
          </a:xfrm>
        </p:spPr>
        <p:txBody>
          <a:bodyPr/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 的质因子最多只包含一个大于 根号x 的质数。如果有两个，这两个因子的乘积就会大于 x，矛盾。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 从 2 遍历到 根号x。 用 x / i，如果余数为 0，则 i 是一个质因子。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 表示质因子 i 的指数，x /= i 为 0，则 s++， x = x / i 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最后检查是否有大于 根号x 的质因子，如果有，输出。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010" y="67310"/>
            <a:ext cx="828675" cy="973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272540"/>
            <a:ext cx="8594725" cy="44227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标题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9850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3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[</a:t>
            </a: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1329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]</a:t>
            </a: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</a:t>
            </a:r>
            <a:r>
              <a:rPr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质数因子分解</a:t>
            </a:r>
            <a:endParaRPr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B0A41E-75AA-1141-93DF-408D05C5B418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360045" y="1306195"/>
            <a:ext cx="8425815" cy="4246245"/>
          </a:xfrm>
        </p:spPr>
        <p:txBody>
          <a:bodyPr>
            <a:normAutofit fontScale="25000"/>
          </a:bodyPr>
          <a:p>
            <a:pPr marL="0" indent="0">
              <a:lnSpc>
                <a:spcPct val="120000"/>
              </a:lnSpc>
              <a:buNone/>
            </a:pPr>
            <a:r>
              <a:rPr 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数学课上，老师给同学们讲解了如何对一个正整数n进行质数因子分解，如60=2*2*3*5，其质数因子为2、2、3、5。课后，老师给同学们布置了一道习题：求一个正整数的质数因子分解形式中，各质数因子之和（如果质数因子重复的话，则必须多次计算；注意1不是质数）。例如60的质数因子之和为12。请你通过编程的方法帮同学们解答这道习题。 </a:t>
            </a:r>
            <a:endParaRPr sz="9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输入格式</a:t>
            </a:r>
            <a:endParaRPr sz="9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每个测试数据n占一行， </a:t>
            </a:r>
            <a:endParaRPr sz="9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2≤</a:t>
            </a:r>
            <a:r>
              <a:rPr lang="en-US" altLang="zh-CN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9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≤2×10</a:t>
            </a:r>
            <a:r>
              <a:rPr lang="zh-CN" altLang="en-US" sz="96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 </a:t>
            </a:r>
            <a:endParaRPr lang="zh-CN" altLang="en-US" sz="9600" baseline="30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1976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4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[4329]: Sherlock and his girlfriend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D00877-A1AC-A744-9A87-57D09C37943C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2775" y="1194435"/>
            <a:ext cx="823404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夏洛克有了一个新女朋友。情人节快到了，他想送给她一些珠宝。他买了n件珠宝。第i件的价格等于i+1，即珠宝的价格为2,3,4，。。。n+1。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沃森给夏洛克一个挑战，让他给这些珠宝上色，如果其中一件的价格是另一件价格的素因子，那么两件的颜色就不能一样。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此外，沃森要求他尽量减少使用不同颜色的数量。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输入一行包含单个整数n（1≤N≤1000000)− 珠宝的数量。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输出的第一行应该包含一个整数k，即在给定约束条件下可用于为珠宝件上色的最小颜色数。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下一行由n个空格分隔的整数（介于1和k之间）组成，这些整数按照价格上涨的顺序指定每件物品的颜色。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如果有多种方法可以使用k颜色为工件着色，则可以输出其中任何一种。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19760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algn="l" defTabSz="914400">
              <a:buClrTx/>
              <a:buSzTx/>
              <a:buFontTx/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分析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D00877-A1AC-A744-9A87-57D09C37943C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95" y="3561715"/>
            <a:ext cx="7887335" cy="769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4543425"/>
            <a:ext cx="7818755" cy="145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86410" y="1167130"/>
            <a:ext cx="835215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目说如果一件珠宝的价格是另一件珠宝价格的素因子，那么两件珠宝就不能有相同的颜色，两者颜色不同。那么一个无论多大的非素数都可以分解为多个因子，所以题目的本质只是让我们区别素数和非素数，所以最多的颜色种类也只有两种，至于素数是1还是非素数是1，都是可以过的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9535" y="0"/>
            <a:ext cx="4099560" cy="3174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60" y="2132965"/>
            <a:ext cx="6218555" cy="472503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3 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筛选法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0B718-2C48-C746-8655-468668EFD990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75920" y="1459865"/>
                <a:ext cx="8314055" cy="4601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常规</a:t>
                </a:r>
                <a:r>
                  <a:rPr lang="zh-CN" alt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cs typeface="+mj-cs"/>
                    <a:sym typeface="+mn-ea"/>
                  </a:rPr>
                  <a:t>试除法，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通常写一个函数对要判断的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整数x，时间复杂度为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.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如果要判断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n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的数是否是素数，时间复杂度为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O(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∗</m:t>
                    </m:r>
                    <m:rad>
                      <m:radPr>
                        <m:degHide m:val="on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)。</m:t>
                    </m:r>
                  </m:oMath>
                </a14:m>
                <a:endParaRPr lang="en-US" altLang="zh-CN" sz="2400" i="1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  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如果能够实现准备好</a:t>
                </a:r>
                <a:r>
                  <a:rPr lang="zh-CN" altLang="en-US" sz="2400" b="1">
                    <a:solidFill>
                      <a:srgbClr val="FF0000"/>
                    </a:solidFill>
                    <a:highlight>
                      <a:srgbClr val="FFFF00"/>
                    </a:highlight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素数表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就可以帮助我们更有效地求解素数的相关问题。筛选法可以快速列举给定范围内的所有素数。其时间复杂度不大于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O(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𝑙𝑜𝑔𝑛</m:t>
                    </m:r>
                  </m:oMath>
                </a14:m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)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。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</a:t>
                </a:r>
                <a:endPara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0" y="1459865"/>
                <a:ext cx="8314055" cy="460121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标题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39140"/>
          </a:xfrm>
        </p:spPr>
        <p:txBody>
          <a:bodyPr vert="horz" wrap="square" lIns="0" tIns="34294" rIns="0" bIns="34294" anchor="b" anchorCtr="0">
            <a:normAutofit/>
          </a:bodyPr>
          <a:p>
            <a:pPr defTabSz="914400"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1 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素数与合数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C8E75CC-CB5A-FB47-B942-24FE46CDB3C3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960" y="1361440"/>
            <a:ext cx="82619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素数：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a&gt;1 且除了1和本身外不能被其它数整除的数。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合数：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a&gt;1 且不是素数的数称为合数。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其他整数（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0,1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负整数）既不是素数也不是合数。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素数有无穷多个，但分布比较稀疏，不大于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的素数约有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n/ln(n)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fade thruBlk="1"/>
      </p:transition>
    </mc:Choice>
    <mc:Fallback>
      <p:transition spd="slow">
        <p:fade thruBlk="1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634365" y="365125"/>
            <a:ext cx="7887970" cy="640080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algn="l" defTabSz="914400">
              <a:buClrTx/>
              <a:buSzTx/>
              <a:buFontTx/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[</a:t>
            </a: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7549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]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最强素数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E1115-BE80-7848-A3D0-0DD893675CC9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0375" y="1367155"/>
            <a:ext cx="822388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素数41能写成连续6个素数之和：41=2+3+5+7+11+13。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现在要求n以内的素数中，能表示为最多连续素数之和的那个数，如果有多个答案，请输出最大的那个素数。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输入仅一行，一个整数n。100%的数据，1&lt;=n&lt;=1000000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输出就一个整数，为所求的能表示为最多连续素数和的那个素数。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输入样例 100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输出样例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41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634365" y="365125"/>
            <a:ext cx="7887970" cy="640080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algn="l" defTabSz="914400">
              <a:buClrTx/>
              <a:buSzTx/>
              <a:buFontTx/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分析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E1115-BE80-7848-A3D0-0DD893675CC9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5465" y="1721485"/>
            <a:ext cx="797687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题目要求找[1,n]范围内能表示为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最多个连续素数和的素数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并输出（如果有多个输出最大的）。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首先筛选出一定范围内所需要的素数并存储，然后在找出不大于 n 的最大素数下标 x，暴力枚举所有 prime[0]~prime[x]里所有组合，就可以得到答案。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634365" y="365125"/>
            <a:ext cx="7887970" cy="640080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algn="l" defTabSz="914400">
              <a:buClrTx/>
              <a:buSzTx/>
              <a:buFontTx/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求出所有素数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E1115-BE80-7848-A3D0-0DD893675CC9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50" y="1167130"/>
            <a:ext cx="5469890" cy="51212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634365" y="365125"/>
            <a:ext cx="7887970" cy="640080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algn="l" defTabSz="914400">
              <a:buClrTx/>
              <a:buSzTx/>
              <a:buFontTx/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统计最长和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6E1115-BE80-7848-A3D0-0DD893675CC9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7675" y="1158875"/>
            <a:ext cx="8556625" cy="50355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4930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筛法优化素因数分解-1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2770" name="内容占位符 2"/>
          <p:cNvSpPr>
            <a:spLocks noGrp="1"/>
          </p:cNvSpPr>
          <p:nvPr>
            <p:ph idx="1"/>
          </p:nvPr>
        </p:nvSpPr>
        <p:spPr>
          <a:xfrm>
            <a:off x="628759" y="1253490"/>
            <a:ext cx="7888070" cy="4351338"/>
          </a:xfrm>
        </p:spPr>
        <p:txBody>
          <a:bodyPr vert="horz" wrap="square" lIns="0" tIns="34294" rIns="0" bIns="34294" anchor="t" anchorCtr="0"/>
          <a:p>
            <a:pPr defTabSz="914400">
              <a:lnSpc>
                <a:spcPct val="150000"/>
              </a:lnSpc>
            </a:pPr>
            <a:r>
              <a:rPr lang="zh-CN" altLang="en-US" sz="2400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利用埃氏筛法可以快速实现素因数分解，只要在判定</a:t>
            </a:r>
            <a:r>
              <a:rPr lang="en-US" altLang="en-US" sz="2400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素</a:t>
            </a:r>
            <a:r>
              <a:rPr lang="zh-CN" altLang="en-US" sz="2400" kern="120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数时记录下每个数值的最小素因数即可。算法实现如下：</a:t>
            </a:r>
            <a:endParaRPr lang="zh-CN" altLang="en-US" sz="2400" kern="120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6130" y="2908411"/>
            <a:ext cx="7554244" cy="189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#define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maxn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1000000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bool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maxn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];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3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int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minFactor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maxn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];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//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记录每个数的最小素因数的数组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5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void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eratos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int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n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){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6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int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,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7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0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false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8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minFactor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0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minFactor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-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9</a:t>
            </a: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nn-N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for</a:t>
            </a:r>
            <a:r>
              <a:rPr kumimoji="0" lang="nn-N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 </a:t>
            </a:r>
            <a:r>
              <a:rPr kumimoji="0" lang="nn-N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nn-N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 </a:t>
            </a:r>
            <a:r>
              <a:rPr kumimoji="0" lang="nn-N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&lt;=</a:t>
            </a: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n</a:t>
            </a:r>
            <a:r>
              <a:rPr kumimoji="0" lang="nn-N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++</a:t>
            </a: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nn-N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</a:t>
            </a:r>
            <a:r>
              <a:rPr kumimoji="0" lang="nn-NO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{</a:t>
            </a:r>
            <a:endParaRPr kumimoji="0" lang="nn-NO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10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true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11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minFactor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//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初始化，表示还未找到最小的素因数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12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D305861-68B4-954E-B38B-CC808FF1E2BA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380" y="2493645"/>
            <a:ext cx="6865620" cy="373824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39445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defTabSz="914400"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筛法优化素因数分解-2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8790" y="2145027"/>
            <a:ext cx="8087848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13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for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 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 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*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i 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&lt;=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n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++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nn-NO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{</a:t>
            </a:r>
            <a:r>
              <a:rPr kumimoji="0" lang="nn-NO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endParaRPr kumimoji="0" lang="nn-NO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14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if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]){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15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for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*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&lt;=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n</a:t>
            </a:r>
            <a:r>
              <a:rPr kumimoji="0" lang="en-US" altLang="zh-CN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+=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){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16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	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false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17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	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if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minFactor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]==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//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如果此前尚未找到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的素因数，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18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		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//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那么将其设为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19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		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minFactor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[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j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]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endParaRPr kumimoji="0" lang="en-US" altLang="zh-CN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20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21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22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23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8399A5-ACBF-1B42-99CE-DA016B171159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8675" y="1609090"/>
            <a:ext cx="7967345" cy="40773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日期占位符 2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2C9C40-8811-EC44-B911-4194093AF14C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幻灯片编号占位符 3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39445"/>
          </a:xfrm>
        </p:spPr>
        <p:txBody>
          <a:bodyPr vert="horz" wrap="square" lIns="0" tIns="34294" rIns="0" bIns="34294" anchor="b" anchorCtr="0">
            <a:normAutofit fontScale="90000"/>
          </a:bodyPr>
          <a:p>
            <a:pPr defTabSz="914400">
              <a:buNone/>
            </a:pP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筛法优化素因数分解-</a:t>
            </a: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3</a:t>
            </a:r>
            <a:endParaRPr lang="en-US" altLang="zh-CN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855" y="1233805"/>
            <a:ext cx="6624955" cy="49961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49605"/>
          </a:xfrm>
        </p:spPr>
        <p:txBody>
          <a:bodyPr vert="horz" wrap="square" lIns="0" tIns="34294" rIns="0" bIns="34294" anchor="b" anchorCtr="0">
            <a:normAutofit/>
          </a:bodyPr>
          <a:p>
            <a:pPr defTabSz="914400"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素数判定（试除法）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30200" y="1301115"/>
            <a:ext cx="8815070" cy="2171700"/>
          </a:xfrm>
          <a:blipFill>
            <a:blip r:embed="rId1"/>
            <a:stretch>
              <a:fillRect l="-1398"/>
            </a:stretch>
          </a:blipFill>
          <a:effectLst/>
        </p:spPr>
        <p:txBody>
          <a:bodyPr rtlCol="0"/>
          <a:lstStyle/>
          <a:p>
            <a:pPr fontAlgn="auto"/>
            <a:r>
              <a:rPr lang="zh-CN" altLang="en-US" strike="noStrike" noProof="1">
                <a:noFill/>
              </a:rPr>
              <a:t> </a:t>
            </a:r>
            <a:endParaRPr lang="zh-CN" altLang="en-US" strike="noStrike" noProof="1">
              <a:noFill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94726-4A10-AF4F-8AAB-84F4D8F6D91C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649605"/>
          </a:xfrm>
        </p:spPr>
        <p:txBody>
          <a:bodyPr vert="horz" wrap="square" lIns="0" tIns="34294" rIns="0" bIns="34294" anchor="b" anchorCtr="0">
            <a:normAutofit/>
          </a:bodyPr>
          <a:p>
            <a:pPr defTabSz="914400"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2.1 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素数判定（试除法）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3" name="内容占位符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30200" y="1301115"/>
            <a:ext cx="8815070" cy="2171700"/>
          </a:xfrm>
          <a:blipFill>
            <a:blip r:embed="rId1"/>
            <a:stretch>
              <a:fillRect l="-1398"/>
            </a:stretch>
          </a:blipFill>
          <a:effectLst/>
        </p:spPr>
        <p:txBody>
          <a:bodyPr rtlCol="0"/>
          <a:lstStyle/>
          <a:p>
            <a:pPr fontAlgn="auto"/>
            <a:r>
              <a:rPr lang="zh-CN" altLang="en-US" strike="noStrike" noProof="1">
                <a:noFill/>
              </a:rPr>
              <a:t> </a:t>
            </a:r>
            <a:endParaRPr lang="zh-CN" altLang="en-US" strike="noStrike" noProof="1">
              <a:noFill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0855" y="3687445"/>
            <a:ext cx="813371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bool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isPrime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int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n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){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if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n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==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1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return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false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3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else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{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4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for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8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int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2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*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&lt;=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n</a:t>
            </a:r>
            <a:r>
              <a:rPr kumimoji="0" lang="en-US" altLang="zh-CN" b="1" i="0" u="none" strike="noStrike" kern="1200" cap="none" spc="0" normalizeH="0" baseline="0" noProof="0" dirty="0" err="1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++)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5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if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(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n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%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i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==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0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)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return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false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6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return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true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;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7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8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	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3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  <a:sym typeface="+mn-ea"/>
              </a:rPr>
              <a:t>}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highlight>
                <a:srgbClr val="FFFFF3"/>
              </a:highlight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94726-4A10-AF4F-8AAB-84F4D8F6D91C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幻灯片编号占位符 5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2.2 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朴素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筛选法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0B718-2C48-C746-8655-468668EFD990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43585" y="1426210"/>
                <a:ext cx="7657465" cy="15297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   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对于序列中的每个合数，一定可以写成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的形式，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是序列左边较小的数，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是倍数，枚举倍数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,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把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标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  <a:sym typeface="+mn-ea"/>
                  </a:rPr>
                  <a:t>记为合数，这就是筛选法。</a:t>
                </a:r>
                <a:endParaRPr lang="zh-CN" alt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85" y="1426210"/>
                <a:ext cx="7657465" cy="1529715"/>
              </a:xfrm>
              <a:prstGeom prst="rect">
                <a:avLst/>
              </a:prstGeom>
              <a:blipFill rotWithShape="1">
                <a:blip r:embed="rId1"/>
                <a:stretch>
                  <a:fillRect r="-7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831215" y="3430270"/>
            <a:ext cx="7717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2 3 4 5 6 7 8 9 10 11 12 13 14 15 16 17 18 19 20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1215" y="4343400"/>
            <a:ext cx="7717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2 3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5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7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9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11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13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15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17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19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endParaRPr lang="en-US" altLang="zh-CN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2.2 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朴素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筛选法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0B718-2C48-C746-8655-468668EFD990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2775" y="1200785"/>
            <a:ext cx="8314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2 3 4 5 6 7 8 9 10 11 12 13 14 15 16 17 18 19 20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2775" y="2113915"/>
            <a:ext cx="8314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2 3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5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7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9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11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13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15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17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19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endParaRPr lang="en-US" altLang="zh-CN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2775" y="3027045"/>
            <a:ext cx="8314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2 3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5 </a:t>
            </a:r>
            <a:r>
              <a:rPr 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7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11 </a:t>
            </a:r>
            <a:r>
              <a:rPr 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13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17 </a:t>
            </a:r>
            <a:r>
              <a:rPr 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19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endParaRPr lang="en-US" altLang="zh-CN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775" y="3940175"/>
            <a:ext cx="8314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2 3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5 </a:t>
            </a:r>
            <a:r>
              <a:rPr 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7 </a:t>
            </a:r>
            <a:r>
              <a:rPr lang="en-US" sz="2400"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11 </a:t>
            </a:r>
            <a:r>
              <a:rPr lang="en-US" sz="2400">
                <a:solidFill>
                  <a:srgbClr val="FF0000"/>
                </a:solidFill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13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17 </a:t>
            </a:r>
            <a:r>
              <a:rPr 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19 </a:t>
            </a:r>
            <a:r>
              <a:rPr lang="en-US" sz="2400"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endParaRPr lang="en-US" altLang="zh-CN" sz="2400">
              <a:highlight>
                <a:srgbClr val="00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2465" y="4968875"/>
            <a:ext cx="8314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2 3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5 </a:t>
            </a:r>
            <a:r>
              <a:rPr 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7 </a:t>
            </a:r>
            <a:r>
              <a:rPr lang="en-US" sz="2400"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11 </a:t>
            </a:r>
            <a:r>
              <a:rPr lang="en-US" sz="2400">
                <a:solidFill>
                  <a:srgbClr val="FF0000"/>
                </a:solidFill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12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13 </a:t>
            </a:r>
            <a:r>
              <a:rPr lang="en-US" sz="2400">
                <a:highlight>
                  <a:srgbClr val="C0C0C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14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solidFill>
                  <a:srgbClr val="FF0000"/>
                </a:solidFill>
                <a:highlight>
                  <a:srgbClr val="8000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15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2400"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16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17 </a:t>
            </a:r>
            <a:r>
              <a:rPr lang="en-US" sz="2400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18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19 </a:t>
            </a:r>
            <a:r>
              <a:rPr lang="en-US" sz="2400">
                <a:highlight>
                  <a:srgbClr val="8000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</a:t>
            </a:r>
            <a:endParaRPr lang="en-US" altLang="zh-CN" sz="2400">
              <a:highlight>
                <a:srgbClr val="8000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7970" cy="708660"/>
          </a:xfrm>
        </p:spPr>
        <p:txBody>
          <a:bodyPr vert="horz" wrap="square" lIns="0" tIns="34294" rIns="0" bIns="34294" anchor="b" anchorCtr="0">
            <a:normAutofit/>
          </a:bodyPr>
          <a:p>
            <a:pPr algn="l" defTabSz="914400">
              <a:buClrTx/>
              <a:buSzTx/>
              <a:buFontTx/>
              <a:buNone/>
            </a:pPr>
            <a:r>
              <a:rPr lang="en-US" altLang="zh-CN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2.2  </a:t>
            </a:r>
            <a:r>
              <a:rPr lang="zh-CN" altLang="en-US" sz="3600" b="1" kern="1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朴素</a:t>
            </a:r>
            <a:r>
              <a:rPr lang="zh-CN" altLang="en-US" sz="36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筛选法</a:t>
            </a:r>
            <a:endParaRPr lang="zh-CN" altLang="en-US" sz="3600" b="1" kern="1200" dirty="0" smtClean="0">
              <a:solidFill>
                <a:schemeClr val="accent5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" name="日期占位符 1"/>
          <p:cNvSpPr txBox="1">
            <a:spLocks noGrp="1"/>
          </p:cNvSpPr>
          <p:nvPr>
            <p:ph type="dt" sz="half" idx="2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C0B718-2C48-C746-8655-468668EFD990}" type="datetime1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幻灯片编号占位符 2"/>
          <p:cNvSpPr txBox="1">
            <a:spLocks noGrp="1"/>
          </p:cNvSpPr>
          <p:nvPr>
            <p:ph type="sldNum" sz="quarter" idx="4"/>
          </p:nvPr>
        </p:nvSpPr>
        <p:spPr>
          <a:noFill/>
        </p:spPr>
        <p:txBody>
          <a:bodyPr lIns="0" tIns="34294" rIns="0" bIns="34294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F54DE5-C571-48E8-A5BC-B369434E2F4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</a:fld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245" y="3462655"/>
            <a:ext cx="8013700" cy="28936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877570" y="1186815"/>
                <a:ext cx="7639050" cy="229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10000"/>
                  </a:lnSpc>
                </a:pP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在筛选过程中，第一轮执行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n/2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次，第二轮执行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n/3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次，第三轮执行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n/4</a:t>
                </a: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次</a:t>
                </a: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....</a:t>
                </a:r>
                <a:endPara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zh-CN" altLang="en-US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时间复杂度为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+....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+...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zh-CN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altLang="zh-CN" sz="2400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                          =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𝑙𝑜𝑔𝑛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i="1"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zh-CN" altLang="en-US" sz="2400" b="1" u="sng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每个</a:t>
                </a:r>
                <a:r>
                  <a:rPr lang="en-US" altLang="zh-CN" sz="2400" b="1" u="sng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i</a:t>
                </a:r>
                <a:r>
                  <a:rPr lang="zh-CN" altLang="en-US" sz="2400" b="1" u="sng">
                    <a:latin typeface="宋体" panose="02010600030101010101" pitchFamily="2" charset="-122"/>
                    <a:ea typeface="宋体" panose="02010600030101010101" pitchFamily="2" charset="-122"/>
                    <a:cs typeface="宋体" panose="02010600030101010101" pitchFamily="2" charset="-122"/>
                  </a:rPr>
                  <a:t>都需要遍历：</a:t>
                </a:r>
                <a:endParaRPr lang="zh-CN" altLang="en-US" sz="2400" b="1" u="sng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70" y="1186815"/>
                <a:ext cx="7639050" cy="22948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/>
        </p:nvSpPr>
        <p:spPr>
          <a:xfrm>
            <a:off x="2029460" y="4621530"/>
            <a:ext cx="3971290" cy="31940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695,&quot;width&quot;:10035}"/>
</p:tagLst>
</file>

<file path=ppt/tags/tag2.xml><?xml version="1.0" encoding="utf-8"?>
<p:tagLst xmlns:p="http://schemas.openxmlformats.org/presentationml/2006/main">
  <p:tag name="KSO_WM_UNIT_TABLE_BEAUTIFY" val="smartTable{830bb496-3bef-4c97-9dfd-70d274a54db0}"/>
  <p:tag name="TABLE_ENDDRAG_ORIGIN_RECT" val="678*354"/>
  <p:tag name="TABLE_ENDDRAG_RECT" val="27*127*678*354"/>
</p:tagLst>
</file>

<file path=ppt/tags/tag3.xml><?xml version="1.0" encoding="utf-8"?>
<p:tagLst xmlns:p="http://schemas.openxmlformats.org/presentationml/2006/main">
  <p:tag name="KSO_WM_UNIT_PLACING_PICTURE_USER_VIEWPORT" val="{&quot;height&quot;:4050,&quot;width&quot;:9300}"/>
</p:tagLst>
</file>

<file path=ppt/tags/tag4.xml><?xml version="1.0" encoding="utf-8"?>
<p:tagLst xmlns:p="http://schemas.openxmlformats.org/presentationml/2006/main">
  <p:tag name="COMMONDATA" val="eyJoZGlkIjoiODMwMTdmODJjOTA1MzMzZjY4YTE3ZWQzNzJiYmQwM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6281</Words>
  <Application>WPS 演示</Application>
  <PresentationFormat>自定义</PresentationFormat>
  <Paragraphs>589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2" baseType="lpstr">
      <vt:lpstr>Arial</vt:lpstr>
      <vt:lpstr>宋体</vt:lpstr>
      <vt:lpstr>Wingdings</vt:lpstr>
      <vt:lpstr>Times New Roman</vt:lpstr>
      <vt:lpstr>微软雅黑</vt:lpstr>
      <vt:lpstr>Wingdings</vt:lpstr>
      <vt:lpstr>Courier New</vt:lpstr>
      <vt:lpstr>Cambria Math</vt:lpstr>
      <vt:lpstr>Calibri</vt:lpstr>
      <vt:lpstr>Arial Unicode MS</vt:lpstr>
      <vt:lpstr>MS Mincho</vt:lpstr>
      <vt:lpstr>Euphemia</vt:lpstr>
      <vt:lpstr>Segoe Print</vt:lpstr>
      <vt:lpstr>Heiti SC Medium</vt:lpstr>
      <vt:lpstr>Office 主题</vt:lpstr>
      <vt:lpstr>数论</vt:lpstr>
      <vt:lpstr>PowerPoint 演示文稿</vt:lpstr>
      <vt:lpstr>1 基本概念</vt:lpstr>
      <vt:lpstr>1  素数与合数</vt:lpstr>
      <vt:lpstr>2 素数判定（试除法）</vt:lpstr>
      <vt:lpstr>2.1  素数判定（试除法）</vt:lpstr>
      <vt:lpstr>2.2  朴素筛选法</vt:lpstr>
      <vt:lpstr>2.2  朴素筛选法</vt:lpstr>
      <vt:lpstr>2.2  朴素筛选法</vt:lpstr>
      <vt:lpstr>2.3 埃氏(Eratosthenes)筛法</vt:lpstr>
      <vt:lpstr>2.3 埃氏(Eratosthenes)筛法</vt:lpstr>
      <vt:lpstr>2.3 埃氏(Eratosthenes)筛法</vt:lpstr>
      <vt:lpstr>[1444] 埃氏筛选求素数</vt:lpstr>
      <vt:lpstr>2.4 线性筛选（欧拉筛选）</vt:lpstr>
      <vt:lpstr>欧拉筛法（线性筛）</vt:lpstr>
      <vt:lpstr>欧拉筛法（线性筛）</vt:lpstr>
      <vt:lpstr>PowerPoint 演示文稿</vt:lpstr>
      <vt:lpstr>欧拉筛法（线性筛）</vt:lpstr>
      <vt:lpstr>[1634] 线性筛素数</vt:lpstr>
      <vt:lpstr>素数筛法</vt:lpstr>
      <vt:lpstr>[3934]Prime Distance</vt:lpstr>
      <vt:lpstr>PowerPoint 演示文稿</vt:lpstr>
      <vt:lpstr>PowerPoint 演示文稿</vt:lpstr>
      <vt:lpstr>分析</vt:lpstr>
      <vt:lpstr>PowerPoint 演示文稿</vt:lpstr>
      <vt:lpstr>PowerPoint 演示文稿</vt:lpstr>
      <vt:lpstr>PowerPoint 演示文稿</vt:lpstr>
      <vt:lpstr>2 因式分解</vt:lpstr>
      <vt:lpstr>2 因式分解</vt:lpstr>
      <vt:lpstr>1 [3261]质因数分解</vt:lpstr>
      <vt:lpstr>PowerPoint 演示文稿</vt:lpstr>
      <vt:lpstr>2 [2652]质因数分解2</vt:lpstr>
      <vt:lpstr>PowerPoint 演示文稿</vt:lpstr>
      <vt:lpstr>PowerPoint 演示文稿</vt:lpstr>
      <vt:lpstr>3 [1329] 质数因子分解</vt:lpstr>
      <vt:lpstr>4 [4329]: Sherlock and his girlfriend</vt:lpstr>
      <vt:lpstr>分析</vt:lpstr>
      <vt:lpstr>PowerPoint 演示文稿</vt:lpstr>
      <vt:lpstr>3 筛选法</vt:lpstr>
      <vt:lpstr>PowerPoint 演示文稿</vt:lpstr>
      <vt:lpstr>[7549]最强素数</vt:lpstr>
      <vt:lpstr>分析</vt:lpstr>
      <vt:lpstr>求出所有素数</vt:lpstr>
      <vt:lpstr>统计最长和</vt:lpstr>
      <vt:lpstr>筛法优化素因数分解-1</vt:lpstr>
      <vt:lpstr>筛法优化素因数分解-2</vt:lpstr>
      <vt:lpstr>筛法优化素因数分解-3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206</cp:revision>
  <dcterms:created xsi:type="dcterms:W3CDTF">2019-11-15T07:21:00Z</dcterms:created>
  <dcterms:modified xsi:type="dcterms:W3CDTF">2022-09-05T03:12:18Z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255A24993F624BE9950781DB466EEBAD</vt:lpwstr>
  </property>
</Properties>
</file>