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22" r:id="rId3"/>
    <p:sldId id="323" r:id="rId4"/>
    <p:sldId id="424" r:id="rId5"/>
    <p:sldId id="425" r:id="rId6"/>
    <p:sldId id="426" r:id="rId7"/>
    <p:sldId id="427" r:id="rId8"/>
    <p:sldId id="428" r:id="rId9"/>
    <p:sldId id="429" r:id="rId10"/>
    <p:sldId id="430" r:id="rId11"/>
    <p:sldId id="431" r:id="rId12"/>
    <p:sldId id="432" r:id="rId13"/>
  </p:sldIdLst>
  <p:sldSz cx="914527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罗 勇" initials="罗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1204" y="-64"/>
      </p:cViewPr>
      <p:guideLst>
        <p:guide orient="horz" pos="2152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56D97-C121-4518-9166-38EE255D68C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1B510-4A36-4140-9235-F13CF6735E8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  <a:prstGeom prst="rect">
            <a:avLst/>
          </a:prstGeo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副标题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9" name="矩形 8"/>
          <p:cNvSpPr/>
          <p:nvPr userDrawn="1"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 userDrawn="1"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 userDrawn="1"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 userDrawn="1"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759" y="365126"/>
            <a:ext cx="788807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759" y="1825625"/>
            <a:ext cx="788807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4812" y="365125"/>
            <a:ext cx="1972017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759" y="365125"/>
            <a:ext cx="5801732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737" y="1825625"/>
            <a:ext cx="388674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793" y="1825625"/>
            <a:ext cx="388674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9" name="Rectangle 4"/>
          <p:cNvSpPr>
            <a:spLocks noGrp="1"/>
          </p:cNvSpPr>
          <p:nvPr>
            <p:ph type="dt" sz="half" idx="12"/>
          </p:nvPr>
        </p:nvSpPr>
        <p:spPr>
          <a:xfrm>
            <a:off x="685895" y="6248400"/>
            <a:ext cx="190526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Rectangle 5"/>
          <p:cNvSpPr>
            <a:spLocks noGrp="1"/>
          </p:cNvSpPr>
          <p:nvPr>
            <p:ph type="ftr" sz="quarter" idx="3"/>
          </p:nvPr>
        </p:nvSpPr>
        <p:spPr>
          <a:xfrm>
            <a:off x="3124634" y="6248400"/>
            <a:ext cx="2896002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Rectangle 6"/>
          <p:cNvSpPr>
            <a:spLocks noGrp="1"/>
          </p:cNvSpPr>
          <p:nvPr>
            <p:ph type="sldNum" sz="quarter" idx="4"/>
          </p:nvPr>
        </p:nvSpPr>
        <p:spPr>
          <a:xfrm>
            <a:off x="6554110" y="6248400"/>
            <a:ext cx="190526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569DFB09-06DA-4D7B-B329-89A7B5D591DD}" type="slidenum">
              <a:rPr kumimoji="0" lang="en-US" altLang="x-none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kumimoji="0" lang="en-US" altLang="x-none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ea"/>
            </a:endParaRPr>
          </a:p>
        </p:txBody>
      </p:sp>
    </p:spTree>
  </p:cSld>
  <p:clrMapOvr>
    <a:masterClrMapping/>
  </p:clrMapOvr>
  <p:transition>
    <p:strips dir="rd"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759" y="365126"/>
            <a:ext cx="788807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759" y="1825625"/>
            <a:ext cx="788807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2" descr="C:\Users\Administrator\Desktop\b21c8701a18b87d6e9bbd88e060828381e30fda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"/>
            <a:ext cx="1384216" cy="137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996" y="1709739"/>
            <a:ext cx="788807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996" y="4589464"/>
            <a:ext cx="788807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759" y="365126"/>
            <a:ext cx="788807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759" y="1825625"/>
            <a:ext cx="388687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954" y="1825625"/>
            <a:ext cx="388687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950" y="365126"/>
            <a:ext cx="788807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951" y="1681163"/>
            <a:ext cx="386901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951" y="2505075"/>
            <a:ext cx="386901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954" y="1681163"/>
            <a:ext cx="388806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954" y="2505075"/>
            <a:ext cx="388806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759" y="365126"/>
            <a:ext cx="788807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951" y="457200"/>
            <a:ext cx="294969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8066" y="987426"/>
            <a:ext cx="4629954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951" y="2057400"/>
            <a:ext cx="294969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951" y="457200"/>
            <a:ext cx="294969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8066" y="987426"/>
            <a:ext cx="4629954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951" y="2057400"/>
            <a:ext cx="294969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文本占位符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9" name="日期占位符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47F5B94-8B66-4280-919C-6B64609078CE}" type="datetime1">
              <a:rPr lang="zh-CN" altLang="en-US" smtClean="0"/>
            </a:fld>
            <a:endParaRPr lang="zh-CN" altLang="en-US"/>
          </a:p>
        </p:txBody>
      </p:sp>
      <p:sp>
        <p:nvSpPr>
          <p:cNvPr id="10" name="页脚占位符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zh-CN" altLang="en-US" dirty="0" smtClean="0"/>
              <a:t>浙江财经大学 信智学院</a:t>
            </a:r>
            <a:endParaRPr lang="zh-CN" altLang="en-US" dirty="0"/>
          </a:p>
        </p:txBody>
      </p:sp>
      <p:sp>
        <p:nvSpPr>
          <p:cNvPr id="11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12" name="直接连接符 11"/>
          <p:cNvSpPr>
            <a:spLocks noChangeShapeType="1"/>
          </p:cNvSpPr>
          <p:nvPr userDrawn="1"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等腰三角形 13"/>
          <p:cNvSpPr>
            <a:spLocks noChangeAspect="1"/>
          </p:cNvSpPr>
          <p:nvPr userDrawn="1"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ctrTitle"/>
          </p:nvPr>
        </p:nvSpPr>
        <p:spPr>
          <a:xfrm>
            <a:off x="1114272" y="3736672"/>
            <a:ext cx="6912768" cy="1003279"/>
          </a:xfrm>
        </p:spPr>
        <p:txBody>
          <a:bodyPr>
            <a:noAutofit/>
          </a:bodyPr>
          <a:lstStyle/>
          <a:p>
            <a:pPr algn="ctr"/>
            <a:r>
              <a:rPr lang="zh-CN" altLang="en-US" sz="44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高级数据结构</a:t>
            </a:r>
            <a:endParaRPr lang="zh-CN" altLang="en-US" sz="4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副标题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rmAutofit/>
          </a:bodyPr>
          <a:lstStyle/>
          <a:p>
            <a:pPr algn="ctr"/>
            <a:r>
              <a:rPr lang="en-US" altLang="zh-CN" sz="2800" dirty="0" smtClean="0"/>
              <a:t>                                   </a:t>
            </a:r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信智学院  </a:t>
            </a:r>
            <a:r>
              <a:rPr lang="zh-CN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陈琰宏</a:t>
            </a:r>
            <a:endParaRPr lang="zh-CN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4" y="1124744"/>
            <a:ext cx="9144000" cy="10424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99" advTm="5181"/>
    </mc:Choice>
    <mc:Fallback>
      <p:transition spd="slow" advTm="518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22969" y="1188409"/>
            <a:ext cx="464646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chemeClr val="accent1"/>
                </a:solidFill>
              </a:rPr>
              <a:t>提示</a:t>
            </a:r>
            <a:endParaRPr lang="zh-CN" altLang="en-US" sz="2400">
              <a:solidFill>
                <a:schemeClr val="accent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2969" y="1688064"/>
            <a:ext cx="6503144" cy="112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350"/>
              <a:t>【数据规模和约定】</a:t>
            </a:r>
            <a:endParaRPr lang="zh-CN" altLang="en-US" sz="1350"/>
          </a:p>
          <a:p>
            <a:endParaRPr lang="zh-CN" altLang="en-US" sz="1350"/>
          </a:p>
          <a:p>
            <a:r>
              <a:rPr lang="zh-CN" altLang="en-US" sz="1350"/>
              <a:t>1≤n≤100000，每个人的优先级都不一样，0≤优先级≤2000000000。</a:t>
            </a:r>
            <a:endParaRPr lang="zh-CN" altLang="en-US" sz="1350"/>
          </a:p>
          <a:p>
            <a:endParaRPr lang="zh-CN" altLang="en-US" sz="1350"/>
          </a:p>
          <a:p>
            <a:r>
              <a:rPr lang="zh-CN" altLang="en-US" sz="1350"/>
              <a:t>姓名都是小写字母组成的，长度小于20。</a:t>
            </a:r>
            <a:endParaRPr lang="zh-CN" altLang="en-US" sz="1350"/>
          </a:p>
        </p:txBody>
      </p:sp>
      <p:sp>
        <p:nvSpPr>
          <p:cNvPr id="2" name="文本框 1"/>
          <p:cNvSpPr txBox="1"/>
          <p:nvPr/>
        </p:nvSpPr>
        <p:spPr>
          <a:xfrm>
            <a:off x="340090" y="2867900"/>
            <a:ext cx="6668902" cy="1960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350"/>
              <a:t>样例输入 </a:t>
            </a:r>
            <a:endParaRPr lang="zh-CN" altLang="en-US" sz="1350"/>
          </a:p>
          <a:p>
            <a:r>
              <a:rPr lang="zh-CN" altLang="en-US" sz="1350"/>
              <a:t>7</a:t>
            </a:r>
            <a:endParaRPr lang="zh-CN" altLang="en-US" sz="1350"/>
          </a:p>
          <a:p>
            <a:r>
              <a:rPr lang="zh-CN" altLang="en-US" sz="1350"/>
              <a:t>pop</a:t>
            </a:r>
            <a:endParaRPr lang="zh-CN" altLang="en-US" sz="1350"/>
          </a:p>
          <a:p>
            <a:r>
              <a:rPr lang="zh-CN" altLang="en-US" sz="1350"/>
              <a:t>push bob 3</a:t>
            </a:r>
            <a:endParaRPr lang="zh-CN" altLang="en-US" sz="1350"/>
          </a:p>
          <a:p>
            <a:r>
              <a:rPr lang="zh-CN" altLang="en-US" sz="1350"/>
              <a:t>push tom 5</a:t>
            </a:r>
            <a:endParaRPr lang="zh-CN" altLang="en-US" sz="1350"/>
          </a:p>
          <a:p>
            <a:r>
              <a:rPr lang="zh-CN" altLang="en-US" sz="1350"/>
              <a:t>push ella 1</a:t>
            </a:r>
            <a:endParaRPr lang="zh-CN" altLang="en-US" sz="1350"/>
          </a:p>
          <a:p>
            <a:r>
              <a:rPr lang="zh-CN" altLang="en-US" sz="1350"/>
              <a:t>pop</a:t>
            </a:r>
            <a:endParaRPr lang="zh-CN" altLang="en-US" sz="1350"/>
          </a:p>
          <a:p>
            <a:r>
              <a:rPr lang="zh-CN" altLang="en-US" sz="1350"/>
              <a:t>push zkw 4</a:t>
            </a:r>
            <a:endParaRPr lang="zh-CN" altLang="en-US" sz="1350"/>
          </a:p>
          <a:p>
            <a:r>
              <a:rPr lang="zh-CN" altLang="en-US" sz="1350"/>
              <a:t>pop</a:t>
            </a:r>
            <a:endParaRPr lang="zh-CN" altLang="en-US" sz="1350"/>
          </a:p>
        </p:txBody>
      </p:sp>
      <p:sp>
        <p:nvSpPr>
          <p:cNvPr id="5" name="文本框 4"/>
          <p:cNvSpPr txBox="1"/>
          <p:nvPr/>
        </p:nvSpPr>
        <p:spPr>
          <a:xfrm>
            <a:off x="2331568" y="2951255"/>
            <a:ext cx="4542627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350"/>
              <a:t>样例输出</a:t>
            </a:r>
            <a:endParaRPr lang="zh-CN" altLang="en-US" sz="1350"/>
          </a:p>
          <a:p>
            <a:r>
              <a:rPr lang="zh-CN" altLang="en-US" sz="1350"/>
              <a:t>none</a:t>
            </a:r>
            <a:endParaRPr lang="zh-CN" altLang="en-US" sz="1350"/>
          </a:p>
          <a:p>
            <a:r>
              <a:rPr lang="zh-CN" altLang="en-US" sz="1350"/>
              <a:t>tom 5</a:t>
            </a:r>
            <a:endParaRPr lang="zh-CN" altLang="en-US" sz="1350"/>
          </a:p>
          <a:p>
            <a:r>
              <a:rPr lang="zh-CN" altLang="en-US" sz="1350"/>
              <a:t>zkw 4</a:t>
            </a:r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6893"/>
            <a:ext cx="4229687" cy="3508068"/>
          </a:xfrm>
          <a:prstGeom prst="rect">
            <a:avLst/>
          </a:prstGeom>
        </p:spPr>
      </p:pic>
      <p:pic>
        <p:nvPicPr>
          <p:cNvPr id="7" name="图片 6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71445"/>
            <a:ext cx="5387136" cy="2522094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>
                    <a:lumMod val="75000"/>
                  </a:schemeClr>
                </a:solidFill>
              </a:rPr>
              <a:t>主要内容</a:t>
            </a:r>
            <a:endParaRPr lang="zh-CN" alt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日期占位符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</p:spPr>
        <p:txBody>
          <a:bodyPr/>
          <a:lstStyle/>
          <a:p>
            <a:pPr algn="r"/>
            <a:fld id="{9C46E4C8-7E8D-4217-B893-3D52809F22A1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</p:spPr>
        <p:txBody>
          <a:bodyPr/>
          <a:lstStyle/>
          <a:p>
            <a:pPr algn="ctr"/>
            <a:r>
              <a:rPr lang="zh-CN" altLang="en-US" dirty="0" smtClean="0"/>
              <a:t>浙江财经大学 信工学院</a:t>
            </a:r>
            <a:endParaRPr lang="zh-CN" altLang="en-US" dirty="0"/>
          </a:p>
        </p:txBody>
      </p:sp>
      <p:sp>
        <p:nvSpPr>
          <p:cNvPr id="7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 dirty="0"/>
          </a:p>
        </p:txBody>
      </p:sp>
      <p:sp>
        <p:nvSpPr>
          <p:cNvPr id="8" name="文本框 39"/>
          <p:cNvSpPr txBox="1"/>
          <p:nvPr/>
        </p:nvSpPr>
        <p:spPr>
          <a:xfrm>
            <a:off x="1919923" y="2567804"/>
            <a:ext cx="3501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线性结构（栈、队列）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: 圆角 40"/>
          <p:cNvSpPr/>
          <p:nvPr/>
        </p:nvSpPr>
        <p:spPr>
          <a:xfrm>
            <a:off x="903431" y="2497627"/>
            <a:ext cx="712356" cy="71235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63500" sx="102000" sy="102000" algn="ct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</a:endParaRPr>
          </a:p>
        </p:txBody>
      </p:sp>
      <p:sp>
        <p:nvSpPr>
          <p:cNvPr id="10" name="文本框 41"/>
          <p:cNvSpPr txBox="1"/>
          <p:nvPr/>
        </p:nvSpPr>
        <p:spPr>
          <a:xfrm>
            <a:off x="916190" y="2614034"/>
            <a:ext cx="712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charset="-122"/>
              </a:rPr>
              <a:t>02</a:t>
            </a:r>
            <a:endParaRPr lang="zh-CN" altLang="en-US" sz="2800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1814338" y="2567424"/>
            <a:ext cx="0" cy="572762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44"/>
          <p:cNvSpPr txBox="1"/>
          <p:nvPr/>
        </p:nvSpPr>
        <p:spPr>
          <a:xfrm>
            <a:off x="1919923" y="3496808"/>
            <a:ext cx="6216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树形</a:t>
            </a:r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结构（二叉树、线段树、红黑树</a:t>
            </a: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…</a:t>
            </a:r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）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矩形: 圆角 45"/>
          <p:cNvSpPr/>
          <p:nvPr/>
        </p:nvSpPr>
        <p:spPr>
          <a:xfrm>
            <a:off x="903431" y="3473621"/>
            <a:ext cx="712356" cy="71235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63500" sx="102000" sy="102000" algn="ct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</a:endParaRPr>
          </a:p>
        </p:txBody>
      </p:sp>
      <p:sp>
        <p:nvSpPr>
          <p:cNvPr id="14" name="文本框 46"/>
          <p:cNvSpPr txBox="1"/>
          <p:nvPr/>
        </p:nvSpPr>
        <p:spPr>
          <a:xfrm>
            <a:off x="916190" y="3590028"/>
            <a:ext cx="712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charset="-122"/>
              </a:rPr>
              <a:t>03</a:t>
            </a:r>
            <a:endParaRPr lang="zh-CN" altLang="en-US" sz="2800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1814338" y="3543418"/>
            <a:ext cx="0" cy="572762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49"/>
          <p:cNvSpPr txBox="1"/>
          <p:nvPr/>
        </p:nvSpPr>
        <p:spPr>
          <a:xfrm>
            <a:off x="1919923" y="4472802"/>
            <a:ext cx="67295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图结构</a:t>
            </a: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(</a:t>
            </a:r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最小生成树、最短路径</a:t>
            </a: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...)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矩形: 圆角 50"/>
          <p:cNvSpPr/>
          <p:nvPr/>
        </p:nvSpPr>
        <p:spPr>
          <a:xfrm>
            <a:off x="903431" y="4449615"/>
            <a:ext cx="712356" cy="71235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63500" sx="102000" sy="102000" algn="ct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</a:endParaRPr>
          </a:p>
        </p:txBody>
      </p:sp>
      <p:sp>
        <p:nvSpPr>
          <p:cNvPr id="18" name="文本框 51"/>
          <p:cNvSpPr txBox="1"/>
          <p:nvPr/>
        </p:nvSpPr>
        <p:spPr>
          <a:xfrm>
            <a:off x="916190" y="4566022"/>
            <a:ext cx="712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charset="-122"/>
              </a:rPr>
              <a:t>04</a:t>
            </a:r>
            <a:endParaRPr lang="zh-CN" altLang="en-US" sz="2800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1814338" y="4519412"/>
            <a:ext cx="0" cy="572762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54"/>
          <p:cNvSpPr txBox="1"/>
          <p:nvPr/>
        </p:nvSpPr>
        <p:spPr>
          <a:xfrm>
            <a:off x="1919923" y="5495786"/>
            <a:ext cx="5693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字符串</a:t>
            </a: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(KMP</a:t>
            </a:r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、哈希</a:t>
            </a: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…)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矩形: 圆角 55"/>
          <p:cNvSpPr/>
          <p:nvPr/>
        </p:nvSpPr>
        <p:spPr>
          <a:xfrm>
            <a:off x="903431" y="5425609"/>
            <a:ext cx="712356" cy="71235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63500" sx="102000" sy="102000" algn="ct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</a:endParaRPr>
          </a:p>
        </p:txBody>
      </p:sp>
      <p:sp>
        <p:nvSpPr>
          <p:cNvPr id="22" name="文本框 56"/>
          <p:cNvSpPr txBox="1"/>
          <p:nvPr/>
        </p:nvSpPr>
        <p:spPr>
          <a:xfrm>
            <a:off x="916190" y="5542016"/>
            <a:ext cx="712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charset="-122"/>
              </a:rPr>
              <a:t>05</a:t>
            </a:r>
            <a:endParaRPr lang="zh-CN" altLang="en-US" sz="2800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1814338" y="5495406"/>
            <a:ext cx="0" cy="572762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54"/>
          <p:cNvSpPr txBox="1"/>
          <p:nvPr/>
        </p:nvSpPr>
        <p:spPr>
          <a:xfrm>
            <a:off x="1932682" y="1625301"/>
            <a:ext cx="56938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复杂度、存储方式</a:t>
            </a: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(</a:t>
            </a:r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数组、链表</a:t>
            </a:r>
            <a:r>
              <a: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)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6" name="矩形: 圆角 55"/>
          <p:cNvSpPr/>
          <p:nvPr/>
        </p:nvSpPr>
        <p:spPr>
          <a:xfrm>
            <a:off x="916190" y="1555124"/>
            <a:ext cx="712356" cy="71235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63500" sx="102000" sy="102000" algn="ct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Impact" panose="020B0806030902050204" pitchFamily="34" charset="0"/>
            </a:endParaRPr>
          </a:p>
        </p:txBody>
      </p:sp>
      <p:sp>
        <p:nvSpPr>
          <p:cNvPr id="27" name="文本框 56"/>
          <p:cNvSpPr txBox="1"/>
          <p:nvPr/>
        </p:nvSpPr>
        <p:spPr>
          <a:xfrm>
            <a:off x="928949" y="1671531"/>
            <a:ext cx="712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charset="-122"/>
              </a:rPr>
              <a:t>01</a:t>
            </a:r>
            <a:endParaRPr lang="zh-CN" altLang="en-US" sz="2800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cxnSp>
        <p:nvCxnSpPr>
          <p:cNvPr id="28" name="直接连接符 27"/>
          <p:cNvCxnSpPr/>
          <p:nvPr/>
        </p:nvCxnSpPr>
        <p:spPr>
          <a:xfrm>
            <a:off x="1827097" y="1624921"/>
            <a:ext cx="0" cy="572762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532"/>
    </mc:Choice>
    <mc:Fallback>
      <p:transition spd="slow" advTm="753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浙江财经大学信智学院 陈琰宏 </a:t>
            </a:r>
            <a:endParaRPr lang="zh-CN" altLang="en-US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003852" y="1480930"/>
            <a:ext cx="6858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/>
              <a:t> </a:t>
            </a:r>
            <a:r>
              <a:rPr lang="en-US" altLang="zh-CN" sz="2400" b="1" dirty="0" smtClean="0"/>
              <a:t>       </a:t>
            </a:r>
            <a:r>
              <a:rPr lang="zh-CN" altLang="en-US" sz="2400" b="1" dirty="0" smtClean="0"/>
              <a:t>普通</a:t>
            </a:r>
            <a:r>
              <a:rPr lang="zh-CN" altLang="en-US" sz="2400" b="1" dirty="0"/>
              <a:t>的队列是一种先进先出的数据结构，元素在队列尾追加，而从队列头删除。</a:t>
            </a:r>
            <a:endParaRPr lang="zh-CN" altLang="en-US" sz="2400" b="1" dirty="0"/>
          </a:p>
          <a:p>
            <a:r>
              <a:rPr lang="en-US" altLang="zh-CN" sz="2400" b="1" dirty="0"/>
              <a:t> </a:t>
            </a:r>
            <a:r>
              <a:rPr lang="en-US" altLang="zh-CN" sz="2400" b="1" dirty="0" smtClean="0"/>
              <a:t>       </a:t>
            </a:r>
            <a:r>
              <a:rPr lang="zh-CN" altLang="en-US" sz="2400" b="1" dirty="0" smtClean="0"/>
              <a:t>在</a:t>
            </a:r>
            <a:r>
              <a:rPr lang="zh-CN" altLang="en-US" sz="2400" b="1" dirty="0"/>
              <a:t>优先队列中，元素被赋予优先级。当访问元素时，具有最高优先级的元素最先删除。优先队列具有最高级先出 （</a:t>
            </a:r>
            <a:r>
              <a:rPr lang="en-US" altLang="zh-CN" sz="2400" b="1" dirty="0"/>
              <a:t>first in, largest out</a:t>
            </a:r>
            <a:r>
              <a:rPr lang="zh-CN" altLang="en-US" sz="2400" b="1" dirty="0"/>
              <a:t>）的行为特征。</a:t>
            </a:r>
            <a:endParaRPr lang="zh-CN" altLang="en-US" sz="2400" b="1" dirty="0"/>
          </a:p>
        </p:txBody>
      </p:sp>
      <p:sp>
        <p:nvSpPr>
          <p:cNvPr id="5" name="矩形 3"/>
          <p:cNvSpPr/>
          <p:nvPr/>
        </p:nvSpPr>
        <p:spPr>
          <a:xfrm>
            <a:off x="343595" y="436671"/>
            <a:ext cx="2755883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C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32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11.2 </a:t>
            </a:r>
            <a:r>
              <a:rPr lang="zh-CN" altLang="en-US" sz="32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优先队列</a:t>
            </a:r>
            <a:endParaRPr lang="zh-CN" altLang="en-US" sz="3200" b="1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1859-FA5C-4DDD-9E14-09EC41033F2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43595" y="1136733"/>
            <a:ext cx="8057009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/>
              <a:t>1.头文件</a:t>
            </a:r>
            <a:endParaRPr lang="zh-CN" altLang="en-US" sz="2000" b="1" dirty="0"/>
          </a:p>
          <a:p>
            <a:endParaRPr lang="zh-CN" altLang="en-US" sz="2000" b="1" dirty="0"/>
          </a:p>
          <a:p>
            <a:r>
              <a:rPr lang="zh-CN" altLang="en-US" sz="2000" b="1" dirty="0"/>
              <a:t>#include&lt;queue&gt;//与队列相同，不必引入vector的头文件</a:t>
            </a:r>
            <a:endParaRPr lang="zh-CN" altLang="en-US" sz="2000" b="1" dirty="0"/>
          </a:p>
          <a:p>
            <a:endParaRPr lang="zh-CN" altLang="en-US" sz="2000" b="1" dirty="0"/>
          </a:p>
          <a:p>
            <a:r>
              <a:rPr lang="zh-CN" altLang="en-US" sz="2000" b="1" dirty="0"/>
              <a:t>2.定义方式</a:t>
            </a:r>
            <a:endParaRPr lang="zh-CN" altLang="en-US" sz="2000" b="1" dirty="0"/>
          </a:p>
          <a:p>
            <a:endParaRPr lang="zh-CN" altLang="en-US" sz="2000" b="1" dirty="0"/>
          </a:p>
          <a:p>
            <a:r>
              <a:rPr lang="zh-CN" altLang="en-US" sz="2000" b="1" dirty="0">
                <a:solidFill>
                  <a:srgbClr val="FF0000"/>
                </a:solidFill>
              </a:rPr>
              <a:t>priority_queue&lt;int&gt; p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;//默认，最大</a:t>
            </a:r>
            <a:r>
              <a:rPr lang="zh-CN" altLang="en-US" sz="2000" b="1" dirty="0">
                <a:solidFill>
                  <a:srgbClr val="FF0000"/>
                </a:solidFill>
              </a:rPr>
              <a:t>值优先，是大顶堆一种简写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方式</a:t>
            </a:r>
            <a:endParaRPr lang="zh-CN" altLang="en-US" sz="2000" b="1" dirty="0">
              <a:solidFill>
                <a:srgbClr val="FF0000"/>
              </a:solidFill>
            </a:endParaRPr>
          </a:p>
          <a:p>
            <a:r>
              <a:rPr lang="zh-CN" altLang="en-US" sz="2000" b="1" dirty="0">
                <a:solidFill>
                  <a:srgbClr val="FF0000"/>
                </a:solidFill>
              </a:rPr>
              <a:t>priority_queue&lt;int,vector&lt;int&gt;,greater&lt;int&gt;&gt;q1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;//</a:t>
            </a:r>
            <a:r>
              <a:rPr lang="zh-CN" altLang="en-US" sz="2000" b="1" dirty="0">
                <a:solidFill>
                  <a:srgbClr val="FF0000"/>
                </a:solidFill>
              </a:rPr>
              <a:t>最小值优先，小顶堆</a:t>
            </a:r>
            <a:endParaRPr lang="zh-CN" altLang="en-US" sz="2000" b="1" dirty="0">
              <a:solidFill>
                <a:srgbClr val="FF0000"/>
              </a:solidFill>
            </a:endParaRPr>
          </a:p>
          <a:p>
            <a:r>
              <a:rPr lang="zh-CN" altLang="en-US" sz="2000" b="1" dirty="0"/>
              <a:t>priority_queue&lt;int,vector&lt;int&gt;,less&lt;int&gt; &gt;q2;//最大值优先，大顶</a:t>
            </a:r>
            <a:r>
              <a:rPr lang="zh-CN" altLang="en-US" sz="2000" b="1" dirty="0" smtClean="0"/>
              <a:t>堆</a:t>
            </a:r>
            <a:endParaRPr lang="zh-CN" altLang="en-US" sz="2000" b="1" dirty="0"/>
          </a:p>
        </p:txBody>
      </p:sp>
      <p:sp>
        <p:nvSpPr>
          <p:cNvPr id="94213" name="矩形 3"/>
          <p:cNvSpPr/>
          <p:nvPr/>
        </p:nvSpPr>
        <p:spPr>
          <a:xfrm>
            <a:off x="343595" y="436671"/>
            <a:ext cx="3894015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C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11.2</a:t>
            </a:r>
            <a:r>
              <a:rPr lang="en-US" altLang="zh-CN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.1</a:t>
            </a:r>
            <a:r>
              <a:rPr lang="en-US" altLang="zh-CN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 </a:t>
            </a:r>
            <a:r>
              <a:rPr lang="zh-CN" altLang="en-US" sz="32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优先</a:t>
            </a:r>
            <a:r>
              <a:rPr lang="zh-CN" altLang="en-US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队列</a:t>
            </a:r>
            <a:r>
              <a:rPr lang="zh-CN" altLang="en-US" sz="32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用法</a:t>
            </a:r>
            <a:endParaRPr lang="zh-CN" altLang="en-US" sz="3200" b="1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95" y="3999055"/>
            <a:ext cx="73342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343595" y="5671277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b="1" dirty="0"/>
          </a:p>
          <a:p>
            <a:r>
              <a:rPr lang="zh-CN" altLang="en-US" b="1" dirty="0" smtClean="0"/>
              <a:t>其中</a:t>
            </a:r>
            <a:r>
              <a:rPr lang="zh-CN" altLang="en-US" b="1" dirty="0"/>
              <a:t>第一个参数是数据类型，第二个参数为容器类型。第三个参数为比较函数。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浙江财经大学信智学院 陈琰宏 </a:t>
            </a:r>
            <a:endParaRPr lang="zh-CN" altLang="en-US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44" y="5475713"/>
            <a:ext cx="17049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35644" cy="4671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027" y="2564295"/>
            <a:ext cx="3679963" cy="374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1859-FA5C-4DDD-9E14-09EC41033F2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96944" y="1363980"/>
            <a:ext cx="8057009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struct node</a:t>
            </a:r>
            <a:endParaRPr lang="zh-CN" altLang="en-US" sz="2400" dirty="0"/>
          </a:p>
          <a:p>
            <a:r>
              <a:rPr lang="zh-CN" altLang="en-US" sz="2400" dirty="0"/>
              <a:t>{</a:t>
            </a:r>
            <a:endParaRPr lang="zh-CN" altLang="en-US" sz="2400" dirty="0"/>
          </a:p>
          <a:p>
            <a:r>
              <a:rPr lang="zh-CN" altLang="en-US" sz="2400" dirty="0"/>
              <a:t>	int dis, num;</a:t>
            </a:r>
            <a:endParaRPr lang="zh-CN" altLang="en-US" sz="2400" dirty="0"/>
          </a:p>
          <a:p>
            <a:r>
              <a:rPr lang="zh-CN" altLang="en-US" sz="2400" dirty="0"/>
              <a:t>};</a:t>
            </a:r>
            <a:endParaRPr lang="zh-CN" altLang="en-US" sz="2400" dirty="0"/>
          </a:p>
          <a:p>
            <a:r>
              <a:rPr lang="zh-CN" altLang="en-US" sz="2400" dirty="0"/>
              <a:t>priority_queue&lt;node&gt;que;</a:t>
            </a:r>
            <a:endParaRPr lang="zh-CN" altLang="en-US" sz="2400" dirty="0"/>
          </a:p>
          <a:p>
            <a:r>
              <a:rPr lang="zh-CN" altLang="en-US" sz="2400" dirty="0"/>
              <a:t>bool operator&lt;(const node &amp;a, const node &amp;b)</a:t>
            </a:r>
            <a:endParaRPr lang="zh-CN" altLang="en-US" sz="2400" dirty="0"/>
          </a:p>
          <a:p>
            <a:r>
              <a:rPr lang="zh-CN" altLang="en-US" sz="2400" dirty="0"/>
              <a:t>{</a:t>
            </a:r>
            <a:endParaRPr lang="zh-CN" altLang="en-US" sz="2400" dirty="0"/>
          </a:p>
          <a:p>
            <a:r>
              <a:rPr lang="zh-CN" altLang="en-US" sz="2400" dirty="0"/>
              <a:t>	return a.dis &gt; b.dis;</a:t>
            </a:r>
            <a:endParaRPr lang="zh-CN" altLang="en-US" sz="2400" dirty="0"/>
          </a:p>
          <a:p>
            <a:r>
              <a:rPr lang="zh-CN" altLang="en-US" sz="2400" dirty="0" smtClean="0"/>
              <a:t>}</a:t>
            </a:r>
            <a:r>
              <a:rPr lang="en-US" altLang="zh-CN" sz="2400" dirty="0" smtClean="0"/>
              <a:t>//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按照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dis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从小到大排序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矩形 3"/>
          <p:cNvSpPr/>
          <p:nvPr/>
        </p:nvSpPr>
        <p:spPr>
          <a:xfrm>
            <a:off x="343595" y="436671"/>
            <a:ext cx="3894015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C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11.2</a:t>
            </a:r>
            <a:r>
              <a:rPr lang="en-US" altLang="zh-CN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.1</a:t>
            </a:r>
            <a:r>
              <a:rPr lang="en-US" altLang="zh-CN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 </a:t>
            </a:r>
            <a:r>
              <a:rPr lang="zh-CN" altLang="en-US" sz="32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优先</a:t>
            </a:r>
            <a:r>
              <a:rPr lang="zh-CN" altLang="en-US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队列</a:t>
            </a:r>
            <a:r>
              <a:rPr lang="zh-CN" altLang="en-US" sz="32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用法</a:t>
            </a:r>
            <a:endParaRPr lang="zh-CN" altLang="en-US" sz="3200" b="1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1859-FA5C-4DDD-9E14-09EC41033F2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43595" y="1226186"/>
            <a:ext cx="8057009" cy="40626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dirty="0"/>
              <a:t>struct node</a:t>
            </a:r>
            <a:endParaRPr lang="zh-CN" altLang="en-US" sz="2000" dirty="0"/>
          </a:p>
          <a:p>
            <a:r>
              <a:rPr lang="zh-CN" altLang="en-US" sz="2000" dirty="0"/>
              <a:t>{</a:t>
            </a:r>
            <a:endParaRPr lang="zh-CN" altLang="en-US" sz="2000" dirty="0"/>
          </a:p>
          <a:p>
            <a:r>
              <a:rPr lang="zh-CN" altLang="en-US" sz="2000" dirty="0"/>
              <a:t>    string name;</a:t>
            </a:r>
            <a:endParaRPr lang="zh-CN" altLang="en-US" sz="2000" dirty="0"/>
          </a:p>
          <a:p>
            <a:r>
              <a:rPr lang="zh-CN" altLang="en-US" sz="2000" dirty="0"/>
              <a:t>    int price;</a:t>
            </a:r>
            <a:endParaRPr lang="zh-CN" altLang="en-US" sz="2000" dirty="0"/>
          </a:p>
          <a:p>
            <a:r>
              <a:rPr lang="zh-CN" altLang="en-US" sz="2000" dirty="0"/>
              <a:t>    friend bool operator&lt; (node a, node b)</a:t>
            </a:r>
            <a:endParaRPr lang="zh-CN" altLang="en-US" sz="2000" dirty="0"/>
          </a:p>
          <a:p>
            <a:r>
              <a:rPr lang="zh-CN" altLang="en-US" sz="2000" dirty="0"/>
              <a:t>    {</a:t>
            </a:r>
            <a:endParaRPr lang="zh-CN" altLang="en-US" sz="2000" dirty="0"/>
          </a:p>
          <a:p>
            <a:r>
              <a:rPr lang="zh-CN" altLang="en-US" sz="2000" dirty="0"/>
              <a:t>        return a.price &lt; b.price; </a:t>
            </a:r>
            <a:endParaRPr lang="en-US" altLang="zh-CN" sz="2000" dirty="0" smtClean="0"/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  </a:t>
            </a:r>
            <a:r>
              <a:rPr lang="zh-CN" altLang="en-US" sz="2000" dirty="0" smtClean="0"/>
              <a:t>// </a:t>
            </a:r>
            <a:r>
              <a:rPr lang="zh-CN" altLang="en-US" sz="2000" dirty="0"/>
              <a:t>相当于less,这是大顶堆，反之则是小顶堆，最大值优先</a:t>
            </a:r>
            <a:endParaRPr lang="zh-CN" altLang="en-US" sz="2000" dirty="0"/>
          </a:p>
          <a:p>
            <a:r>
              <a:rPr lang="zh-CN" altLang="en-US" sz="2000" dirty="0"/>
              <a:t>    }</a:t>
            </a:r>
            <a:endParaRPr lang="zh-CN" altLang="en-US" sz="2000" dirty="0"/>
          </a:p>
          <a:p>
            <a:r>
              <a:rPr lang="zh-CN" altLang="en-US" sz="2000" dirty="0"/>
              <a:t>} stu; //定义结构体变量</a:t>
            </a:r>
            <a:endParaRPr lang="zh-CN" altLang="en-US" sz="2000" dirty="0"/>
          </a:p>
          <a:p>
            <a:endParaRPr lang="zh-CN" altLang="en-US" sz="2000" dirty="0"/>
          </a:p>
          <a:p>
            <a:r>
              <a:rPr lang="zh-CN" altLang="en-US" sz="2000" dirty="0"/>
              <a:t>这样直接可以：</a:t>
            </a:r>
            <a:endParaRPr lang="zh-CN" altLang="en-US" sz="2000" dirty="0"/>
          </a:p>
          <a:p>
            <a:r>
              <a:rPr lang="zh-CN" altLang="en-US" sz="2000" dirty="0"/>
              <a:t>priority_queue&lt;node &gt; q;</a:t>
            </a:r>
            <a:endParaRPr lang="zh-CN" altLang="en-US" sz="2000" dirty="0"/>
          </a:p>
        </p:txBody>
      </p:sp>
      <p:sp>
        <p:nvSpPr>
          <p:cNvPr id="6" name="矩形 3"/>
          <p:cNvSpPr/>
          <p:nvPr/>
        </p:nvSpPr>
        <p:spPr>
          <a:xfrm>
            <a:off x="343595" y="436671"/>
            <a:ext cx="3894015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C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11.2</a:t>
            </a:r>
            <a:r>
              <a:rPr lang="en-US" altLang="zh-CN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.1</a:t>
            </a:r>
            <a:r>
              <a:rPr lang="en-US" altLang="zh-CN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 </a:t>
            </a:r>
            <a:r>
              <a:rPr lang="zh-CN" altLang="en-US" sz="32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优先</a:t>
            </a:r>
            <a:r>
              <a:rPr lang="zh-CN" altLang="en-US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队列</a:t>
            </a:r>
            <a:r>
              <a:rPr lang="zh-CN" altLang="en-US" sz="32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用法</a:t>
            </a:r>
            <a:endParaRPr lang="zh-CN" altLang="en-US" sz="3200" b="1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11859-FA5C-4DDD-9E14-09EC41033F2D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43595" y="1474663"/>
            <a:ext cx="8405685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q.push(x)</a:t>
            </a:r>
            <a:r>
              <a:rPr lang="zh-CN" altLang="en-US" sz="2400" b="1" dirty="0"/>
              <a:t> //将x加入队列中，即入队操作</a:t>
            </a:r>
            <a:endParaRPr lang="zh-CN" altLang="en-US" sz="2400" b="1" dirty="0"/>
          </a:p>
          <a:p>
            <a:endParaRPr lang="zh-CN" altLang="en-US" sz="2400" b="1" dirty="0"/>
          </a:p>
          <a:p>
            <a:r>
              <a:rPr lang="zh-CN" altLang="en-US" sz="2400" b="1" dirty="0">
                <a:solidFill>
                  <a:srgbClr val="FF0000"/>
                </a:solidFill>
              </a:rPr>
              <a:t>q.pop()</a:t>
            </a:r>
            <a:r>
              <a:rPr lang="zh-CN" altLang="en-US" sz="2400" b="1" dirty="0"/>
              <a:t> //出队操作(删除队列首元素)，只是出队，没有返回值</a:t>
            </a:r>
            <a:endParaRPr lang="zh-CN" altLang="en-US" sz="2400" b="1" dirty="0"/>
          </a:p>
          <a:p>
            <a:endParaRPr lang="zh-CN" altLang="en-US" sz="2400" b="1" dirty="0"/>
          </a:p>
          <a:p>
            <a:r>
              <a:rPr lang="zh-CN" altLang="en-US" sz="2400" b="1" dirty="0">
                <a:solidFill>
                  <a:srgbClr val="FF0000"/>
                </a:solidFill>
              </a:rPr>
              <a:t>q.top()</a:t>
            </a:r>
            <a:r>
              <a:rPr lang="zh-CN" altLang="en-US" sz="2400" b="1" dirty="0"/>
              <a:t> //返回第一个元素(队首元素)优先队列的队首用</a:t>
            </a:r>
            <a:r>
              <a:rPr lang="zh-CN" altLang="en-US" sz="2400" b="1" dirty="0" smtClean="0"/>
              <a:t>top</a:t>
            </a:r>
            <a:endParaRPr lang="en-US" altLang="zh-CN" sz="2400" b="1" dirty="0" smtClean="0"/>
          </a:p>
          <a:p>
            <a:endParaRPr lang="zh-CN" altLang="en-US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q.size()</a:t>
            </a:r>
            <a:r>
              <a:rPr lang="zh-CN" altLang="en-US" sz="2400" b="1" dirty="0"/>
              <a:t> //返回栈队列中的元素个数</a:t>
            </a:r>
            <a:endParaRPr lang="zh-CN" altLang="en-US" sz="2400" b="1" dirty="0"/>
          </a:p>
          <a:p>
            <a:endParaRPr lang="zh-CN" altLang="en-US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q.empty()</a:t>
            </a:r>
            <a:r>
              <a:rPr lang="zh-CN" altLang="en-US" sz="2400" b="1" dirty="0"/>
              <a:t> //当队列为空时，返回 true</a:t>
            </a:r>
            <a:endParaRPr lang="zh-CN" altLang="en-US" sz="2400" b="1" dirty="0"/>
          </a:p>
        </p:txBody>
      </p:sp>
      <p:sp>
        <p:nvSpPr>
          <p:cNvPr id="5" name="矩形 3"/>
          <p:cNvSpPr/>
          <p:nvPr/>
        </p:nvSpPr>
        <p:spPr>
          <a:xfrm>
            <a:off x="343595" y="436671"/>
            <a:ext cx="3894015" cy="5847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C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CN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11.2</a:t>
            </a:r>
            <a:r>
              <a:rPr lang="en-US" altLang="zh-CN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.1</a:t>
            </a:r>
            <a:r>
              <a:rPr lang="en-US" altLang="zh-CN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 </a:t>
            </a:r>
            <a:r>
              <a:rPr lang="zh-CN" altLang="en-US" sz="32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优先</a:t>
            </a:r>
            <a:r>
              <a:rPr lang="zh-CN" altLang="en-US" sz="32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队列</a:t>
            </a:r>
            <a:r>
              <a:rPr lang="zh-CN" altLang="en-US" sz="32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用法</a:t>
            </a:r>
            <a:endParaRPr lang="zh-CN" altLang="en-US" sz="3200" b="1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21963" y="1713786"/>
            <a:ext cx="8542254" cy="1222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350" b="1">
                <a:solidFill>
                  <a:srgbClr val="00B0F0"/>
                </a:solidFill>
              </a:rPr>
              <a:t>：</a:t>
            </a:r>
            <a:endParaRPr lang="zh-CN" altLang="en-US" sz="1350" b="1">
              <a:solidFill>
                <a:srgbClr val="00B0F0"/>
              </a:solidFill>
            </a:endParaRPr>
          </a:p>
          <a:p>
            <a:r>
              <a:rPr lang="zh-CN" altLang="en-US" sz="1500">
                <a:solidFill>
                  <a:schemeClr val="tx1"/>
                </a:solidFill>
              </a:rPr>
              <a:t>有个朋友在医院工作，想请BSNY帮忙做个登记系统。具体是这样的，最近来医院看病的人越来越多了，因此很多人要排队，只有当空闲时放一批病人看病。但医院的排队不同其他排队，因为多数情况下，需要病情严重的人优先看病，所以希望BSNY设计系统时，以病情的严重情况作为优先级，判断接下来谁可以去看病。</a:t>
            </a:r>
            <a:endParaRPr lang="zh-CN" altLang="en-US" sz="1500">
              <a:solidFill>
                <a:schemeClr val="tx1"/>
              </a:solidFill>
            </a:endParaRPr>
          </a:p>
        </p:txBody>
      </p:sp>
      <p:sp>
        <p:nvSpPr>
          <p:cNvPr id="2" name="Text Box 3"/>
          <p:cNvSpPr txBox="1"/>
          <p:nvPr/>
        </p:nvSpPr>
        <p:spPr>
          <a:xfrm>
            <a:off x="436114" y="430048"/>
            <a:ext cx="4145612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[2919]</a:t>
            </a:r>
            <a:r>
              <a:rPr lang="zh-CN" altLang="en-US" sz="2400" b="1" dirty="0" smtClean="0">
                <a:solidFill>
                  <a:schemeClr val="hlink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看病</a:t>
            </a:r>
            <a:endParaRPr lang="zh-CN" altLang="en-US" sz="2400" b="1" dirty="0" smtClean="0">
              <a:solidFill>
                <a:schemeClr val="hlink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80259" name="圆角矩形 480258"/>
          <p:cNvSpPr/>
          <p:nvPr/>
        </p:nvSpPr>
        <p:spPr>
          <a:xfrm>
            <a:off x="221963" y="2913626"/>
            <a:ext cx="8542254" cy="1533384"/>
          </a:xfrm>
          <a:prstGeom prst="roundRect">
            <a:avLst>
              <a:gd name="adj" fmla="val 3909"/>
            </a:avLst>
          </a:prstGeom>
          <a:solidFill>
            <a:schemeClr val="bg1"/>
          </a:solidFill>
          <a:ln w="19050" cap="rnd" cmpd="sng">
            <a:solidFill>
              <a:srgbClr val="800000"/>
            </a:solidFill>
            <a:prstDash val="sysDot"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algn="l">
              <a:spcAft>
                <a:spcPct val="25000"/>
              </a:spcAft>
            </a:pPr>
            <a:r>
              <a:rPr lang="zh-CN" altLang="en-US" sz="1500" dirty="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隶书" panose="02010509060101010101" pitchFamily="49" charset="-122"/>
              </a:rPr>
              <a:t>输入描述：</a:t>
            </a:r>
            <a:endParaRPr lang="zh-CN" altLang="en-US" sz="1500" dirty="0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 algn="l">
              <a:spcAft>
                <a:spcPct val="25000"/>
              </a:spcAft>
            </a:pPr>
            <a:r>
              <a:rPr sz="1500" b="0" dirty="0">
                <a:latin typeface="Arial" panose="020B0604020202020204" pitchFamily="34" charset="0"/>
                <a:ea typeface="隶书" panose="02010509060101010101" pitchFamily="49" charset="-122"/>
              </a:rPr>
              <a:t>第一行输入n，表示有n个操作。</a:t>
            </a:r>
            <a:endParaRPr sz="1500" b="0" dirty="0"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 algn="l">
              <a:spcAft>
                <a:spcPct val="25000"/>
              </a:spcAft>
            </a:pPr>
            <a:r>
              <a:rPr sz="1500" b="0" dirty="0">
                <a:latin typeface="Arial" panose="020B0604020202020204" pitchFamily="34" charset="0"/>
                <a:ea typeface="隶书" panose="02010509060101010101" pitchFamily="49" charset="-122"/>
              </a:rPr>
              <a:t>对于每个操作，首先输入push或pop。</a:t>
            </a:r>
            <a:endParaRPr sz="1500" b="0" dirty="0"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 algn="l">
              <a:spcAft>
                <a:spcPct val="25000"/>
              </a:spcAft>
            </a:pPr>
            <a:r>
              <a:rPr sz="1500" b="0" dirty="0">
                <a:latin typeface="Arial" panose="020B0604020202020204" pitchFamily="34" charset="0"/>
                <a:ea typeface="隶书" panose="02010509060101010101" pitchFamily="49" charset="-122"/>
              </a:rPr>
              <a:t>push的情况，之后会输入ai 和 bi，分别表示患者姓名和患者病情优先级。</a:t>
            </a:r>
            <a:endParaRPr sz="1500" b="0" dirty="0"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 algn="l">
              <a:spcAft>
                <a:spcPct val="25000"/>
              </a:spcAft>
            </a:pPr>
            <a:r>
              <a:rPr sz="1500" b="0" dirty="0">
                <a:latin typeface="Arial" panose="020B0604020202020204" pitchFamily="34" charset="0"/>
                <a:ea typeface="隶书" panose="02010509060101010101" pitchFamily="49" charset="-122"/>
              </a:rPr>
              <a:t>pop后面没有输入，但需要你输出。</a:t>
            </a:r>
            <a:endParaRPr sz="1500" b="0" dirty="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21963" y="4583590"/>
            <a:ext cx="8542254" cy="1236594"/>
          </a:xfrm>
          <a:prstGeom prst="roundRect">
            <a:avLst>
              <a:gd name="adj" fmla="val 5213"/>
            </a:avLst>
          </a:prstGeom>
          <a:solidFill>
            <a:schemeClr val="bg1"/>
          </a:solidFill>
          <a:ln w="19050" cap="rnd" cmpd="sng">
            <a:solidFill>
              <a:srgbClr val="800000"/>
            </a:solidFill>
            <a:prstDash val="sysDot"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pPr algn="l">
              <a:spcAft>
                <a:spcPct val="25000"/>
              </a:spcAft>
            </a:pPr>
            <a:r>
              <a:rPr lang="zh-CN" altLang="en-US" sz="1500" dirty="0">
                <a:solidFill>
                  <a:srgbClr val="00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隶书" panose="02010509060101010101" pitchFamily="49" charset="-122"/>
              </a:rPr>
              <a:t>输出描述：</a:t>
            </a:r>
            <a:endParaRPr lang="zh-CN" altLang="en-US" sz="1500" dirty="0">
              <a:solidFill>
                <a:srgbClr val="0000FF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 algn="l">
              <a:spcAft>
                <a:spcPct val="25000"/>
              </a:spcAft>
            </a:pPr>
            <a:r>
              <a:rPr sz="1500" b="0" dirty="0">
                <a:latin typeface="Arial" panose="020B0604020202020204" pitchFamily="34" charset="0"/>
                <a:ea typeface="隶书" panose="02010509060101010101" pitchFamily="49" charset="-122"/>
              </a:rPr>
              <a:t>对于pop的操作，输出此时还在排队人中，优先级最大的患者姓名和优先级。</a:t>
            </a:r>
            <a:endParaRPr sz="1500" b="0" dirty="0"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 algn="l">
              <a:spcAft>
                <a:spcPct val="25000"/>
              </a:spcAft>
            </a:pPr>
            <a:r>
              <a:rPr sz="1500" b="0" dirty="0">
                <a:latin typeface="Arial" panose="020B0604020202020204" pitchFamily="34" charset="0"/>
                <a:ea typeface="隶书" panose="02010509060101010101" pitchFamily="49" charset="-122"/>
              </a:rPr>
              <a:t>表示他可以进去看病了。</a:t>
            </a:r>
            <a:endParaRPr sz="1500" b="0" dirty="0"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 algn="l">
              <a:spcAft>
                <a:spcPct val="25000"/>
              </a:spcAft>
            </a:pPr>
            <a:r>
              <a:rPr sz="1500" b="0" dirty="0">
                <a:latin typeface="Arial" panose="020B0604020202020204" pitchFamily="34" charset="0"/>
                <a:ea typeface="隶书" panose="02010509060101010101" pitchFamily="49" charset="-122"/>
              </a:rPr>
              <a:t>如果此时没人在排队，那么输出”none”，具体可见样例。</a:t>
            </a:r>
            <a:endParaRPr sz="1500" b="0" dirty="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1581</Words>
  <Application>WPS 演示</Application>
  <PresentationFormat>自定义</PresentationFormat>
  <Paragraphs>146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34" baseType="lpstr">
      <vt:lpstr>Arial</vt:lpstr>
      <vt:lpstr>宋体</vt:lpstr>
      <vt:lpstr>Wingdings</vt:lpstr>
      <vt:lpstr>Times New Roman</vt:lpstr>
      <vt:lpstr>微软雅黑</vt:lpstr>
      <vt:lpstr>Impact</vt:lpstr>
      <vt:lpstr>华文琥珀</vt:lpstr>
      <vt:lpstr>Courier New</vt:lpstr>
      <vt:lpstr>华文行楷</vt:lpstr>
      <vt:lpstr>Times New Roman</vt:lpstr>
      <vt:lpstr>楷体_GB2312</vt:lpstr>
      <vt:lpstr>新宋体</vt:lpstr>
      <vt:lpstr>Symbol</vt:lpstr>
      <vt:lpstr>Arial Black</vt:lpstr>
      <vt:lpstr>华文楷体</vt:lpstr>
      <vt:lpstr>Calibri</vt:lpstr>
      <vt:lpstr>Arial Unicode MS</vt:lpstr>
      <vt:lpstr>Webdings</vt:lpstr>
      <vt:lpstr>MS Hei</vt:lpstr>
      <vt:lpstr>Segoe Print</vt:lpstr>
      <vt:lpstr>Symbol</vt:lpstr>
      <vt:lpstr>隶书</vt:lpstr>
      <vt:lpstr>Office 主题</vt:lpstr>
      <vt:lpstr>高级数据结构</vt:lpstr>
      <vt:lpstr>主要内容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win10</dc:creator>
  <cp:lastModifiedBy>荃星</cp:lastModifiedBy>
  <cp:revision>34</cp:revision>
  <dcterms:created xsi:type="dcterms:W3CDTF">2019-11-15T07:21:00Z</dcterms:created>
  <dcterms:modified xsi:type="dcterms:W3CDTF">2020-03-24T15:04:34Z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