
<file path=[Content_Types].xml><?xml version="1.0" encoding="utf-8"?>
<Types xmlns="http://schemas.openxmlformats.org/package/2006/content-types">
  <Default Extension="vml" ContentType="application/vnd.openxmlformats-officedocument.vmlDrawing"/>
  <Default Extension="bin" ContentType="application/vnd.openxmlformats-officedocument.oleObject"/>
  <Default Extension="wav" ContentType="audio/x-wav"/>
  <Default Extension="jpeg" ContentType="image/jpeg"/>
  <Default Extension="JPG" ContentType="image/.jpg"/>
  <Default Extension="png" ContentType="image/png"/>
  <Default Extension="wmf" ContentType="image/x-w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0"/>
  </p:notesMasterIdLst>
  <p:sldIdLst>
    <p:sldId id="322" r:id="rId3"/>
    <p:sldId id="669" r:id="rId4"/>
    <p:sldId id="612" r:id="rId5"/>
    <p:sldId id="673" r:id="rId6"/>
    <p:sldId id="680" r:id="rId7"/>
    <p:sldId id="675" r:id="rId8"/>
    <p:sldId id="679" r:id="rId9"/>
    <p:sldId id="686" r:id="rId10"/>
    <p:sldId id="693" r:id="rId11"/>
    <p:sldId id="687" r:id="rId12"/>
    <p:sldId id="688" r:id="rId13"/>
    <p:sldId id="689" r:id="rId14"/>
    <p:sldId id="690" r:id="rId15"/>
    <p:sldId id="694" r:id="rId16"/>
    <p:sldId id="695" r:id="rId17"/>
    <p:sldId id="696" r:id="rId18"/>
    <p:sldId id="697" r:id="rId19"/>
    <p:sldId id="698" r:id="rId20"/>
    <p:sldId id="683" r:id="rId21"/>
    <p:sldId id="684" r:id="rId22"/>
    <p:sldId id="685" r:id="rId23"/>
    <p:sldId id="702" r:id="rId24"/>
    <p:sldId id="703" r:id="rId25"/>
    <p:sldId id="704" r:id="rId26"/>
    <p:sldId id="705" r:id="rId27"/>
    <p:sldId id="706" r:id="rId28"/>
    <p:sldId id="707" r:id="rId29"/>
    <p:sldId id="708" r:id="rId31"/>
    <p:sldId id="709" r:id="rId32"/>
    <p:sldId id="710" r:id="rId33"/>
    <p:sldId id="711" r:id="rId34"/>
    <p:sldId id="712" r:id="rId35"/>
    <p:sldId id="713" r:id="rId36"/>
    <p:sldId id="714" r:id="rId37"/>
    <p:sldId id="715" r:id="rId38"/>
    <p:sldId id="716" r:id="rId39"/>
    <p:sldId id="717" r:id="rId40"/>
    <p:sldId id="718" r:id="rId41"/>
    <p:sldId id="719" r:id="rId42"/>
    <p:sldId id="720" r:id="rId43"/>
    <p:sldId id="321" r:id="rId44"/>
  </p:sldIdLst>
  <p:sldSz cx="914527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罗 勇" initials="罗"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64" autoAdjust="0"/>
    <p:restoredTop sz="94648" autoAdjust="0"/>
  </p:normalViewPr>
  <p:slideViewPr>
    <p:cSldViewPr snapToGrid="0">
      <p:cViewPr varScale="1">
        <p:scale>
          <a:sx n="64" d="100"/>
          <a:sy n="64" d="100"/>
        </p:scale>
        <p:origin x="-1352" y="-68"/>
      </p:cViewPr>
      <p:guideLst>
        <p:guide orient="horz" pos="2209"/>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8" Type="http://schemas.openxmlformats.org/officeDocument/2006/relationships/commentAuthors" Target="commentAuthors.xml"/><Relationship Id="rId47" Type="http://schemas.openxmlformats.org/officeDocument/2006/relationships/tableStyles" Target="tableStyles.xml"/><Relationship Id="rId46" Type="http://schemas.openxmlformats.org/officeDocument/2006/relationships/viewProps" Target="viewProps.xml"/><Relationship Id="rId45" Type="http://schemas.openxmlformats.org/officeDocument/2006/relationships/presProps" Target="presProps.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notesMaster" Target="notesMasters/notesMaster1.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image" Target="../media/image23.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image" Target="../media/image25.wmf"/><Relationship Id="rId1" Type="http://schemas.openxmlformats.org/officeDocument/2006/relationships/image" Target="../media/image23.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image" Target="../media/image26.wmf"/><Relationship Id="rId1" Type="http://schemas.openxmlformats.org/officeDocument/2006/relationships/image" Target="../media/image23.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image" Target="../media/image23.wmf"/><Relationship Id="rId1" Type="http://schemas.openxmlformats.org/officeDocument/2006/relationships/image" Target="../media/image27.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image" Target="../media/image23.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image" Target="../media/image29.wmf"/><Relationship Id="rId1" Type="http://schemas.openxmlformats.org/officeDocument/2006/relationships/image" Target="../media/image23.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image" Target="../media/image30.wmf"/><Relationship Id="rId1" Type="http://schemas.openxmlformats.org/officeDocument/2006/relationships/image" Target="../media/image2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4256D97-C121-4518-9166-38EE255D68C3}"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7D1B510-4A36-4140-9235-F13CF6735E84}"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7" name="标题 7"/>
          <p:cNvSpPr>
            <a:spLocks noGrp="1"/>
          </p:cNvSpPr>
          <p:nvPr>
            <p:ph type="ctrTitle"/>
          </p:nvPr>
        </p:nvSpPr>
        <p:spPr>
          <a:xfrm>
            <a:off x="1219200" y="3886200"/>
            <a:ext cx="6858000" cy="990600"/>
          </a:xfrm>
          <a:prstGeom prst="rect">
            <a:avLst/>
          </a:prstGeom>
        </p:spPr>
        <p:txBody>
          <a:bodyPr anchor="t" anchorCtr="0"/>
          <a:lstStyle>
            <a:lvl1pPr algn="r">
              <a:defRPr sz="3200">
                <a:solidFill>
                  <a:schemeClr val="tx1"/>
                </a:solidFill>
              </a:defRPr>
            </a:lvl1pPr>
          </a:lstStyle>
          <a:p>
            <a:r>
              <a:rPr kumimoji="0" lang="zh-CN" altLang="en-US" smtClean="0"/>
              <a:t>单击此处编辑母版标题样式</a:t>
            </a:r>
            <a:endParaRPr kumimoji="0" lang="en-US"/>
          </a:p>
        </p:txBody>
      </p:sp>
      <p:sp>
        <p:nvSpPr>
          <p:cNvPr id="8" name="副标题 8"/>
          <p:cNvSpPr>
            <a:spLocks noGrp="1"/>
          </p:cNvSpPr>
          <p:nvPr>
            <p:ph type="subTitle" idx="1"/>
          </p:nvPr>
        </p:nvSpPr>
        <p:spPr>
          <a:xfrm>
            <a:off x="1219200" y="5124450"/>
            <a:ext cx="6858000" cy="533400"/>
          </a:xfrm>
          <a:prstGeom prst="rect">
            <a:avLst/>
          </a:prstGeo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zh-CN" altLang="en-US" smtClean="0"/>
              <a:t>单击此处编辑母版副标题样式</a:t>
            </a:r>
            <a:endParaRPr kumimoji="0" lang="en-US"/>
          </a:p>
        </p:txBody>
      </p:sp>
      <p:sp>
        <p:nvSpPr>
          <p:cNvPr id="9" name="矩形 8"/>
          <p:cNvSpPr/>
          <p:nvPr userDrawn="1"/>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矩形 9"/>
          <p:cNvSpPr/>
          <p:nvPr userDrawn="1"/>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矩形 10"/>
          <p:cNvSpPr/>
          <p:nvPr userDrawn="1"/>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矩形 11"/>
          <p:cNvSpPr/>
          <p:nvPr userDrawn="1"/>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页脚占位符 2"/>
          <p:cNvSpPr>
            <a:spLocks noGrp="1"/>
          </p:cNvSpPr>
          <p:nvPr>
            <p:ph type="ftr" sz="quarter" idx="3"/>
          </p:nvPr>
        </p:nvSpPr>
        <p:spPr>
          <a:xfrm>
            <a:off x="2898648" y="6356350"/>
            <a:ext cx="3505200" cy="365760"/>
          </a:xfrm>
          <a:prstGeom prst="rect">
            <a:avLst/>
          </a:prstGeom>
        </p:spPr>
        <p:txBody>
          <a:bodyPr vert="horz"/>
          <a:lstStyle>
            <a:lvl1pPr algn="ctr" eaLnBrk="1" latinLnBrk="0" hangingPunct="1">
              <a:defRPr kumimoji="0" sz="1400">
                <a:solidFill>
                  <a:schemeClr val="tx2"/>
                </a:solidFill>
              </a:defRPr>
            </a:lvl1pPr>
          </a:lstStyle>
          <a:p>
            <a:r>
              <a:rPr lang="zh-CN" altLang="en-US" smtClean="0"/>
              <a:t>浙江财经大学信智学院 陈琰宏 </a:t>
            </a:r>
            <a:endParaRPr lang="zh-CN" altLang="en-US"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28759" y="365126"/>
            <a:ext cx="7888070" cy="1325563"/>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628759" y="1825625"/>
            <a:ext cx="7888070" cy="4351338"/>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a:xfrm>
            <a:off x="628759" y="6356351"/>
            <a:ext cx="2057757" cy="365125"/>
          </a:xfrm>
          <a:prstGeom prst="rect">
            <a:avLst/>
          </a:prstGeom>
        </p:spPr>
        <p:txBody>
          <a:bodyPr/>
          <a:lstStyle/>
          <a:p>
            <a:endParaRPr lang="zh-CN" altLang="en-US"/>
          </a:p>
        </p:txBody>
      </p:sp>
      <p:sp>
        <p:nvSpPr>
          <p:cNvPr id="5" name="页脚占位符 4"/>
          <p:cNvSpPr>
            <a:spLocks noGrp="1"/>
          </p:cNvSpPr>
          <p:nvPr>
            <p:ph type="ftr" sz="quarter" idx="11"/>
          </p:nvPr>
        </p:nvSpPr>
        <p:spPr>
          <a:xfrm>
            <a:off x="3132113" y="6371577"/>
            <a:ext cx="3086636" cy="365125"/>
          </a:xfrm>
          <a:prstGeom prst="rect">
            <a:avLst/>
          </a:prstGeom>
        </p:spPr>
        <p:txBody>
          <a:bodyPr/>
          <a:lstStyle>
            <a:lvl1pPr algn="ctr">
              <a:defRPr sz="1200" u="none"/>
            </a:lvl1pPr>
          </a:lstStyle>
          <a:p>
            <a:r>
              <a:rPr lang="zh-CN" altLang="en-US" dirty="0" smtClean="0"/>
              <a:t>浙江财经大学信智学院 陈琰宏</a:t>
            </a:r>
            <a:endParaRPr lang="zh-CN" altLang="en-US" dirty="0" smtClean="0"/>
          </a:p>
          <a:p>
            <a:endParaRPr lang="zh-CN" altLang="en-US" dirty="0"/>
          </a:p>
        </p:txBody>
      </p:sp>
      <p:sp>
        <p:nvSpPr>
          <p:cNvPr id="6" name="灯片编号占位符 5"/>
          <p:cNvSpPr>
            <a:spLocks noGrp="1"/>
          </p:cNvSpPr>
          <p:nvPr>
            <p:ph type="sldNum" sz="quarter" idx="12"/>
          </p:nvPr>
        </p:nvSpPr>
        <p:spPr>
          <a:xfrm>
            <a:off x="6459072" y="6356351"/>
            <a:ext cx="2057757" cy="365125"/>
          </a:xfrm>
          <a:prstGeom prst="rect">
            <a:avLst/>
          </a:prstGeom>
        </p:spPr>
        <p:txBody>
          <a:bodyPr/>
          <a:lstStyle/>
          <a:p>
            <a:fld id="{565CE74E-AB26-4998-AD42-012C4C1AD076}" type="slidenum">
              <a:rPr lang="zh-CN" altLang="en-US" smtClean="0"/>
            </a:fld>
            <a:endParaRPr lang="zh-CN" altLang="en-US"/>
          </a:p>
        </p:txBody>
      </p:sp>
      <p:pic>
        <p:nvPicPr>
          <p:cNvPr id="8" name="图片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29849" y="164443"/>
            <a:ext cx="1160482" cy="936002"/>
          </a:xfrm>
          <a:prstGeom prst="rect">
            <a:avLst/>
          </a:prstGeom>
        </p:spPr>
      </p:pic>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996" y="1709739"/>
            <a:ext cx="7888070" cy="2852737"/>
          </a:xfrm>
          <a:prstGeom prst="rect">
            <a:avLst/>
          </a:prstGeo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996" y="4589464"/>
            <a:ext cx="788807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a:xfrm>
            <a:off x="628759" y="6356351"/>
            <a:ext cx="2057757" cy="365125"/>
          </a:xfrm>
          <a:prstGeom prst="rect">
            <a:avLst/>
          </a:prstGeom>
        </p:spPr>
        <p:txBody>
          <a:bodyPr/>
          <a:lstStyle/>
          <a:p>
            <a:endParaRPr lang="zh-CN" altLang="en-US"/>
          </a:p>
        </p:txBody>
      </p:sp>
      <p:sp>
        <p:nvSpPr>
          <p:cNvPr id="5" name="页脚占位符 4"/>
          <p:cNvSpPr>
            <a:spLocks noGrp="1"/>
          </p:cNvSpPr>
          <p:nvPr>
            <p:ph type="ftr" sz="quarter" idx="11"/>
          </p:nvPr>
        </p:nvSpPr>
        <p:spPr>
          <a:xfrm>
            <a:off x="3029476" y="6356351"/>
            <a:ext cx="3086636" cy="365125"/>
          </a:xfrm>
          <a:prstGeom prst="rect">
            <a:avLst/>
          </a:prstGeom>
        </p:spPr>
        <p:txBody>
          <a:bodyPr/>
          <a:lstStyle>
            <a:lvl1pPr algn="ctr">
              <a:defRPr/>
            </a:lvl1pPr>
          </a:lstStyle>
          <a:p>
            <a:r>
              <a:rPr lang="zh-CN" altLang="en-US" dirty="0" smtClean="0"/>
              <a:t>浙江财经大学信智学院 陈琰宏</a:t>
            </a:r>
            <a:endParaRPr lang="zh-CN" altLang="en-US" dirty="0" smtClean="0"/>
          </a:p>
          <a:p>
            <a:endParaRPr lang="zh-CN" altLang="en-US" dirty="0"/>
          </a:p>
        </p:txBody>
      </p:sp>
      <p:sp>
        <p:nvSpPr>
          <p:cNvPr id="6" name="灯片编号占位符 5"/>
          <p:cNvSpPr>
            <a:spLocks noGrp="1"/>
          </p:cNvSpPr>
          <p:nvPr>
            <p:ph type="sldNum" sz="quarter" idx="12"/>
          </p:nvPr>
        </p:nvSpPr>
        <p:spPr>
          <a:xfrm>
            <a:off x="6459072" y="6356351"/>
            <a:ext cx="2057757" cy="365125"/>
          </a:xfrm>
          <a:prstGeom prst="rect">
            <a:avLst/>
          </a:prstGeom>
        </p:spPr>
        <p:txBody>
          <a:bodyPr/>
          <a:lstStyle/>
          <a:p>
            <a:fld id="{565CE74E-AB26-4998-AD42-012C4C1AD076}" type="slidenum">
              <a:rPr lang="zh-CN" altLang="en-US" smtClean="0"/>
            </a:fld>
            <a:endParaRPr lang="zh-CN" altLang="en-US"/>
          </a:p>
        </p:txBody>
      </p:sp>
      <p:pic>
        <p:nvPicPr>
          <p:cNvPr id="8" name="图片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29849" y="144954"/>
            <a:ext cx="1160482" cy="936002"/>
          </a:xfrm>
          <a:prstGeom prst="rect">
            <a:avLst/>
          </a:prstGeom>
        </p:spPr>
      </p:pic>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28759" y="6356351"/>
            <a:ext cx="2057757" cy="365125"/>
          </a:xfrm>
          <a:prstGeom prst="rect">
            <a:avLst/>
          </a:prstGeom>
        </p:spPr>
        <p:txBody>
          <a:bodyPr/>
          <a:lstStyle/>
          <a:p>
            <a:endParaRPr lang="zh-CN" altLang="en-US"/>
          </a:p>
        </p:txBody>
      </p:sp>
      <p:sp>
        <p:nvSpPr>
          <p:cNvPr id="3" name="页脚占位符 2"/>
          <p:cNvSpPr>
            <a:spLocks noGrp="1"/>
          </p:cNvSpPr>
          <p:nvPr>
            <p:ph type="ftr" sz="quarter" idx="11"/>
          </p:nvPr>
        </p:nvSpPr>
        <p:spPr>
          <a:xfrm>
            <a:off x="3029476" y="6356351"/>
            <a:ext cx="3086636" cy="365125"/>
          </a:xfrm>
          <a:prstGeom prst="rect">
            <a:avLst/>
          </a:prstGeom>
        </p:spPr>
        <p:txBody>
          <a:bodyPr/>
          <a:lstStyle>
            <a:lvl1pPr algn="ctr">
              <a:defRPr sz="1200"/>
            </a:lvl1pPr>
          </a:lstStyle>
          <a:p>
            <a:r>
              <a:rPr lang="zh-CN" altLang="en-US" smtClean="0"/>
              <a:t>浙江财经大学信智学院 陈琰宏 </a:t>
            </a:r>
            <a:endParaRPr lang="zh-CN" altLang="en-US" dirty="0" smtClean="0"/>
          </a:p>
        </p:txBody>
      </p:sp>
      <p:sp>
        <p:nvSpPr>
          <p:cNvPr id="4" name="灯片编号占位符 3"/>
          <p:cNvSpPr>
            <a:spLocks noGrp="1"/>
          </p:cNvSpPr>
          <p:nvPr>
            <p:ph type="sldNum" sz="quarter" idx="12"/>
          </p:nvPr>
        </p:nvSpPr>
        <p:spPr>
          <a:xfrm>
            <a:off x="6459072" y="6356351"/>
            <a:ext cx="2057757" cy="365125"/>
          </a:xfrm>
          <a:prstGeom prst="rect">
            <a:avLst/>
          </a:prstGeom>
        </p:spPr>
        <p:txBody>
          <a:bodyPr/>
          <a:lstStyle/>
          <a:p>
            <a:fld id="{565CE74E-AB26-4998-AD42-012C4C1AD076}" type="slidenum">
              <a:rPr lang="zh-CN" altLang="en-US" smtClean="0"/>
            </a:fld>
            <a:endParaRPr lang="zh-CN" altLang="en-US"/>
          </a:p>
        </p:txBody>
      </p:sp>
      <p:pic>
        <p:nvPicPr>
          <p:cNvPr id="7" name="图片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29849" y="164443"/>
            <a:ext cx="1160482" cy="936002"/>
          </a:xfrm>
          <a:prstGeom prst="rect">
            <a:avLst/>
          </a:prstGeom>
        </p:spPr>
      </p:pic>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1_标题和内容">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10"/>
          </p:nvPr>
        </p:nvSpPr>
        <p:spPr>
          <a:xfrm>
            <a:off x="7452972" y="6312541"/>
            <a:ext cx="1692616" cy="365125"/>
          </a:xfrm>
          <a:prstGeom prst="rect">
            <a:avLst/>
          </a:prstGeom>
        </p:spPr>
        <p:txBody>
          <a:bodyPr/>
          <a:lstStyle/>
          <a:p>
            <a:r>
              <a:rPr lang="en-US" altLang="zh-CN" smtClean="0"/>
              <a:t>‹#›</a:t>
            </a:r>
            <a:endParaRPr lang="zh-CN" altLang="en-US" dirty="0"/>
          </a:p>
        </p:txBody>
      </p:sp>
      <p:sp>
        <p:nvSpPr>
          <p:cNvPr id="5" name="Footer Placeholder 4"/>
          <p:cNvSpPr>
            <a:spLocks noGrp="1"/>
          </p:cNvSpPr>
          <p:nvPr>
            <p:ph type="ftr" sz="quarter" idx="11"/>
          </p:nvPr>
        </p:nvSpPr>
        <p:spPr>
          <a:xfrm>
            <a:off x="3438980" y="6353485"/>
            <a:ext cx="3086636" cy="365125"/>
          </a:xfrm>
        </p:spPr>
        <p:txBody>
          <a:bodyPr/>
          <a:lstStyle/>
          <a:p>
            <a:endParaRPr lang="zh-CN" altLang="en-US"/>
          </a:p>
        </p:txBody>
      </p:sp>
      <p:pic>
        <p:nvPicPr>
          <p:cNvPr id="7" name="图片 6"/>
          <p:cNvPicPr>
            <a:picLocks noChangeAspect="1"/>
          </p:cNvPicPr>
          <p:nvPr userDrawn="1"/>
        </p:nvPicPr>
        <p:blipFill>
          <a:blip r:embed="rId2"/>
          <a:stretch>
            <a:fillRect/>
          </a:stretch>
        </p:blipFill>
        <p:spPr>
          <a:xfrm>
            <a:off x="1" y="504826"/>
            <a:ext cx="9146223" cy="6382385"/>
          </a:xfrm>
          <a:prstGeom prst="rect">
            <a:avLst/>
          </a:prstGeom>
        </p:spPr>
      </p:pic>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pic>
        <p:nvPicPr>
          <p:cNvPr id="8" name="图片 7"/>
          <p:cNvPicPr>
            <a:picLocks noChangeAspect="1"/>
          </p:cNvPicPr>
          <p:nvPr/>
        </p:nvPicPr>
        <p:blipFill>
          <a:blip r:embed="rId2"/>
          <a:stretch>
            <a:fillRect/>
          </a:stretch>
        </p:blipFill>
        <p:spPr>
          <a:xfrm>
            <a:off x="-635" y="528955"/>
            <a:ext cx="9146223" cy="6329045"/>
          </a:xfrm>
          <a:prstGeom prst="rect">
            <a:avLst/>
          </a:prstGeom>
        </p:spPr>
      </p:pic>
      <p:sp>
        <p:nvSpPr>
          <p:cNvPr id="3" name="Subtitle 2"/>
          <p:cNvSpPr>
            <a:spLocks noGrp="1"/>
          </p:cNvSpPr>
          <p:nvPr>
            <p:ph type="subTitle" idx="1"/>
          </p:nvPr>
        </p:nvSpPr>
        <p:spPr>
          <a:xfrm>
            <a:off x="1143199" y="3602038"/>
            <a:ext cx="6859191"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a:xfrm>
            <a:off x="6662117" y="6492876"/>
            <a:ext cx="2057757" cy="365125"/>
          </a:xfrm>
          <a:prstGeom prst="rect">
            <a:avLst/>
          </a:prstGeom>
        </p:spPr>
        <p:txBody>
          <a:bodyPr/>
          <a:lstStyle/>
          <a:p>
            <a:r>
              <a:rPr lang="en-US" altLang="zh-CN" smtClean="0"/>
              <a:t>‹#›</a:t>
            </a:r>
            <a:endParaRPr lang="zh-CN" altLang="en-US" dirty="0"/>
          </a:p>
        </p:txBody>
      </p:sp>
      <p:sp>
        <p:nvSpPr>
          <p:cNvPr id="5" name="Footer Placeholder 4"/>
          <p:cNvSpPr>
            <a:spLocks noGrp="1"/>
          </p:cNvSpPr>
          <p:nvPr>
            <p:ph type="ftr" sz="quarter" idx="11"/>
          </p:nvPr>
        </p:nvSpPr>
        <p:spPr/>
        <p:txBody>
          <a:bodyPr/>
          <a:lstStyle/>
          <a:p>
            <a:endParaRPr lang="zh-CN" alt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标题占位符 21"/>
          <p:cNvSpPr>
            <a:spLocks noGrp="1"/>
          </p:cNvSpPr>
          <p:nvPr>
            <p:ph type="title"/>
          </p:nvPr>
        </p:nvSpPr>
        <p:spPr>
          <a:xfrm>
            <a:off x="457200" y="152400"/>
            <a:ext cx="8229600" cy="990600"/>
          </a:xfrm>
          <a:prstGeom prst="rect">
            <a:avLst/>
          </a:prstGeom>
        </p:spPr>
        <p:txBody>
          <a:bodyPr vert="horz" anchor="b" anchorCtr="0">
            <a:normAutofit/>
          </a:bodyPr>
          <a:lstStyle/>
          <a:p>
            <a:r>
              <a:rPr kumimoji="0" lang="zh-CN" altLang="en-US" smtClean="0"/>
              <a:t>单击此处编辑母版标题样式</a:t>
            </a:r>
            <a:endParaRPr kumimoji="0" lang="en-US"/>
          </a:p>
        </p:txBody>
      </p:sp>
      <p:sp>
        <p:nvSpPr>
          <p:cNvPr id="8" name="文本占位符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zh-CN" altLang="en-US" smtClean="0"/>
              <a:t>单击此处编辑母版文本样式</a:t>
            </a:r>
            <a:endParaRPr kumimoji="0" lang="zh-CN" altLang="en-US" smtClean="0"/>
          </a:p>
          <a:p>
            <a:pPr lvl="1" eaLnBrk="1" latinLnBrk="0" hangingPunct="1"/>
            <a:r>
              <a:rPr kumimoji="0" lang="zh-CN" altLang="en-US" smtClean="0"/>
              <a:t>第二级</a:t>
            </a:r>
            <a:endParaRPr kumimoji="0" lang="zh-CN" altLang="en-US" smtClean="0"/>
          </a:p>
          <a:p>
            <a:pPr lvl="2" eaLnBrk="1" latinLnBrk="0" hangingPunct="1"/>
            <a:r>
              <a:rPr kumimoji="0" lang="zh-CN" altLang="en-US" smtClean="0"/>
              <a:t>第三级</a:t>
            </a:r>
            <a:endParaRPr kumimoji="0" lang="zh-CN" altLang="en-US" smtClean="0"/>
          </a:p>
          <a:p>
            <a:pPr lvl="3" eaLnBrk="1" latinLnBrk="0" hangingPunct="1"/>
            <a:r>
              <a:rPr kumimoji="0" lang="zh-CN" altLang="en-US" smtClean="0"/>
              <a:t>第四级</a:t>
            </a:r>
            <a:endParaRPr kumimoji="0" lang="zh-CN" altLang="en-US" smtClean="0"/>
          </a:p>
          <a:p>
            <a:pPr lvl="4" eaLnBrk="1" latinLnBrk="0" hangingPunct="1"/>
            <a:r>
              <a:rPr kumimoji="0" lang="zh-CN" altLang="en-US" smtClean="0"/>
              <a:t>第五级</a:t>
            </a:r>
            <a:endParaRPr kumimoji="0" lang="en-US"/>
          </a:p>
        </p:txBody>
      </p:sp>
      <p:sp>
        <p:nvSpPr>
          <p:cNvPr id="9" name="日期占位符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endParaRPr lang="zh-CN" altLang="en-US"/>
          </a:p>
        </p:txBody>
      </p:sp>
      <p:sp>
        <p:nvSpPr>
          <p:cNvPr id="10" name="页脚占位符 2"/>
          <p:cNvSpPr>
            <a:spLocks noGrp="1"/>
          </p:cNvSpPr>
          <p:nvPr>
            <p:ph type="ftr" sz="quarter" idx="3"/>
          </p:nvPr>
        </p:nvSpPr>
        <p:spPr>
          <a:xfrm>
            <a:off x="2898648" y="6356350"/>
            <a:ext cx="3505200" cy="365760"/>
          </a:xfrm>
          <a:prstGeom prst="rect">
            <a:avLst/>
          </a:prstGeom>
        </p:spPr>
        <p:txBody>
          <a:bodyPr vert="horz"/>
          <a:lstStyle>
            <a:lvl1pPr algn="ctr" eaLnBrk="1" latinLnBrk="0" hangingPunct="1">
              <a:defRPr kumimoji="0" sz="1400">
                <a:solidFill>
                  <a:schemeClr val="tx2"/>
                </a:solidFill>
              </a:defRPr>
            </a:lvl1pPr>
          </a:lstStyle>
          <a:p>
            <a:r>
              <a:rPr lang="zh-CN" altLang="en-US" smtClean="0"/>
              <a:t>浙江财经大学信智学院 陈琰宏 </a:t>
            </a:r>
            <a:endParaRPr lang="zh-CN" altLang="en-US" dirty="0"/>
          </a:p>
        </p:txBody>
      </p:sp>
      <p:sp>
        <p:nvSpPr>
          <p:cNvPr id="11" name="灯片编号占位符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0C913308-F349-4B6D-A68A-DD1791B4A57B}" type="slidenum">
              <a:rPr lang="zh-CN" altLang="en-US" smtClean="0"/>
            </a:fld>
            <a:endParaRPr lang="zh-CN" altLang="en-US"/>
          </a:p>
        </p:txBody>
      </p:sp>
      <p:sp>
        <p:nvSpPr>
          <p:cNvPr id="12" name="直接连接符 11"/>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3" name="直接连接符 12"/>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timing>
    <p:tnLst>
      <p:par>
        <p:cTn id="1" dur="indefinite" restart="never" nodeType="tmRoot"/>
      </p:par>
    </p:tnLst>
  </p:timing>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jpeg"/></Relationships>
</file>

<file path=ppt/slides/_rels/slide10.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11.png"/><Relationship Id="rId3"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image" Target="../media/image9.png"/></Relationships>
</file>

<file path=ppt/slides/_rels/slide11.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9.png"/><Relationship Id="rId3" Type="http://schemas.openxmlformats.org/officeDocument/2006/relationships/image" Target="../media/image13.png"/><Relationship Id="rId2" Type="http://schemas.openxmlformats.org/officeDocument/2006/relationships/image" Target="../media/image6.png"/><Relationship Id="rId1" Type="http://schemas.openxmlformats.org/officeDocument/2006/relationships/image" Target="../media/image12.png"/></Relationships>
</file>

<file path=ppt/slides/_rels/slide12.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15.png"/><Relationship Id="rId3" Type="http://schemas.openxmlformats.org/officeDocument/2006/relationships/image" Target="../media/image14.png"/><Relationship Id="rId2" Type="http://schemas.openxmlformats.org/officeDocument/2006/relationships/image" Target="../media/image12.png"/><Relationship Id="rId1" Type="http://schemas.openxmlformats.org/officeDocument/2006/relationships/image" Target="../media/image6.png"/></Relationships>
</file>

<file path=ppt/slides/_rels/slide13.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image" Target="../media/image6.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6.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7.png"/></Relationships>
</file>

<file path=ppt/slides/_rels/slide16.xml.rels><?xml version="1.0" encoding="UTF-8" standalone="yes"?>
<Relationships xmlns="http://schemas.openxmlformats.org/package/2006/relationships"><Relationship Id="rId5" Type="http://schemas.openxmlformats.org/officeDocument/2006/relationships/vmlDrawing" Target="../drawings/vmlDrawing1.vml"/><Relationship Id="rId4" Type="http://schemas.openxmlformats.org/officeDocument/2006/relationships/slideLayout" Target="../slideLayouts/slideLayout2.xml"/><Relationship Id="rId3" Type="http://schemas.openxmlformats.org/officeDocument/2006/relationships/image" Target="../media/image19.wmf"/><Relationship Id="rId2" Type="http://schemas.openxmlformats.org/officeDocument/2006/relationships/oleObject" Target="../embeddings/oleObject1.bin"/><Relationship Id="rId1" Type="http://schemas.openxmlformats.org/officeDocument/2006/relationships/image" Target="../media/image18.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0.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6" Type="http://schemas.openxmlformats.org/officeDocument/2006/relationships/vmlDrawing" Target="../drawings/vmlDrawing2.vml"/><Relationship Id="rId5" Type="http://schemas.openxmlformats.org/officeDocument/2006/relationships/slideLayout" Target="../slideLayouts/slideLayout4.xml"/><Relationship Id="rId4" Type="http://schemas.openxmlformats.org/officeDocument/2006/relationships/image" Target="../media/image24.wmf"/><Relationship Id="rId3" Type="http://schemas.openxmlformats.org/officeDocument/2006/relationships/oleObject" Target="../embeddings/oleObject3.bin"/><Relationship Id="rId2" Type="http://schemas.openxmlformats.org/officeDocument/2006/relationships/image" Target="../media/image23.wmf"/><Relationship Id="rId1" Type="http://schemas.openxmlformats.org/officeDocument/2006/relationships/oleObject" Target="../embeddings/oleObject2.bin"/></Relationships>
</file>

<file path=ppt/slides/_rels/slide25.xml.rels><?xml version="1.0" encoding="UTF-8" standalone="yes"?>
<Relationships xmlns="http://schemas.openxmlformats.org/package/2006/relationships"><Relationship Id="rId8" Type="http://schemas.openxmlformats.org/officeDocument/2006/relationships/vmlDrawing" Target="../drawings/vmlDrawing3.vml"/><Relationship Id="rId7" Type="http://schemas.openxmlformats.org/officeDocument/2006/relationships/slideLayout" Target="../slideLayouts/slideLayout4.xml"/><Relationship Id="rId6" Type="http://schemas.openxmlformats.org/officeDocument/2006/relationships/image" Target="../media/image26.wmf"/><Relationship Id="rId5" Type="http://schemas.openxmlformats.org/officeDocument/2006/relationships/oleObject" Target="../embeddings/oleObject6.bin"/><Relationship Id="rId4" Type="http://schemas.openxmlformats.org/officeDocument/2006/relationships/image" Target="../media/image25.wmf"/><Relationship Id="rId3" Type="http://schemas.openxmlformats.org/officeDocument/2006/relationships/oleObject" Target="../embeddings/oleObject5.bin"/><Relationship Id="rId2" Type="http://schemas.openxmlformats.org/officeDocument/2006/relationships/image" Target="../media/image23.wmf"/><Relationship Id="rId1" Type="http://schemas.openxmlformats.org/officeDocument/2006/relationships/oleObject" Target="../embeddings/oleObject4.bin"/></Relationships>
</file>

<file path=ppt/slides/_rels/slide26.xml.rels><?xml version="1.0" encoding="UTF-8" standalone="yes"?>
<Relationships xmlns="http://schemas.openxmlformats.org/package/2006/relationships"><Relationship Id="rId8" Type="http://schemas.openxmlformats.org/officeDocument/2006/relationships/vmlDrawing" Target="../drawings/vmlDrawing4.vml"/><Relationship Id="rId7" Type="http://schemas.openxmlformats.org/officeDocument/2006/relationships/slideLayout" Target="../slideLayouts/slideLayout4.xml"/><Relationship Id="rId6" Type="http://schemas.openxmlformats.org/officeDocument/2006/relationships/image" Target="../media/image27.wmf"/><Relationship Id="rId5" Type="http://schemas.openxmlformats.org/officeDocument/2006/relationships/oleObject" Target="../embeddings/oleObject9.bin"/><Relationship Id="rId4" Type="http://schemas.openxmlformats.org/officeDocument/2006/relationships/image" Target="../media/image26.wmf"/><Relationship Id="rId3" Type="http://schemas.openxmlformats.org/officeDocument/2006/relationships/oleObject" Target="../embeddings/oleObject8.bin"/><Relationship Id="rId2" Type="http://schemas.openxmlformats.org/officeDocument/2006/relationships/image" Target="../media/image23.wmf"/><Relationship Id="rId1" Type="http://schemas.openxmlformats.org/officeDocument/2006/relationships/oleObject" Target="../embeddings/oleObject7.bin"/></Relationships>
</file>

<file path=ppt/slides/_rels/slide27.xml.rels><?xml version="1.0" encoding="UTF-8" standalone="yes"?>
<Relationships xmlns="http://schemas.openxmlformats.org/package/2006/relationships"><Relationship Id="rId9" Type="http://schemas.openxmlformats.org/officeDocument/2006/relationships/notesSlide" Target="../notesSlides/notesSlide1.xml"/><Relationship Id="rId8" Type="http://schemas.openxmlformats.org/officeDocument/2006/relationships/vmlDrawing" Target="../drawings/vmlDrawing5.vml"/><Relationship Id="rId7" Type="http://schemas.openxmlformats.org/officeDocument/2006/relationships/slideLayout" Target="../slideLayouts/slideLayout4.xml"/><Relationship Id="rId6" Type="http://schemas.openxmlformats.org/officeDocument/2006/relationships/image" Target="../media/image28.wmf"/><Relationship Id="rId5" Type="http://schemas.openxmlformats.org/officeDocument/2006/relationships/oleObject" Target="../embeddings/oleObject12.bin"/><Relationship Id="rId4" Type="http://schemas.openxmlformats.org/officeDocument/2006/relationships/image" Target="../media/image23.wmf"/><Relationship Id="rId3" Type="http://schemas.openxmlformats.org/officeDocument/2006/relationships/oleObject" Target="../embeddings/oleObject11.bin"/><Relationship Id="rId2" Type="http://schemas.openxmlformats.org/officeDocument/2006/relationships/image" Target="../media/image27.wmf"/><Relationship Id="rId1" Type="http://schemas.openxmlformats.org/officeDocument/2006/relationships/oleObject" Target="../embeddings/oleObject10.bin"/></Relationships>
</file>

<file path=ppt/slides/_rels/slide28.xml.rels><?xml version="1.0" encoding="UTF-8" standalone="yes"?>
<Relationships xmlns="http://schemas.openxmlformats.org/package/2006/relationships"><Relationship Id="rId6" Type="http://schemas.openxmlformats.org/officeDocument/2006/relationships/vmlDrawing" Target="../drawings/vmlDrawing6.vml"/><Relationship Id="rId5" Type="http://schemas.openxmlformats.org/officeDocument/2006/relationships/slideLayout" Target="../slideLayouts/slideLayout4.xml"/><Relationship Id="rId4" Type="http://schemas.openxmlformats.org/officeDocument/2006/relationships/image" Target="../media/image29.wmf"/><Relationship Id="rId3" Type="http://schemas.openxmlformats.org/officeDocument/2006/relationships/oleObject" Target="../embeddings/oleObject14.bin"/><Relationship Id="rId2" Type="http://schemas.openxmlformats.org/officeDocument/2006/relationships/image" Target="../media/image23.wmf"/><Relationship Id="rId1" Type="http://schemas.openxmlformats.org/officeDocument/2006/relationships/oleObject" Target="../embeddings/oleObject13.bin"/></Relationships>
</file>

<file path=ppt/slides/_rels/slide29.xml.rels><?xml version="1.0" encoding="UTF-8" standalone="yes"?>
<Relationships xmlns="http://schemas.openxmlformats.org/package/2006/relationships"><Relationship Id="rId8" Type="http://schemas.openxmlformats.org/officeDocument/2006/relationships/vmlDrawing" Target="../drawings/vmlDrawing7.vml"/><Relationship Id="rId7" Type="http://schemas.openxmlformats.org/officeDocument/2006/relationships/slideLayout" Target="../slideLayouts/slideLayout4.xml"/><Relationship Id="rId6" Type="http://schemas.openxmlformats.org/officeDocument/2006/relationships/image" Target="../media/image30.wmf"/><Relationship Id="rId5" Type="http://schemas.openxmlformats.org/officeDocument/2006/relationships/oleObject" Target="../embeddings/oleObject17.bin"/><Relationship Id="rId4" Type="http://schemas.openxmlformats.org/officeDocument/2006/relationships/image" Target="../media/image29.wmf"/><Relationship Id="rId3" Type="http://schemas.openxmlformats.org/officeDocument/2006/relationships/oleObject" Target="../embeddings/oleObject16.bin"/><Relationship Id="rId2" Type="http://schemas.openxmlformats.org/officeDocument/2006/relationships/image" Target="../media/image23.wmf"/><Relationship Id="rId1" Type="http://schemas.openxmlformats.org/officeDocument/2006/relationships/oleObject" Target="../embeddings/oleObject15.bin"/></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30.xml.rels><?xml version="1.0" encoding="UTF-8" standalone="yes"?>
<Relationships xmlns="http://schemas.openxmlformats.org/package/2006/relationships"><Relationship Id="rId8" Type="http://schemas.openxmlformats.org/officeDocument/2006/relationships/vmlDrawing" Target="../drawings/vmlDrawing8.vml"/><Relationship Id="rId7" Type="http://schemas.openxmlformats.org/officeDocument/2006/relationships/slideLayout" Target="../slideLayouts/slideLayout4.xml"/><Relationship Id="rId6" Type="http://schemas.openxmlformats.org/officeDocument/2006/relationships/image" Target="../media/image31.wmf"/><Relationship Id="rId5" Type="http://schemas.openxmlformats.org/officeDocument/2006/relationships/oleObject" Target="../embeddings/oleObject20.bin"/><Relationship Id="rId4" Type="http://schemas.openxmlformats.org/officeDocument/2006/relationships/image" Target="../media/image30.wmf"/><Relationship Id="rId3" Type="http://schemas.openxmlformats.org/officeDocument/2006/relationships/oleObject" Target="../embeddings/oleObject19.bin"/><Relationship Id="rId2" Type="http://schemas.openxmlformats.org/officeDocument/2006/relationships/image" Target="../media/image23.wmf"/><Relationship Id="rId1" Type="http://schemas.openxmlformats.org/officeDocument/2006/relationships/oleObject" Target="../embeddings/oleObject18.bin"/></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image" Target="../media/image32.png"/></Relationships>
</file>

<file path=ppt/slides/_rels/slide33.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4.xml"/><Relationship Id="rId2" Type="http://schemas.openxmlformats.org/officeDocument/2006/relationships/image" Target="../media/image34.png"/><Relationship Id="rId1" Type="http://schemas.openxmlformats.org/officeDocument/2006/relationships/image" Target="../media/image33.png"/></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35.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36.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image" Target="../media/image37.png"/></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38.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40.png"/><Relationship Id="rId1" Type="http://schemas.openxmlformats.org/officeDocument/2006/relationships/image" Target="../media/image39.png"/></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41.jpe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audio1.wav"/><Relationship Id="rId1"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ctrTitle"/>
          </p:nvPr>
        </p:nvSpPr>
        <p:spPr>
          <a:xfrm>
            <a:off x="1299207" y="3716124"/>
            <a:ext cx="6912768" cy="1003279"/>
          </a:xfrm>
        </p:spPr>
        <p:txBody>
          <a:bodyPr>
            <a:noAutofit/>
          </a:bodyPr>
          <a:lstStyle/>
          <a:p>
            <a:pPr algn="l"/>
            <a:r>
              <a:rPr lang="zh-CN" altLang="en-US" sz="3600" b="1" dirty="0" smtClean="0">
                <a:latin typeface="宋体" panose="02010600030101010101" pitchFamily="2" charset="-122"/>
                <a:ea typeface="宋体" panose="02010600030101010101" pitchFamily="2" charset="-122"/>
              </a:rPr>
              <a:t>高级数据结构</a:t>
            </a:r>
            <a:br>
              <a:rPr lang="en-US" altLang="zh-CN" sz="3600" b="1" dirty="0">
                <a:latin typeface="宋体" panose="02010600030101010101" pitchFamily="2" charset="-122"/>
                <a:ea typeface="宋体" panose="02010600030101010101" pitchFamily="2" charset="-122"/>
              </a:rPr>
            </a:br>
            <a:r>
              <a:rPr lang="zh-CN" altLang="en-US" sz="3600" b="1" dirty="0" smtClean="0">
                <a:solidFill>
                  <a:schemeClr val="tx1">
                    <a:lumMod val="75000"/>
                    <a:lumOff val="25000"/>
                  </a:schemeClr>
                </a:solidFill>
                <a:latin typeface="微软雅黑" panose="020B0503020204020204" charset="-122"/>
                <a:ea typeface="微软雅黑" panose="020B0503020204020204" charset="-122"/>
                <a:sym typeface="+mn-ea"/>
              </a:rPr>
              <a:t>Bellman</a:t>
            </a:r>
            <a:r>
              <a:rPr lang="zh-CN" altLang="en-US" sz="3600" b="1" dirty="0">
                <a:solidFill>
                  <a:schemeClr val="tx1">
                    <a:lumMod val="75000"/>
                    <a:lumOff val="25000"/>
                  </a:schemeClr>
                </a:solidFill>
                <a:latin typeface="微软雅黑" panose="020B0503020204020204" charset="-122"/>
                <a:ea typeface="微软雅黑" panose="020B0503020204020204" charset="-122"/>
                <a:sym typeface="+mn-ea"/>
              </a:rPr>
              <a:t>-ford </a:t>
            </a:r>
            <a:r>
              <a:rPr lang="zh-CN" altLang="en-US" sz="3600" b="1" dirty="0" smtClean="0">
                <a:solidFill>
                  <a:schemeClr val="tx1">
                    <a:lumMod val="75000"/>
                    <a:lumOff val="25000"/>
                  </a:schemeClr>
                </a:solidFill>
                <a:latin typeface="微软雅黑" panose="020B0503020204020204" charset="-122"/>
                <a:ea typeface="微软雅黑" panose="020B0503020204020204" charset="-122"/>
                <a:sym typeface="+mn-ea"/>
              </a:rPr>
              <a:t>算法与</a:t>
            </a:r>
            <a:r>
              <a:rPr lang="en-US" altLang="zh-CN" sz="3600" b="1" dirty="0" smtClean="0">
                <a:solidFill>
                  <a:schemeClr val="tx1">
                    <a:lumMod val="75000"/>
                    <a:lumOff val="25000"/>
                  </a:schemeClr>
                </a:solidFill>
                <a:latin typeface="微软雅黑" panose="020B0503020204020204" charset="-122"/>
                <a:ea typeface="微软雅黑" panose="020B0503020204020204" charset="-122"/>
                <a:sym typeface="+mn-ea"/>
              </a:rPr>
              <a:t>SPFA</a:t>
            </a:r>
            <a:endParaRPr lang="zh-CN" altLang="en-US" sz="3600" b="1" dirty="0">
              <a:solidFill>
                <a:schemeClr val="tx1">
                  <a:lumMod val="75000"/>
                  <a:lumOff val="25000"/>
                </a:schemeClr>
              </a:solidFill>
              <a:latin typeface="微软雅黑" panose="020B0503020204020204" charset="-122"/>
              <a:ea typeface="微软雅黑" panose="020B0503020204020204" charset="-122"/>
            </a:endParaRPr>
          </a:p>
        </p:txBody>
      </p:sp>
      <p:sp>
        <p:nvSpPr>
          <p:cNvPr id="5" name="副标题 2"/>
          <p:cNvSpPr>
            <a:spLocks noGrp="1"/>
          </p:cNvSpPr>
          <p:nvPr>
            <p:ph type="subTitle" idx="1"/>
          </p:nvPr>
        </p:nvSpPr>
        <p:spPr>
          <a:xfrm>
            <a:off x="1219200" y="5124450"/>
            <a:ext cx="6858000" cy="533400"/>
          </a:xfrm>
        </p:spPr>
        <p:txBody>
          <a:bodyPr>
            <a:normAutofit/>
          </a:bodyPr>
          <a:lstStyle/>
          <a:p>
            <a:pPr algn="ctr"/>
            <a:r>
              <a:rPr lang="en-US" altLang="zh-CN" sz="2800" dirty="0" smtClean="0"/>
              <a:t>                                   </a:t>
            </a:r>
            <a:r>
              <a:rPr lang="zh-CN" altLang="en-US" sz="2800" b="1" dirty="0" smtClean="0">
                <a:latin typeface="宋体" panose="02010600030101010101" pitchFamily="2" charset="-122"/>
                <a:ea typeface="宋体" panose="02010600030101010101" pitchFamily="2" charset="-122"/>
              </a:rPr>
              <a:t>信智学院  </a:t>
            </a:r>
            <a:r>
              <a:rPr lang="zh-CN" sz="2800" b="1" dirty="0">
                <a:latin typeface="宋体" panose="02010600030101010101" pitchFamily="2" charset="-122"/>
                <a:ea typeface="宋体" panose="02010600030101010101" pitchFamily="2" charset="-122"/>
              </a:rPr>
              <a:t>陈琰宏</a:t>
            </a:r>
            <a:endParaRPr lang="zh-CN" sz="2800" b="1" dirty="0">
              <a:latin typeface="宋体" panose="02010600030101010101" pitchFamily="2" charset="-122"/>
              <a:ea typeface="宋体" panose="02010600030101010101" pitchFamily="2" charset="-122"/>
            </a:endParaRPr>
          </a:p>
        </p:txBody>
      </p:sp>
      <p:pic>
        <p:nvPicPr>
          <p:cNvPr id="6" name="图片 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344" y="1124744"/>
            <a:ext cx="9144000" cy="1042416"/>
          </a:xfrm>
          <a:prstGeom prst="rect">
            <a:avLst/>
          </a:prstGeom>
        </p:spPr>
      </p:pic>
      <p:sp>
        <p:nvSpPr>
          <p:cNvPr id="2" name="页脚占位符 1"/>
          <p:cNvSpPr>
            <a:spLocks noGrp="1"/>
          </p:cNvSpPr>
          <p:nvPr>
            <p:ph type="ftr" sz="quarter" idx="3"/>
          </p:nvPr>
        </p:nvSpPr>
        <p:spPr/>
        <p:txBody>
          <a:bodyPr/>
          <a:lstStyle/>
          <a:p>
            <a:r>
              <a:rPr lang="zh-CN" altLang="en-US" smtClean="0"/>
              <a:t>浙江财经大学信智学院 陈琰宏 </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999" advTm="5181"/>
    </mc:Choice>
    <mc:Fallback>
      <p:transition spd="slow" advTm="5181"/>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页脚占位符 3"/>
          <p:cNvSpPr>
            <a:spLocks noGrp="1"/>
          </p:cNvSpPr>
          <p:nvPr>
            <p:ph type="ftr" sz="quarter" idx="11"/>
          </p:nvPr>
        </p:nvSpPr>
        <p:spPr/>
        <p:txBody>
          <a:bodyPr/>
          <a:lstStyle/>
          <a:p>
            <a:r>
              <a:rPr lang="zh-CN" altLang="en-US" smtClean="0"/>
              <a:t>浙江财经大学信智学院 陈琰宏</a:t>
            </a:r>
            <a:endParaRPr lang="zh-CN" altLang="en-US" smtClean="0"/>
          </a:p>
          <a:p>
            <a:endParaRPr lang="zh-CN" altLang="en-US" dirty="0"/>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
        <p:nvSpPr>
          <p:cNvPr id="6" name="矩形 5"/>
          <p:cNvSpPr/>
          <p:nvPr/>
        </p:nvSpPr>
        <p:spPr>
          <a:xfrm>
            <a:off x="471866" y="630343"/>
            <a:ext cx="4134465" cy="480131"/>
          </a:xfrm>
          <a:prstGeom prst="rect">
            <a:avLst/>
          </a:prstGeom>
        </p:spPr>
        <p:txBody>
          <a:bodyPr wrap="none">
            <a:spAutoFit/>
          </a:bodyPr>
          <a:lstStyle/>
          <a:p>
            <a:pPr>
              <a:lnSpc>
                <a:spcPct val="90000"/>
              </a:lnSpc>
              <a:spcBef>
                <a:spcPct val="0"/>
              </a:spcBef>
            </a:pPr>
            <a:r>
              <a:rPr lang="zh-CN" altLang="en-US" sz="2800" b="1" dirty="0" smtClean="0">
                <a:solidFill>
                  <a:schemeClr val="accent5">
                    <a:lumMod val="75000"/>
                  </a:schemeClr>
                </a:solidFill>
                <a:latin typeface="+mj-lt"/>
                <a:ea typeface="+mj-ea"/>
                <a:cs typeface="+mj-cs"/>
              </a:rPr>
              <a:t>对</a:t>
            </a:r>
            <a:r>
              <a:rPr lang="zh-CN" altLang="en-US" sz="2800" b="1" dirty="0">
                <a:solidFill>
                  <a:schemeClr val="accent5">
                    <a:lumMod val="75000"/>
                  </a:schemeClr>
                </a:solidFill>
                <a:latin typeface="+mj-lt"/>
                <a:ea typeface="+mj-ea"/>
                <a:cs typeface="+mj-cs"/>
              </a:rPr>
              <a:t>所有边</a:t>
            </a:r>
            <a:r>
              <a:rPr lang="zh-CN" altLang="en-US" sz="2800" b="1" dirty="0" smtClean="0">
                <a:solidFill>
                  <a:schemeClr val="accent5">
                    <a:lumMod val="75000"/>
                  </a:schemeClr>
                </a:solidFill>
                <a:latin typeface="+mj-lt"/>
                <a:ea typeface="+mj-ea"/>
                <a:cs typeface="+mj-cs"/>
              </a:rPr>
              <a:t>进行第一轮松弛</a:t>
            </a:r>
            <a:endParaRPr lang="zh-CN" altLang="en-US" sz="2800" b="1" dirty="0">
              <a:solidFill>
                <a:schemeClr val="accent5">
                  <a:lumMod val="75000"/>
                </a:schemeClr>
              </a:solidFill>
              <a:latin typeface="+mj-lt"/>
              <a:ea typeface="+mj-ea"/>
              <a:cs typeface="+mj-cs"/>
            </a:endParaRPr>
          </a:p>
        </p:txBody>
      </p:sp>
      <p:pic>
        <p:nvPicPr>
          <p:cNvPr id="10242" name="Picture 2"/>
          <p:cNvPicPr>
            <a:picLocks noChangeAspect="1" noChangeArrowheads="1"/>
          </p:cNvPicPr>
          <p:nvPr/>
        </p:nvPicPr>
        <p:blipFill rotWithShape="1">
          <a:blip r:embed="rId1">
            <a:extLst>
              <a:ext uri="{28A0092B-C50C-407E-A947-70E740481C1C}">
                <a14:useLocalDpi xmlns:a14="http://schemas.microsoft.com/office/drawing/2010/main" val="0"/>
              </a:ext>
            </a:extLst>
          </a:blip>
          <a:srcRect l="50000"/>
          <a:stretch>
            <a:fillRect/>
          </a:stretch>
        </p:blipFill>
        <p:spPr bwMode="auto">
          <a:xfrm>
            <a:off x="5589034" y="1389615"/>
            <a:ext cx="3447223" cy="26872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矩形 6"/>
          <p:cNvSpPr/>
          <p:nvPr/>
        </p:nvSpPr>
        <p:spPr>
          <a:xfrm>
            <a:off x="329824" y="4621675"/>
            <a:ext cx="3665708" cy="1477328"/>
          </a:xfrm>
          <a:prstGeom prst="rect">
            <a:avLst/>
          </a:prstGeom>
        </p:spPr>
        <p:txBody>
          <a:bodyPr wrap="square">
            <a:spAutoFit/>
          </a:bodyPr>
          <a:lstStyle/>
          <a:p>
            <a:r>
              <a:rPr lang="zh-CN" altLang="en-US" dirty="0"/>
              <a:t>第</a:t>
            </a:r>
            <a:r>
              <a:rPr lang="en-US" altLang="zh-CN" dirty="0"/>
              <a:t>1</a:t>
            </a:r>
            <a:r>
              <a:rPr lang="zh-CN" altLang="en-US" dirty="0"/>
              <a:t>轮：</a:t>
            </a:r>
            <a:r>
              <a:rPr lang="en-US" altLang="zh-CN" dirty="0"/>
              <a:t>u[2]-v[3] </a:t>
            </a:r>
            <a:r>
              <a:rPr lang="zh-CN" altLang="en-US" dirty="0"/>
              <a:t>没有边更新</a:t>
            </a:r>
            <a:endParaRPr lang="zh-CN" altLang="en-US" dirty="0"/>
          </a:p>
          <a:p>
            <a:r>
              <a:rPr lang="zh-CN" altLang="en-US" dirty="0"/>
              <a:t>第</a:t>
            </a:r>
            <a:r>
              <a:rPr lang="en-US" altLang="zh-CN" dirty="0"/>
              <a:t>1</a:t>
            </a:r>
            <a:r>
              <a:rPr lang="zh-CN" altLang="en-US" dirty="0"/>
              <a:t>轮：</a:t>
            </a:r>
            <a:r>
              <a:rPr lang="en-US" altLang="zh-CN" dirty="0"/>
              <a:t>u[1]-v[2] </a:t>
            </a:r>
            <a:r>
              <a:rPr lang="zh-CN" altLang="en-US" dirty="0"/>
              <a:t>边更新   </a:t>
            </a:r>
            <a:r>
              <a:rPr lang="en-US" altLang="zh-CN" dirty="0"/>
              <a:t>dis[2]=-3</a:t>
            </a:r>
            <a:endParaRPr lang="en-US" altLang="zh-CN" dirty="0"/>
          </a:p>
          <a:p>
            <a:r>
              <a:rPr lang="zh-CN" altLang="en-US" dirty="0"/>
              <a:t>第</a:t>
            </a:r>
            <a:r>
              <a:rPr lang="en-US" altLang="zh-CN" dirty="0"/>
              <a:t>1</a:t>
            </a:r>
            <a:r>
              <a:rPr lang="zh-CN" altLang="en-US" dirty="0"/>
              <a:t>轮：</a:t>
            </a:r>
            <a:r>
              <a:rPr lang="en-US" altLang="zh-CN" dirty="0"/>
              <a:t>u[1]-v[5] </a:t>
            </a:r>
            <a:r>
              <a:rPr lang="zh-CN" altLang="en-US" dirty="0"/>
              <a:t>边更新   </a:t>
            </a:r>
            <a:r>
              <a:rPr lang="en-US" altLang="zh-CN" dirty="0"/>
              <a:t>dis[5]=5</a:t>
            </a:r>
            <a:endParaRPr lang="en-US" altLang="zh-CN" dirty="0"/>
          </a:p>
          <a:p>
            <a:r>
              <a:rPr lang="zh-CN" altLang="en-US" dirty="0"/>
              <a:t>第</a:t>
            </a:r>
            <a:r>
              <a:rPr lang="en-US" altLang="zh-CN" dirty="0"/>
              <a:t>1</a:t>
            </a:r>
            <a:r>
              <a:rPr lang="zh-CN" altLang="en-US" dirty="0"/>
              <a:t>轮：</a:t>
            </a:r>
            <a:r>
              <a:rPr lang="en-US" altLang="zh-CN" dirty="0"/>
              <a:t>u[4]-v[5] </a:t>
            </a:r>
            <a:r>
              <a:rPr lang="zh-CN" altLang="en-US" dirty="0"/>
              <a:t>没有边更新</a:t>
            </a:r>
            <a:endParaRPr lang="zh-CN" altLang="en-US" dirty="0"/>
          </a:p>
          <a:p>
            <a:r>
              <a:rPr lang="zh-CN" altLang="en-US" dirty="0"/>
              <a:t>第</a:t>
            </a:r>
            <a:r>
              <a:rPr lang="en-US" altLang="zh-CN" dirty="0"/>
              <a:t>1</a:t>
            </a:r>
            <a:r>
              <a:rPr lang="zh-CN" altLang="en-US" dirty="0"/>
              <a:t>轮：</a:t>
            </a:r>
            <a:r>
              <a:rPr lang="en-US" altLang="zh-CN" dirty="0"/>
              <a:t>u[3]-v[4] </a:t>
            </a:r>
            <a:r>
              <a:rPr lang="zh-CN" altLang="en-US" dirty="0"/>
              <a:t>没有边更新</a:t>
            </a:r>
            <a:endParaRPr lang="zh-CN" altLang="en-US" dirty="0"/>
          </a:p>
        </p:txBody>
      </p:sp>
      <p:pic>
        <p:nvPicPr>
          <p:cNvPr id="11"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4614" r="6761"/>
          <a:stretch>
            <a:fillRect/>
          </a:stretch>
        </p:blipFill>
        <p:spPr bwMode="auto">
          <a:xfrm>
            <a:off x="3913705" y="1607535"/>
            <a:ext cx="1602933" cy="22514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2564" y="4504945"/>
            <a:ext cx="3320161" cy="8603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6"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0919" y="1471199"/>
            <a:ext cx="3371850" cy="2524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242"/>
                                        </p:tgtEl>
                                        <p:attrNameLst>
                                          <p:attrName>style.visibility</p:attrName>
                                        </p:attrNameLst>
                                      </p:cBhvr>
                                      <p:to>
                                        <p:strVal val="visible"/>
                                      </p:to>
                                    </p:set>
                                    <p:anim calcmode="lin" valueType="num">
                                      <p:cBhvr additive="base">
                                        <p:cTn id="13" dur="500" fill="hold"/>
                                        <p:tgtEl>
                                          <p:spTgt spid="10242"/>
                                        </p:tgtEl>
                                        <p:attrNameLst>
                                          <p:attrName>ppt_x</p:attrName>
                                        </p:attrNameLst>
                                      </p:cBhvr>
                                      <p:tavLst>
                                        <p:tav tm="0">
                                          <p:val>
                                            <p:strVal val="#ppt_x"/>
                                          </p:val>
                                        </p:tav>
                                        <p:tav tm="100000">
                                          <p:val>
                                            <p:strVal val="#ppt_x"/>
                                          </p:val>
                                        </p:tav>
                                      </p:tavLst>
                                    </p:anim>
                                    <p:anim calcmode="lin" valueType="num">
                                      <p:cBhvr additive="base">
                                        <p:cTn id="14" dur="500" fill="hold"/>
                                        <p:tgtEl>
                                          <p:spTgt spid="1024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245"/>
                                        </p:tgtEl>
                                        <p:attrNameLst>
                                          <p:attrName>style.visibility</p:attrName>
                                        </p:attrNameLst>
                                      </p:cBhvr>
                                      <p:to>
                                        <p:strVal val="visible"/>
                                      </p:to>
                                    </p:set>
                                    <p:anim calcmode="lin" valueType="num">
                                      <p:cBhvr additive="base">
                                        <p:cTn id="19" dur="500" fill="hold"/>
                                        <p:tgtEl>
                                          <p:spTgt spid="10245"/>
                                        </p:tgtEl>
                                        <p:attrNameLst>
                                          <p:attrName>ppt_x</p:attrName>
                                        </p:attrNameLst>
                                      </p:cBhvr>
                                      <p:tavLst>
                                        <p:tav tm="0">
                                          <p:val>
                                            <p:strVal val="#ppt_x"/>
                                          </p:val>
                                        </p:tav>
                                        <p:tav tm="100000">
                                          <p:val>
                                            <p:strVal val="#ppt_x"/>
                                          </p:val>
                                        </p:tav>
                                      </p:tavLst>
                                    </p:anim>
                                    <p:anim calcmode="lin" valueType="num">
                                      <p:cBhvr additive="base">
                                        <p:cTn id="20" dur="500" fill="hold"/>
                                        <p:tgtEl>
                                          <p:spTgt spid="102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页脚占位符 3"/>
          <p:cNvSpPr>
            <a:spLocks noGrp="1"/>
          </p:cNvSpPr>
          <p:nvPr>
            <p:ph type="ftr" sz="quarter" idx="11"/>
          </p:nvPr>
        </p:nvSpPr>
        <p:spPr/>
        <p:txBody>
          <a:bodyPr/>
          <a:lstStyle/>
          <a:p>
            <a:r>
              <a:rPr lang="zh-CN" altLang="en-US" smtClean="0"/>
              <a:t>浙江财经大学信智学院 陈琰宏</a:t>
            </a:r>
            <a:endParaRPr lang="zh-CN" altLang="en-US" smtClean="0"/>
          </a:p>
          <a:p>
            <a:endParaRPr lang="zh-CN" altLang="en-US" dirty="0"/>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
        <p:nvSpPr>
          <p:cNvPr id="7" name="矩形 6"/>
          <p:cNvSpPr/>
          <p:nvPr/>
        </p:nvSpPr>
        <p:spPr>
          <a:xfrm>
            <a:off x="471866" y="630343"/>
            <a:ext cx="4134465" cy="480131"/>
          </a:xfrm>
          <a:prstGeom prst="rect">
            <a:avLst/>
          </a:prstGeom>
        </p:spPr>
        <p:txBody>
          <a:bodyPr wrap="none">
            <a:spAutoFit/>
          </a:bodyPr>
          <a:lstStyle/>
          <a:p>
            <a:pPr>
              <a:lnSpc>
                <a:spcPct val="90000"/>
              </a:lnSpc>
              <a:spcBef>
                <a:spcPct val="0"/>
              </a:spcBef>
            </a:pPr>
            <a:r>
              <a:rPr lang="zh-CN" altLang="en-US" sz="2800" b="1" dirty="0" smtClean="0">
                <a:solidFill>
                  <a:schemeClr val="accent5">
                    <a:lumMod val="75000"/>
                  </a:schemeClr>
                </a:solidFill>
                <a:latin typeface="+mj-lt"/>
                <a:ea typeface="+mj-ea"/>
                <a:cs typeface="+mj-cs"/>
              </a:rPr>
              <a:t>对</a:t>
            </a:r>
            <a:r>
              <a:rPr lang="zh-CN" altLang="en-US" sz="2800" b="1" dirty="0">
                <a:solidFill>
                  <a:schemeClr val="accent5">
                    <a:lumMod val="75000"/>
                  </a:schemeClr>
                </a:solidFill>
                <a:latin typeface="+mj-lt"/>
                <a:ea typeface="+mj-ea"/>
                <a:cs typeface="+mj-cs"/>
              </a:rPr>
              <a:t>所有边</a:t>
            </a:r>
            <a:r>
              <a:rPr lang="zh-CN" altLang="en-US" sz="2800" b="1" dirty="0" smtClean="0">
                <a:solidFill>
                  <a:schemeClr val="accent5">
                    <a:lumMod val="75000"/>
                  </a:schemeClr>
                </a:solidFill>
                <a:latin typeface="+mj-lt"/>
                <a:ea typeface="+mj-ea"/>
                <a:cs typeface="+mj-cs"/>
              </a:rPr>
              <a:t>进行第二轮松弛</a:t>
            </a:r>
            <a:endParaRPr lang="zh-CN" altLang="en-US" sz="2800" b="1" dirty="0">
              <a:solidFill>
                <a:schemeClr val="accent5">
                  <a:lumMod val="75000"/>
                </a:schemeClr>
              </a:solidFill>
              <a:latin typeface="+mj-lt"/>
              <a:ea typeface="+mj-ea"/>
              <a:cs typeface="+mj-cs"/>
            </a:endParaRPr>
          </a:p>
        </p:txBody>
      </p:sp>
      <p:pic>
        <p:nvPicPr>
          <p:cNvPr id="11267" name="Picture 3"/>
          <p:cNvPicPr>
            <a:picLocks noChangeAspect="1" noChangeArrowheads="1"/>
          </p:cNvPicPr>
          <p:nvPr/>
        </p:nvPicPr>
        <p:blipFill rotWithShape="1">
          <a:blip r:embed="rId1">
            <a:extLst>
              <a:ext uri="{28A0092B-C50C-407E-A947-70E740481C1C}">
                <a14:useLocalDpi xmlns:a14="http://schemas.microsoft.com/office/drawing/2010/main" val="0"/>
              </a:ext>
            </a:extLst>
          </a:blip>
          <a:srcRect l="50000"/>
          <a:stretch>
            <a:fillRect/>
          </a:stretch>
        </p:blipFill>
        <p:spPr bwMode="auto">
          <a:xfrm>
            <a:off x="5601942" y="1411708"/>
            <a:ext cx="3114470" cy="25109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4614" r="6761"/>
          <a:stretch>
            <a:fillRect/>
          </a:stretch>
        </p:blipFill>
        <p:spPr bwMode="auto">
          <a:xfrm>
            <a:off x="4067103" y="1411708"/>
            <a:ext cx="1316178" cy="18486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83281" y="4337808"/>
            <a:ext cx="3028950" cy="885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50000"/>
          <a:stretch>
            <a:fillRect/>
          </a:stretch>
        </p:blipFill>
        <p:spPr bwMode="auto">
          <a:xfrm>
            <a:off x="351112" y="1301468"/>
            <a:ext cx="3447223" cy="26872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矩形 5"/>
          <p:cNvSpPr/>
          <p:nvPr/>
        </p:nvSpPr>
        <p:spPr>
          <a:xfrm>
            <a:off x="513211" y="4484970"/>
            <a:ext cx="4572000" cy="1477328"/>
          </a:xfrm>
          <a:prstGeom prst="rect">
            <a:avLst/>
          </a:prstGeom>
        </p:spPr>
        <p:txBody>
          <a:bodyPr>
            <a:spAutoFit/>
          </a:bodyPr>
          <a:lstStyle/>
          <a:p>
            <a:r>
              <a:rPr lang="zh-CN" altLang="en-US" dirty="0"/>
              <a:t>第</a:t>
            </a:r>
            <a:r>
              <a:rPr lang="en-US" altLang="zh-CN" dirty="0"/>
              <a:t>2</a:t>
            </a:r>
            <a:r>
              <a:rPr lang="zh-CN" altLang="en-US" dirty="0"/>
              <a:t>轮：</a:t>
            </a:r>
            <a:r>
              <a:rPr lang="en-US" altLang="zh-CN" dirty="0"/>
              <a:t>u[2]-v[3] </a:t>
            </a:r>
            <a:r>
              <a:rPr lang="zh-CN" altLang="en-US" dirty="0"/>
              <a:t>边更新   </a:t>
            </a:r>
            <a:r>
              <a:rPr lang="en-US" altLang="zh-CN" dirty="0"/>
              <a:t>dis[3]=-1</a:t>
            </a:r>
            <a:endParaRPr lang="en-US" altLang="zh-CN" dirty="0"/>
          </a:p>
          <a:p>
            <a:r>
              <a:rPr lang="zh-CN" altLang="en-US" dirty="0"/>
              <a:t>第</a:t>
            </a:r>
            <a:r>
              <a:rPr lang="en-US" altLang="zh-CN" dirty="0"/>
              <a:t>2</a:t>
            </a:r>
            <a:r>
              <a:rPr lang="zh-CN" altLang="en-US" dirty="0"/>
              <a:t>轮：</a:t>
            </a:r>
            <a:r>
              <a:rPr lang="en-US" altLang="zh-CN" dirty="0"/>
              <a:t>u[1]-v[2] </a:t>
            </a:r>
            <a:r>
              <a:rPr lang="zh-CN" altLang="en-US" dirty="0"/>
              <a:t>没有边更新</a:t>
            </a:r>
            <a:endParaRPr lang="zh-CN" altLang="en-US" dirty="0"/>
          </a:p>
          <a:p>
            <a:r>
              <a:rPr lang="zh-CN" altLang="en-US" dirty="0"/>
              <a:t>第</a:t>
            </a:r>
            <a:r>
              <a:rPr lang="en-US" altLang="zh-CN" dirty="0"/>
              <a:t>2</a:t>
            </a:r>
            <a:r>
              <a:rPr lang="zh-CN" altLang="en-US" dirty="0"/>
              <a:t>轮：</a:t>
            </a:r>
            <a:r>
              <a:rPr lang="en-US" altLang="zh-CN" dirty="0"/>
              <a:t>u[1]-v[5] </a:t>
            </a:r>
            <a:r>
              <a:rPr lang="zh-CN" altLang="en-US" dirty="0"/>
              <a:t>没有边更新</a:t>
            </a:r>
            <a:endParaRPr lang="zh-CN" altLang="en-US" dirty="0"/>
          </a:p>
          <a:p>
            <a:r>
              <a:rPr lang="zh-CN" altLang="en-US" dirty="0"/>
              <a:t>第</a:t>
            </a:r>
            <a:r>
              <a:rPr lang="en-US" altLang="zh-CN" dirty="0"/>
              <a:t>2</a:t>
            </a:r>
            <a:r>
              <a:rPr lang="zh-CN" altLang="en-US" dirty="0"/>
              <a:t>轮：</a:t>
            </a:r>
            <a:r>
              <a:rPr lang="en-US" altLang="zh-CN" dirty="0"/>
              <a:t>u[4]-v[5] </a:t>
            </a:r>
            <a:r>
              <a:rPr lang="zh-CN" altLang="en-US" dirty="0"/>
              <a:t>没有边更新</a:t>
            </a:r>
            <a:endParaRPr lang="zh-CN" altLang="en-US" dirty="0"/>
          </a:p>
          <a:p>
            <a:r>
              <a:rPr lang="zh-CN" altLang="en-US" dirty="0"/>
              <a:t>第</a:t>
            </a:r>
            <a:r>
              <a:rPr lang="en-US" altLang="zh-CN" dirty="0"/>
              <a:t>2</a:t>
            </a:r>
            <a:r>
              <a:rPr lang="zh-CN" altLang="en-US" dirty="0"/>
              <a:t>轮：</a:t>
            </a:r>
            <a:r>
              <a:rPr lang="en-US" altLang="zh-CN" dirty="0"/>
              <a:t>u[3]-v[4] </a:t>
            </a:r>
            <a:r>
              <a:rPr lang="zh-CN" altLang="en-US" dirty="0"/>
              <a:t>边更新   </a:t>
            </a:r>
            <a:r>
              <a:rPr lang="en-US" altLang="zh-CN" dirty="0"/>
              <a:t>dis[4]=2</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267"/>
                                        </p:tgtEl>
                                        <p:attrNameLst>
                                          <p:attrName>style.visibility</p:attrName>
                                        </p:attrNameLst>
                                      </p:cBhvr>
                                      <p:to>
                                        <p:strVal val="visible"/>
                                      </p:to>
                                    </p:set>
                                    <p:anim calcmode="lin" valueType="num">
                                      <p:cBhvr additive="base">
                                        <p:cTn id="13" dur="500" fill="hold"/>
                                        <p:tgtEl>
                                          <p:spTgt spid="11267"/>
                                        </p:tgtEl>
                                        <p:attrNameLst>
                                          <p:attrName>ppt_x</p:attrName>
                                        </p:attrNameLst>
                                      </p:cBhvr>
                                      <p:tavLst>
                                        <p:tav tm="0">
                                          <p:val>
                                            <p:strVal val="#ppt_x"/>
                                          </p:val>
                                        </p:tav>
                                        <p:tav tm="100000">
                                          <p:val>
                                            <p:strVal val="#ppt_x"/>
                                          </p:val>
                                        </p:tav>
                                      </p:tavLst>
                                    </p:anim>
                                    <p:anim calcmode="lin" valueType="num">
                                      <p:cBhvr additive="base">
                                        <p:cTn id="14" dur="500" fill="hold"/>
                                        <p:tgtEl>
                                          <p:spTgt spid="1126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268"/>
                                        </p:tgtEl>
                                        <p:attrNameLst>
                                          <p:attrName>style.visibility</p:attrName>
                                        </p:attrNameLst>
                                      </p:cBhvr>
                                      <p:to>
                                        <p:strVal val="visible"/>
                                      </p:to>
                                    </p:set>
                                    <p:anim calcmode="lin" valueType="num">
                                      <p:cBhvr additive="base">
                                        <p:cTn id="19" dur="500" fill="hold"/>
                                        <p:tgtEl>
                                          <p:spTgt spid="11268"/>
                                        </p:tgtEl>
                                        <p:attrNameLst>
                                          <p:attrName>ppt_x</p:attrName>
                                        </p:attrNameLst>
                                      </p:cBhvr>
                                      <p:tavLst>
                                        <p:tav tm="0">
                                          <p:val>
                                            <p:strVal val="#ppt_x"/>
                                          </p:val>
                                        </p:tav>
                                        <p:tav tm="100000">
                                          <p:val>
                                            <p:strVal val="#ppt_x"/>
                                          </p:val>
                                        </p:tav>
                                      </p:tavLst>
                                    </p:anim>
                                    <p:anim calcmode="lin" valueType="num">
                                      <p:cBhvr additive="base">
                                        <p:cTn id="20" dur="500" fill="hold"/>
                                        <p:tgtEl>
                                          <p:spTgt spid="1126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页脚占位符 3"/>
          <p:cNvSpPr>
            <a:spLocks noGrp="1"/>
          </p:cNvSpPr>
          <p:nvPr>
            <p:ph type="ftr" sz="quarter" idx="11"/>
          </p:nvPr>
        </p:nvSpPr>
        <p:spPr/>
        <p:txBody>
          <a:bodyPr/>
          <a:lstStyle/>
          <a:p>
            <a:r>
              <a:rPr lang="zh-CN" altLang="en-US" smtClean="0"/>
              <a:t>浙江财经大学信智学院 陈琰宏</a:t>
            </a:r>
            <a:endParaRPr lang="zh-CN" altLang="en-US" smtClean="0"/>
          </a:p>
          <a:p>
            <a:endParaRPr lang="zh-CN" altLang="en-US" dirty="0"/>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
        <p:nvSpPr>
          <p:cNvPr id="7" name="矩形 6"/>
          <p:cNvSpPr/>
          <p:nvPr/>
        </p:nvSpPr>
        <p:spPr>
          <a:xfrm>
            <a:off x="471866" y="630343"/>
            <a:ext cx="4134465" cy="480131"/>
          </a:xfrm>
          <a:prstGeom prst="rect">
            <a:avLst/>
          </a:prstGeom>
        </p:spPr>
        <p:txBody>
          <a:bodyPr wrap="none">
            <a:spAutoFit/>
          </a:bodyPr>
          <a:lstStyle/>
          <a:p>
            <a:pPr>
              <a:lnSpc>
                <a:spcPct val="90000"/>
              </a:lnSpc>
              <a:spcBef>
                <a:spcPct val="0"/>
              </a:spcBef>
            </a:pPr>
            <a:r>
              <a:rPr lang="zh-CN" altLang="en-US" sz="2800" b="1" dirty="0" smtClean="0">
                <a:solidFill>
                  <a:schemeClr val="accent5">
                    <a:lumMod val="75000"/>
                  </a:schemeClr>
                </a:solidFill>
                <a:latin typeface="+mj-lt"/>
                <a:ea typeface="+mj-ea"/>
                <a:cs typeface="+mj-cs"/>
              </a:rPr>
              <a:t>对</a:t>
            </a:r>
            <a:r>
              <a:rPr lang="zh-CN" altLang="en-US" sz="2800" b="1" dirty="0">
                <a:solidFill>
                  <a:schemeClr val="accent5">
                    <a:lumMod val="75000"/>
                  </a:schemeClr>
                </a:solidFill>
                <a:latin typeface="+mj-lt"/>
                <a:ea typeface="+mj-ea"/>
                <a:cs typeface="+mj-cs"/>
              </a:rPr>
              <a:t>所有边</a:t>
            </a:r>
            <a:r>
              <a:rPr lang="zh-CN" altLang="en-US" sz="2800" b="1" dirty="0" smtClean="0">
                <a:solidFill>
                  <a:schemeClr val="accent5">
                    <a:lumMod val="75000"/>
                  </a:schemeClr>
                </a:solidFill>
                <a:latin typeface="+mj-lt"/>
                <a:ea typeface="+mj-ea"/>
                <a:cs typeface="+mj-cs"/>
              </a:rPr>
              <a:t>进行第三轮松弛</a:t>
            </a:r>
            <a:endParaRPr lang="zh-CN" altLang="en-US" sz="2800" b="1" dirty="0">
              <a:solidFill>
                <a:schemeClr val="accent5">
                  <a:lumMod val="75000"/>
                </a:schemeClr>
              </a:solidFill>
              <a:latin typeface="+mj-lt"/>
              <a:ea typeface="+mj-ea"/>
              <a:cs typeface="+mj-cs"/>
            </a:endParaRPr>
          </a:p>
        </p:txBody>
      </p:sp>
      <p:pic>
        <p:nvPicPr>
          <p:cNvPr id="9" name="Picture 2"/>
          <p:cNvPicPr>
            <a:picLocks noChangeAspect="1" noChangeArrowheads="1"/>
          </p:cNvPicPr>
          <p:nvPr/>
        </p:nvPicPr>
        <p:blipFill rotWithShape="1">
          <a:blip r:embed="rId1">
            <a:extLst>
              <a:ext uri="{28A0092B-C50C-407E-A947-70E740481C1C}">
                <a14:useLocalDpi xmlns:a14="http://schemas.microsoft.com/office/drawing/2010/main" val="0"/>
              </a:ext>
            </a:extLst>
          </a:blip>
          <a:srcRect l="64614" r="6761"/>
          <a:stretch>
            <a:fillRect/>
          </a:stretch>
        </p:blipFill>
        <p:spPr bwMode="auto">
          <a:xfrm>
            <a:off x="3948242" y="1318114"/>
            <a:ext cx="1316178" cy="18486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50000"/>
          <a:stretch>
            <a:fillRect/>
          </a:stretch>
        </p:blipFill>
        <p:spPr bwMode="auto">
          <a:xfrm>
            <a:off x="229804" y="1318114"/>
            <a:ext cx="3114470" cy="25109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92128" y="1407195"/>
            <a:ext cx="3284124" cy="25411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98814" y="4557567"/>
            <a:ext cx="3105150" cy="962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矩形 5"/>
          <p:cNvSpPr/>
          <p:nvPr/>
        </p:nvSpPr>
        <p:spPr>
          <a:xfrm>
            <a:off x="544583" y="4299916"/>
            <a:ext cx="4572000" cy="1477328"/>
          </a:xfrm>
          <a:prstGeom prst="rect">
            <a:avLst/>
          </a:prstGeom>
        </p:spPr>
        <p:txBody>
          <a:bodyPr>
            <a:spAutoFit/>
          </a:bodyPr>
          <a:lstStyle/>
          <a:p>
            <a:r>
              <a:rPr lang="zh-CN" altLang="en-US" dirty="0"/>
              <a:t>第</a:t>
            </a:r>
            <a:r>
              <a:rPr lang="en-US" altLang="zh-CN" dirty="0"/>
              <a:t>3</a:t>
            </a:r>
            <a:r>
              <a:rPr lang="zh-CN" altLang="en-US" dirty="0"/>
              <a:t>轮：</a:t>
            </a:r>
            <a:r>
              <a:rPr lang="en-US" altLang="zh-CN" dirty="0"/>
              <a:t>u[2]-v[3] </a:t>
            </a:r>
            <a:r>
              <a:rPr lang="zh-CN" altLang="en-US" dirty="0"/>
              <a:t>没有边更新</a:t>
            </a:r>
            <a:endParaRPr lang="zh-CN" altLang="en-US" dirty="0"/>
          </a:p>
          <a:p>
            <a:r>
              <a:rPr lang="zh-CN" altLang="en-US" dirty="0"/>
              <a:t>第</a:t>
            </a:r>
            <a:r>
              <a:rPr lang="en-US" altLang="zh-CN" dirty="0"/>
              <a:t>3</a:t>
            </a:r>
            <a:r>
              <a:rPr lang="zh-CN" altLang="en-US" dirty="0"/>
              <a:t>轮：</a:t>
            </a:r>
            <a:r>
              <a:rPr lang="en-US" altLang="zh-CN" dirty="0"/>
              <a:t>u[1]-v[2] </a:t>
            </a:r>
            <a:r>
              <a:rPr lang="zh-CN" altLang="en-US" dirty="0"/>
              <a:t>没有边更新</a:t>
            </a:r>
            <a:endParaRPr lang="zh-CN" altLang="en-US" dirty="0"/>
          </a:p>
          <a:p>
            <a:r>
              <a:rPr lang="zh-CN" altLang="en-US" dirty="0"/>
              <a:t>第</a:t>
            </a:r>
            <a:r>
              <a:rPr lang="en-US" altLang="zh-CN" dirty="0"/>
              <a:t>3</a:t>
            </a:r>
            <a:r>
              <a:rPr lang="zh-CN" altLang="en-US" dirty="0"/>
              <a:t>轮：</a:t>
            </a:r>
            <a:r>
              <a:rPr lang="en-US" altLang="zh-CN" dirty="0"/>
              <a:t>u[1]-v[5] </a:t>
            </a:r>
            <a:r>
              <a:rPr lang="zh-CN" altLang="en-US" dirty="0"/>
              <a:t>没有边更新</a:t>
            </a:r>
            <a:endParaRPr lang="zh-CN" altLang="en-US" dirty="0"/>
          </a:p>
          <a:p>
            <a:r>
              <a:rPr lang="zh-CN" altLang="en-US" dirty="0"/>
              <a:t>第</a:t>
            </a:r>
            <a:r>
              <a:rPr lang="en-US" altLang="zh-CN" dirty="0"/>
              <a:t>3</a:t>
            </a:r>
            <a:r>
              <a:rPr lang="zh-CN" altLang="en-US" dirty="0"/>
              <a:t>轮：</a:t>
            </a:r>
            <a:r>
              <a:rPr lang="en-US" altLang="zh-CN" dirty="0"/>
              <a:t>u[4]-v[5] </a:t>
            </a:r>
            <a:r>
              <a:rPr lang="zh-CN" altLang="en-US" dirty="0"/>
              <a:t>边更新   </a:t>
            </a:r>
            <a:r>
              <a:rPr lang="en-US" altLang="zh-CN" dirty="0"/>
              <a:t>dis[5]=4</a:t>
            </a:r>
            <a:endParaRPr lang="en-US" altLang="zh-CN" dirty="0"/>
          </a:p>
          <a:p>
            <a:r>
              <a:rPr lang="zh-CN" altLang="en-US" dirty="0"/>
              <a:t>第</a:t>
            </a:r>
            <a:r>
              <a:rPr lang="en-US" altLang="zh-CN" dirty="0"/>
              <a:t>3</a:t>
            </a:r>
            <a:r>
              <a:rPr lang="zh-CN" altLang="en-US" dirty="0"/>
              <a:t>轮：</a:t>
            </a:r>
            <a:r>
              <a:rPr lang="en-US" altLang="zh-CN" dirty="0"/>
              <a:t>u[3]-v[4] </a:t>
            </a:r>
            <a:r>
              <a:rPr lang="zh-CN" altLang="en-US" dirty="0"/>
              <a:t>没有边更新</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292"/>
                                        </p:tgtEl>
                                        <p:attrNameLst>
                                          <p:attrName>style.visibility</p:attrName>
                                        </p:attrNameLst>
                                      </p:cBhvr>
                                      <p:to>
                                        <p:strVal val="visible"/>
                                      </p:to>
                                    </p:set>
                                    <p:anim calcmode="lin" valueType="num">
                                      <p:cBhvr additive="base">
                                        <p:cTn id="13" dur="500" fill="hold"/>
                                        <p:tgtEl>
                                          <p:spTgt spid="12292"/>
                                        </p:tgtEl>
                                        <p:attrNameLst>
                                          <p:attrName>ppt_x</p:attrName>
                                        </p:attrNameLst>
                                      </p:cBhvr>
                                      <p:tavLst>
                                        <p:tav tm="0">
                                          <p:val>
                                            <p:strVal val="#ppt_x"/>
                                          </p:val>
                                        </p:tav>
                                        <p:tav tm="100000">
                                          <p:val>
                                            <p:strVal val="#ppt_x"/>
                                          </p:val>
                                        </p:tav>
                                      </p:tavLst>
                                    </p:anim>
                                    <p:anim calcmode="lin" valueType="num">
                                      <p:cBhvr additive="base">
                                        <p:cTn id="14" dur="500" fill="hold"/>
                                        <p:tgtEl>
                                          <p:spTgt spid="1229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2293"/>
                                        </p:tgtEl>
                                        <p:attrNameLst>
                                          <p:attrName>style.visibility</p:attrName>
                                        </p:attrNameLst>
                                      </p:cBhvr>
                                      <p:to>
                                        <p:strVal val="visible"/>
                                      </p:to>
                                    </p:set>
                                    <p:anim calcmode="lin" valueType="num">
                                      <p:cBhvr additive="base">
                                        <p:cTn id="19" dur="500" fill="hold"/>
                                        <p:tgtEl>
                                          <p:spTgt spid="12293"/>
                                        </p:tgtEl>
                                        <p:attrNameLst>
                                          <p:attrName>ppt_x</p:attrName>
                                        </p:attrNameLst>
                                      </p:cBhvr>
                                      <p:tavLst>
                                        <p:tav tm="0">
                                          <p:val>
                                            <p:strVal val="#ppt_x"/>
                                          </p:val>
                                        </p:tav>
                                        <p:tav tm="100000">
                                          <p:val>
                                            <p:strVal val="#ppt_x"/>
                                          </p:val>
                                        </p:tav>
                                      </p:tavLst>
                                    </p:anim>
                                    <p:anim calcmode="lin" valueType="num">
                                      <p:cBhvr additive="base">
                                        <p:cTn id="20" dur="500" fill="hold"/>
                                        <p:tgtEl>
                                          <p:spTgt spid="1229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页脚占位符 3"/>
          <p:cNvSpPr>
            <a:spLocks noGrp="1"/>
          </p:cNvSpPr>
          <p:nvPr>
            <p:ph type="ftr" sz="quarter" idx="11"/>
          </p:nvPr>
        </p:nvSpPr>
        <p:spPr/>
        <p:txBody>
          <a:bodyPr/>
          <a:lstStyle/>
          <a:p>
            <a:r>
              <a:rPr lang="zh-CN" altLang="en-US" smtClean="0"/>
              <a:t>浙江财经大学信智学院 陈琰宏</a:t>
            </a:r>
            <a:endParaRPr lang="zh-CN" altLang="en-US" smtClean="0"/>
          </a:p>
          <a:p>
            <a:endParaRPr lang="zh-CN" altLang="en-US" dirty="0"/>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
        <p:nvSpPr>
          <p:cNvPr id="6" name="矩形 5"/>
          <p:cNvSpPr/>
          <p:nvPr/>
        </p:nvSpPr>
        <p:spPr>
          <a:xfrm>
            <a:off x="471866" y="630343"/>
            <a:ext cx="4134465" cy="480131"/>
          </a:xfrm>
          <a:prstGeom prst="rect">
            <a:avLst/>
          </a:prstGeom>
        </p:spPr>
        <p:txBody>
          <a:bodyPr wrap="none">
            <a:spAutoFit/>
          </a:bodyPr>
          <a:lstStyle/>
          <a:p>
            <a:pPr>
              <a:lnSpc>
                <a:spcPct val="90000"/>
              </a:lnSpc>
              <a:spcBef>
                <a:spcPct val="0"/>
              </a:spcBef>
            </a:pPr>
            <a:r>
              <a:rPr lang="zh-CN" altLang="en-US" sz="2800" b="1" dirty="0" smtClean="0">
                <a:solidFill>
                  <a:schemeClr val="accent5">
                    <a:lumMod val="75000"/>
                  </a:schemeClr>
                </a:solidFill>
                <a:latin typeface="+mj-lt"/>
                <a:ea typeface="+mj-ea"/>
                <a:cs typeface="+mj-cs"/>
              </a:rPr>
              <a:t>对</a:t>
            </a:r>
            <a:r>
              <a:rPr lang="zh-CN" altLang="en-US" sz="2800" b="1" dirty="0">
                <a:solidFill>
                  <a:schemeClr val="accent5">
                    <a:lumMod val="75000"/>
                  </a:schemeClr>
                </a:solidFill>
                <a:latin typeface="+mj-lt"/>
                <a:ea typeface="+mj-ea"/>
                <a:cs typeface="+mj-cs"/>
              </a:rPr>
              <a:t>所有边</a:t>
            </a:r>
            <a:r>
              <a:rPr lang="zh-CN" altLang="en-US" sz="2800" b="1" dirty="0" smtClean="0">
                <a:solidFill>
                  <a:schemeClr val="accent5">
                    <a:lumMod val="75000"/>
                  </a:schemeClr>
                </a:solidFill>
                <a:latin typeface="+mj-lt"/>
                <a:ea typeface="+mj-ea"/>
                <a:cs typeface="+mj-cs"/>
              </a:rPr>
              <a:t>进行第四轮松弛</a:t>
            </a:r>
            <a:endParaRPr lang="zh-CN" altLang="en-US" sz="2800" b="1" dirty="0">
              <a:solidFill>
                <a:schemeClr val="accent5">
                  <a:lumMod val="75000"/>
                </a:schemeClr>
              </a:solidFill>
              <a:latin typeface="+mj-lt"/>
              <a:ea typeface="+mj-ea"/>
              <a:cs typeface="+mj-cs"/>
            </a:endParaRPr>
          </a:p>
        </p:txBody>
      </p:sp>
      <p:pic>
        <p:nvPicPr>
          <p:cNvPr id="9" name="Picture 2"/>
          <p:cNvPicPr>
            <a:picLocks noChangeAspect="1" noChangeArrowheads="1"/>
          </p:cNvPicPr>
          <p:nvPr/>
        </p:nvPicPr>
        <p:blipFill rotWithShape="1">
          <a:blip r:embed="rId1">
            <a:extLst>
              <a:ext uri="{28A0092B-C50C-407E-A947-70E740481C1C}">
                <a14:useLocalDpi xmlns:a14="http://schemas.microsoft.com/office/drawing/2010/main" val="0"/>
              </a:ext>
            </a:extLst>
          </a:blip>
          <a:srcRect l="64614" r="6761"/>
          <a:stretch>
            <a:fillRect/>
          </a:stretch>
        </p:blipFill>
        <p:spPr bwMode="auto">
          <a:xfrm>
            <a:off x="4025973" y="1193759"/>
            <a:ext cx="1316178" cy="18486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9673" y="1317049"/>
            <a:ext cx="3284124" cy="25411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矩形 6"/>
          <p:cNvSpPr/>
          <p:nvPr/>
        </p:nvSpPr>
        <p:spPr>
          <a:xfrm>
            <a:off x="566530" y="4290536"/>
            <a:ext cx="4572000" cy="1477328"/>
          </a:xfrm>
          <a:prstGeom prst="rect">
            <a:avLst/>
          </a:prstGeom>
        </p:spPr>
        <p:txBody>
          <a:bodyPr>
            <a:spAutoFit/>
          </a:bodyPr>
          <a:lstStyle/>
          <a:p>
            <a:r>
              <a:rPr lang="zh-CN" altLang="en-US" dirty="0"/>
              <a:t>第</a:t>
            </a:r>
            <a:r>
              <a:rPr lang="en-US" altLang="zh-CN" dirty="0"/>
              <a:t>4</a:t>
            </a:r>
            <a:r>
              <a:rPr lang="zh-CN" altLang="en-US" dirty="0"/>
              <a:t>轮：</a:t>
            </a:r>
            <a:r>
              <a:rPr lang="en-US" altLang="zh-CN" dirty="0"/>
              <a:t>u[2]-v[3] </a:t>
            </a:r>
            <a:r>
              <a:rPr lang="zh-CN" altLang="en-US" dirty="0"/>
              <a:t>没有边更新</a:t>
            </a:r>
            <a:endParaRPr lang="zh-CN" altLang="en-US" dirty="0"/>
          </a:p>
          <a:p>
            <a:r>
              <a:rPr lang="zh-CN" altLang="en-US" dirty="0"/>
              <a:t>第</a:t>
            </a:r>
            <a:r>
              <a:rPr lang="en-US" altLang="zh-CN" dirty="0"/>
              <a:t>4</a:t>
            </a:r>
            <a:r>
              <a:rPr lang="zh-CN" altLang="en-US" dirty="0"/>
              <a:t>轮：</a:t>
            </a:r>
            <a:r>
              <a:rPr lang="en-US" altLang="zh-CN" dirty="0"/>
              <a:t>u[1]-v[2] </a:t>
            </a:r>
            <a:r>
              <a:rPr lang="zh-CN" altLang="en-US" dirty="0"/>
              <a:t>没有边更新</a:t>
            </a:r>
            <a:endParaRPr lang="zh-CN" altLang="en-US" dirty="0"/>
          </a:p>
          <a:p>
            <a:r>
              <a:rPr lang="zh-CN" altLang="en-US" dirty="0"/>
              <a:t>第</a:t>
            </a:r>
            <a:r>
              <a:rPr lang="en-US" altLang="zh-CN" dirty="0"/>
              <a:t>4</a:t>
            </a:r>
            <a:r>
              <a:rPr lang="zh-CN" altLang="en-US" dirty="0"/>
              <a:t>轮：</a:t>
            </a:r>
            <a:r>
              <a:rPr lang="en-US" altLang="zh-CN" dirty="0"/>
              <a:t>u[1]-v[5] </a:t>
            </a:r>
            <a:r>
              <a:rPr lang="zh-CN" altLang="en-US" dirty="0"/>
              <a:t>没有边更新</a:t>
            </a:r>
            <a:endParaRPr lang="zh-CN" altLang="en-US" dirty="0"/>
          </a:p>
          <a:p>
            <a:r>
              <a:rPr lang="zh-CN" altLang="en-US" dirty="0"/>
              <a:t>第</a:t>
            </a:r>
            <a:r>
              <a:rPr lang="en-US" altLang="zh-CN" dirty="0"/>
              <a:t>4</a:t>
            </a:r>
            <a:r>
              <a:rPr lang="zh-CN" altLang="en-US" dirty="0"/>
              <a:t>轮：</a:t>
            </a:r>
            <a:r>
              <a:rPr lang="en-US" altLang="zh-CN" dirty="0"/>
              <a:t>u[4]-v[5] </a:t>
            </a:r>
            <a:r>
              <a:rPr lang="zh-CN" altLang="en-US" dirty="0"/>
              <a:t>没有边更新</a:t>
            </a:r>
            <a:endParaRPr lang="zh-CN" altLang="en-US" dirty="0"/>
          </a:p>
          <a:p>
            <a:r>
              <a:rPr lang="zh-CN" altLang="en-US" dirty="0"/>
              <a:t>第</a:t>
            </a:r>
            <a:r>
              <a:rPr lang="en-US" altLang="zh-CN" dirty="0"/>
              <a:t>4</a:t>
            </a:r>
            <a:r>
              <a:rPr lang="zh-CN" altLang="en-US" dirty="0"/>
              <a:t>轮：</a:t>
            </a:r>
            <a:r>
              <a:rPr lang="en-US" altLang="zh-CN" dirty="0"/>
              <a:t>u[3]-v[4] </a:t>
            </a:r>
            <a:r>
              <a:rPr lang="zh-CN" altLang="en-US" dirty="0"/>
              <a:t>没有边更新</a:t>
            </a:r>
            <a:endParaRPr lang="zh-CN" altLang="en-US" dirty="0"/>
          </a:p>
        </p:txBody>
      </p:sp>
      <p:pic>
        <p:nvPicPr>
          <p:cNvPr id="1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6331" y="4126810"/>
            <a:ext cx="3105150" cy="962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页脚占位符 3"/>
          <p:cNvSpPr>
            <a:spLocks noGrp="1"/>
          </p:cNvSpPr>
          <p:nvPr>
            <p:ph type="ftr" sz="quarter" idx="11"/>
          </p:nvPr>
        </p:nvSpPr>
        <p:spPr/>
        <p:txBody>
          <a:bodyPr/>
          <a:lstStyle/>
          <a:p>
            <a:r>
              <a:rPr lang="zh-CN" altLang="en-US" smtClean="0"/>
              <a:t>浙江财经大学信智学院 陈琰宏</a:t>
            </a:r>
            <a:endParaRPr lang="zh-CN" altLang="en-US" smtClean="0"/>
          </a:p>
          <a:p>
            <a:endParaRPr lang="zh-CN" altLang="en-US" dirty="0"/>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
        <p:nvSpPr>
          <p:cNvPr id="7" name="矩形 6"/>
          <p:cNvSpPr/>
          <p:nvPr/>
        </p:nvSpPr>
        <p:spPr>
          <a:xfrm>
            <a:off x="471866" y="630343"/>
            <a:ext cx="1620957" cy="480131"/>
          </a:xfrm>
          <a:prstGeom prst="rect">
            <a:avLst/>
          </a:prstGeom>
        </p:spPr>
        <p:txBody>
          <a:bodyPr wrap="none">
            <a:spAutoFit/>
          </a:bodyPr>
          <a:lstStyle/>
          <a:p>
            <a:pPr>
              <a:lnSpc>
                <a:spcPct val="90000"/>
              </a:lnSpc>
              <a:spcBef>
                <a:spcPct val="0"/>
              </a:spcBef>
            </a:pPr>
            <a:r>
              <a:rPr lang="zh-CN" altLang="en-US" sz="2800" b="1" dirty="0" smtClean="0">
                <a:solidFill>
                  <a:schemeClr val="accent5">
                    <a:lumMod val="75000"/>
                  </a:schemeClr>
                </a:solidFill>
                <a:latin typeface="+mj-lt"/>
                <a:ea typeface="+mj-ea"/>
                <a:cs typeface="+mj-cs"/>
              </a:rPr>
              <a:t>核心代码</a:t>
            </a:r>
            <a:endParaRPr lang="zh-CN" altLang="en-US" sz="2800" b="1" dirty="0">
              <a:solidFill>
                <a:schemeClr val="accent5">
                  <a:lumMod val="75000"/>
                </a:schemeClr>
              </a:solidFill>
              <a:latin typeface="+mj-lt"/>
              <a:ea typeface="+mj-ea"/>
              <a:cs typeface="+mj-cs"/>
            </a:endParaRPr>
          </a:p>
        </p:txBody>
      </p:sp>
      <p:pic>
        <p:nvPicPr>
          <p:cNvPr id="15363" name="Picture 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71866" y="1258938"/>
            <a:ext cx="8048279" cy="28400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矩形 5"/>
          <p:cNvSpPr/>
          <p:nvPr/>
        </p:nvSpPr>
        <p:spPr>
          <a:xfrm>
            <a:off x="471866" y="4455325"/>
            <a:ext cx="8468139" cy="1631216"/>
          </a:xfrm>
          <a:prstGeom prst="rect">
            <a:avLst/>
          </a:prstGeom>
        </p:spPr>
        <p:txBody>
          <a:bodyPr wrap="square">
            <a:spAutoFit/>
          </a:bodyPr>
          <a:lstStyle/>
          <a:p>
            <a:r>
              <a:rPr lang="zh-CN" altLang="en-US" sz="2000" dirty="0" smtClean="0"/>
              <a:t>理解：第</a:t>
            </a:r>
            <a:r>
              <a:rPr lang="en-US" altLang="zh-CN" sz="2000" dirty="0"/>
              <a:t>1</a:t>
            </a:r>
            <a:r>
              <a:rPr lang="zh-CN" altLang="en-US" sz="2000" dirty="0"/>
              <a:t>轮在对所有的边进行松地之后，得到的是从</a:t>
            </a:r>
            <a:r>
              <a:rPr lang="en-US" altLang="zh-CN" sz="2000" dirty="0"/>
              <a:t>1</a:t>
            </a:r>
            <a:r>
              <a:rPr lang="zh-CN" altLang="en-US" sz="2000" dirty="0"/>
              <a:t>号顶点“只能经过一条边” 到达其余各顶点的最短路径长度。第</a:t>
            </a:r>
            <a:r>
              <a:rPr lang="en-US" altLang="zh-CN" sz="2000" dirty="0"/>
              <a:t>2</a:t>
            </a:r>
            <a:r>
              <a:rPr lang="zh-CN" altLang="en-US" sz="2000" dirty="0"/>
              <a:t>轮在对所有的边进行松弛之后，得到的是从</a:t>
            </a:r>
            <a:r>
              <a:rPr lang="en-US" altLang="zh-CN" sz="2000" dirty="0"/>
              <a:t>1</a:t>
            </a:r>
            <a:r>
              <a:rPr lang="zh-CN" altLang="en-US" sz="2000" dirty="0"/>
              <a:t>号顶点 “最多经过两条边”到达其余各顶点的最短路径长度。如果进行</a:t>
            </a:r>
            <a:r>
              <a:rPr lang="en-US" altLang="zh-CN" sz="2000" dirty="0"/>
              <a:t>k</a:t>
            </a:r>
            <a:r>
              <a:rPr lang="zh-CN" altLang="en-US" sz="2000" dirty="0"/>
              <a:t>轮的话，得到的就是</a:t>
            </a:r>
            <a:r>
              <a:rPr lang="en-US" altLang="zh-CN" sz="2000" dirty="0"/>
              <a:t>1</a:t>
            </a:r>
            <a:r>
              <a:rPr lang="zh-CN" altLang="en-US" sz="2000" dirty="0"/>
              <a:t>号 顶点“最多经过</a:t>
            </a:r>
            <a:r>
              <a:rPr lang="en-US" altLang="zh-CN" sz="2000" dirty="0"/>
              <a:t>k</a:t>
            </a:r>
            <a:r>
              <a:rPr lang="zh-CN" altLang="en-US" sz="2000" dirty="0"/>
              <a:t>条边”到达其余各顶点的最短路径长度</a:t>
            </a:r>
            <a:r>
              <a:rPr lang="zh-CN" altLang="en-US" sz="2000" dirty="0" smtClean="0"/>
              <a:t>。</a:t>
            </a:r>
            <a:r>
              <a:rPr lang="zh-CN" altLang="en-US" sz="2000" b="1" dirty="0" smtClean="0">
                <a:solidFill>
                  <a:srgbClr val="FF0000"/>
                </a:solidFill>
              </a:rPr>
              <a:t>进过</a:t>
            </a:r>
            <a:r>
              <a:rPr lang="en-US" altLang="zh-CN" sz="2000" b="1" dirty="0" smtClean="0">
                <a:solidFill>
                  <a:srgbClr val="FF0000"/>
                </a:solidFill>
              </a:rPr>
              <a:t>k-1</a:t>
            </a:r>
            <a:r>
              <a:rPr lang="zh-CN" altLang="en-US" sz="2000" b="1" dirty="0" smtClean="0">
                <a:solidFill>
                  <a:srgbClr val="FF0000"/>
                </a:solidFill>
              </a:rPr>
              <a:t>轮可以到达所有点</a:t>
            </a:r>
            <a:r>
              <a:rPr lang="zh-CN" altLang="en-US" sz="2000" dirty="0" smtClean="0"/>
              <a:t>。</a:t>
            </a:r>
            <a:endParaRPr lang="zh-CN" alt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页脚占位符 3"/>
          <p:cNvSpPr>
            <a:spLocks noGrp="1"/>
          </p:cNvSpPr>
          <p:nvPr>
            <p:ph type="ftr" sz="quarter" idx="11"/>
          </p:nvPr>
        </p:nvSpPr>
        <p:spPr/>
        <p:txBody>
          <a:bodyPr/>
          <a:lstStyle/>
          <a:p>
            <a:r>
              <a:rPr lang="zh-CN" altLang="en-US" smtClean="0"/>
              <a:t>浙江财经大学信智学院 陈琰宏</a:t>
            </a:r>
            <a:endParaRPr lang="zh-CN" altLang="en-US" smtClean="0"/>
          </a:p>
          <a:p>
            <a:endParaRPr lang="zh-CN" altLang="en-US" dirty="0"/>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dirty="0"/>
          </a:p>
        </p:txBody>
      </p:sp>
      <p:sp>
        <p:nvSpPr>
          <p:cNvPr id="7" name="矩形 6"/>
          <p:cNvSpPr/>
          <p:nvPr/>
        </p:nvSpPr>
        <p:spPr>
          <a:xfrm>
            <a:off x="471866" y="630343"/>
            <a:ext cx="902811" cy="480131"/>
          </a:xfrm>
          <a:prstGeom prst="rect">
            <a:avLst/>
          </a:prstGeom>
        </p:spPr>
        <p:txBody>
          <a:bodyPr wrap="none">
            <a:spAutoFit/>
          </a:bodyPr>
          <a:lstStyle/>
          <a:p>
            <a:pPr>
              <a:lnSpc>
                <a:spcPct val="90000"/>
              </a:lnSpc>
              <a:spcBef>
                <a:spcPct val="0"/>
              </a:spcBef>
            </a:pPr>
            <a:r>
              <a:rPr lang="zh-CN" altLang="en-US" sz="2800" b="1" dirty="0" smtClean="0">
                <a:solidFill>
                  <a:schemeClr val="accent5">
                    <a:lumMod val="75000"/>
                  </a:schemeClr>
                </a:solidFill>
                <a:latin typeface="+mj-lt"/>
                <a:ea typeface="+mj-ea"/>
                <a:cs typeface="+mj-cs"/>
              </a:rPr>
              <a:t>思考</a:t>
            </a:r>
            <a:endParaRPr lang="zh-CN" altLang="en-US" sz="2800" b="1" dirty="0">
              <a:solidFill>
                <a:schemeClr val="accent5">
                  <a:lumMod val="75000"/>
                </a:schemeClr>
              </a:solidFill>
              <a:latin typeface="+mj-lt"/>
              <a:ea typeface="+mj-ea"/>
              <a:cs typeface="+mj-cs"/>
            </a:endParaRPr>
          </a:p>
        </p:txBody>
      </p:sp>
      <p:pic>
        <p:nvPicPr>
          <p:cNvPr id="16386"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06919" y="1722669"/>
            <a:ext cx="3161101" cy="28529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矩形 2"/>
          <p:cNvSpPr/>
          <p:nvPr/>
        </p:nvSpPr>
        <p:spPr>
          <a:xfrm>
            <a:off x="4173366" y="1722669"/>
            <a:ext cx="4404103" cy="3170099"/>
          </a:xfrm>
          <a:prstGeom prst="rect">
            <a:avLst/>
          </a:prstGeom>
        </p:spPr>
        <p:txBody>
          <a:bodyPr wrap="square">
            <a:spAutoFit/>
          </a:bodyPr>
          <a:lstStyle/>
          <a:p>
            <a:r>
              <a:rPr lang="zh-CN" altLang="en-US" sz="2000" dirty="0" smtClean="0"/>
              <a:t>理解</a:t>
            </a:r>
            <a:r>
              <a:rPr lang="zh-CN" altLang="en-US" sz="2000" dirty="0"/>
              <a:t>：第</a:t>
            </a:r>
            <a:r>
              <a:rPr lang="en-US" altLang="zh-CN" sz="2000" dirty="0"/>
              <a:t>1</a:t>
            </a:r>
            <a:r>
              <a:rPr lang="zh-CN" altLang="en-US" sz="2000" dirty="0"/>
              <a:t>轮在对所有的边进行松地之后，得到的是从</a:t>
            </a:r>
            <a:r>
              <a:rPr lang="en-US" altLang="zh-CN" sz="2000" dirty="0"/>
              <a:t>1</a:t>
            </a:r>
            <a:r>
              <a:rPr lang="zh-CN" altLang="en-US" sz="2000" dirty="0"/>
              <a:t>号</a:t>
            </a:r>
            <a:r>
              <a:rPr lang="zh-CN" altLang="en-US" sz="2000" dirty="0" smtClean="0"/>
              <a:t>顶点</a:t>
            </a:r>
            <a:r>
              <a:rPr lang="en-US" altLang="zh-CN" sz="2000" dirty="0" smtClean="0"/>
              <a:t>“</a:t>
            </a:r>
            <a:r>
              <a:rPr lang="zh-CN" altLang="en-US" sz="2000" dirty="0" smtClean="0"/>
              <a:t>只能</a:t>
            </a:r>
            <a:r>
              <a:rPr lang="zh-CN" altLang="en-US" sz="2000" dirty="0"/>
              <a:t>经过一条</a:t>
            </a:r>
            <a:r>
              <a:rPr lang="zh-CN" altLang="en-US" sz="2000" dirty="0" smtClean="0"/>
              <a:t>边</a:t>
            </a:r>
            <a:r>
              <a:rPr lang="en-US" altLang="zh-CN" sz="2000" dirty="0" smtClean="0"/>
              <a:t>” </a:t>
            </a:r>
            <a:r>
              <a:rPr lang="zh-CN" altLang="en-US" sz="2000" dirty="0"/>
              <a:t>到达其余各顶点的最短路径长度。第</a:t>
            </a:r>
            <a:r>
              <a:rPr lang="en-US" altLang="zh-CN" sz="2000" dirty="0"/>
              <a:t>2</a:t>
            </a:r>
            <a:r>
              <a:rPr lang="zh-CN" altLang="en-US" sz="2000" dirty="0"/>
              <a:t>轮在对所有的边进行松弛之后，得到的是从</a:t>
            </a:r>
            <a:r>
              <a:rPr lang="en-US" altLang="zh-CN" sz="2000" dirty="0"/>
              <a:t>1</a:t>
            </a:r>
            <a:r>
              <a:rPr lang="zh-CN" altLang="en-US" sz="2000" dirty="0" smtClean="0"/>
              <a:t>号顶点最多经过</a:t>
            </a:r>
            <a:r>
              <a:rPr lang="zh-CN" altLang="en-US" sz="2000" dirty="0"/>
              <a:t>两条</a:t>
            </a:r>
            <a:r>
              <a:rPr lang="zh-CN" altLang="en-US" sz="2000" dirty="0" smtClean="0"/>
              <a:t>边</a:t>
            </a:r>
            <a:r>
              <a:rPr lang="en-US" altLang="zh-CN" sz="2000" dirty="0"/>
              <a:t> </a:t>
            </a:r>
            <a:r>
              <a:rPr lang="zh-CN" altLang="en-US" sz="2000" dirty="0" smtClean="0"/>
              <a:t>到达</a:t>
            </a:r>
            <a:r>
              <a:rPr lang="zh-CN" altLang="en-US" sz="2000" dirty="0"/>
              <a:t>其余各顶点的最短路径长度。如果进行</a:t>
            </a:r>
            <a:r>
              <a:rPr lang="en-US" altLang="zh-CN" sz="2000" dirty="0"/>
              <a:t>k</a:t>
            </a:r>
            <a:r>
              <a:rPr lang="zh-CN" altLang="en-US" sz="2000" dirty="0"/>
              <a:t>轮的话，得到的</a:t>
            </a:r>
            <a:r>
              <a:rPr lang="zh-CN" altLang="en-US" sz="2000" dirty="0" smtClean="0"/>
              <a:t>就是</a:t>
            </a:r>
            <a:r>
              <a:rPr lang="en-US" altLang="zh-CN" sz="2000" dirty="0" smtClean="0"/>
              <a:t>1</a:t>
            </a:r>
            <a:r>
              <a:rPr lang="zh-CN" altLang="en-US" sz="2000" dirty="0" smtClean="0"/>
              <a:t>号顶点最多</a:t>
            </a:r>
            <a:r>
              <a:rPr lang="zh-CN" altLang="en-US" sz="2000" dirty="0"/>
              <a:t>经过</a:t>
            </a:r>
            <a:r>
              <a:rPr lang="en-US" altLang="zh-CN" sz="2000" dirty="0"/>
              <a:t>k</a:t>
            </a:r>
            <a:r>
              <a:rPr lang="zh-CN" altLang="en-US" sz="2000" dirty="0"/>
              <a:t>条</a:t>
            </a:r>
            <a:r>
              <a:rPr lang="zh-CN" altLang="en-US" sz="2000" dirty="0" smtClean="0"/>
              <a:t>边</a:t>
            </a:r>
            <a:r>
              <a:rPr lang="en-US" altLang="zh-CN" sz="2000" dirty="0" smtClean="0"/>
              <a:t>  </a:t>
            </a:r>
            <a:r>
              <a:rPr lang="zh-CN" altLang="en-US" sz="2000" dirty="0"/>
              <a:t>到达其余各顶点的最短路径长度。</a:t>
            </a:r>
            <a:r>
              <a:rPr lang="zh-CN" altLang="en-US" sz="2000" b="1" dirty="0">
                <a:solidFill>
                  <a:srgbClr val="FF0000"/>
                </a:solidFill>
              </a:rPr>
              <a:t>进过</a:t>
            </a:r>
            <a:r>
              <a:rPr lang="en-US" altLang="zh-CN" sz="2000" b="1" dirty="0">
                <a:solidFill>
                  <a:srgbClr val="FF0000"/>
                </a:solidFill>
              </a:rPr>
              <a:t>k-1</a:t>
            </a:r>
            <a:r>
              <a:rPr lang="zh-CN" altLang="en-US" sz="2000" b="1" dirty="0">
                <a:solidFill>
                  <a:srgbClr val="FF0000"/>
                </a:solidFill>
              </a:rPr>
              <a:t>轮可以到达所有点。</a:t>
            </a:r>
            <a:endParaRPr lang="zh-CN" altLang="en-US" sz="20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页脚占位符 3"/>
          <p:cNvSpPr>
            <a:spLocks noGrp="1"/>
          </p:cNvSpPr>
          <p:nvPr>
            <p:ph type="ftr" sz="quarter" idx="11"/>
          </p:nvPr>
        </p:nvSpPr>
        <p:spPr/>
        <p:txBody>
          <a:bodyPr/>
          <a:lstStyle/>
          <a:p>
            <a:r>
              <a:rPr lang="zh-CN" altLang="en-US" smtClean="0"/>
              <a:t>浙江财经大学信智学院 陈琰宏</a:t>
            </a:r>
            <a:endParaRPr lang="zh-CN" altLang="en-US" smtClean="0"/>
          </a:p>
          <a:p>
            <a:endParaRPr lang="zh-CN" altLang="en-US" dirty="0"/>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
        <p:nvSpPr>
          <p:cNvPr id="7" name="矩形 6"/>
          <p:cNvSpPr/>
          <p:nvPr/>
        </p:nvSpPr>
        <p:spPr>
          <a:xfrm>
            <a:off x="927983" y="1264340"/>
            <a:ext cx="7240657" cy="1323439"/>
          </a:xfrm>
          <a:prstGeom prst="rect">
            <a:avLst/>
          </a:prstGeom>
        </p:spPr>
        <p:txBody>
          <a:bodyPr wrap="square">
            <a:spAutoFit/>
          </a:bodyPr>
          <a:lstStyle/>
          <a:p>
            <a:r>
              <a:rPr lang="zh-CN" altLang="en-US" sz="2000" dirty="0" smtClean="0"/>
              <a:t>         如果</a:t>
            </a:r>
            <a:r>
              <a:rPr lang="zh-CN" altLang="en-US" sz="2000" dirty="0"/>
              <a:t>一个图如果没有负权回路，那么最短路径所 包含的边最多</a:t>
            </a:r>
            <a:r>
              <a:rPr lang="zh-CN" altLang="en-US" sz="2000" dirty="0" smtClean="0"/>
              <a:t>为</a:t>
            </a:r>
            <a:r>
              <a:rPr lang="en-US" altLang="zh-CN" sz="2000" dirty="0" smtClean="0"/>
              <a:t>n-1</a:t>
            </a:r>
            <a:r>
              <a:rPr lang="zh-CN" altLang="en-US" sz="2000" dirty="0"/>
              <a:t>条，即进行</a:t>
            </a:r>
            <a:r>
              <a:rPr lang="en-US" altLang="zh-CN" sz="2000" dirty="0"/>
              <a:t>n-1</a:t>
            </a:r>
            <a:r>
              <a:rPr lang="zh-CN" altLang="en-US" sz="2000" dirty="0"/>
              <a:t>轮松弛之后最短路不会再发生变化。如果在</a:t>
            </a:r>
            <a:r>
              <a:rPr lang="en-US" altLang="zh-CN" sz="2000" dirty="0"/>
              <a:t>n-1</a:t>
            </a:r>
            <a:r>
              <a:rPr lang="zh-CN" altLang="en-US" sz="2000" dirty="0"/>
              <a:t>轮松弛 </a:t>
            </a:r>
            <a:r>
              <a:rPr lang="zh-CN" altLang="en-US" sz="2000" dirty="0" smtClean="0"/>
              <a:t>之后最短路</a:t>
            </a:r>
            <a:r>
              <a:rPr lang="zh-CN" altLang="en-US" sz="2000" dirty="0"/>
              <a:t>仍然会发生变化，则该图必然存在负权</a:t>
            </a:r>
            <a:r>
              <a:rPr lang="zh-CN" altLang="en-US" sz="2000" dirty="0" smtClean="0"/>
              <a:t>回路</a:t>
            </a:r>
            <a:r>
              <a:rPr lang="en-US" altLang="zh-CN" sz="2000" dirty="0" smtClean="0"/>
              <a:t>,</a:t>
            </a:r>
            <a:r>
              <a:rPr lang="zh-CN" altLang="en-US" sz="2000" dirty="0" smtClean="0"/>
              <a:t>用</a:t>
            </a:r>
            <a:r>
              <a:rPr lang="en-US" altLang="zh-CN" sz="2000" dirty="0" smtClean="0"/>
              <a:t>flag</a:t>
            </a:r>
            <a:r>
              <a:rPr lang="zh-CN" altLang="en-US" sz="2000" dirty="0" smtClean="0"/>
              <a:t>表示是否存在负环。</a:t>
            </a:r>
            <a:endParaRPr lang="zh-CN" altLang="en-US" sz="2000" dirty="0"/>
          </a:p>
        </p:txBody>
      </p:sp>
      <p:pic>
        <p:nvPicPr>
          <p:cNvPr id="17410"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076960" y="2857003"/>
            <a:ext cx="7086600" cy="1733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矩形 7"/>
          <p:cNvSpPr/>
          <p:nvPr/>
        </p:nvSpPr>
        <p:spPr>
          <a:xfrm>
            <a:off x="375204" y="610465"/>
            <a:ext cx="4852610" cy="480131"/>
          </a:xfrm>
          <a:prstGeom prst="rect">
            <a:avLst/>
          </a:prstGeom>
        </p:spPr>
        <p:txBody>
          <a:bodyPr wrap="none">
            <a:spAutoFit/>
          </a:bodyPr>
          <a:lstStyle/>
          <a:p>
            <a:pPr>
              <a:lnSpc>
                <a:spcPct val="90000"/>
              </a:lnSpc>
              <a:spcBef>
                <a:spcPct val="0"/>
              </a:spcBef>
            </a:pPr>
            <a:r>
              <a:rPr lang="zh-CN" altLang="en-US" sz="2800" b="1" dirty="0">
                <a:solidFill>
                  <a:schemeClr val="accent5">
                    <a:lumMod val="75000"/>
                  </a:schemeClr>
                </a:solidFill>
                <a:latin typeface="+mj-lt"/>
                <a:ea typeface="+mj-ea"/>
                <a:cs typeface="+mj-cs"/>
              </a:rPr>
              <a:t>检测一个图是否含有负权回路</a:t>
            </a:r>
            <a:endParaRPr lang="zh-CN" altLang="en-US" sz="2800" b="1" dirty="0">
              <a:solidFill>
                <a:schemeClr val="accent5">
                  <a:lumMod val="75000"/>
                </a:schemeClr>
              </a:solidFill>
              <a:latin typeface="+mj-lt"/>
              <a:ea typeface="+mj-ea"/>
              <a:cs typeface="+mj-cs"/>
            </a:endParaRPr>
          </a:p>
        </p:txBody>
      </p:sp>
      <p:graphicFrame>
        <p:nvGraphicFramePr>
          <p:cNvPr id="2" name="对象 1"/>
          <p:cNvGraphicFramePr/>
          <p:nvPr/>
        </p:nvGraphicFramePr>
        <p:xfrm>
          <a:off x="2316480" y="4688840"/>
          <a:ext cx="4464050" cy="1469390"/>
        </p:xfrm>
        <a:graphic>
          <a:graphicData uri="http://schemas.openxmlformats.org/presentationml/2006/ole">
            <mc:AlternateContent xmlns:mc="http://schemas.openxmlformats.org/markup-compatibility/2006">
              <mc:Choice xmlns:v="urn:schemas-microsoft-com:vml" Requires="v">
                <p:oleObj spid="_x0000_s3" name="" r:id="rId2" imgW="5048250" imgH="1803400" progId="Paint.Picture">
                  <p:embed/>
                </p:oleObj>
              </mc:Choice>
              <mc:Fallback>
                <p:oleObj name="" r:id="rId2" imgW="5048250" imgH="1803400" progId="Paint.Picture">
                  <p:embed/>
                  <p:pic>
                    <p:nvPicPr>
                      <p:cNvPr id="0" name="图片 2"/>
                      <p:cNvPicPr/>
                      <p:nvPr/>
                    </p:nvPicPr>
                    <p:blipFill>
                      <a:blip r:embed="rId3"/>
                      <a:stretch>
                        <a:fillRect/>
                      </a:stretch>
                    </p:blipFill>
                    <p:spPr>
                      <a:xfrm>
                        <a:off x="2316480" y="4688840"/>
                        <a:ext cx="4464050" cy="1469390"/>
                      </a:xfrm>
                      <a:prstGeom prst="rect">
                        <a:avLst/>
                      </a:prstGeom>
                    </p:spPr>
                  </p:pic>
                </p:oleObj>
              </mc:Fallback>
            </mc:AlternateContent>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页脚占位符 3"/>
          <p:cNvSpPr>
            <a:spLocks noGrp="1"/>
          </p:cNvSpPr>
          <p:nvPr>
            <p:ph type="ftr" sz="quarter" idx="11"/>
          </p:nvPr>
        </p:nvSpPr>
        <p:spPr/>
        <p:txBody>
          <a:bodyPr/>
          <a:lstStyle/>
          <a:p>
            <a:r>
              <a:rPr lang="zh-CN" altLang="en-US" smtClean="0"/>
              <a:t>浙江财经大学信智学院 陈琰宏</a:t>
            </a:r>
            <a:endParaRPr lang="zh-CN" altLang="en-US" smtClean="0"/>
          </a:p>
          <a:p>
            <a:endParaRPr lang="zh-CN" altLang="en-US" dirty="0"/>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
        <p:nvSpPr>
          <p:cNvPr id="8" name="矩形 7"/>
          <p:cNvSpPr/>
          <p:nvPr/>
        </p:nvSpPr>
        <p:spPr>
          <a:xfrm>
            <a:off x="375204" y="610465"/>
            <a:ext cx="902811" cy="480131"/>
          </a:xfrm>
          <a:prstGeom prst="rect">
            <a:avLst/>
          </a:prstGeom>
        </p:spPr>
        <p:txBody>
          <a:bodyPr wrap="none">
            <a:spAutoFit/>
          </a:bodyPr>
          <a:lstStyle/>
          <a:p>
            <a:pPr>
              <a:lnSpc>
                <a:spcPct val="90000"/>
              </a:lnSpc>
              <a:spcBef>
                <a:spcPct val="0"/>
              </a:spcBef>
            </a:pPr>
            <a:r>
              <a:rPr lang="zh-CN" altLang="en-US" sz="2800" b="1" dirty="0" smtClean="0">
                <a:solidFill>
                  <a:schemeClr val="accent5">
                    <a:lumMod val="75000"/>
                  </a:schemeClr>
                </a:solidFill>
                <a:latin typeface="+mj-lt"/>
                <a:ea typeface="+mj-ea"/>
                <a:cs typeface="+mj-cs"/>
              </a:rPr>
              <a:t>代码</a:t>
            </a:r>
            <a:endParaRPr lang="zh-CN" altLang="en-US" sz="2800" b="1" dirty="0">
              <a:solidFill>
                <a:schemeClr val="accent5">
                  <a:lumMod val="75000"/>
                </a:schemeClr>
              </a:solidFill>
              <a:latin typeface="+mj-lt"/>
              <a:ea typeface="+mj-ea"/>
              <a:cs typeface="+mj-cs"/>
            </a:endParaRPr>
          </a:p>
        </p:txBody>
      </p:sp>
      <p:sp>
        <p:nvSpPr>
          <p:cNvPr id="6" name="矩形 5"/>
          <p:cNvSpPr/>
          <p:nvPr/>
        </p:nvSpPr>
        <p:spPr>
          <a:xfrm>
            <a:off x="496957" y="1206820"/>
            <a:ext cx="4572000" cy="5047536"/>
          </a:xfrm>
          <a:prstGeom prst="rect">
            <a:avLst/>
          </a:prstGeom>
        </p:spPr>
        <p:txBody>
          <a:bodyPr>
            <a:spAutoFit/>
          </a:bodyPr>
          <a:lstStyle/>
          <a:p>
            <a:r>
              <a:rPr lang="en-US" altLang="zh-CN" sz="700" dirty="0"/>
              <a:t>#include &lt;bits/</a:t>
            </a:r>
            <a:r>
              <a:rPr lang="en-US" altLang="zh-CN" sz="700" dirty="0" err="1"/>
              <a:t>stdc</a:t>
            </a:r>
            <a:r>
              <a:rPr lang="en-US" altLang="zh-CN" sz="700" dirty="0"/>
              <a:t>++.h&gt;</a:t>
            </a:r>
            <a:endParaRPr lang="en-US" altLang="zh-CN" sz="700" dirty="0"/>
          </a:p>
          <a:p>
            <a:r>
              <a:rPr lang="en-US" altLang="zh-CN" sz="700" dirty="0"/>
              <a:t>using namespace </a:t>
            </a:r>
            <a:r>
              <a:rPr lang="en-US" altLang="zh-CN" sz="700" dirty="0" err="1"/>
              <a:t>std</a:t>
            </a:r>
            <a:r>
              <a:rPr lang="en-US" altLang="zh-CN" sz="700" dirty="0"/>
              <a:t>;</a:t>
            </a:r>
            <a:endParaRPr lang="en-US" altLang="zh-CN" sz="700" dirty="0"/>
          </a:p>
          <a:p>
            <a:r>
              <a:rPr lang="en-US" altLang="zh-CN" sz="700" dirty="0" err="1"/>
              <a:t>const</a:t>
            </a:r>
            <a:r>
              <a:rPr lang="en-US" altLang="zh-CN" sz="700" dirty="0"/>
              <a:t> </a:t>
            </a:r>
            <a:r>
              <a:rPr lang="en-US" altLang="zh-CN" sz="700" dirty="0" err="1"/>
              <a:t>int</a:t>
            </a:r>
            <a:r>
              <a:rPr lang="en-US" altLang="zh-CN" sz="700" dirty="0"/>
              <a:t> MAXN = 50, MAXM = 10000, MAX = 99999;</a:t>
            </a:r>
            <a:endParaRPr lang="en-US" altLang="zh-CN" sz="700" dirty="0"/>
          </a:p>
          <a:p>
            <a:r>
              <a:rPr lang="en-US" altLang="zh-CN" sz="700" dirty="0" err="1"/>
              <a:t>int</a:t>
            </a:r>
            <a:r>
              <a:rPr lang="en-US" altLang="zh-CN" sz="700" dirty="0"/>
              <a:t> u[MAXM], v[MAXM], w[MAXM], dis[MAXN];</a:t>
            </a:r>
            <a:endParaRPr lang="en-US" altLang="zh-CN" sz="700" dirty="0"/>
          </a:p>
          <a:p>
            <a:r>
              <a:rPr lang="en-US" altLang="zh-CN" sz="700" dirty="0" err="1"/>
              <a:t>int</a:t>
            </a:r>
            <a:r>
              <a:rPr lang="en-US" altLang="zh-CN" sz="700" dirty="0"/>
              <a:t> n, m;</a:t>
            </a:r>
            <a:endParaRPr lang="en-US" altLang="zh-CN" sz="700" dirty="0"/>
          </a:p>
          <a:p>
            <a:r>
              <a:rPr lang="en-US" altLang="zh-CN" sz="700" dirty="0"/>
              <a:t>void </a:t>
            </a:r>
            <a:r>
              <a:rPr lang="en-US" altLang="zh-CN" sz="700" dirty="0" err="1"/>
              <a:t>init</a:t>
            </a:r>
            <a:r>
              <a:rPr lang="en-US" altLang="zh-CN" sz="700" dirty="0"/>
              <a:t>() {//</a:t>
            </a:r>
            <a:r>
              <a:rPr lang="zh-CN" altLang="en-US" sz="700" dirty="0"/>
              <a:t>输出数据；初始化 </a:t>
            </a:r>
            <a:endParaRPr lang="zh-CN" altLang="en-US" sz="700" dirty="0"/>
          </a:p>
          <a:p>
            <a:r>
              <a:rPr lang="zh-CN" altLang="en-US" sz="700" dirty="0"/>
              <a:t>    </a:t>
            </a:r>
            <a:r>
              <a:rPr lang="en-US" altLang="zh-CN" sz="700" dirty="0" err="1"/>
              <a:t>cin</a:t>
            </a:r>
            <a:r>
              <a:rPr lang="en-US" altLang="zh-CN" sz="700" dirty="0"/>
              <a:t> &gt;&gt; n &gt;&gt; m;</a:t>
            </a:r>
            <a:endParaRPr lang="en-US" altLang="zh-CN" sz="700" dirty="0"/>
          </a:p>
          <a:p>
            <a:r>
              <a:rPr lang="en-US" altLang="zh-CN" sz="700" dirty="0"/>
              <a:t>    for (</a:t>
            </a:r>
            <a:r>
              <a:rPr lang="en-US" altLang="zh-CN" sz="700" dirty="0" err="1"/>
              <a:t>int</a:t>
            </a:r>
            <a:r>
              <a:rPr lang="en-US" altLang="zh-CN" sz="700" dirty="0"/>
              <a:t> </a:t>
            </a:r>
            <a:r>
              <a:rPr lang="en-US" altLang="zh-CN" sz="700" dirty="0" err="1"/>
              <a:t>i</a:t>
            </a:r>
            <a:r>
              <a:rPr lang="en-US" altLang="zh-CN" sz="700" dirty="0"/>
              <a:t> = 1; </a:t>
            </a:r>
            <a:r>
              <a:rPr lang="en-US" altLang="zh-CN" sz="700" dirty="0" err="1"/>
              <a:t>i</a:t>
            </a:r>
            <a:r>
              <a:rPr lang="en-US" altLang="zh-CN" sz="700" dirty="0"/>
              <a:t> &lt;= n; </a:t>
            </a:r>
            <a:r>
              <a:rPr lang="en-US" altLang="zh-CN" sz="700" dirty="0" err="1"/>
              <a:t>i</a:t>
            </a:r>
            <a:r>
              <a:rPr lang="en-US" altLang="zh-CN" sz="700" dirty="0"/>
              <a:t>++) {</a:t>
            </a:r>
            <a:endParaRPr lang="en-US" altLang="zh-CN" sz="700" dirty="0"/>
          </a:p>
          <a:p>
            <a:r>
              <a:rPr lang="en-US" altLang="zh-CN" sz="700" dirty="0"/>
              <a:t>        dis[</a:t>
            </a:r>
            <a:r>
              <a:rPr lang="en-US" altLang="zh-CN" sz="700" dirty="0" err="1"/>
              <a:t>i</a:t>
            </a:r>
            <a:r>
              <a:rPr lang="en-US" altLang="zh-CN" sz="700" dirty="0"/>
              <a:t>] = MAX;</a:t>
            </a:r>
            <a:endParaRPr lang="en-US" altLang="zh-CN" sz="700" dirty="0"/>
          </a:p>
          <a:p>
            <a:r>
              <a:rPr lang="en-US" altLang="zh-CN" sz="700" dirty="0"/>
              <a:t>    }</a:t>
            </a:r>
            <a:endParaRPr lang="en-US" altLang="zh-CN" sz="700" dirty="0"/>
          </a:p>
          <a:p>
            <a:r>
              <a:rPr lang="en-US" altLang="zh-CN" sz="700" dirty="0"/>
              <a:t>    dis[1] = 0;</a:t>
            </a:r>
            <a:endParaRPr lang="en-US" altLang="zh-CN" sz="700" dirty="0"/>
          </a:p>
          <a:p>
            <a:r>
              <a:rPr lang="en-US" altLang="zh-CN" sz="700" dirty="0"/>
              <a:t>    for (</a:t>
            </a:r>
            <a:r>
              <a:rPr lang="en-US" altLang="zh-CN" sz="700" dirty="0" err="1"/>
              <a:t>int</a:t>
            </a:r>
            <a:r>
              <a:rPr lang="en-US" altLang="zh-CN" sz="700" dirty="0"/>
              <a:t> </a:t>
            </a:r>
            <a:r>
              <a:rPr lang="en-US" altLang="zh-CN" sz="700" dirty="0" err="1"/>
              <a:t>i</a:t>
            </a:r>
            <a:r>
              <a:rPr lang="en-US" altLang="zh-CN" sz="700" dirty="0"/>
              <a:t> = 1; </a:t>
            </a:r>
            <a:r>
              <a:rPr lang="en-US" altLang="zh-CN" sz="700" dirty="0" err="1"/>
              <a:t>i</a:t>
            </a:r>
            <a:r>
              <a:rPr lang="en-US" altLang="zh-CN" sz="700" dirty="0"/>
              <a:t> &lt;= m; </a:t>
            </a:r>
            <a:r>
              <a:rPr lang="en-US" altLang="zh-CN" sz="700" dirty="0" err="1"/>
              <a:t>i</a:t>
            </a:r>
            <a:r>
              <a:rPr lang="en-US" altLang="zh-CN" sz="700" dirty="0"/>
              <a:t>++) {</a:t>
            </a:r>
            <a:endParaRPr lang="en-US" altLang="zh-CN" sz="700" dirty="0"/>
          </a:p>
          <a:p>
            <a:r>
              <a:rPr lang="en-US" altLang="zh-CN" sz="700" dirty="0"/>
              <a:t>        </a:t>
            </a:r>
            <a:r>
              <a:rPr lang="en-US" altLang="zh-CN" sz="700" dirty="0" err="1"/>
              <a:t>cin</a:t>
            </a:r>
            <a:r>
              <a:rPr lang="en-US" altLang="zh-CN" sz="700" dirty="0"/>
              <a:t> &gt;&gt; u[</a:t>
            </a:r>
            <a:r>
              <a:rPr lang="en-US" altLang="zh-CN" sz="700" dirty="0" err="1"/>
              <a:t>i</a:t>
            </a:r>
            <a:r>
              <a:rPr lang="en-US" altLang="zh-CN" sz="700" dirty="0"/>
              <a:t>] &gt;&gt; v[</a:t>
            </a:r>
            <a:r>
              <a:rPr lang="en-US" altLang="zh-CN" sz="700" dirty="0" err="1"/>
              <a:t>i</a:t>
            </a:r>
            <a:r>
              <a:rPr lang="en-US" altLang="zh-CN" sz="700" dirty="0"/>
              <a:t>] &gt;&gt; w[</a:t>
            </a:r>
            <a:r>
              <a:rPr lang="en-US" altLang="zh-CN" sz="700" dirty="0" err="1"/>
              <a:t>i</a:t>
            </a:r>
            <a:r>
              <a:rPr lang="en-US" altLang="zh-CN" sz="700" dirty="0"/>
              <a:t>];</a:t>
            </a:r>
            <a:endParaRPr lang="en-US" altLang="zh-CN" sz="700" dirty="0"/>
          </a:p>
          <a:p>
            <a:r>
              <a:rPr lang="en-US" altLang="zh-CN" sz="700" dirty="0"/>
              <a:t>    }</a:t>
            </a:r>
            <a:endParaRPr lang="en-US" altLang="zh-CN" sz="700" dirty="0"/>
          </a:p>
          <a:p>
            <a:r>
              <a:rPr lang="en-US" altLang="zh-CN" sz="700" dirty="0"/>
              <a:t>}</a:t>
            </a:r>
            <a:endParaRPr lang="en-US" altLang="zh-CN" sz="700" dirty="0"/>
          </a:p>
          <a:p>
            <a:endParaRPr lang="en-US" altLang="zh-CN" sz="700" dirty="0"/>
          </a:p>
          <a:p>
            <a:r>
              <a:rPr lang="en-US" altLang="zh-CN" sz="700" dirty="0" err="1"/>
              <a:t>int</a:t>
            </a:r>
            <a:r>
              <a:rPr lang="en-US" altLang="zh-CN" sz="700" dirty="0"/>
              <a:t> main() {</a:t>
            </a:r>
            <a:endParaRPr lang="en-US" altLang="zh-CN" sz="700" dirty="0"/>
          </a:p>
          <a:p>
            <a:r>
              <a:rPr lang="en-US" altLang="zh-CN" sz="700" dirty="0"/>
              <a:t>    </a:t>
            </a:r>
            <a:r>
              <a:rPr lang="en-US" altLang="zh-CN" sz="700" dirty="0" err="1"/>
              <a:t>init</a:t>
            </a:r>
            <a:r>
              <a:rPr lang="en-US" altLang="zh-CN" sz="700" dirty="0"/>
              <a:t>();</a:t>
            </a:r>
            <a:endParaRPr lang="en-US" altLang="zh-CN" sz="700" dirty="0"/>
          </a:p>
          <a:p>
            <a:r>
              <a:rPr lang="en-US" altLang="zh-CN" sz="700" dirty="0"/>
              <a:t>    //Bellman</a:t>
            </a:r>
            <a:r>
              <a:rPr lang="zh-CN" altLang="en-US" sz="700" dirty="0"/>
              <a:t>算法核心语句 </a:t>
            </a:r>
            <a:r>
              <a:rPr lang="en-US" altLang="zh-CN" sz="700" dirty="0"/>
              <a:t>4</a:t>
            </a:r>
            <a:r>
              <a:rPr lang="zh-CN" altLang="en-US" sz="700" dirty="0"/>
              <a:t>句</a:t>
            </a:r>
            <a:endParaRPr lang="zh-CN" altLang="en-US" sz="700" dirty="0"/>
          </a:p>
          <a:p>
            <a:r>
              <a:rPr lang="zh-CN" altLang="en-US" sz="700" dirty="0"/>
              <a:t>    </a:t>
            </a:r>
            <a:r>
              <a:rPr lang="en-US" altLang="zh-CN" sz="700" dirty="0"/>
              <a:t>for (</a:t>
            </a:r>
            <a:r>
              <a:rPr lang="en-US" altLang="zh-CN" sz="700" dirty="0" err="1"/>
              <a:t>int</a:t>
            </a:r>
            <a:r>
              <a:rPr lang="en-US" altLang="zh-CN" sz="700" dirty="0"/>
              <a:t> k = 1; k &lt; n; k++) {//n-1</a:t>
            </a:r>
            <a:r>
              <a:rPr lang="zh-CN" altLang="en-US" sz="700" dirty="0"/>
              <a:t>轮 </a:t>
            </a:r>
            <a:endParaRPr lang="zh-CN" altLang="en-US" sz="700" dirty="0"/>
          </a:p>
          <a:p>
            <a:r>
              <a:rPr lang="zh-CN" altLang="en-US" sz="700" dirty="0"/>
              <a:t>        </a:t>
            </a:r>
            <a:r>
              <a:rPr lang="en-US" altLang="zh-CN" sz="700" dirty="0"/>
              <a:t>for (</a:t>
            </a:r>
            <a:r>
              <a:rPr lang="en-US" altLang="zh-CN" sz="700" dirty="0" err="1"/>
              <a:t>int</a:t>
            </a:r>
            <a:r>
              <a:rPr lang="en-US" altLang="zh-CN" sz="700" dirty="0"/>
              <a:t> </a:t>
            </a:r>
            <a:r>
              <a:rPr lang="en-US" altLang="zh-CN" sz="700" dirty="0" err="1"/>
              <a:t>i</a:t>
            </a:r>
            <a:r>
              <a:rPr lang="en-US" altLang="zh-CN" sz="700" dirty="0"/>
              <a:t> = 1; </a:t>
            </a:r>
            <a:r>
              <a:rPr lang="en-US" altLang="zh-CN" sz="700" dirty="0" err="1"/>
              <a:t>i</a:t>
            </a:r>
            <a:r>
              <a:rPr lang="en-US" altLang="zh-CN" sz="700" dirty="0"/>
              <a:t> &lt;= m; </a:t>
            </a:r>
            <a:r>
              <a:rPr lang="en-US" altLang="zh-CN" sz="700" dirty="0" err="1"/>
              <a:t>i</a:t>
            </a:r>
            <a:r>
              <a:rPr lang="en-US" altLang="zh-CN" sz="700" dirty="0"/>
              <a:t>++) {</a:t>
            </a:r>
            <a:endParaRPr lang="en-US" altLang="zh-CN" sz="700" dirty="0"/>
          </a:p>
          <a:p>
            <a:r>
              <a:rPr lang="en-US" altLang="zh-CN" sz="700" dirty="0"/>
              <a:t>		    //</a:t>
            </a:r>
            <a:r>
              <a:rPr lang="zh-CN" altLang="en-US" sz="700" dirty="0"/>
              <a:t>每轮对各边进行更新 </a:t>
            </a:r>
            <a:endParaRPr lang="zh-CN" altLang="en-US" sz="700" dirty="0"/>
          </a:p>
          <a:p>
            <a:r>
              <a:rPr lang="zh-CN" altLang="en-US" sz="700" dirty="0"/>
              <a:t>            </a:t>
            </a:r>
            <a:r>
              <a:rPr lang="en-US" altLang="zh-CN" sz="700" dirty="0"/>
              <a:t>if (dis[v[</a:t>
            </a:r>
            <a:r>
              <a:rPr lang="en-US" altLang="zh-CN" sz="700" dirty="0" err="1"/>
              <a:t>i</a:t>
            </a:r>
            <a:r>
              <a:rPr lang="en-US" altLang="zh-CN" sz="700" dirty="0"/>
              <a:t>]] &gt; dis[u[</a:t>
            </a:r>
            <a:r>
              <a:rPr lang="en-US" altLang="zh-CN" sz="700" dirty="0" err="1"/>
              <a:t>i</a:t>
            </a:r>
            <a:r>
              <a:rPr lang="en-US" altLang="zh-CN" sz="700" dirty="0"/>
              <a:t>]] + w[</a:t>
            </a:r>
            <a:r>
              <a:rPr lang="en-US" altLang="zh-CN" sz="700" dirty="0" err="1"/>
              <a:t>i</a:t>
            </a:r>
            <a:r>
              <a:rPr lang="en-US" altLang="zh-CN" sz="700" dirty="0"/>
              <a:t>]) {</a:t>
            </a:r>
            <a:endParaRPr lang="en-US" altLang="zh-CN" sz="700" dirty="0"/>
          </a:p>
          <a:p>
            <a:r>
              <a:rPr lang="en-US" altLang="zh-CN" sz="700" dirty="0"/>
              <a:t>                dis[v[</a:t>
            </a:r>
            <a:r>
              <a:rPr lang="en-US" altLang="zh-CN" sz="700" dirty="0" err="1"/>
              <a:t>i</a:t>
            </a:r>
            <a:r>
              <a:rPr lang="en-US" altLang="zh-CN" sz="700" dirty="0"/>
              <a:t>]] = dis[u[</a:t>
            </a:r>
            <a:r>
              <a:rPr lang="en-US" altLang="zh-CN" sz="700" dirty="0" err="1"/>
              <a:t>i</a:t>
            </a:r>
            <a:r>
              <a:rPr lang="en-US" altLang="zh-CN" sz="700" dirty="0"/>
              <a:t>]] + w[</a:t>
            </a:r>
            <a:r>
              <a:rPr lang="en-US" altLang="zh-CN" sz="700" dirty="0" err="1"/>
              <a:t>i</a:t>
            </a:r>
            <a:r>
              <a:rPr lang="en-US" altLang="zh-CN" sz="700" dirty="0"/>
              <a:t>];</a:t>
            </a:r>
            <a:endParaRPr lang="en-US" altLang="zh-CN" sz="700" dirty="0"/>
          </a:p>
          <a:p>
            <a:r>
              <a:rPr lang="en-US" altLang="zh-CN" sz="700" dirty="0"/>
              <a:t>            }   </a:t>
            </a:r>
            <a:endParaRPr lang="en-US" altLang="zh-CN" sz="700" dirty="0"/>
          </a:p>
          <a:p>
            <a:r>
              <a:rPr lang="en-US" altLang="zh-CN" sz="700" dirty="0"/>
              <a:t>        }</a:t>
            </a:r>
            <a:endParaRPr lang="en-US" altLang="zh-CN" sz="700" dirty="0"/>
          </a:p>
          <a:p>
            <a:r>
              <a:rPr lang="en-US" altLang="zh-CN" sz="700" dirty="0"/>
              <a:t>    }  </a:t>
            </a:r>
            <a:endParaRPr lang="en-US" altLang="zh-CN" sz="700" dirty="0"/>
          </a:p>
          <a:p>
            <a:r>
              <a:rPr lang="en-US" altLang="zh-CN" sz="700" dirty="0"/>
              <a:t>    </a:t>
            </a:r>
            <a:r>
              <a:rPr lang="en-US" altLang="zh-CN" sz="700" dirty="0" err="1"/>
              <a:t>int</a:t>
            </a:r>
            <a:r>
              <a:rPr lang="en-US" altLang="zh-CN" sz="700" dirty="0"/>
              <a:t> flag = 0;</a:t>
            </a:r>
            <a:endParaRPr lang="en-US" altLang="zh-CN" sz="700" dirty="0"/>
          </a:p>
          <a:p>
            <a:r>
              <a:rPr lang="en-US" altLang="zh-CN" sz="700" dirty="0"/>
              <a:t>    for(</a:t>
            </a:r>
            <a:r>
              <a:rPr lang="en-US" altLang="zh-CN" sz="700" dirty="0" err="1"/>
              <a:t>int</a:t>
            </a:r>
            <a:r>
              <a:rPr lang="en-US" altLang="zh-CN" sz="700" dirty="0"/>
              <a:t> </a:t>
            </a:r>
            <a:r>
              <a:rPr lang="en-US" altLang="zh-CN" sz="700" dirty="0" err="1"/>
              <a:t>i</a:t>
            </a:r>
            <a:r>
              <a:rPr lang="en-US" altLang="zh-CN" sz="700" dirty="0"/>
              <a:t> = 1; </a:t>
            </a:r>
            <a:r>
              <a:rPr lang="en-US" altLang="zh-CN" sz="700" dirty="0" err="1"/>
              <a:t>i</a:t>
            </a:r>
            <a:r>
              <a:rPr lang="en-US" altLang="zh-CN" sz="700" dirty="0"/>
              <a:t> &lt;= m; </a:t>
            </a:r>
            <a:r>
              <a:rPr lang="en-US" altLang="zh-CN" sz="700" dirty="0" err="1"/>
              <a:t>i</a:t>
            </a:r>
            <a:r>
              <a:rPr lang="en-US" altLang="zh-CN" sz="700" dirty="0"/>
              <a:t>++){</a:t>
            </a:r>
            <a:endParaRPr lang="en-US" altLang="zh-CN" sz="700" dirty="0"/>
          </a:p>
          <a:p>
            <a:r>
              <a:rPr lang="en-US" altLang="zh-CN" sz="700" dirty="0"/>
              <a:t>        if (dis[v[</a:t>
            </a:r>
            <a:r>
              <a:rPr lang="en-US" altLang="zh-CN" sz="700" dirty="0" err="1"/>
              <a:t>i</a:t>
            </a:r>
            <a:r>
              <a:rPr lang="en-US" altLang="zh-CN" sz="700" dirty="0"/>
              <a:t>]] &gt; dis[u[</a:t>
            </a:r>
            <a:r>
              <a:rPr lang="en-US" altLang="zh-CN" sz="700" dirty="0" err="1"/>
              <a:t>i</a:t>
            </a:r>
            <a:r>
              <a:rPr lang="en-US" altLang="zh-CN" sz="700" dirty="0"/>
              <a:t>]] + w[</a:t>
            </a:r>
            <a:r>
              <a:rPr lang="en-US" altLang="zh-CN" sz="700" dirty="0" err="1"/>
              <a:t>i</a:t>
            </a:r>
            <a:r>
              <a:rPr lang="en-US" altLang="zh-CN" sz="700" dirty="0"/>
              <a:t>]) {</a:t>
            </a:r>
            <a:endParaRPr lang="en-US" altLang="zh-CN" sz="700" dirty="0"/>
          </a:p>
          <a:p>
            <a:r>
              <a:rPr lang="en-US" altLang="zh-CN" sz="700" dirty="0"/>
              <a:t>            flag = 1;</a:t>
            </a:r>
            <a:endParaRPr lang="en-US" altLang="zh-CN" sz="700" dirty="0"/>
          </a:p>
          <a:p>
            <a:r>
              <a:rPr lang="en-US" altLang="zh-CN" sz="700" dirty="0"/>
              <a:t>        }</a:t>
            </a:r>
            <a:endParaRPr lang="en-US" altLang="zh-CN" sz="700" dirty="0"/>
          </a:p>
          <a:p>
            <a:r>
              <a:rPr lang="en-US" altLang="zh-CN" sz="700" dirty="0"/>
              <a:t>    }</a:t>
            </a:r>
            <a:endParaRPr lang="en-US" altLang="zh-CN" sz="700" dirty="0"/>
          </a:p>
          <a:p>
            <a:r>
              <a:rPr lang="en-US" altLang="zh-CN" sz="700" dirty="0"/>
              <a:t>    if(flag){//</a:t>
            </a:r>
            <a:r>
              <a:rPr lang="zh-CN" altLang="en-US" sz="700" dirty="0"/>
              <a:t>判断是否存在负环 </a:t>
            </a:r>
            <a:endParaRPr lang="zh-CN" altLang="en-US" sz="700" dirty="0"/>
          </a:p>
          <a:p>
            <a:r>
              <a:rPr lang="zh-CN" altLang="en-US" sz="700" dirty="0"/>
              <a:t>        </a:t>
            </a:r>
            <a:r>
              <a:rPr lang="en-US" altLang="zh-CN" sz="700" dirty="0" err="1"/>
              <a:t>cout</a:t>
            </a:r>
            <a:r>
              <a:rPr lang="en-US" altLang="zh-CN" sz="700" dirty="0"/>
              <a:t> &lt;&lt; "</a:t>
            </a:r>
            <a:r>
              <a:rPr lang="zh-CN" altLang="en-US" sz="700" dirty="0"/>
              <a:t>此图含有负权回路</a:t>
            </a:r>
            <a:r>
              <a:rPr lang="en-US" altLang="zh-CN" sz="700" dirty="0"/>
              <a:t>!" &lt;&lt; </a:t>
            </a:r>
            <a:r>
              <a:rPr lang="en-US" altLang="zh-CN" sz="700" dirty="0" err="1"/>
              <a:t>endl</a:t>
            </a:r>
            <a:r>
              <a:rPr lang="en-US" altLang="zh-CN" sz="700" dirty="0"/>
              <a:t>;</a:t>
            </a:r>
            <a:endParaRPr lang="en-US" altLang="zh-CN" sz="700" dirty="0"/>
          </a:p>
          <a:p>
            <a:r>
              <a:rPr lang="en-US" altLang="zh-CN" sz="700" dirty="0"/>
              <a:t>    } else{</a:t>
            </a:r>
            <a:endParaRPr lang="en-US" altLang="zh-CN" sz="700" dirty="0"/>
          </a:p>
          <a:p>
            <a:r>
              <a:rPr lang="en-US" altLang="zh-CN" sz="700" dirty="0"/>
              <a:t>        </a:t>
            </a:r>
            <a:r>
              <a:rPr lang="en-US" altLang="zh-CN" sz="700" dirty="0" err="1"/>
              <a:t>cout</a:t>
            </a:r>
            <a:r>
              <a:rPr lang="en-US" altLang="zh-CN" sz="700" dirty="0"/>
              <a:t> &lt;&lt; "</a:t>
            </a:r>
            <a:r>
              <a:rPr lang="zh-CN" altLang="en-US" sz="700" dirty="0"/>
              <a:t>此图不含负权回路</a:t>
            </a:r>
            <a:r>
              <a:rPr lang="en-US" altLang="zh-CN" sz="700" dirty="0"/>
              <a:t>!" &lt;&lt; </a:t>
            </a:r>
            <a:r>
              <a:rPr lang="en-US" altLang="zh-CN" sz="700" dirty="0" err="1"/>
              <a:t>endl</a:t>
            </a:r>
            <a:r>
              <a:rPr lang="en-US" altLang="zh-CN" sz="700" dirty="0"/>
              <a:t>;</a:t>
            </a:r>
            <a:endParaRPr lang="en-US" altLang="zh-CN" sz="700" dirty="0"/>
          </a:p>
          <a:p>
            <a:r>
              <a:rPr lang="en-US" altLang="zh-CN" sz="700" dirty="0"/>
              <a:t>        for(</a:t>
            </a:r>
            <a:r>
              <a:rPr lang="en-US" altLang="zh-CN" sz="700" dirty="0" err="1"/>
              <a:t>int</a:t>
            </a:r>
            <a:r>
              <a:rPr lang="en-US" altLang="zh-CN" sz="700" dirty="0"/>
              <a:t> </a:t>
            </a:r>
            <a:r>
              <a:rPr lang="en-US" altLang="zh-CN" sz="700" dirty="0" err="1"/>
              <a:t>i</a:t>
            </a:r>
            <a:r>
              <a:rPr lang="en-US" altLang="zh-CN" sz="700" dirty="0"/>
              <a:t> = 1; </a:t>
            </a:r>
            <a:r>
              <a:rPr lang="en-US" altLang="zh-CN" sz="700" dirty="0" err="1"/>
              <a:t>i</a:t>
            </a:r>
            <a:r>
              <a:rPr lang="en-US" altLang="zh-CN" sz="700" dirty="0"/>
              <a:t> &lt;= n; </a:t>
            </a:r>
            <a:r>
              <a:rPr lang="en-US" altLang="zh-CN" sz="700" dirty="0" err="1"/>
              <a:t>i</a:t>
            </a:r>
            <a:r>
              <a:rPr lang="en-US" altLang="zh-CN" sz="700" dirty="0"/>
              <a:t>++){</a:t>
            </a:r>
            <a:endParaRPr lang="en-US" altLang="zh-CN" sz="700" dirty="0"/>
          </a:p>
          <a:p>
            <a:r>
              <a:rPr lang="en-US" altLang="zh-CN" sz="700" dirty="0"/>
              <a:t>            </a:t>
            </a:r>
            <a:r>
              <a:rPr lang="en-US" altLang="zh-CN" sz="700" dirty="0" err="1"/>
              <a:t>cout</a:t>
            </a:r>
            <a:r>
              <a:rPr lang="en-US" altLang="zh-CN" sz="700" dirty="0"/>
              <a:t> &lt;&lt; dis[</a:t>
            </a:r>
            <a:r>
              <a:rPr lang="en-US" altLang="zh-CN" sz="700" dirty="0" err="1"/>
              <a:t>i</a:t>
            </a:r>
            <a:r>
              <a:rPr lang="en-US" altLang="zh-CN" sz="700" dirty="0"/>
              <a:t>] &lt;&lt; " ";</a:t>
            </a:r>
            <a:endParaRPr lang="en-US" altLang="zh-CN" sz="700" dirty="0"/>
          </a:p>
          <a:p>
            <a:r>
              <a:rPr lang="en-US" altLang="zh-CN" sz="700" dirty="0"/>
              <a:t>        }</a:t>
            </a:r>
            <a:endParaRPr lang="en-US" altLang="zh-CN" sz="700" dirty="0"/>
          </a:p>
          <a:p>
            <a:r>
              <a:rPr lang="en-US" altLang="zh-CN" sz="700" dirty="0"/>
              <a:t>        </a:t>
            </a:r>
            <a:r>
              <a:rPr lang="en-US" altLang="zh-CN" sz="700" dirty="0" err="1"/>
              <a:t>cout</a:t>
            </a:r>
            <a:r>
              <a:rPr lang="en-US" altLang="zh-CN" sz="700" dirty="0"/>
              <a:t> &lt;&lt; </a:t>
            </a:r>
            <a:r>
              <a:rPr lang="en-US" altLang="zh-CN" sz="700" dirty="0" err="1"/>
              <a:t>endl</a:t>
            </a:r>
            <a:r>
              <a:rPr lang="en-US" altLang="zh-CN" sz="700" dirty="0"/>
              <a:t>;</a:t>
            </a:r>
            <a:endParaRPr lang="en-US" altLang="zh-CN" sz="700" dirty="0"/>
          </a:p>
          <a:p>
            <a:r>
              <a:rPr lang="en-US" altLang="zh-CN" sz="700" dirty="0"/>
              <a:t>    }</a:t>
            </a:r>
            <a:endParaRPr lang="en-US" altLang="zh-CN" sz="700" dirty="0"/>
          </a:p>
          <a:p>
            <a:r>
              <a:rPr lang="en-US" altLang="zh-CN" sz="700" dirty="0"/>
              <a:t>}</a:t>
            </a:r>
            <a:endParaRPr lang="en-US" altLang="zh-CN" sz="700" dirty="0"/>
          </a:p>
          <a:p>
            <a:endParaRPr lang="en-US" altLang="zh-CN" sz="700" dirty="0"/>
          </a:p>
          <a:p>
            <a:endParaRPr lang="en-US" altLang="zh-CN" sz="700" dirty="0"/>
          </a:p>
          <a:p>
            <a:endParaRPr lang="en-US" altLang="zh-CN" sz="700" dirty="0"/>
          </a:p>
        </p:txBody>
      </p:sp>
      <p:pic>
        <p:nvPicPr>
          <p:cNvPr id="18434"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559437" y="1319605"/>
            <a:ext cx="5049400" cy="50915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页脚占位符 3"/>
          <p:cNvSpPr>
            <a:spLocks noGrp="1"/>
          </p:cNvSpPr>
          <p:nvPr>
            <p:ph type="ftr" sz="quarter" idx="11"/>
          </p:nvPr>
        </p:nvSpPr>
        <p:spPr/>
        <p:txBody>
          <a:bodyPr/>
          <a:lstStyle/>
          <a:p>
            <a:r>
              <a:rPr lang="zh-CN" altLang="en-US" smtClean="0"/>
              <a:t>浙江财经大学信智学院 陈琰宏</a:t>
            </a:r>
            <a:endParaRPr lang="zh-CN" altLang="en-US" smtClean="0"/>
          </a:p>
          <a:p>
            <a:endParaRPr lang="zh-CN" altLang="en-US" dirty="0"/>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pic>
        <p:nvPicPr>
          <p:cNvPr id="18435" name="Picture 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37322" y="1202359"/>
            <a:ext cx="4475050" cy="50592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矩形 5"/>
          <p:cNvSpPr/>
          <p:nvPr/>
        </p:nvSpPr>
        <p:spPr>
          <a:xfrm>
            <a:off x="375204" y="610465"/>
            <a:ext cx="902811" cy="480131"/>
          </a:xfrm>
          <a:prstGeom prst="rect">
            <a:avLst/>
          </a:prstGeom>
        </p:spPr>
        <p:txBody>
          <a:bodyPr wrap="none">
            <a:spAutoFit/>
          </a:bodyPr>
          <a:lstStyle/>
          <a:p>
            <a:pPr>
              <a:lnSpc>
                <a:spcPct val="90000"/>
              </a:lnSpc>
              <a:spcBef>
                <a:spcPct val="0"/>
              </a:spcBef>
            </a:pPr>
            <a:r>
              <a:rPr lang="zh-CN" altLang="en-US" sz="2800" b="1" dirty="0" smtClean="0">
                <a:solidFill>
                  <a:schemeClr val="accent5">
                    <a:lumMod val="75000"/>
                  </a:schemeClr>
                </a:solidFill>
                <a:latin typeface="+mj-lt"/>
                <a:ea typeface="+mj-ea"/>
                <a:cs typeface="+mj-cs"/>
              </a:rPr>
              <a:t>代码</a:t>
            </a:r>
            <a:endParaRPr lang="zh-CN" altLang="en-US" sz="2800" b="1" dirty="0">
              <a:solidFill>
                <a:schemeClr val="accent5">
                  <a:lumMod val="75000"/>
                </a:schemeClr>
              </a:solidFill>
              <a:latin typeface="+mj-lt"/>
              <a:ea typeface="+mj-ea"/>
              <a:cs typeface="+mj-cs"/>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页脚占位符 3"/>
          <p:cNvSpPr>
            <a:spLocks noGrp="1"/>
          </p:cNvSpPr>
          <p:nvPr>
            <p:ph type="ftr" sz="quarter" idx="11"/>
          </p:nvPr>
        </p:nvSpPr>
        <p:spPr/>
        <p:txBody>
          <a:bodyPr/>
          <a:lstStyle/>
          <a:p>
            <a:r>
              <a:rPr lang="zh-CN" altLang="en-US" smtClean="0"/>
              <a:t>浙江财经大学信智学院 陈琰宏</a:t>
            </a:r>
            <a:endParaRPr lang="zh-CN" altLang="en-US" smtClean="0"/>
          </a:p>
          <a:p>
            <a:endParaRPr lang="zh-CN" altLang="en-US" dirty="0"/>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
        <p:nvSpPr>
          <p:cNvPr id="2" name="矩形 1"/>
          <p:cNvSpPr/>
          <p:nvPr/>
        </p:nvSpPr>
        <p:spPr>
          <a:xfrm>
            <a:off x="447261" y="1997839"/>
            <a:ext cx="8189843" cy="1938020"/>
          </a:xfrm>
          <a:prstGeom prst="rect">
            <a:avLst/>
          </a:prstGeom>
        </p:spPr>
        <p:txBody>
          <a:bodyPr wrap="square">
            <a:spAutoFit/>
          </a:bodyPr>
          <a:lstStyle/>
          <a:p>
            <a:r>
              <a:rPr lang="en-US" altLang="zh-CN" sz="2000" dirty="0" smtClean="0"/>
              <a:t>Bellman-Ford</a:t>
            </a:r>
            <a:r>
              <a:rPr lang="zh-CN" altLang="en-US" sz="2000" dirty="0"/>
              <a:t>算法的时间复杂度是</a:t>
            </a:r>
            <a:r>
              <a:rPr lang="en-US" altLang="zh-CN" sz="2000" dirty="0"/>
              <a:t>O(NM</a:t>
            </a:r>
            <a:r>
              <a:rPr lang="en-US" altLang="zh-CN" sz="2000" dirty="0" smtClean="0"/>
              <a:t>)</a:t>
            </a:r>
            <a:r>
              <a:rPr lang="zh-CN" altLang="en-US" sz="2000" dirty="0" smtClean="0"/>
              <a:t>，这</a:t>
            </a:r>
            <a:r>
              <a:rPr lang="zh-CN" altLang="en-US" sz="2000" dirty="0"/>
              <a:t>个时间复杂</a:t>
            </a:r>
            <a:r>
              <a:rPr lang="zh-CN" altLang="en-US" sz="2000" dirty="0" smtClean="0"/>
              <a:t>度似</a:t>
            </a:r>
            <a:r>
              <a:rPr lang="zh-CN" altLang="en-US" sz="2000" dirty="0"/>
              <a:t>比</a:t>
            </a:r>
            <a:r>
              <a:rPr lang="en-US" altLang="zh-CN" sz="2000" dirty="0"/>
              <a:t>Dijkstra</a:t>
            </a:r>
            <a:r>
              <a:rPr lang="zh-CN" altLang="en-US" sz="2000" dirty="0"/>
              <a:t>算法还要高，我们还可以对其进行优化。在实际操作中， </a:t>
            </a:r>
            <a:r>
              <a:rPr lang="en-US" altLang="zh-CN" sz="2000" dirty="0"/>
              <a:t>Bellman-Ford</a:t>
            </a:r>
            <a:r>
              <a:rPr lang="zh-CN" altLang="en-US" sz="2000" dirty="0"/>
              <a:t>算法经常会在未达到</a:t>
            </a:r>
            <a:r>
              <a:rPr lang="en-US" altLang="zh-CN" sz="2000" dirty="0"/>
              <a:t>n-1</a:t>
            </a:r>
            <a:r>
              <a:rPr lang="zh-CN" altLang="en-US" sz="2000" dirty="0"/>
              <a:t>轮松弛前就已经计算出最短路，之前我们已经说过， </a:t>
            </a:r>
            <a:r>
              <a:rPr lang="en-US" altLang="zh-CN" sz="2000" dirty="0" smtClean="0"/>
              <a:t>n-1</a:t>
            </a:r>
            <a:r>
              <a:rPr lang="zh-CN" altLang="en-US" sz="2000" dirty="0" smtClean="0"/>
              <a:t>其实</a:t>
            </a:r>
            <a:r>
              <a:rPr lang="zh-CN" altLang="en-US" sz="2000" dirty="0"/>
              <a:t>是最大值。因此可以添加一</a:t>
            </a:r>
            <a:r>
              <a:rPr lang="zh-CN" altLang="en-US" sz="2000" dirty="0" smtClean="0"/>
              <a:t>个标记标量标记是否有更新，如果</a:t>
            </a:r>
            <a:r>
              <a:rPr lang="zh-CN" altLang="en-US" sz="2000" dirty="0"/>
              <a:t>在新一轮的松弛中数 组</a:t>
            </a:r>
            <a:r>
              <a:rPr lang="en-US" altLang="zh-CN" sz="2000" dirty="0"/>
              <a:t>dis</a:t>
            </a:r>
            <a:r>
              <a:rPr lang="zh-CN" altLang="en-US" sz="2000" dirty="0"/>
              <a:t>没有发生变化，则可以提前跳出循环，代码如下。</a:t>
            </a:r>
            <a:endParaRPr lang="zh-CN" altLang="en-US" sz="2000" dirty="0"/>
          </a:p>
        </p:txBody>
      </p:sp>
      <p:sp>
        <p:nvSpPr>
          <p:cNvPr id="6" name="矩形 5"/>
          <p:cNvSpPr/>
          <p:nvPr/>
        </p:nvSpPr>
        <p:spPr>
          <a:xfrm>
            <a:off x="375204" y="610465"/>
            <a:ext cx="1620957" cy="480131"/>
          </a:xfrm>
          <a:prstGeom prst="rect">
            <a:avLst/>
          </a:prstGeom>
        </p:spPr>
        <p:txBody>
          <a:bodyPr wrap="none">
            <a:spAutoFit/>
          </a:bodyPr>
          <a:lstStyle/>
          <a:p>
            <a:pPr>
              <a:lnSpc>
                <a:spcPct val="90000"/>
              </a:lnSpc>
              <a:spcBef>
                <a:spcPct val="0"/>
              </a:spcBef>
            </a:pPr>
            <a:r>
              <a:rPr lang="zh-CN" altLang="en-US" sz="2800" b="1" dirty="0" smtClean="0">
                <a:solidFill>
                  <a:schemeClr val="accent5">
                    <a:lumMod val="75000"/>
                  </a:schemeClr>
                </a:solidFill>
                <a:latin typeface="+mj-lt"/>
                <a:ea typeface="+mj-ea"/>
                <a:cs typeface="+mj-cs"/>
              </a:rPr>
              <a:t>简单优化</a:t>
            </a:r>
            <a:endParaRPr lang="zh-CN" altLang="en-US" sz="2800" b="1" dirty="0">
              <a:solidFill>
                <a:schemeClr val="accent5">
                  <a:lumMod val="75000"/>
                </a:schemeClr>
              </a:solidFill>
              <a:latin typeface="+mj-lt"/>
              <a:ea typeface="+mj-ea"/>
              <a:cs typeface="+mj-cs"/>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457200" y="152400"/>
            <a:ext cx="8229600" cy="990600"/>
          </a:xfrm>
        </p:spPr>
        <p:txBody>
          <a:bodyPr/>
          <a:lstStyle/>
          <a:p>
            <a:r>
              <a:rPr lang="zh-CN" altLang="en-US" dirty="0" smtClean="0">
                <a:solidFill>
                  <a:schemeClr val="accent5">
                    <a:lumMod val="75000"/>
                  </a:schemeClr>
                </a:solidFill>
              </a:rPr>
              <a:t>主要内容</a:t>
            </a:r>
            <a:endParaRPr lang="zh-CN" altLang="en-US" dirty="0">
              <a:solidFill>
                <a:schemeClr val="accent5">
                  <a:lumMod val="75000"/>
                </a:schemeClr>
              </a:solidFill>
            </a:endParaRPr>
          </a:p>
        </p:txBody>
      </p:sp>
      <p:sp>
        <p:nvSpPr>
          <p:cNvPr id="6" name="页脚占位符 3"/>
          <p:cNvSpPr>
            <a:spLocks noGrp="1"/>
          </p:cNvSpPr>
          <p:nvPr>
            <p:ph type="ftr" sz="quarter" idx="11"/>
          </p:nvPr>
        </p:nvSpPr>
        <p:spPr>
          <a:xfrm>
            <a:off x="2898648" y="6356350"/>
            <a:ext cx="3505200" cy="365760"/>
          </a:xfrm>
        </p:spPr>
        <p:txBody>
          <a:bodyPr/>
          <a:lstStyle/>
          <a:p>
            <a:pPr algn="ctr"/>
            <a:r>
              <a:rPr lang="zh-CN" altLang="en-US" smtClean="0"/>
              <a:t>浙江财经大学信智学院 陈琰宏 </a:t>
            </a:r>
            <a:endParaRPr lang="zh-CN" altLang="en-US" dirty="0"/>
          </a:p>
        </p:txBody>
      </p:sp>
      <p:sp>
        <p:nvSpPr>
          <p:cNvPr id="8" name="文本框 39"/>
          <p:cNvSpPr txBox="1"/>
          <p:nvPr/>
        </p:nvSpPr>
        <p:spPr>
          <a:xfrm>
            <a:off x="1827097" y="2954868"/>
            <a:ext cx="5423269" cy="523220"/>
          </a:xfrm>
          <a:prstGeom prst="rect">
            <a:avLst/>
          </a:prstGeom>
          <a:noFill/>
        </p:spPr>
        <p:txBody>
          <a:bodyPr wrap="square" rtlCol="0">
            <a:spAutoFit/>
          </a:bodyPr>
          <a:lstStyle/>
          <a:p>
            <a:r>
              <a:rPr lang="zh-CN" altLang="en-US" sz="2800" b="1" dirty="0" smtClean="0">
                <a:solidFill>
                  <a:schemeClr val="tx1">
                    <a:lumMod val="75000"/>
                    <a:lumOff val="25000"/>
                  </a:schemeClr>
                </a:solidFill>
                <a:latin typeface="微软雅黑" panose="020B0503020204020204" charset="-122"/>
                <a:ea typeface="微软雅黑" panose="020B0503020204020204" charset="-122"/>
              </a:rPr>
              <a:t>优先队列</a:t>
            </a:r>
            <a:endParaRPr lang="zh-CN" altLang="en-US" sz="2800" b="1" dirty="0">
              <a:solidFill>
                <a:schemeClr val="tx1">
                  <a:lumMod val="75000"/>
                  <a:lumOff val="25000"/>
                </a:schemeClr>
              </a:solidFill>
              <a:latin typeface="微软雅黑" panose="020B0503020204020204" charset="-122"/>
              <a:ea typeface="微软雅黑" panose="020B0503020204020204" charset="-122"/>
            </a:endParaRPr>
          </a:p>
        </p:txBody>
      </p:sp>
      <p:sp>
        <p:nvSpPr>
          <p:cNvPr id="9" name="矩形: 圆角 40"/>
          <p:cNvSpPr/>
          <p:nvPr/>
        </p:nvSpPr>
        <p:spPr>
          <a:xfrm>
            <a:off x="810605" y="2884691"/>
            <a:ext cx="712356" cy="712356"/>
          </a:xfrm>
          <a:prstGeom prst="roundRect">
            <a:avLst/>
          </a:prstGeom>
          <a:solidFill>
            <a:srgbClr val="0070C0"/>
          </a:solidFill>
          <a:ln>
            <a:noFill/>
          </a:ln>
          <a:effectLst>
            <a:outerShdw blurRad="63500" sx="102000" sy="102000" algn="ctr"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Impact" panose="020B0806030902050204" pitchFamily="34" charset="0"/>
            </a:endParaRPr>
          </a:p>
        </p:txBody>
      </p:sp>
      <p:sp>
        <p:nvSpPr>
          <p:cNvPr id="10" name="文本框 41"/>
          <p:cNvSpPr txBox="1"/>
          <p:nvPr/>
        </p:nvSpPr>
        <p:spPr>
          <a:xfrm>
            <a:off x="823364" y="3001098"/>
            <a:ext cx="712356" cy="523220"/>
          </a:xfrm>
          <a:prstGeom prst="rect">
            <a:avLst/>
          </a:prstGeom>
          <a:noFill/>
        </p:spPr>
        <p:txBody>
          <a:bodyPr wrap="square" rtlCol="0">
            <a:spAutoFit/>
          </a:bodyPr>
          <a:lstStyle/>
          <a:p>
            <a:pPr algn="ctr"/>
            <a:r>
              <a:rPr lang="en-US" altLang="zh-CN" sz="2800" dirty="0" smtClean="0">
                <a:solidFill>
                  <a:schemeClr val="bg1"/>
                </a:solidFill>
                <a:latin typeface="Impact" panose="020B0806030902050204" pitchFamily="34" charset="0"/>
                <a:ea typeface="微软雅黑" panose="020B0503020204020204" charset="-122"/>
              </a:rPr>
              <a:t>02</a:t>
            </a:r>
            <a:endParaRPr lang="zh-CN" altLang="en-US" sz="2800" dirty="0">
              <a:solidFill>
                <a:schemeClr val="bg1"/>
              </a:solidFill>
              <a:latin typeface="Impact" panose="020B0806030902050204" pitchFamily="34" charset="0"/>
              <a:ea typeface="微软雅黑" panose="020B0503020204020204" charset="-122"/>
            </a:endParaRPr>
          </a:p>
        </p:txBody>
      </p:sp>
      <p:cxnSp>
        <p:nvCxnSpPr>
          <p:cNvPr id="11" name="直接连接符 10"/>
          <p:cNvCxnSpPr/>
          <p:nvPr/>
        </p:nvCxnSpPr>
        <p:spPr>
          <a:xfrm>
            <a:off x="1721512" y="2954488"/>
            <a:ext cx="0" cy="572762"/>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3" name="矩形: 圆角 45"/>
          <p:cNvSpPr/>
          <p:nvPr/>
        </p:nvSpPr>
        <p:spPr>
          <a:xfrm>
            <a:off x="810605" y="3860685"/>
            <a:ext cx="712356" cy="712356"/>
          </a:xfrm>
          <a:prstGeom prst="roundRect">
            <a:avLst/>
          </a:prstGeom>
          <a:solidFill>
            <a:srgbClr val="0070C0"/>
          </a:solidFill>
          <a:ln>
            <a:noFill/>
          </a:ln>
          <a:effectLst>
            <a:outerShdw blurRad="63500" sx="102000" sy="102000" algn="ctr"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Impact" panose="020B0806030902050204" pitchFamily="34" charset="0"/>
            </a:endParaRPr>
          </a:p>
        </p:txBody>
      </p:sp>
      <p:sp>
        <p:nvSpPr>
          <p:cNvPr id="14" name="文本框 46"/>
          <p:cNvSpPr txBox="1"/>
          <p:nvPr/>
        </p:nvSpPr>
        <p:spPr>
          <a:xfrm>
            <a:off x="823364" y="3977092"/>
            <a:ext cx="712356" cy="523220"/>
          </a:xfrm>
          <a:prstGeom prst="rect">
            <a:avLst/>
          </a:prstGeom>
          <a:noFill/>
        </p:spPr>
        <p:txBody>
          <a:bodyPr wrap="square" rtlCol="0">
            <a:spAutoFit/>
          </a:bodyPr>
          <a:lstStyle/>
          <a:p>
            <a:pPr algn="ctr"/>
            <a:r>
              <a:rPr lang="en-US" altLang="zh-CN" sz="2800" dirty="0" smtClean="0">
                <a:solidFill>
                  <a:schemeClr val="bg1"/>
                </a:solidFill>
                <a:latin typeface="Impact" panose="020B0806030902050204" pitchFamily="34" charset="0"/>
                <a:ea typeface="微软雅黑" panose="020B0503020204020204" charset="-122"/>
              </a:rPr>
              <a:t>03</a:t>
            </a:r>
            <a:endParaRPr lang="zh-CN" altLang="en-US" sz="2800" dirty="0">
              <a:solidFill>
                <a:schemeClr val="bg1"/>
              </a:solidFill>
              <a:latin typeface="Impact" panose="020B0806030902050204" pitchFamily="34" charset="0"/>
              <a:ea typeface="微软雅黑" panose="020B0503020204020204" charset="-122"/>
            </a:endParaRPr>
          </a:p>
        </p:txBody>
      </p:sp>
      <p:cxnSp>
        <p:nvCxnSpPr>
          <p:cNvPr id="15" name="直接连接符 14"/>
          <p:cNvCxnSpPr/>
          <p:nvPr/>
        </p:nvCxnSpPr>
        <p:spPr>
          <a:xfrm>
            <a:off x="1721512" y="3930482"/>
            <a:ext cx="0" cy="572762"/>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6" name="文本框 49"/>
          <p:cNvSpPr txBox="1"/>
          <p:nvPr/>
        </p:nvSpPr>
        <p:spPr>
          <a:xfrm>
            <a:off x="1839857" y="3826550"/>
            <a:ext cx="2294822" cy="521970"/>
          </a:xfrm>
          <a:prstGeom prst="rect">
            <a:avLst/>
          </a:prstGeom>
          <a:noFill/>
        </p:spPr>
        <p:txBody>
          <a:bodyPr wrap="square" rtlCol="0">
            <a:spAutoFit/>
          </a:bodyPr>
          <a:lstStyle/>
          <a:p>
            <a:r>
              <a:rPr lang="zh-CN" altLang="en-US" sz="2800" b="1" dirty="0" smtClean="0">
                <a:solidFill>
                  <a:schemeClr val="tx1">
                    <a:lumMod val="75000"/>
                    <a:lumOff val="25000"/>
                  </a:schemeClr>
                </a:solidFill>
                <a:latin typeface="微软雅黑" panose="020B0503020204020204" charset="-122"/>
                <a:ea typeface="微软雅黑" panose="020B0503020204020204" charset="-122"/>
              </a:rPr>
              <a:t>案例实现</a:t>
            </a:r>
            <a:endParaRPr lang="zh-CN" altLang="en-US" sz="2800" b="1" dirty="0">
              <a:solidFill>
                <a:schemeClr val="tx1">
                  <a:lumMod val="75000"/>
                  <a:lumOff val="25000"/>
                </a:schemeClr>
              </a:solidFill>
              <a:latin typeface="微软雅黑" panose="020B0503020204020204" charset="-122"/>
              <a:ea typeface="微软雅黑" panose="020B0503020204020204" charset="-122"/>
            </a:endParaRPr>
          </a:p>
        </p:txBody>
      </p:sp>
      <p:sp>
        <p:nvSpPr>
          <p:cNvPr id="25" name="文本框 54"/>
          <p:cNvSpPr txBox="1"/>
          <p:nvPr/>
        </p:nvSpPr>
        <p:spPr>
          <a:xfrm>
            <a:off x="1839856" y="2012365"/>
            <a:ext cx="5693857" cy="521970"/>
          </a:xfrm>
          <a:prstGeom prst="rect">
            <a:avLst/>
          </a:prstGeom>
          <a:noFill/>
        </p:spPr>
        <p:txBody>
          <a:bodyPr wrap="square" rtlCol="0">
            <a:spAutoFit/>
          </a:bodyPr>
          <a:lstStyle/>
          <a:p>
            <a:r>
              <a:rPr lang="zh-CN" altLang="en-US" sz="2800" b="1" dirty="0" smtClean="0">
                <a:solidFill>
                  <a:schemeClr val="tx1">
                    <a:lumMod val="75000"/>
                    <a:lumOff val="25000"/>
                  </a:schemeClr>
                </a:solidFill>
                <a:latin typeface="微软雅黑" panose="020B0503020204020204" charset="-122"/>
                <a:ea typeface="微软雅黑" panose="020B0503020204020204" charset="-122"/>
                <a:sym typeface="+mn-ea"/>
              </a:rPr>
              <a:t>Bellman-ford 算法</a:t>
            </a:r>
            <a:endParaRPr lang="zh-CN" altLang="en-US" sz="2800" b="1" dirty="0">
              <a:solidFill>
                <a:schemeClr val="tx1">
                  <a:lumMod val="75000"/>
                  <a:lumOff val="25000"/>
                </a:schemeClr>
              </a:solidFill>
              <a:latin typeface="微软雅黑" panose="020B0503020204020204" charset="-122"/>
              <a:ea typeface="微软雅黑" panose="020B0503020204020204" charset="-122"/>
            </a:endParaRPr>
          </a:p>
        </p:txBody>
      </p:sp>
      <p:sp>
        <p:nvSpPr>
          <p:cNvPr id="26" name="矩形: 圆角 55"/>
          <p:cNvSpPr/>
          <p:nvPr/>
        </p:nvSpPr>
        <p:spPr>
          <a:xfrm>
            <a:off x="823364" y="1942188"/>
            <a:ext cx="712356" cy="712356"/>
          </a:xfrm>
          <a:prstGeom prst="roundRect">
            <a:avLst/>
          </a:prstGeom>
          <a:solidFill>
            <a:srgbClr val="0070C0"/>
          </a:solidFill>
          <a:ln>
            <a:noFill/>
          </a:ln>
          <a:effectLst>
            <a:outerShdw blurRad="63500" sx="102000" sy="102000" algn="ctr"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Impact" panose="020B0806030902050204" pitchFamily="34" charset="0"/>
            </a:endParaRPr>
          </a:p>
        </p:txBody>
      </p:sp>
      <p:sp>
        <p:nvSpPr>
          <p:cNvPr id="27" name="文本框 56"/>
          <p:cNvSpPr txBox="1"/>
          <p:nvPr/>
        </p:nvSpPr>
        <p:spPr>
          <a:xfrm>
            <a:off x="836123" y="2058595"/>
            <a:ext cx="712356" cy="523220"/>
          </a:xfrm>
          <a:prstGeom prst="rect">
            <a:avLst/>
          </a:prstGeom>
          <a:noFill/>
        </p:spPr>
        <p:txBody>
          <a:bodyPr wrap="square" rtlCol="0">
            <a:spAutoFit/>
          </a:bodyPr>
          <a:lstStyle/>
          <a:p>
            <a:pPr algn="ctr"/>
            <a:r>
              <a:rPr lang="en-US" altLang="zh-CN" sz="2800" dirty="0" smtClean="0">
                <a:solidFill>
                  <a:schemeClr val="bg1"/>
                </a:solidFill>
                <a:latin typeface="Impact" panose="020B0806030902050204" pitchFamily="34" charset="0"/>
                <a:ea typeface="微软雅黑" panose="020B0503020204020204" charset="-122"/>
              </a:rPr>
              <a:t>01</a:t>
            </a:r>
            <a:endParaRPr lang="zh-CN" altLang="en-US" sz="2800" dirty="0">
              <a:solidFill>
                <a:schemeClr val="bg1"/>
              </a:solidFill>
              <a:latin typeface="Impact" panose="020B0806030902050204" pitchFamily="34" charset="0"/>
              <a:ea typeface="微软雅黑" panose="020B0503020204020204" charset="-122"/>
            </a:endParaRPr>
          </a:p>
        </p:txBody>
      </p:sp>
      <p:cxnSp>
        <p:nvCxnSpPr>
          <p:cNvPr id="28" name="直接连接符 27"/>
          <p:cNvCxnSpPr/>
          <p:nvPr/>
        </p:nvCxnSpPr>
        <p:spPr>
          <a:xfrm>
            <a:off x="1734271" y="2011985"/>
            <a:ext cx="0" cy="572762"/>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2000" advTm="7532"/>
    </mc:Choice>
    <mc:Fallback>
      <p:transition spd="slow" advTm="7532"/>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页脚占位符 3"/>
          <p:cNvSpPr>
            <a:spLocks noGrp="1"/>
          </p:cNvSpPr>
          <p:nvPr>
            <p:ph type="ftr" sz="quarter" idx="11"/>
          </p:nvPr>
        </p:nvSpPr>
        <p:spPr/>
        <p:txBody>
          <a:bodyPr/>
          <a:lstStyle/>
          <a:p>
            <a:r>
              <a:rPr lang="zh-CN" altLang="en-US" smtClean="0"/>
              <a:t>浙江财经大学信智学院 陈琰宏</a:t>
            </a:r>
            <a:endParaRPr lang="zh-CN" altLang="en-US" smtClean="0"/>
          </a:p>
          <a:p>
            <a:endParaRPr lang="zh-CN" altLang="en-US" dirty="0"/>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
        <p:nvSpPr>
          <p:cNvPr id="2" name="矩形 1"/>
          <p:cNvSpPr/>
          <p:nvPr/>
        </p:nvSpPr>
        <p:spPr>
          <a:xfrm>
            <a:off x="516835" y="1516628"/>
            <a:ext cx="4572000" cy="4016484"/>
          </a:xfrm>
          <a:prstGeom prst="rect">
            <a:avLst/>
          </a:prstGeom>
        </p:spPr>
        <p:txBody>
          <a:bodyPr>
            <a:spAutoFit/>
          </a:bodyPr>
          <a:lstStyle/>
          <a:p>
            <a:r>
              <a:rPr lang="en-US" altLang="zh-CN" sz="500" dirty="0"/>
              <a:t>#include &lt;bits/</a:t>
            </a:r>
            <a:r>
              <a:rPr lang="en-US" altLang="zh-CN" sz="500" dirty="0" err="1"/>
              <a:t>stdc</a:t>
            </a:r>
            <a:r>
              <a:rPr lang="en-US" altLang="zh-CN" sz="500" dirty="0"/>
              <a:t>++.h&gt;</a:t>
            </a:r>
            <a:endParaRPr lang="en-US" altLang="zh-CN" sz="500" dirty="0"/>
          </a:p>
          <a:p>
            <a:r>
              <a:rPr lang="en-US" altLang="zh-CN" sz="500" dirty="0"/>
              <a:t>using namespace </a:t>
            </a:r>
            <a:r>
              <a:rPr lang="en-US" altLang="zh-CN" sz="500" dirty="0" err="1"/>
              <a:t>std</a:t>
            </a:r>
            <a:r>
              <a:rPr lang="en-US" altLang="zh-CN" sz="500" dirty="0"/>
              <a:t>;</a:t>
            </a:r>
            <a:endParaRPr lang="en-US" altLang="zh-CN" sz="500" dirty="0"/>
          </a:p>
          <a:p>
            <a:r>
              <a:rPr lang="en-US" altLang="zh-CN" sz="500" dirty="0" err="1"/>
              <a:t>const</a:t>
            </a:r>
            <a:r>
              <a:rPr lang="en-US" altLang="zh-CN" sz="500" dirty="0"/>
              <a:t> </a:t>
            </a:r>
            <a:r>
              <a:rPr lang="en-US" altLang="zh-CN" sz="500" dirty="0" err="1"/>
              <a:t>int</a:t>
            </a:r>
            <a:r>
              <a:rPr lang="en-US" altLang="zh-CN" sz="500" dirty="0"/>
              <a:t> MAXN = 50, MAXM = 10000, MAX = 99999;</a:t>
            </a:r>
            <a:endParaRPr lang="en-US" altLang="zh-CN" sz="500" dirty="0"/>
          </a:p>
          <a:p>
            <a:r>
              <a:rPr lang="en-US" altLang="zh-CN" sz="500" dirty="0" err="1"/>
              <a:t>int</a:t>
            </a:r>
            <a:r>
              <a:rPr lang="en-US" altLang="zh-CN" sz="500" dirty="0"/>
              <a:t> u[MAXM], v[MAXM], w[MAXM], dis[MAXN];</a:t>
            </a:r>
            <a:endParaRPr lang="en-US" altLang="zh-CN" sz="500" dirty="0"/>
          </a:p>
          <a:p>
            <a:r>
              <a:rPr lang="en-US" altLang="zh-CN" sz="500" dirty="0" err="1"/>
              <a:t>int</a:t>
            </a:r>
            <a:r>
              <a:rPr lang="en-US" altLang="zh-CN" sz="500" dirty="0"/>
              <a:t> n, m;</a:t>
            </a:r>
            <a:endParaRPr lang="en-US" altLang="zh-CN" sz="500" dirty="0"/>
          </a:p>
          <a:p>
            <a:r>
              <a:rPr lang="en-US" altLang="zh-CN" sz="500" dirty="0"/>
              <a:t>void </a:t>
            </a:r>
            <a:r>
              <a:rPr lang="en-US" altLang="zh-CN" sz="500" dirty="0" err="1"/>
              <a:t>init</a:t>
            </a:r>
            <a:r>
              <a:rPr lang="en-US" altLang="zh-CN" sz="500" dirty="0"/>
              <a:t>() {//</a:t>
            </a:r>
            <a:r>
              <a:rPr lang="zh-CN" altLang="en-US" sz="500" dirty="0"/>
              <a:t>输出数据；初始化 </a:t>
            </a:r>
            <a:endParaRPr lang="zh-CN" altLang="en-US" sz="500" dirty="0"/>
          </a:p>
          <a:p>
            <a:r>
              <a:rPr lang="zh-CN" altLang="en-US" sz="500" dirty="0"/>
              <a:t>    </a:t>
            </a:r>
            <a:r>
              <a:rPr lang="en-US" altLang="zh-CN" sz="500" dirty="0" err="1"/>
              <a:t>cin</a:t>
            </a:r>
            <a:r>
              <a:rPr lang="en-US" altLang="zh-CN" sz="500" dirty="0"/>
              <a:t> &gt;&gt; n &gt;&gt; m;</a:t>
            </a:r>
            <a:endParaRPr lang="en-US" altLang="zh-CN" sz="500" dirty="0"/>
          </a:p>
          <a:p>
            <a:r>
              <a:rPr lang="en-US" altLang="zh-CN" sz="500" dirty="0"/>
              <a:t>    //</a:t>
            </a:r>
            <a:r>
              <a:rPr lang="zh-CN" altLang="en-US" sz="500" dirty="0"/>
              <a:t>初始化</a:t>
            </a:r>
            <a:r>
              <a:rPr lang="en-US" altLang="zh-CN" sz="500" dirty="0"/>
              <a:t>dis</a:t>
            </a:r>
            <a:r>
              <a:rPr lang="zh-CN" altLang="en-US" sz="500" dirty="0"/>
              <a:t>數组</a:t>
            </a:r>
            <a:r>
              <a:rPr lang="en-US" altLang="zh-CN" sz="500" dirty="0"/>
              <a:t>.</a:t>
            </a:r>
            <a:r>
              <a:rPr lang="zh-CN" altLang="en-US" sz="500" dirty="0"/>
              <a:t>这里是</a:t>
            </a:r>
            <a:r>
              <a:rPr lang="en-US" altLang="zh-CN" sz="500" dirty="0"/>
              <a:t>1</a:t>
            </a:r>
            <a:r>
              <a:rPr lang="zh-CN" altLang="en-US" sz="500" dirty="0"/>
              <a:t>号顶点到其余各个顶点的初始路程</a:t>
            </a:r>
            <a:endParaRPr lang="zh-CN" altLang="en-US" sz="500" dirty="0"/>
          </a:p>
          <a:p>
            <a:r>
              <a:rPr lang="zh-CN" altLang="en-US" sz="500" dirty="0"/>
              <a:t>    </a:t>
            </a:r>
            <a:r>
              <a:rPr lang="en-US" altLang="zh-CN" sz="500" dirty="0"/>
              <a:t>for (</a:t>
            </a:r>
            <a:r>
              <a:rPr lang="en-US" altLang="zh-CN" sz="500" dirty="0" err="1"/>
              <a:t>int</a:t>
            </a:r>
            <a:r>
              <a:rPr lang="en-US" altLang="zh-CN" sz="500" dirty="0"/>
              <a:t> </a:t>
            </a:r>
            <a:r>
              <a:rPr lang="en-US" altLang="zh-CN" sz="500" dirty="0" err="1"/>
              <a:t>i</a:t>
            </a:r>
            <a:r>
              <a:rPr lang="en-US" altLang="zh-CN" sz="500" dirty="0"/>
              <a:t> = 1; </a:t>
            </a:r>
            <a:r>
              <a:rPr lang="en-US" altLang="zh-CN" sz="500" dirty="0" err="1"/>
              <a:t>i</a:t>
            </a:r>
            <a:r>
              <a:rPr lang="en-US" altLang="zh-CN" sz="500" dirty="0"/>
              <a:t> &lt;= n; </a:t>
            </a:r>
            <a:r>
              <a:rPr lang="en-US" altLang="zh-CN" sz="500" dirty="0" err="1"/>
              <a:t>i</a:t>
            </a:r>
            <a:r>
              <a:rPr lang="en-US" altLang="zh-CN" sz="500" dirty="0"/>
              <a:t>++) {</a:t>
            </a:r>
            <a:endParaRPr lang="en-US" altLang="zh-CN" sz="500" dirty="0"/>
          </a:p>
          <a:p>
            <a:r>
              <a:rPr lang="en-US" altLang="zh-CN" sz="500" dirty="0"/>
              <a:t>        dis[</a:t>
            </a:r>
            <a:r>
              <a:rPr lang="en-US" altLang="zh-CN" sz="500" dirty="0" err="1"/>
              <a:t>i</a:t>
            </a:r>
            <a:r>
              <a:rPr lang="en-US" altLang="zh-CN" sz="500" dirty="0"/>
              <a:t>] = MAX;</a:t>
            </a:r>
            <a:endParaRPr lang="en-US" altLang="zh-CN" sz="500" dirty="0"/>
          </a:p>
          <a:p>
            <a:r>
              <a:rPr lang="en-US" altLang="zh-CN" sz="500" dirty="0"/>
              <a:t>    }</a:t>
            </a:r>
            <a:endParaRPr lang="en-US" altLang="zh-CN" sz="500" dirty="0"/>
          </a:p>
          <a:p>
            <a:r>
              <a:rPr lang="en-US" altLang="zh-CN" sz="500" dirty="0"/>
              <a:t>    dis[1] = 0;</a:t>
            </a:r>
            <a:endParaRPr lang="en-US" altLang="zh-CN" sz="500" dirty="0"/>
          </a:p>
          <a:p>
            <a:r>
              <a:rPr lang="en-US" altLang="zh-CN" sz="500" dirty="0"/>
              <a:t>    for (</a:t>
            </a:r>
            <a:r>
              <a:rPr lang="en-US" altLang="zh-CN" sz="500" dirty="0" err="1"/>
              <a:t>int</a:t>
            </a:r>
            <a:r>
              <a:rPr lang="en-US" altLang="zh-CN" sz="500" dirty="0"/>
              <a:t> </a:t>
            </a:r>
            <a:r>
              <a:rPr lang="en-US" altLang="zh-CN" sz="500" dirty="0" err="1"/>
              <a:t>i</a:t>
            </a:r>
            <a:r>
              <a:rPr lang="en-US" altLang="zh-CN" sz="500" dirty="0"/>
              <a:t> = 1; </a:t>
            </a:r>
            <a:r>
              <a:rPr lang="en-US" altLang="zh-CN" sz="500" dirty="0" err="1"/>
              <a:t>i</a:t>
            </a:r>
            <a:r>
              <a:rPr lang="en-US" altLang="zh-CN" sz="500" dirty="0"/>
              <a:t> &lt;= m; </a:t>
            </a:r>
            <a:r>
              <a:rPr lang="en-US" altLang="zh-CN" sz="500" dirty="0" err="1"/>
              <a:t>i</a:t>
            </a:r>
            <a:r>
              <a:rPr lang="en-US" altLang="zh-CN" sz="500" dirty="0"/>
              <a:t>++) {</a:t>
            </a:r>
            <a:endParaRPr lang="en-US" altLang="zh-CN" sz="500" dirty="0"/>
          </a:p>
          <a:p>
            <a:r>
              <a:rPr lang="en-US" altLang="zh-CN" sz="500" dirty="0"/>
              <a:t>        </a:t>
            </a:r>
            <a:r>
              <a:rPr lang="en-US" altLang="zh-CN" sz="500" dirty="0" err="1"/>
              <a:t>cin</a:t>
            </a:r>
            <a:r>
              <a:rPr lang="en-US" altLang="zh-CN" sz="500" dirty="0"/>
              <a:t> &gt;&gt; u[</a:t>
            </a:r>
            <a:r>
              <a:rPr lang="en-US" altLang="zh-CN" sz="500" dirty="0" err="1"/>
              <a:t>i</a:t>
            </a:r>
            <a:r>
              <a:rPr lang="en-US" altLang="zh-CN" sz="500" dirty="0"/>
              <a:t>] &gt;&gt; v[</a:t>
            </a:r>
            <a:r>
              <a:rPr lang="en-US" altLang="zh-CN" sz="500" dirty="0" err="1"/>
              <a:t>i</a:t>
            </a:r>
            <a:r>
              <a:rPr lang="en-US" altLang="zh-CN" sz="500" dirty="0"/>
              <a:t>] &gt;&gt; w[</a:t>
            </a:r>
            <a:r>
              <a:rPr lang="en-US" altLang="zh-CN" sz="500" dirty="0" err="1"/>
              <a:t>i</a:t>
            </a:r>
            <a:r>
              <a:rPr lang="en-US" altLang="zh-CN" sz="500" dirty="0"/>
              <a:t>];</a:t>
            </a:r>
            <a:endParaRPr lang="en-US" altLang="zh-CN" sz="500" dirty="0"/>
          </a:p>
          <a:p>
            <a:r>
              <a:rPr lang="en-US" altLang="zh-CN" sz="500" dirty="0"/>
              <a:t>    }</a:t>
            </a:r>
            <a:endParaRPr lang="en-US" altLang="zh-CN" sz="500" dirty="0"/>
          </a:p>
          <a:p>
            <a:r>
              <a:rPr lang="en-US" altLang="zh-CN" sz="500" dirty="0"/>
              <a:t>}</a:t>
            </a:r>
            <a:endParaRPr lang="en-US" altLang="zh-CN" sz="500" dirty="0"/>
          </a:p>
          <a:p>
            <a:endParaRPr lang="en-US" altLang="zh-CN" sz="500" dirty="0"/>
          </a:p>
          <a:p>
            <a:r>
              <a:rPr lang="en-US" altLang="zh-CN" sz="500" dirty="0" err="1"/>
              <a:t>int</a:t>
            </a:r>
            <a:r>
              <a:rPr lang="en-US" altLang="zh-CN" sz="500" dirty="0"/>
              <a:t> main() {</a:t>
            </a:r>
            <a:endParaRPr lang="en-US" altLang="zh-CN" sz="500" dirty="0"/>
          </a:p>
          <a:p>
            <a:r>
              <a:rPr lang="en-US" altLang="zh-CN" sz="500" dirty="0"/>
              <a:t>    </a:t>
            </a:r>
            <a:r>
              <a:rPr lang="en-US" altLang="zh-CN" sz="500" dirty="0" err="1"/>
              <a:t>init</a:t>
            </a:r>
            <a:r>
              <a:rPr lang="en-US" altLang="zh-CN" sz="500" dirty="0"/>
              <a:t>();</a:t>
            </a:r>
            <a:endParaRPr lang="en-US" altLang="zh-CN" sz="500" dirty="0"/>
          </a:p>
          <a:p>
            <a:r>
              <a:rPr lang="en-US" altLang="zh-CN" sz="500" dirty="0"/>
              <a:t>    //Bellman</a:t>
            </a:r>
            <a:r>
              <a:rPr lang="zh-CN" altLang="en-US" sz="500" dirty="0"/>
              <a:t>算法核心语句 </a:t>
            </a:r>
            <a:r>
              <a:rPr lang="en-US" altLang="zh-CN" sz="500" dirty="0"/>
              <a:t>4</a:t>
            </a:r>
            <a:r>
              <a:rPr lang="zh-CN" altLang="en-US" sz="500" dirty="0"/>
              <a:t>句</a:t>
            </a:r>
            <a:endParaRPr lang="zh-CN" altLang="en-US" sz="500" dirty="0"/>
          </a:p>
          <a:p>
            <a:r>
              <a:rPr lang="zh-CN" altLang="en-US" sz="500" dirty="0"/>
              <a:t>    </a:t>
            </a:r>
            <a:r>
              <a:rPr lang="en-US" altLang="zh-CN" sz="500" dirty="0" err="1"/>
              <a:t>int</a:t>
            </a:r>
            <a:r>
              <a:rPr lang="en-US" altLang="zh-CN" sz="500" dirty="0"/>
              <a:t> check;</a:t>
            </a:r>
            <a:endParaRPr lang="en-US" altLang="zh-CN" sz="500" dirty="0"/>
          </a:p>
          <a:p>
            <a:r>
              <a:rPr lang="en-US" altLang="zh-CN" sz="500" dirty="0"/>
              <a:t>    for (</a:t>
            </a:r>
            <a:r>
              <a:rPr lang="en-US" altLang="zh-CN" sz="500" dirty="0" err="1"/>
              <a:t>int</a:t>
            </a:r>
            <a:r>
              <a:rPr lang="en-US" altLang="zh-CN" sz="500" dirty="0"/>
              <a:t> k = 1; k &lt; n; k++) {//n-1</a:t>
            </a:r>
            <a:r>
              <a:rPr lang="zh-CN" altLang="en-US" sz="500" dirty="0"/>
              <a:t>轮 </a:t>
            </a:r>
            <a:endParaRPr lang="zh-CN" altLang="en-US" sz="500" dirty="0"/>
          </a:p>
          <a:p>
            <a:r>
              <a:rPr lang="zh-CN" altLang="en-US" sz="500" dirty="0"/>
              <a:t>    	</a:t>
            </a:r>
            <a:r>
              <a:rPr lang="en-US" altLang="zh-CN" sz="500" dirty="0"/>
              <a:t>check=0;//</a:t>
            </a:r>
            <a:r>
              <a:rPr lang="zh-CN" altLang="en-US" sz="500" dirty="0"/>
              <a:t>用来标记 本轮松弛中数组</a:t>
            </a:r>
            <a:r>
              <a:rPr lang="en-US" altLang="zh-CN" sz="500" dirty="0"/>
              <a:t>dis</a:t>
            </a:r>
            <a:r>
              <a:rPr lang="zh-CN" altLang="en-US" sz="500" dirty="0"/>
              <a:t>是否发生更新 </a:t>
            </a:r>
            <a:endParaRPr lang="zh-CN" altLang="en-US" sz="500" dirty="0"/>
          </a:p>
          <a:p>
            <a:r>
              <a:rPr lang="zh-CN" altLang="en-US" sz="500" dirty="0"/>
              <a:t>        </a:t>
            </a:r>
            <a:r>
              <a:rPr lang="en-US" altLang="zh-CN" sz="500" dirty="0"/>
              <a:t>for (</a:t>
            </a:r>
            <a:r>
              <a:rPr lang="en-US" altLang="zh-CN" sz="500" dirty="0" err="1"/>
              <a:t>int</a:t>
            </a:r>
            <a:r>
              <a:rPr lang="en-US" altLang="zh-CN" sz="500" dirty="0"/>
              <a:t> </a:t>
            </a:r>
            <a:r>
              <a:rPr lang="en-US" altLang="zh-CN" sz="500" dirty="0" err="1"/>
              <a:t>i</a:t>
            </a:r>
            <a:r>
              <a:rPr lang="en-US" altLang="zh-CN" sz="500" dirty="0"/>
              <a:t> = 1; </a:t>
            </a:r>
            <a:r>
              <a:rPr lang="en-US" altLang="zh-CN" sz="500" dirty="0" err="1"/>
              <a:t>i</a:t>
            </a:r>
            <a:r>
              <a:rPr lang="en-US" altLang="zh-CN" sz="500" dirty="0"/>
              <a:t> &lt;= m; </a:t>
            </a:r>
            <a:r>
              <a:rPr lang="en-US" altLang="zh-CN" sz="500" dirty="0" err="1"/>
              <a:t>i</a:t>
            </a:r>
            <a:r>
              <a:rPr lang="en-US" altLang="zh-CN" sz="500" dirty="0"/>
              <a:t>++) {</a:t>
            </a:r>
            <a:endParaRPr lang="en-US" altLang="zh-CN" sz="500" dirty="0"/>
          </a:p>
          <a:p>
            <a:r>
              <a:rPr lang="en-US" altLang="zh-CN" sz="500" dirty="0"/>
              <a:t>		    //</a:t>
            </a:r>
            <a:r>
              <a:rPr lang="zh-CN" altLang="en-US" sz="500" dirty="0"/>
              <a:t>每轮对各边进行更新 </a:t>
            </a:r>
            <a:endParaRPr lang="zh-CN" altLang="en-US" sz="500" dirty="0"/>
          </a:p>
          <a:p>
            <a:r>
              <a:rPr lang="zh-CN" altLang="en-US" sz="500" dirty="0"/>
              <a:t>            </a:t>
            </a:r>
            <a:r>
              <a:rPr lang="en-US" altLang="zh-CN" sz="500" dirty="0"/>
              <a:t>if (dis[v[</a:t>
            </a:r>
            <a:r>
              <a:rPr lang="en-US" altLang="zh-CN" sz="500" dirty="0" err="1"/>
              <a:t>i</a:t>
            </a:r>
            <a:r>
              <a:rPr lang="en-US" altLang="zh-CN" sz="500" dirty="0"/>
              <a:t>]] &gt; dis[u[</a:t>
            </a:r>
            <a:r>
              <a:rPr lang="en-US" altLang="zh-CN" sz="500" dirty="0" err="1"/>
              <a:t>i</a:t>
            </a:r>
            <a:r>
              <a:rPr lang="en-US" altLang="zh-CN" sz="500" dirty="0"/>
              <a:t>]] + w[</a:t>
            </a:r>
            <a:r>
              <a:rPr lang="en-US" altLang="zh-CN" sz="500" dirty="0" err="1"/>
              <a:t>i</a:t>
            </a:r>
            <a:r>
              <a:rPr lang="en-US" altLang="zh-CN" sz="500" dirty="0"/>
              <a:t>]) {</a:t>
            </a:r>
            <a:endParaRPr lang="en-US" altLang="zh-CN" sz="500" dirty="0"/>
          </a:p>
          <a:p>
            <a:r>
              <a:rPr lang="en-US" altLang="zh-CN" sz="500" dirty="0"/>
              <a:t>                dis[v[</a:t>
            </a:r>
            <a:r>
              <a:rPr lang="en-US" altLang="zh-CN" sz="500" dirty="0" err="1"/>
              <a:t>i</a:t>
            </a:r>
            <a:r>
              <a:rPr lang="en-US" altLang="zh-CN" sz="500" dirty="0"/>
              <a:t>]] = dis[u[</a:t>
            </a:r>
            <a:r>
              <a:rPr lang="en-US" altLang="zh-CN" sz="500" dirty="0" err="1"/>
              <a:t>i</a:t>
            </a:r>
            <a:r>
              <a:rPr lang="en-US" altLang="zh-CN" sz="500" dirty="0"/>
              <a:t>]] + w[</a:t>
            </a:r>
            <a:r>
              <a:rPr lang="en-US" altLang="zh-CN" sz="500" dirty="0" err="1"/>
              <a:t>i</a:t>
            </a:r>
            <a:r>
              <a:rPr lang="en-US" altLang="zh-CN" sz="500" dirty="0"/>
              <a:t>];</a:t>
            </a:r>
            <a:endParaRPr lang="en-US" altLang="zh-CN" sz="500" dirty="0"/>
          </a:p>
          <a:p>
            <a:r>
              <a:rPr lang="en-US" altLang="zh-CN" sz="500" dirty="0"/>
              <a:t>                check=1;//</a:t>
            </a:r>
            <a:r>
              <a:rPr lang="zh-CN" altLang="en-US" sz="500" dirty="0"/>
              <a:t>发生更新 </a:t>
            </a:r>
            <a:endParaRPr lang="zh-CN" altLang="en-US" sz="500" dirty="0"/>
          </a:p>
          <a:p>
            <a:r>
              <a:rPr lang="zh-CN" altLang="en-US" sz="500" dirty="0"/>
              <a:t>            </a:t>
            </a:r>
            <a:r>
              <a:rPr lang="en-US" altLang="zh-CN" sz="500" dirty="0"/>
              <a:t>}   </a:t>
            </a:r>
            <a:endParaRPr lang="en-US" altLang="zh-CN" sz="500" dirty="0"/>
          </a:p>
          <a:p>
            <a:r>
              <a:rPr lang="en-US" altLang="zh-CN" sz="500" dirty="0"/>
              <a:t>        }</a:t>
            </a:r>
            <a:endParaRPr lang="en-US" altLang="zh-CN" sz="500" dirty="0"/>
          </a:p>
          <a:p>
            <a:r>
              <a:rPr lang="en-US" altLang="zh-CN" sz="500" dirty="0"/>
              <a:t>        if(check==0)break;//</a:t>
            </a:r>
            <a:r>
              <a:rPr lang="zh-CN" altLang="en-US" sz="500" dirty="0"/>
              <a:t>如果本轮没有更新，提前退出循环 </a:t>
            </a:r>
            <a:endParaRPr lang="zh-CN" altLang="en-US" sz="500" dirty="0"/>
          </a:p>
          <a:p>
            <a:r>
              <a:rPr lang="zh-CN" altLang="en-US" sz="500" dirty="0"/>
              <a:t>    </a:t>
            </a:r>
            <a:r>
              <a:rPr lang="en-US" altLang="zh-CN" sz="500" dirty="0"/>
              <a:t>}  </a:t>
            </a:r>
            <a:endParaRPr lang="en-US" altLang="zh-CN" sz="500" dirty="0"/>
          </a:p>
          <a:p>
            <a:r>
              <a:rPr lang="en-US" altLang="zh-CN" sz="500" dirty="0"/>
              <a:t>    </a:t>
            </a:r>
            <a:r>
              <a:rPr lang="en-US" altLang="zh-CN" sz="500" dirty="0" err="1"/>
              <a:t>int</a:t>
            </a:r>
            <a:r>
              <a:rPr lang="en-US" altLang="zh-CN" sz="500" dirty="0"/>
              <a:t> flag = 0;</a:t>
            </a:r>
            <a:endParaRPr lang="en-US" altLang="zh-CN" sz="500" dirty="0"/>
          </a:p>
          <a:p>
            <a:r>
              <a:rPr lang="en-US" altLang="zh-CN" sz="500" dirty="0"/>
              <a:t>    for(</a:t>
            </a:r>
            <a:r>
              <a:rPr lang="en-US" altLang="zh-CN" sz="500" dirty="0" err="1"/>
              <a:t>int</a:t>
            </a:r>
            <a:r>
              <a:rPr lang="en-US" altLang="zh-CN" sz="500" dirty="0"/>
              <a:t> </a:t>
            </a:r>
            <a:r>
              <a:rPr lang="en-US" altLang="zh-CN" sz="500" dirty="0" err="1"/>
              <a:t>i</a:t>
            </a:r>
            <a:r>
              <a:rPr lang="en-US" altLang="zh-CN" sz="500" dirty="0"/>
              <a:t> = 1; </a:t>
            </a:r>
            <a:r>
              <a:rPr lang="en-US" altLang="zh-CN" sz="500" dirty="0" err="1"/>
              <a:t>i</a:t>
            </a:r>
            <a:r>
              <a:rPr lang="en-US" altLang="zh-CN" sz="500" dirty="0"/>
              <a:t> &lt;= m; </a:t>
            </a:r>
            <a:r>
              <a:rPr lang="en-US" altLang="zh-CN" sz="500" dirty="0" err="1"/>
              <a:t>i</a:t>
            </a:r>
            <a:r>
              <a:rPr lang="en-US" altLang="zh-CN" sz="500" dirty="0"/>
              <a:t>++){</a:t>
            </a:r>
            <a:endParaRPr lang="en-US" altLang="zh-CN" sz="500" dirty="0"/>
          </a:p>
          <a:p>
            <a:r>
              <a:rPr lang="en-US" altLang="zh-CN" sz="500" dirty="0"/>
              <a:t>        if (dis[v[</a:t>
            </a:r>
            <a:r>
              <a:rPr lang="en-US" altLang="zh-CN" sz="500" dirty="0" err="1"/>
              <a:t>i</a:t>
            </a:r>
            <a:r>
              <a:rPr lang="en-US" altLang="zh-CN" sz="500" dirty="0"/>
              <a:t>]] &gt; dis[u[</a:t>
            </a:r>
            <a:r>
              <a:rPr lang="en-US" altLang="zh-CN" sz="500" dirty="0" err="1"/>
              <a:t>i</a:t>
            </a:r>
            <a:r>
              <a:rPr lang="en-US" altLang="zh-CN" sz="500" dirty="0"/>
              <a:t>]] + w[</a:t>
            </a:r>
            <a:r>
              <a:rPr lang="en-US" altLang="zh-CN" sz="500" dirty="0" err="1"/>
              <a:t>i</a:t>
            </a:r>
            <a:r>
              <a:rPr lang="en-US" altLang="zh-CN" sz="500" dirty="0"/>
              <a:t>]) {</a:t>
            </a:r>
            <a:endParaRPr lang="en-US" altLang="zh-CN" sz="500" dirty="0"/>
          </a:p>
          <a:p>
            <a:r>
              <a:rPr lang="en-US" altLang="zh-CN" sz="500" dirty="0"/>
              <a:t>            flag = 1;</a:t>
            </a:r>
            <a:endParaRPr lang="en-US" altLang="zh-CN" sz="500" dirty="0"/>
          </a:p>
          <a:p>
            <a:r>
              <a:rPr lang="en-US" altLang="zh-CN" sz="500" dirty="0"/>
              <a:t>        }</a:t>
            </a:r>
            <a:endParaRPr lang="en-US" altLang="zh-CN" sz="500" dirty="0"/>
          </a:p>
          <a:p>
            <a:r>
              <a:rPr lang="en-US" altLang="zh-CN" sz="500" dirty="0"/>
              <a:t>    }</a:t>
            </a:r>
            <a:endParaRPr lang="en-US" altLang="zh-CN" sz="500" dirty="0"/>
          </a:p>
          <a:p>
            <a:r>
              <a:rPr lang="en-US" altLang="zh-CN" sz="500" dirty="0"/>
              <a:t>    if(flag){//</a:t>
            </a:r>
            <a:r>
              <a:rPr lang="zh-CN" altLang="en-US" sz="500" dirty="0"/>
              <a:t>判断是否存在负环 </a:t>
            </a:r>
            <a:endParaRPr lang="zh-CN" altLang="en-US" sz="500" dirty="0"/>
          </a:p>
          <a:p>
            <a:r>
              <a:rPr lang="zh-CN" altLang="en-US" sz="500" dirty="0"/>
              <a:t>        </a:t>
            </a:r>
            <a:r>
              <a:rPr lang="en-US" altLang="zh-CN" sz="500" dirty="0" err="1"/>
              <a:t>cout</a:t>
            </a:r>
            <a:r>
              <a:rPr lang="en-US" altLang="zh-CN" sz="500" dirty="0"/>
              <a:t> &lt;&lt; "</a:t>
            </a:r>
            <a:r>
              <a:rPr lang="zh-CN" altLang="en-US" sz="500" dirty="0"/>
              <a:t>此图含有负权回路</a:t>
            </a:r>
            <a:r>
              <a:rPr lang="en-US" altLang="zh-CN" sz="500" dirty="0"/>
              <a:t>!" &lt;&lt; </a:t>
            </a:r>
            <a:r>
              <a:rPr lang="en-US" altLang="zh-CN" sz="500" dirty="0" err="1"/>
              <a:t>endl</a:t>
            </a:r>
            <a:r>
              <a:rPr lang="en-US" altLang="zh-CN" sz="500" dirty="0"/>
              <a:t>;</a:t>
            </a:r>
            <a:endParaRPr lang="en-US" altLang="zh-CN" sz="500" dirty="0"/>
          </a:p>
          <a:p>
            <a:r>
              <a:rPr lang="en-US" altLang="zh-CN" sz="500" dirty="0"/>
              <a:t>    } else{</a:t>
            </a:r>
            <a:endParaRPr lang="en-US" altLang="zh-CN" sz="500" dirty="0"/>
          </a:p>
          <a:p>
            <a:r>
              <a:rPr lang="en-US" altLang="zh-CN" sz="500" dirty="0"/>
              <a:t>        </a:t>
            </a:r>
            <a:r>
              <a:rPr lang="en-US" altLang="zh-CN" sz="500" dirty="0" err="1"/>
              <a:t>cout</a:t>
            </a:r>
            <a:r>
              <a:rPr lang="en-US" altLang="zh-CN" sz="500" dirty="0"/>
              <a:t> &lt;&lt; "</a:t>
            </a:r>
            <a:r>
              <a:rPr lang="zh-CN" altLang="en-US" sz="500" dirty="0"/>
              <a:t>此图不含负权回路</a:t>
            </a:r>
            <a:r>
              <a:rPr lang="en-US" altLang="zh-CN" sz="500" dirty="0"/>
              <a:t>!" &lt;&lt; </a:t>
            </a:r>
            <a:r>
              <a:rPr lang="en-US" altLang="zh-CN" sz="500" dirty="0" err="1"/>
              <a:t>endl</a:t>
            </a:r>
            <a:r>
              <a:rPr lang="en-US" altLang="zh-CN" sz="500" dirty="0"/>
              <a:t>;</a:t>
            </a:r>
            <a:endParaRPr lang="en-US" altLang="zh-CN" sz="500" dirty="0"/>
          </a:p>
          <a:p>
            <a:r>
              <a:rPr lang="en-US" altLang="zh-CN" sz="500" dirty="0"/>
              <a:t>        for(</a:t>
            </a:r>
            <a:r>
              <a:rPr lang="en-US" altLang="zh-CN" sz="500" dirty="0" err="1"/>
              <a:t>int</a:t>
            </a:r>
            <a:r>
              <a:rPr lang="en-US" altLang="zh-CN" sz="500" dirty="0"/>
              <a:t> </a:t>
            </a:r>
            <a:r>
              <a:rPr lang="en-US" altLang="zh-CN" sz="500" dirty="0" err="1"/>
              <a:t>i</a:t>
            </a:r>
            <a:r>
              <a:rPr lang="en-US" altLang="zh-CN" sz="500" dirty="0"/>
              <a:t> = 1; </a:t>
            </a:r>
            <a:r>
              <a:rPr lang="en-US" altLang="zh-CN" sz="500" dirty="0" err="1"/>
              <a:t>i</a:t>
            </a:r>
            <a:r>
              <a:rPr lang="en-US" altLang="zh-CN" sz="500" dirty="0"/>
              <a:t> &lt;= n; </a:t>
            </a:r>
            <a:r>
              <a:rPr lang="en-US" altLang="zh-CN" sz="500" dirty="0" err="1"/>
              <a:t>i</a:t>
            </a:r>
            <a:r>
              <a:rPr lang="en-US" altLang="zh-CN" sz="500" dirty="0"/>
              <a:t>++){</a:t>
            </a:r>
            <a:endParaRPr lang="en-US" altLang="zh-CN" sz="500" dirty="0"/>
          </a:p>
          <a:p>
            <a:r>
              <a:rPr lang="en-US" altLang="zh-CN" sz="500" dirty="0"/>
              <a:t>            </a:t>
            </a:r>
            <a:r>
              <a:rPr lang="en-US" altLang="zh-CN" sz="500" dirty="0" err="1"/>
              <a:t>cout</a:t>
            </a:r>
            <a:r>
              <a:rPr lang="en-US" altLang="zh-CN" sz="500" dirty="0"/>
              <a:t> &lt;&lt; dis[</a:t>
            </a:r>
            <a:r>
              <a:rPr lang="en-US" altLang="zh-CN" sz="500" dirty="0" err="1"/>
              <a:t>i</a:t>
            </a:r>
            <a:r>
              <a:rPr lang="en-US" altLang="zh-CN" sz="500" dirty="0"/>
              <a:t>] &lt;&lt; " ";</a:t>
            </a:r>
            <a:endParaRPr lang="en-US" altLang="zh-CN" sz="500" dirty="0"/>
          </a:p>
          <a:p>
            <a:r>
              <a:rPr lang="en-US" altLang="zh-CN" sz="500" dirty="0"/>
              <a:t>        }</a:t>
            </a:r>
            <a:endParaRPr lang="en-US" altLang="zh-CN" sz="500" dirty="0"/>
          </a:p>
          <a:p>
            <a:r>
              <a:rPr lang="en-US" altLang="zh-CN" sz="500" dirty="0"/>
              <a:t>        </a:t>
            </a:r>
            <a:r>
              <a:rPr lang="en-US" altLang="zh-CN" sz="500" dirty="0" err="1"/>
              <a:t>cout</a:t>
            </a:r>
            <a:r>
              <a:rPr lang="en-US" altLang="zh-CN" sz="500" dirty="0"/>
              <a:t> &lt;&lt; </a:t>
            </a:r>
            <a:r>
              <a:rPr lang="en-US" altLang="zh-CN" sz="500" dirty="0" err="1"/>
              <a:t>endl</a:t>
            </a:r>
            <a:r>
              <a:rPr lang="en-US" altLang="zh-CN" sz="500" dirty="0"/>
              <a:t>;</a:t>
            </a:r>
            <a:endParaRPr lang="en-US" altLang="zh-CN" sz="500" dirty="0"/>
          </a:p>
          <a:p>
            <a:r>
              <a:rPr lang="en-US" altLang="zh-CN" sz="500" dirty="0"/>
              <a:t>    }</a:t>
            </a:r>
            <a:endParaRPr lang="en-US" altLang="zh-CN" sz="500" dirty="0"/>
          </a:p>
          <a:p>
            <a:r>
              <a:rPr lang="en-US" altLang="zh-CN" sz="500" dirty="0"/>
              <a:t>}</a:t>
            </a:r>
            <a:endParaRPr lang="en-US" altLang="zh-CN" sz="500" dirty="0"/>
          </a:p>
          <a:p>
            <a:endParaRPr lang="en-US" altLang="zh-CN" sz="500" dirty="0"/>
          </a:p>
          <a:p>
            <a:endParaRPr lang="en-US" altLang="zh-CN" sz="500" dirty="0"/>
          </a:p>
          <a:p>
            <a:endParaRPr lang="en-US" altLang="zh-CN" sz="500" dirty="0"/>
          </a:p>
        </p:txBody>
      </p:sp>
      <p:pic>
        <p:nvPicPr>
          <p:cNvPr id="8194"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47869" y="1177093"/>
            <a:ext cx="6351105" cy="50430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矩形 5"/>
          <p:cNvSpPr/>
          <p:nvPr/>
        </p:nvSpPr>
        <p:spPr>
          <a:xfrm>
            <a:off x="375204" y="610465"/>
            <a:ext cx="1620957" cy="480131"/>
          </a:xfrm>
          <a:prstGeom prst="rect">
            <a:avLst/>
          </a:prstGeom>
        </p:spPr>
        <p:txBody>
          <a:bodyPr wrap="none">
            <a:spAutoFit/>
          </a:bodyPr>
          <a:lstStyle/>
          <a:p>
            <a:pPr>
              <a:lnSpc>
                <a:spcPct val="90000"/>
              </a:lnSpc>
              <a:spcBef>
                <a:spcPct val="0"/>
              </a:spcBef>
            </a:pPr>
            <a:r>
              <a:rPr lang="zh-CN" altLang="en-US" sz="2800" b="1" dirty="0" smtClean="0">
                <a:solidFill>
                  <a:schemeClr val="accent5">
                    <a:lumMod val="75000"/>
                  </a:schemeClr>
                </a:solidFill>
                <a:latin typeface="+mj-lt"/>
                <a:ea typeface="+mj-ea"/>
                <a:cs typeface="+mj-cs"/>
              </a:rPr>
              <a:t>简单优化</a:t>
            </a:r>
            <a:endParaRPr lang="zh-CN" altLang="en-US" sz="2800" b="1" dirty="0">
              <a:solidFill>
                <a:schemeClr val="accent5">
                  <a:lumMod val="75000"/>
                </a:schemeClr>
              </a:solidFill>
              <a:latin typeface="+mj-lt"/>
              <a:ea typeface="+mj-ea"/>
              <a:cs typeface="+mj-cs"/>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页脚占位符 3"/>
          <p:cNvSpPr>
            <a:spLocks noGrp="1"/>
          </p:cNvSpPr>
          <p:nvPr>
            <p:ph type="ftr" sz="quarter" idx="11"/>
          </p:nvPr>
        </p:nvSpPr>
        <p:spPr/>
        <p:txBody>
          <a:bodyPr/>
          <a:lstStyle/>
          <a:p>
            <a:r>
              <a:rPr lang="zh-CN" altLang="en-US" smtClean="0"/>
              <a:t>浙江财经大学信智学院 陈琰宏</a:t>
            </a:r>
            <a:endParaRPr lang="zh-CN" altLang="en-US" smtClean="0"/>
          </a:p>
          <a:p>
            <a:endParaRPr lang="zh-CN" altLang="en-US" dirty="0"/>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
        <p:nvSpPr>
          <p:cNvPr id="2" name="矩形 1"/>
          <p:cNvSpPr/>
          <p:nvPr/>
        </p:nvSpPr>
        <p:spPr>
          <a:xfrm>
            <a:off x="606287" y="1327167"/>
            <a:ext cx="7404652" cy="2308324"/>
          </a:xfrm>
          <a:prstGeom prst="rect">
            <a:avLst/>
          </a:prstGeom>
        </p:spPr>
        <p:txBody>
          <a:bodyPr wrap="square">
            <a:spAutoFit/>
          </a:bodyPr>
          <a:lstStyle/>
          <a:p>
            <a:r>
              <a:rPr lang="zh-CN" altLang="en-US" sz="2400" dirty="0" smtClean="0">
                <a:latin typeface="宋体" panose="02010600030101010101" pitchFamily="2" charset="-122"/>
                <a:ea typeface="宋体" panose="02010600030101010101" pitchFamily="2" charset="-122"/>
              </a:rPr>
              <a:t>    在</a:t>
            </a:r>
            <a:r>
              <a:rPr lang="zh-CN" altLang="en-US" sz="2400" dirty="0">
                <a:latin typeface="宋体" panose="02010600030101010101" pitchFamily="2" charset="-122"/>
                <a:ea typeface="宋体" panose="02010600030101010101" pitchFamily="2" charset="-122"/>
              </a:rPr>
              <a:t>每实施一</a:t>
            </a:r>
            <a:r>
              <a:rPr lang="zh-CN" altLang="en-US" sz="2400" dirty="0" smtClean="0">
                <a:latin typeface="宋体" panose="02010600030101010101" pitchFamily="2" charset="-122"/>
                <a:ea typeface="宋体" panose="02010600030101010101" pitchFamily="2" charset="-122"/>
              </a:rPr>
              <a:t>次</a:t>
            </a:r>
            <a:r>
              <a:rPr lang="zh-CN" altLang="en-US" sz="2400" dirty="0">
                <a:latin typeface="宋体" panose="02010600030101010101" pitchFamily="2" charset="-122"/>
                <a:ea typeface="宋体" panose="02010600030101010101" pitchFamily="2" charset="-122"/>
              </a:rPr>
              <a:t>松弛</a:t>
            </a:r>
            <a:r>
              <a:rPr lang="zh-CN" altLang="en-US" sz="2400" dirty="0" smtClean="0">
                <a:latin typeface="宋体" panose="02010600030101010101" pitchFamily="2" charset="-122"/>
                <a:ea typeface="宋体" panose="02010600030101010101" pitchFamily="2" charset="-122"/>
              </a:rPr>
              <a:t>操作</a:t>
            </a:r>
            <a:r>
              <a:rPr lang="zh-CN" altLang="en-US" sz="2400" dirty="0">
                <a:latin typeface="宋体" panose="02010600030101010101" pitchFamily="2" charset="-122"/>
                <a:ea typeface="宋体" panose="02010600030101010101" pitchFamily="2" charset="-122"/>
              </a:rPr>
              <a:t>后，就 会有一些顶点已经求得其最短路，此后这些顶点的最短路的估计值就会一直保持不变，不再 受后续松弛操作的影响，但是每次还要判断是否需要松弛，这里浪费了时间。这就启发</a:t>
            </a:r>
            <a:r>
              <a:rPr lang="zh-CN" altLang="en-US" sz="2400" dirty="0" smtClean="0">
                <a:latin typeface="宋体" panose="02010600030101010101" pitchFamily="2" charset="-122"/>
                <a:ea typeface="宋体" panose="02010600030101010101" pitchFamily="2" charset="-122"/>
              </a:rPr>
              <a:t>我们： 毎次仅对最短路估计值发生变化了的顶点的所有出边执行松弛操作。</a:t>
            </a:r>
            <a:endParaRPr lang="zh-CN" altLang="en-US" sz="2400" dirty="0">
              <a:latin typeface="宋体" panose="02010600030101010101" pitchFamily="2" charset="-122"/>
              <a:ea typeface="宋体" panose="02010600030101010101" pitchFamily="2" charset="-122"/>
            </a:endParaRPr>
          </a:p>
        </p:txBody>
      </p:sp>
      <p:sp>
        <p:nvSpPr>
          <p:cNvPr id="6" name="矩形 5"/>
          <p:cNvSpPr/>
          <p:nvPr/>
        </p:nvSpPr>
        <p:spPr>
          <a:xfrm>
            <a:off x="375204" y="610465"/>
            <a:ext cx="1620957" cy="480131"/>
          </a:xfrm>
          <a:prstGeom prst="rect">
            <a:avLst/>
          </a:prstGeom>
        </p:spPr>
        <p:txBody>
          <a:bodyPr wrap="none">
            <a:spAutoFit/>
          </a:bodyPr>
          <a:lstStyle/>
          <a:p>
            <a:pPr>
              <a:lnSpc>
                <a:spcPct val="90000"/>
              </a:lnSpc>
              <a:spcBef>
                <a:spcPct val="0"/>
              </a:spcBef>
            </a:pPr>
            <a:r>
              <a:rPr lang="zh-CN" altLang="en-US" sz="2800" b="1" dirty="0" smtClean="0">
                <a:solidFill>
                  <a:schemeClr val="accent5">
                    <a:lumMod val="75000"/>
                  </a:schemeClr>
                </a:solidFill>
                <a:latin typeface="+mj-lt"/>
                <a:ea typeface="+mj-ea"/>
                <a:cs typeface="+mj-cs"/>
              </a:rPr>
              <a:t>队列优化</a:t>
            </a:r>
            <a:endParaRPr lang="zh-CN" altLang="en-US" sz="2800" b="1" dirty="0">
              <a:solidFill>
                <a:schemeClr val="accent5">
                  <a:lumMod val="75000"/>
                </a:schemeClr>
              </a:solidFill>
              <a:latin typeface="+mj-lt"/>
              <a:ea typeface="+mj-ea"/>
              <a:cs typeface="+mj-cs"/>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867417" y="1649690"/>
            <a:ext cx="7410754" cy="3416320"/>
          </a:xfrm>
          <a:prstGeom prst="rect">
            <a:avLst/>
          </a:prstGeom>
          <a:noFill/>
        </p:spPr>
        <p:txBody>
          <a:bodyPr wrap="square" rtlCol="0">
            <a:spAutoFit/>
          </a:bodyPr>
          <a:lstStyle/>
          <a:p>
            <a:r>
              <a:rPr lang="en-US" altLang="zh-CN" sz="2400" dirty="0" smtClean="0">
                <a:latin typeface="黑体" panose="02010609060101010101" pitchFamily="49" charset="-122"/>
                <a:ea typeface="黑体" panose="02010609060101010101" pitchFamily="49" charset="-122"/>
              </a:rPr>
              <a:t>     SPFA</a:t>
            </a:r>
            <a:r>
              <a:rPr lang="zh-CN" altLang="en-US" sz="2400" dirty="0">
                <a:latin typeface="黑体" panose="02010609060101010101" pitchFamily="49" charset="-122"/>
                <a:ea typeface="黑体" panose="02010609060101010101" pitchFamily="49" charset="-122"/>
              </a:rPr>
              <a:t>算法是求单源最短路径的一种算法，它是</a:t>
            </a:r>
            <a:r>
              <a:rPr lang="en-US" altLang="zh-CN" sz="2400" dirty="0">
                <a:latin typeface="黑体" panose="02010609060101010101" pitchFamily="49" charset="-122"/>
                <a:ea typeface="黑体" panose="02010609060101010101" pitchFamily="49" charset="-122"/>
              </a:rPr>
              <a:t>Bellman-ford</a:t>
            </a:r>
            <a:r>
              <a:rPr lang="zh-CN" altLang="en-US" sz="2400" dirty="0">
                <a:latin typeface="黑体" panose="02010609060101010101" pitchFamily="49" charset="-122"/>
                <a:ea typeface="黑体" panose="02010609060101010101" pitchFamily="49" charset="-122"/>
              </a:rPr>
              <a:t>的队列优化，它是一种十分高效的最短路算法。很多时候，给定的图存在负权边，这时类似</a:t>
            </a:r>
            <a:r>
              <a:rPr lang="en-US" altLang="zh-CN" sz="2400" dirty="0">
                <a:latin typeface="黑体" panose="02010609060101010101" pitchFamily="49" charset="-122"/>
                <a:ea typeface="黑体" panose="02010609060101010101" pitchFamily="49" charset="-122"/>
              </a:rPr>
              <a:t>Dijkstra</a:t>
            </a:r>
            <a:r>
              <a:rPr lang="zh-CN" altLang="en-US" sz="2400" dirty="0">
                <a:latin typeface="黑体" panose="02010609060101010101" pitchFamily="49" charset="-122"/>
                <a:ea typeface="黑体" panose="02010609060101010101" pitchFamily="49" charset="-122"/>
              </a:rPr>
              <a:t>等算法便没有了用武之地，而</a:t>
            </a:r>
            <a:r>
              <a:rPr lang="en-US" altLang="zh-CN" sz="2400" dirty="0">
                <a:latin typeface="黑体" panose="02010609060101010101" pitchFamily="49" charset="-122"/>
                <a:ea typeface="黑体" panose="02010609060101010101" pitchFamily="49" charset="-122"/>
              </a:rPr>
              <a:t>Bellman-Ford</a:t>
            </a:r>
            <a:r>
              <a:rPr lang="zh-CN" altLang="en-US" sz="2400" dirty="0">
                <a:latin typeface="黑体" panose="02010609060101010101" pitchFamily="49" charset="-122"/>
                <a:ea typeface="黑体" panose="02010609060101010101" pitchFamily="49" charset="-122"/>
              </a:rPr>
              <a:t>算法的复杂度又过高，这时</a:t>
            </a:r>
            <a:r>
              <a:rPr lang="en-US" altLang="zh-CN" sz="2400" dirty="0">
                <a:latin typeface="黑体" panose="02010609060101010101" pitchFamily="49" charset="-122"/>
                <a:ea typeface="黑体" panose="02010609060101010101" pitchFamily="49" charset="-122"/>
              </a:rPr>
              <a:t>SPFA</a:t>
            </a:r>
            <a:r>
              <a:rPr lang="zh-CN" altLang="en-US" sz="2400" dirty="0">
                <a:latin typeface="黑体" panose="02010609060101010101" pitchFamily="49" charset="-122"/>
                <a:ea typeface="黑体" panose="02010609060101010101" pitchFamily="49" charset="-122"/>
              </a:rPr>
              <a:t>算法便派上用场了。</a:t>
            </a:r>
            <a:r>
              <a:rPr lang="en-US" altLang="zh-CN" sz="2400" dirty="0">
                <a:latin typeface="黑体" panose="02010609060101010101" pitchFamily="49" charset="-122"/>
                <a:ea typeface="黑体" panose="02010609060101010101" pitchFamily="49" charset="-122"/>
              </a:rPr>
              <a:t>SPFA</a:t>
            </a:r>
            <a:r>
              <a:rPr lang="zh-CN" altLang="en-US" sz="2400" dirty="0">
                <a:latin typeface="黑体" panose="02010609060101010101" pitchFamily="49" charset="-122"/>
                <a:ea typeface="黑体" panose="02010609060101010101" pitchFamily="49" charset="-122"/>
              </a:rPr>
              <a:t>的复杂度大约是</a:t>
            </a:r>
            <a:r>
              <a:rPr lang="en-US" altLang="zh-CN" sz="2400" dirty="0">
                <a:latin typeface="黑体" panose="02010609060101010101" pitchFamily="49" charset="-122"/>
                <a:ea typeface="黑体" panose="02010609060101010101" pitchFamily="49" charset="-122"/>
              </a:rPr>
              <a:t>O(</a:t>
            </a:r>
            <a:r>
              <a:rPr lang="en-US" altLang="zh-CN" sz="2400" dirty="0" err="1">
                <a:latin typeface="黑体" panose="02010609060101010101" pitchFamily="49" charset="-122"/>
                <a:ea typeface="黑体" panose="02010609060101010101" pitchFamily="49" charset="-122"/>
              </a:rPr>
              <a:t>kE</a:t>
            </a:r>
            <a:r>
              <a:rPr lang="en-US" altLang="zh-CN" sz="2400" dirty="0">
                <a:latin typeface="黑体" panose="02010609060101010101" pitchFamily="49" charset="-122"/>
                <a:ea typeface="黑体" panose="02010609060101010101" pitchFamily="49" charset="-122"/>
              </a:rPr>
              <a:t>),k</a:t>
            </a:r>
            <a:r>
              <a:rPr lang="zh-CN" altLang="en-US" sz="2400" dirty="0">
                <a:latin typeface="黑体" panose="02010609060101010101" pitchFamily="49" charset="-122"/>
                <a:ea typeface="黑体" panose="02010609060101010101" pitchFamily="49" charset="-122"/>
              </a:rPr>
              <a:t>是每个点的平均进队次数</a:t>
            </a:r>
            <a:r>
              <a:rPr lang="en-US" altLang="zh-CN" sz="2400" dirty="0">
                <a:latin typeface="黑体" panose="02010609060101010101" pitchFamily="49" charset="-122"/>
                <a:ea typeface="黑体" panose="02010609060101010101" pitchFamily="49" charset="-122"/>
              </a:rPr>
              <a:t>(</a:t>
            </a:r>
            <a:r>
              <a:rPr lang="zh-CN" altLang="en-US" sz="2400" dirty="0">
                <a:solidFill>
                  <a:srgbClr val="FF0000"/>
                </a:solidFill>
                <a:latin typeface="黑体" panose="02010609060101010101" pitchFamily="49" charset="-122"/>
                <a:ea typeface="黑体" panose="02010609060101010101" pitchFamily="49" charset="-122"/>
              </a:rPr>
              <a:t>一般的，</a:t>
            </a:r>
            <a:r>
              <a:rPr lang="en-US" altLang="zh-CN" sz="2400" dirty="0">
                <a:solidFill>
                  <a:srgbClr val="FF0000"/>
                </a:solidFill>
                <a:latin typeface="黑体" panose="02010609060101010101" pitchFamily="49" charset="-122"/>
                <a:ea typeface="黑体" panose="02010609060101010101" pitchFamily="49" charset="-122"/>
              </a:rPr>
              <a:t>k</a:t>
            </a:r>
            <a:r>
              <a:rPr lang="zh-CN" altLang="en-US" sz="2400" dirty="0">
                <a:solidFill>
                  <a:srgbClr val="FF0000"/>
                </a:solidFill>
                <a:latin typeface="黑体" panose="02010609060101010101" pitchFamily="49" charset="-122"/>
                <a:ea typeface="黑体" panose="02010609060101010101" pitchFamily="49" charset="-122"/>
              </a:rPr>
              <a:t>是一个常数，在稀疏图中小于</a:t>
            </a:r>
            <a:r>
              <a:rPr lang="en-US" altLang="zh-CN" sz="2400" dirty="0">
                <a:solidFill>
                  <a:srgbClr val="FF0000"/>
                </a:solidFill>
                <a:latin typeface="黑体" panose="02010609060101010101" pitchFamily="49" charset="-122"/>
                <a:ea typeface="黑体" panose="02010609060101010101" pitchFamily="49" charset="-122"/>
              </a:rPr>
              <a:t>2</a:t>
            </a:r>
            <a:r>
              <a:rPr lang="en-US" altLang="zh-CN" sz="2400" dirty="0">
                <a:latin typeface="黑体" panose="02010609060101010101" pitchFamily="49" charset="-122"/>
                <a:ea typeface="黑体" panose="02010609060101010101" pitchFamily="49" charset="-122"/>
              </a:rPr>
              <a:t>)</a:t>
            </a:r>
            <a:r>
              <a:rPr lang="zh-CN" altLang="en-US" sz="2400" dirty="0">
                <a:latin typeface="黑体" panose="02010609060101010101" pitchFamily="49" charset="-122"/>
                <a:ea typeface="黑体" panose="02010609060101010101" pitchFamily="49" charset="-122"/>
              </a:rPr>
              <a:t>。</a:t>
            </a:r>
            <a:endParaRPr lang="en-US" altLang="zh-CN" sz="2400" dirty="0">
              <a:latin typeface="黑体" panose="02010609060101010101" pitchFamily="49" charset="-122"/>
              <a:ea typeface="黑体" panose="02010609060101010101" pitchFamily="49" charset="-122"/>
            </a:endParaRPr>
          </a:p>
          <a:p>
            <a:r>
              <a:rPr lang="zh-CN" altLang="en-US" sz="2400" dirty="0">
                <a:latin typeface="黑体" panose="02010609060101010101" pitchFamily="49" charset="-122"/>
                <a:ea typeface="黑体" panose="02010609060101010101" pitchFamily="49" charset="-122"/>
              </a:rPr>
              <a:t>但是，</a:t>
            </a:r>
            <a:r>
              <a:rPr lang="en-US" altLang="zh-CN" sz="2400" dirty="0">
                <a:latin typeface="黑体" panose="02010609060101010101" pitchFamily="49" charset="-122"/>
                <a:ea typeface="黑体" panose="02010609060101010101" pitchFamily="49" charset="-122"/>
              </a:rPr>
              <a:t>SPFA</a:t>
            </a:r>
            <a:r>
              <a:rPr lang="zh-CN" altLang="en-US" sz="2400" dirty="0">
                <a:latin typeface="黑体" panose="02010609060101010101" pitchFamily="49" charset="-122"/>
                <a:ea typeface="黑体" panose="02010609060101010101" pitchFamily="49" charset="-122"/>
              </a:rPr>
              <a:t>算法稳定性较差，在</a:t>
            </a:r>
            <a:r>
              <a:rPr lang="zh-CN" altLang="en-US" sz="2400" dirty="0">
                <a:solidFill>
                  <a:srgbClr val="FF0000"/>
                </a:solidFill>
                <a:latin typeface="黑体" panose="02010609060101010101" pitchFamily="49" charset="-122"/>
                <a:ea typeface="黑体" panose="02010609060101010101" pitchFamily="49" charset="-122"/>
              </a:rPr>
              <a:t>稠密图</a:t>
            </a:r>
            <a:r>
              <a:rPr lang="zh-CN" altLang="en-US" sz="2400" dirty="0">
                <a:latin typeface="黑体" panose="02010609060101010101" pitchFamily="49" charset="-122"/>
                <a:ea typeface="黑体" panose="02010609060101010101" pitchFamily="49" charset="-122"/>
              </a:rPr>
              <a:t>中</a:t>
            </a:r>
            <a:r>
              <a:rPr lang="en-US" altLang="zh-CN" sz="2400" dirty="0">
                <a:latin typeface="黑体" panose="02010609060101010101" pitchFamily="49" charset="-122"/>
                <a:ea typeface="黑体" panose="02010609060101010101" pitchFamily="49" charset="-122"/>
              </a:rPr>
              <a:t>SPFA</a:t>
            </a:r>
            <a:r>
              <a:rPr lang="zh-CN" altLang="en-US" sz="2400" dirty="0">
                <a:latin typeface="黑体" panose="02010609060101010101" pitchFamily="49" charset="-122"/>
                <a:ea typeface="黑体" panose="02010609060101010101" pitchFamily="49" charset="-122"/>
              </a:rPr>
              <a:t>算法时间复杂度会</a:t>
            </a:r>
            <a:r>
              <a:rPr lang="zh-CN" altLang="en-US" sz="2400" dirty="0">
                <a:solidFill>
                  <a:srgbClr val="FF0000"/>
                </a:solidFill>
                <a:latin typeface="黑体" panose="02010609060101010101" pitchFamily="49" charset="-122"/>
                <a:ea typeface="黑体" panose="02010609060101010101" pitchFamily="49" charset="-122"/>
              </a:rPr>
              <a:t>退化</a:t>
            </a:r>
            <a:r>
              <a:rPr lang="zh-CN" altLang="en-US" sz="2400" dirty="0">
                <a:latin typeface="黑体" panose="02010609060101010101" pitchFamily="49" charset="-122"/>
                <a:ea typeface="黑体" panose="02010609060101010101" pitchFamily="49" charset="-122"/>
              </a:rPr>
              <a:t>。</a:t>
            </a:r>
            <a:endParaRPr lang="zh-CN" altLang="en-US" sz="2400" dirty="0">
              <a:latin typeface="黑体" panose="02010609060101010101" pitchFamily="49" charset="-122"/>
              <a:ea typeface="黑体" panose="02010609060101010101" pitchFamily="49" charset="-122"/>
            </a:endParaRPr>
          </a:p>
        </p:txBody>
      </p:sp>
      <p:sp>
        <p:nvSpPr>
          <p:cNvPr id="6" name="矩形 5"/>
          <p:cNvSpPr/>
          <p:nvPr/>
        </p:nvSpPr>
        <p:spPr>
          <a:xfrm>
            <a:off x="485815" y="414506"/>
            <a:ext cx="2037224" cy="590931"/>
          </a:xfrm>
          <a:prstGeom prst="rect">
            <a:avLst/>
          </a:prstGeom>
        </p:spPr>
        <p:txBody>
          <a:bodyPr wrap="none">
            <a:spAutoFit/>
          </a:bodyPr>
          <a:lstStyle/>
          <a:p>
            <a:pPr>
              <a:lnSpc>
                <a:spcPct val="90000"/>
              </a:lnSpc>
              <a:spcBef>
                <a:spcPct val="0"/>
              </a:spcBef>
            </a:pPr>
            <a:r>
              <a:rPr lang="en-US" altLang="zh-CN" sz="3600" b="1" dirty="0" smtClean="0">
                <a:solidFill>
                  <a:schemeClr val="accent5">
                    <a:lumMod val="75000"/>
                  </a:schemeClr>
                </a:solidFill>
                <a:latin typeface="+mj-lt"/>
                <a:ea typeface="+mj-ea"/>
                <a:cs typeface="+mj-cs"/>
              </a:rPr>
              <a:t>SPFA</a:t>
            </a:r>
            <a:r>
              <a:rPr lang="zh-CN" altLang="en-US" sz="3600" b="1" dirty="0" smtClean="0">
                <a:solidFill>
                  <a:schemeClr val="accent5">
                    <a:lumMod val="75000"/>
                  </a:schemeClr>
                </a:solidFill>
                <a:latin typeface="+mj-lt"/>
                <a:ea typeface="+mj-ea"/>
                <a:cs typeface="+mj-cs"/>
              </a:rPr>
              <a:t>算法</a:t>
            </a:r>
            <a:endParaRPr lang="zh-CN" altLang="en-US" sz="3600" b="1" dirty="0">
              <a:solidFill>
                <a:schemeClr val="accent5">
                  <a:lumMod val="75000"/>
                </a:schemeClr>
              </a:solidFill>
              <a:latin typeface="+mj-lt"/>
              <a:ea typeface="+mj-ea"/>
              <a:cs typeface="+mj-cs"/>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2606964" y="216660"/>
            <a:ext cx="3761948" cy="584775"/>
          </a:xfrm>
          <a:prstGeom prst="rect">
            <a:avLst/>
          </a:prstGeom>
          <a:noFill/>
        </p:spPr>
        <p:txBody>
          <a:bodyPr wrap="square" rtlCol="0">
            <a:spAutoFit/>
          </a:bodyPr>
          <a:lstStyle/>
          <a:p>
            <a:pPr algn="ctr"/>
            <a:r>
              <a:rPr lang="en-US" altLang="zh-CN" sz="3200" dirty="0">
                <a:solidFill>
                  <a:schemeClr val="bg1"/>
                </a:solidFill>
              </a:rPr>
              <a:t>SPFA</a:t>
            </a:r>
            <a:r>
              <a:rPr lang="zh-CN" altLang="en-US" sz="3200" dirty="0">
                <a:solidFill>
                  <a:schemeClr val="bg1"/>
                </a:solidFill>
              </a:rPr>
              <a:t>算法原理</a:t>
            </a:r>
            <a:endParaRPr lang="zh-CN" altLang="en-US" sz="3200" dirty="0">
              <a:solidFill>
                <a:schemeClr val="bg1"/>
              </a:solidFill>
            </a:endParaRPr>
          </a:p>
        </p:txBody>
      </p:sp>
      <p:sp>
        <p:nvSpPr>
          <p:cNvPr id="4" name="文本框 3"/>
          <p:cNvSpPr txBox="1"/>
          <p:nvPr/>
        </p:nvSpPr>
        <p:spPr>
          <a:xfrm>
            <a:off x="721276" y="1278374"/>
            <a:ext cx="7856248" cy="4154170"/>
          </a:xfrm>
          <a:prstGeom prst="rect">
            <a:avLst/>
          </a:prstGeom>
          <a:noFill/>
        </p:spPr>
        <p:txBody>
          <a:bodyPr wrap="square" rtlCol="0">
            <a:spAutoFit/>
          </a:bodyPr>
          <a:lstStyle/>
          <a:p>
            <a:r>
              <a:rPr lang="zh-CN" altLang="en-US" sz="2400" dirty="0">
                <a:latin typeface="黑体" panose="02010609060101010101" pitchFamily="49" charset="-122"/>
                <a:ea typeface="黑体" panose="02010609060101010101" pitchFamily="49" charset="-122"/>
              </a:rPr>
              <a:t>实现方法：</a:t>
            </a:r>
            <a:endParaRPr lang="en-US" altLang="zh-CN" sz="2400" dirty="0">
              <a:latin typeface="黑体" panose="02010609060101010101" pitchFamily="49" charset="-122"/>
              <a:ea typeface="黑体" panose="02010609060101010101" pitchFamily="49" charset="-122"/>
            </a:endParaRPr>
          </a:p>
          <a:p>
            <a:r>
              <a:rPr lang="en-US" altLang="zh-CN" sz="2400" dirty="0">
                <a:latin typeface="黑体" panose="02010609060101010101" pitchFamily="49" charset="-122"/>
                <a:ea typeface="黑体" panose="02010609060101010101" pitchFamily="49" charset="-122"/>
              </a:rPr>
              <a:t>1</a:t>
            </a:r>
            <a:r>
              <a:rPr lang="zh-CN" altLang="en-US" sz="2400" dirty="0">
                <a:latin typeface="黑体" panose="02010609060101010101" pitchFamily="49" charset="-122"/>
                <a:ea typeface="黑体" panose="02010609060101010101" pitchFamily="49" charset="-122"/>
              </a:rPr>
              <a:t>：建立一个队列，</a:t>
            </a:r>
            <a:r>
              <a:rPr lang="zh-CN" altLang="en-US" sz="2400" dirty="0">
                <a:solidFill>
                  <a:srgbClr val="FF0000"/>
                </a:solidFill>
                <a:latin typeface="黑体" panose="02010609060101010101" pitchFamily="49" charset="-122"/>
                <a:ea typeface="黑体" panose="02010609060101010101" pitchFamily="49" charset="-122"/>
              </a:rPr>
              <a:t>初始时</a:t>
            </a:r>
            <a:r>
              <a:rPr lang="zh-CN" altLang="en-US" sz="2400" dirty="0">
                <a:latin typeface="黑体" panose="02010609060101010101" pitchFamily="49" charset="-122"/>
                <a:ea typeface="黑体" panose="02010609060101010101" pitchFamily="49" charset="-122"/>
              </a:rPr>
              <a:t>队列里</a:t>
            </a:r>
            <a:r>
              <a:rPr lang="zh-CN" altLang="en-US" sz="2400" dirty="0">
                <a:solidFill>
                  <a:srgbClr val="FF0000"/>
                </a:solidFill>
                <a:latin typeface="黑体" panose="02010609060101010101" pitchFamily="49" charset="-122"/>
                <a:ea typeface="黑体" panose="02010609060101010101" pitchFamily="49" charset="-122"/>
              </a:rPr>
              <a:t>只有起始点</a:t>
            </a:r>
            <a:r>
              <a:rPr lang="zh-CN" altLang="en-US" sz="2400" dirty="0">
                <a:latin typeface="黑体" panose="02010609060101010101" pitchFamily="49" charset="-122"/>
                <a:ea typeface="黑体" panose="02010609060101010101" pitchFamily="49" charset="-122"/>
              </a:rPr>
              <a:t>，</a:t>
            </a:r>
            <a:endParaRPr lang="en-US" altLang="zh-CN" sz="2400" dirty="0">
              <a:latin typeface="黑体" panose="02010609060101010101" pitchFamily="49" charset="-122"/>
              <a:ea typeface="黑体" panose="02010609060101010101" pitchFamily="49" charset="-122"/>
            </a:endParaRPr>
          </a:p>
          <a:p>
            <a:r>
              <a:rPr lang="en-US" altLang="zh-CN" sz="2400" dirty="0">
                <a:latin typeface="黑体" panose="02010609060101010101" pitchFamily="49" charset="-122"/>
                <a:ea typeface="黑体" panose="02010609060101010101" pitchFamily="49" charset="-122"/>
              </a:rPr>
              <a:t>2</a:t>
            </a:r>
            <a:r>
              <a:rPr lang="zh-CN" altLang="en-US" sz="2400" dirty="0">
                <a:latin typeface="黑体" panose="02010609060101010101" pitchFamily="49" charset="-122"/>
                <a:ea typeface="黑体" panose="02010609060101010101" pitchFamily="49" charset="-122"/>
              </a:rPr>
              <a:t>：再建立一个表格记录起始点到所有点的最短路径（该表格的初始值要赋为极大值，该点到他本身的路径赋为</a:t>
            </a:r>
            <a:r>
              <a:rPr lang="en-US" altLang="zh-CN" sz="2400" dirty="0">
                <a:latin typeface="黑体" panose="02010609060101010101" pitchFamily="49" charset="-122"/>
                <a:ea typeface="黑体" panose="02010609060101010101" pitchFamily="49" charset="-122"/>
              </a:rPr>
              <a:t>0</a:t>
            </a:r>
            <a:r>
              <a:rPr lang="zh-CN" altLang="en-US" sz="2400" dirty="0">
                <a:latin typeface="黑体" panose="02010609060101010101" pitchFamily="49" charset="-122"/>
                <a:ea typeface="黑体" panose="02010609060101010101" pitchFamily="49" charset="-122"/>
              </a:rPr>
              <a:t>）。</a:t>
            </a:r>
            <a:endParaRPr lang="en-US" altLang="zh-CN" sz="2400" dirty="0">
              <a:latin typeface="黑体" panose="02010609060101010101" pitchFamily="49" charset="-122"/>
              <a:ea typeface="黑体" panose="02010609060101010101" pitchFamily="49" charset="-122"/>
            </a:endParaRPr>
          </a:p>
          <a:p>
            <a:r>
              <a:rPr lang="en-US" altLang="zh-CN" sz="2400" dirty="0">
                <a:latin typeface="黑体" panose="02010609060101010101" pitchFamily="49" charset="-122"/>
                <a:ea typeface="黑体" panose="02010609060101010101" pitchFamily="49" charset="-122"/>
              </a:rPr>
              <a:t>3</a:t>
            </a:r>
            <a:r>
              <a:rPr lang="zh-CN" altLang="en-US" sz="2400" dirty="0">
                <a:latin typeface="黑体" panose="02010609060101010101" pitchFamily="49" charset="-122"/>
                <a:ea typeface="黑体" panose="02010609060101010101" pitchFamily="49" charset="-122"/>
              </a:rPr>
              <a:t>：然后执行</a:t>
            </a:r>
            <a:r>
              <a:rPr lang="zh-CN" altLang="en-US" sz="2400" dirty="0">
                <a:solidFill>
                  <a:srgbClr val="FF0000"/>
                </a:solidFill>
                <a:latin typeface="黑体" panose="02010609060101010101" pitchFamily="49" charset="-122"/>
                <a:ea typeface="黑体" panose="02010609060101010101" pitchFamily="49" charset="-122"/>
              </a:rPr>
              <a:t>松弛</a:t>
            </a:r>
            <a:r>
              <a:rPr lang="zh-CN" altLang="en-US" sz="2400" dirty="0">
                <a:latin typeface="黑体" panose="02010609060101010101" pitchFamily="49" charset="-122"/>
                <a:ea typeface="黑体" panose="02010609060101010101" pitchFamily="49" charset="-122"/>
              </a:rPr>
              <a:t>操作，用队列里有的点去刷新起始点到所有点的最短路，如果</a:t>
            </a:r>
            <a:r>
              <a:rPr lang="zh-CN" altLang="en-US" sz="2400" dirty="0">
                <a:solidFill>
                  <a:srgbClr val="FF0000"/>
                </a:solidFill>
                <a:latin typeface="黑体" panose="02010609060101010101" pitchFamily="49" charset="-122"/>
                <a:ea typeface="黑体" panose="02010609060101010101" pitchFamily="49" charset="-122"/>
              </a:rPr>
              <a:t>刷新成功且被刷新点不在队列中则把该点加入到队列</a:t>
            </a:r>
            <a:r>
              <a:rPr lang="zh-CN" altLang="en-US" sz="2400" dirty="0">
                <a:latin typeface="黑体" panose="02010609060101010101" pitchFamily="49" charset="-122"/>
                <a:ea typeface="黑体" panose="02010609060101010101" pitchFamily="49" charset="-122"/>
              </a:rPr>
              <a:t>最后。</a:t>
            </a:r>
            <a:endParaRPr lang="en-US" altLang="zh-CN" sz="2400" dirty="0">
              <a:latin typeface="黑体" panose="02010609060101010101" pitchFamily="49" charset="-122"/>
              <a:ea typeface="黑体" panose="02010609060101010101" pitchFamily="49" charset="-122"/>
            </a:endParaRPr>
          </a:p>
          <a:p>
            <a:r>
              <a:rPr lang="en-US" altLang="zh-CN" sz="2400" dirty="0">
                <a:latin typeface="黑体" panose="02010609060101010101" pitchFamily="49" charset="-122"/>
                <a:ea typeface="黑体" panose="02010609060101010101" pitchFamily="49" charset="-122"/>
              </a:rPr>
              <a:t>4</a:t>
            </a:r>
            <a:r>
              <a:rPr lang="zh-CN" altLang="en-US" sz="2400" dirty="0">
                <a:latin typeface="黑体" panose="02010609060101010101" pitchFamily="49" charset="-122"/>
                <a:ea typeface="黑体" panose="02010609060101010101" pitchFamily="49" charset="-122"/>
              </a:rPr>
              <a:t>：</a:t>
            </a:r>
            <a:r>
              <a:rPr lang="zh-CN" altLang="en-US" sz="2400" dirty="0">
                <a:solidFill>
                  <a:srgbClr val="FF0000"/>
                </a:solidFill>
                <a:latin typeface="黑体" panose="02010609060101010101" pitchFamily="49" charset="-122"/>
                <a:ea typeface="黑体" panose="02010609060101010101" pitchFamily="49" charset="-122"/>
              </a:rPr>
              <a:t>重复</a:t>
            </a:r>
            <a:r>
              <a:rPr lang="zh-CN" altLang="en-US" sz="2400" dirty="0">
                <a:latin typeface="黑体" panose="02010609060101010101" pitchFamily="49" charset="-122"/>
                <a:ea typeface="黑体" panose="02010609060101010101" pitchFamily="49" charset="-122"/>
              </a:rPr>
              <a:t>执行</a:t>
            </a:r>
            <a:r>
              <a:rPr lang="en-US" altLang="zh-CN" sz="2400" dirty="0">
                <a:latin typeface="黑体" panose="02010609060101010101" pitchFamily="49" charset="-122"/>
                <a:ea typeface="黑体" panose="02010609060101010101" pitchFamily="49" charset="-122"/>
              </a:rPr>
              <a:t>3</a:t>
            </a:r>
            <a:r>
              <a:rPr lang="zh-CN" altLang="en-US" sz="2400" dirty="0">
                <a:latin typeface="黑体" panose="02010609060101010101" pitchFamily="49" charset="-122"/>
                <a:ea typeface="黑体" panose="02010609060101010101" pitchFamily="49" charset="-122"/>
              </a:rPr>
              <a:t>直到</a:t>
            </a:r>
            <a:r>
              <a:rPr lang="zh-CN" altLang="en-US" sz="2400" dirty="0">
                <a:solidFill>
                  <a:srgbClr val="FF0000"/>
                </a:solidFill>
                <a:latin typeface="黑体" panose="02010609060101010101" pitchFamily="49" charset="-122"/>
                <a:ea typeface="黑体" panose="02010609060101010101" pitchFamily="49" charset="-122"/>
              </a:rPr>
              <a:t>队列为空</a:t>
            </a:r>
            <a:r>
              <a:rPr lang="zh-CN" altLang="en-US" sz="2400" dirty="0">
                <a:latin typeface="黑体" panose="02010609060101010101" pitchFamily="49" charset="-122"/>
                <a:ea typeface="黑体" panose="02010609060101010101" pitchFamily="49" charset="-122"/>
              </a:rPr>
              <a:t>。</a:t>
            </a:r>
            <a:endParaRPr lang="en-US" altLang="zh-CN" sz="2400" dirty="0">
              <a:latin typeface="黑体" panose="02010609060101010101" pitchFamily="49" charset="-122"/>
              <a:ea typeface="黑体" panose="02010609060101010101" pitchFamily="49" charset="-122"/>
            </a:endParaRPr>
          </a:p>
          <a:p>
            <a:endParaRPr lang="en-US" altLang="zh-CN" sz="2400" dirty="0">
              <a:latin typeface="黑体" panose="02010609060101010101" pitchFamily="49" charset="-122"/>
              <a:ea typeface="黑体" panose="02010609060101010101" pitchFamily="49" charset="-122"/>
            </a:endParaRPr>
          </a:p>
          <a:p>
            <a:endParaRPr lang="en-US" altLang="zh-CN" sz="2400" dirty="0">
              <a:latin typeface="黑体" panose="02010609060101010101" pitchFamily="49" charset="-122"/>
              <a:ea typeface="黑体" panose="02010609060101010101" pitchFamily="49" charset="-122"/>
            </a:endParaRPr>
          </a:p>
        </p:txBody>
      </p:sp>
      <p:sp>
        <p:nvSpPr>
          <p:cNvPr id="6" name="矩形 5"/>
          <p:cNvSpPr/>
          <p:nvPr/>
        </p:nvSpPr>
        <p:spPr>
          <a:xfrm>
            <a:off x="485815" y="414506"/>
            <a:ext cx="2037224" cy="590931"/>
          </a:xfrm>
          <a:prstGeom prst="rect">
            <a:avLst/>
          </a:prstGeom>
        </p:spPr>
        <p:txBody>
          <a:bodyPr wrap="none">
            <a:spAutoFit/>
          </a:bodyPr>
          <a:lstStyle/>
          <a:p>
            <a:pPr>
              <a:lnSpc>
                <a:spcPct val="90000"/>
              </a:lnSpc>
              <a:spcBef>
                <a:spcPct val="0"/>
              </a:spcBef>
            </a:pPr>
            <a:r>
              <a:rPr lang="en-US" altLang="zh-CN" sz="3600" b="1" dirty="0" smtClean="0">
                <a:solidFill>
                  <a:schemeClr val="accent5">
                    <a:lumMod val="75000"/>
                  </a:schemeClr>
                </a:solidFill>
                <a:latin typeface="+mj-lt"/>
                <a:ea typeface="+mj-ea"/>
                <a:cs typeface="+mj-cs"/>
              </a:rPr>
              <a:t>SPFA</a:t>
            </a:r>
            <a:r>
              <a:rPr lang="zh-CN" altLang="en-US" sz="3600" b="1" dirty="0" smtClean="0">
                <a:solidFill>
                  <a:schemeClr val="accent5">
                    <a:lumMod val="75000"/>
                  </a:schemeClr>
                </a:solidFill>
                <a:latin typeface="+mj-lt"/>
                <a:ea typeface="+mj-ea"/>
                <a:cs typeface="+mj-cs"/>
              </a:rPr>
              <a:t>算法</a:t>
            </a:r>
            <a:endParaRPr lang="zh-CN" altLang="en-US" sz="3600" b="1" dirty="0">
              <a:solidFill>
                <a:schemeClr val="accent5">
                  <a:lumMod val="75000"/>
                </a:schemeClr>
              </a:solidFill>
              <a:latin typeface="+mj-lt"/>
              <a:ea typeface="+mj-ea"/>
              <a:cs typeface="+mj-cs"/>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2606964" y="216660"/>
            <a:ext cx="3761948" cy="584775"/>
          </a:xfrm>
          <a:prstGeom prst="rect">
            <a:avLst/>
          </a:prstGeom>
          <a:noFill/>
        </p:spPr>
        <p:txBody>
          <a:bodyPr wrap="square" rtlCol="0">
            <a:spAutoFit/>
          </a:bodyPr>
          <a:lstStyle/>
          <a:p>
            <a:pPr algn="ctr"/>
            <a:r>
              <a:rPr lang="en-US" altLang="zh-CN" sz="3200" dirty="0">
                <a:solidFill>
                  <a:schemeClr val="bg1"/>
                </a:solidFill>
              </a:rPr>
              <a:t>SPFA</a:t>
            </a:r>
            <a:r>
              <a:rPr lang="zh-CN" altLang="en-US" sz="3200" dirty="0">
                <a:solidFill>
                  <a:schemeClr val="bg1"/>
                </a:solidFill>
              </a:rPr>
              <a:t>算法原理</a:t>
            </a:r>
            <a:endParaRPr lang="zh-CN" altLang="en-US" sz="3200" dirty="0">
              <a:solidFill>
                <a:schemeClr val="bg1"/>
              </a:solidFill>
            </a:endParaRPr>
          </a:p>
        </p:txBody>
      </p:sp>
      <p:sp>
        <p:nvSpPr>
          <p:cNvPr id="6" name="文本框 5"/>
          <p:cNvSpPr txBox="1"/>
          <p:nvPr/>
        </p:nvSpPr>
        <p:spPr>
          <a:xfrm>
            <a:off x="3620522" y="1376469"/>
            <a:ext cx="5190357" cy="1322070"/>
          </a:xfrm>
          <a:prstGeom prst="rect">
            <a:avLst/>
          </a:prstGeom>
          <a:noFill/>
        </p:spPr>
        <p:txBody>
          <a:bodyPr wrap="square" rtlCol="0">
            <a:spAutoFit/>
          </a:bodyPr>
          <a:lstStyle/>
          <a:p>
            <a:r>
              <a:rPr lang="en-US" altLang="zh-CN" sz="2000" dirty="0">
                <a:latin typeface="宋体" panose="02010600030101010101" pitchFamily="2" charset="-122"/>
                <a:ea typeface="宋体" panose="02010600030101010101" pitchFamily="2" charset="-122"/>
                <a:cs typeface="宋体" panose="02010600030101010101" pitchFamily="2" charset="-122"/>
              </a:rPr>
              <a:t>    </a:t>
            </a:r>
            <a:r>
              <a:rPr lang="zh-CN" altLang="en-US" sz="2000" dirty="0">
                <a:latin typeface="宋体" panose="02010600030101010101" pitchFamily="2" charset="-122"/>
                <a:ea typeface="宋体" panose="02010600030101010101" pitchFamily="2" charset="-122"/>
                <a:cs typeface="宋体" panose="02010600030101010101" pitchFamily="2" charset="-122"/>
              </a:rPr>
              <a:t>首先我们先初始化数组</a:t>
            </a:r>
            <a:r>
              <a:rPr lang="en-US" altLang="zh-CN" sz="2000" dirty="0">
                <a:latin typeface="宋体" panose="02010600030101010101" pitchFamily="2" charset="-122"/>
                <a:ea typeface="宋体" panose="02010600030101010101" pitchFamily="2" charset="-122"/>
                <a:cs typeface="宋体" panose="02010600030101010101" pitchFamily="2" charset="-122"/>
              </a:rPr>
              <a:t>dis</a:t>
            </a:r>
            <a:r>
              <a:rPr lang="zh-CN" altLang="en-US" sz="2000" dirty="0">
                <a:latin typeface="宋体" panose="02010600030101010101" pitchFamily="2" charset="-122"/>
                <a:ea typeface="宋体" panose="02010600030101010101" pitchFamily="2" charset="-122"/>
                <a:cs typeface="宋体" panose="02010600030101010101" pitchFamily="2" charset="-122"/>
              </a:rPr>
              <a:t>如下图所示：</a:t>
            </a:r>
            <a:endParaRPr lang="en-US" altLang="zh-CN" sz="2000" dirty="0">
              <a:latin typeface="宋体" panose="02010600030101010101" pitchFamily="2" charset="-122"/>
              <a:ea typeface="宋体" panose="02010600030101010101" pitchFamily="2" charset="-122"/>
              <a:cs typeface="宋体" panose="02010600030101010101" pitchFamily="2" charset="-122"/>
            </a:endParaRPr>
          </a:p>
          <a:p>
            <a:r>
              <a:rPr lang="zh-CN" altLang="en-US" sz="2000" dirty="0">
                <a:latin typeface="宋体" panose="02010600030101010101" pitchFamily="2" charset="-122"/>
                <a:ea typeface="宋体" panose="02010600030101010101" pitchFamily="2" charset="-122"/>
                <a:cs typeface="宋体" panose="02010600030101010101" pitchFamily="2" charset="-122"/>
              </a:rPr>
              <a:t>（</a:t>
            </a:r>
            <a:r>
              <a:rPr lang="zh-CN" altLang="en-US" sz="2000" dirty="0">
                <a:solidFill>
                  <a:srgbClr val="FF0000"/>
                </a:solidFill>
                <a:latin typeface="宋体" panose="02010600030101010101" pitchFamily="2" charset="-122"/>
                <a:ea typeface="宋体" panose="02010600030101010101" pitchFamily="2" charset="-122"/>
                <a:cs typeface="宋体" panose="02010600030101010101" pitchFamily="2" charset="-122"/>
              </a:rPr>
              <a:t>除了</a:t>
            </a:r>
            <a:r>
              <a:rPr lang="zh-CN" altLang="en-US" sz="2000" dirty="0">
                <a:latin typeface="宋体" panose="02010600030101010101" pitchFamily="2" charset="-122"/>
                <a:ea typeface="宋体" panose="02010600030101010101" pitchFamily="2" charset="-122"/>
                <a:cs typeface="宋体" panose="02010600030101010101" pitchFamily="2" charset="-122"/>
              </a:rPr>
              <a:t>起点赋值为</a:t>
            </a:r>
            <a:r>
              <a:rPr lang="en-US" altLang="zh-CN" sz="2000" dirty="0">
                <a:latin typeface="宋体" panose="02010600030101010101" pitchFamily="2" charset="-122"/>
                <a:ea typeface="宋体" panose="02010600030101010101" pitchFamily="2" charset="-122"/>
                <a:cs typeface="宋体" panose="02010600030101010101" pitchFamily="2" charset="-122"/>
              </a:rPr>
              <a:t>0</a:t>
            </a:r>
            <a:r>
              <a:rPr lang="zh-CN" altLang="en-US" sz="2000" dirty="0">
                <a:latin typeface="宋体" panose="02010600030101010101" pitchFamily="2" charset="-122"/>
                <a:ea typeface="宋体" panose="02010600030101010101" pitchFamily="2" charset="-122"/>
                <a:cs typeface="宋体" panose="02010600030101010101" pitchFamily="2" charset="-122"/>
              </a:rPr>
              <a:t>外，其他顶点的对应的</a:t>
            </a:r>
            <a:r>
              <a:rPr lang="en-US" altLang="zh-CN" sz="2000" dirty="0">
                <a:latin typeface="宋体" panose="02010600030101010101" pitchFamily="2" charset="-122"/>
                <a:ea typeface="宋体" panose="02010600030101010101" pitchFamily="2" charset="-122"/>
                <a:cs typeface="宋体" panose="02010600030101010101" pitchFamily="2" charset="-122"/>
              </a:rPr>
              <a:t>dis</a:t>
            </a:r>
            <a:r>
              <a:rPr lang="zh-CN" altLang="en-US" sz="2000" dirty="0">
                <a:latin typeface="宋体" panose="02010600030101010101" pitchFamily="2" charset="-122"/>
                <a:ea typeface="宋体" panose="02010600030101010101" pitchFamily="2" charset="-122"/>
                <a:cs typeface="宋体" panose="02010600030101010101" pitchFamily="2" charset="-122"/>
              </a:rPr>
              <a:t>的值都赋予</a:t>
            </a:r>
            <a:r>
              <a:rPr lang="zh-CN" altLang="en-US" sz="2000" dirty="0">
                <a:solidFill>
                  <a:srgbClr val="FF0000"/>
                </a:solidFill>
                <a:latin typeface="宋体" panose="02010600030101010101" pitchFamily="2" charset="-122"/>
                <a:ea typeface="宋体" panose="02010600030101010101" pitchFamily="2" charset="-122"/>
                <a:cs typeface="宋体" panose="02010600030101010101" pitchFamily="2" charset="-122"/>
              </a:rPr>
              <a:t>无穷大</a:t>
            </a:r>
            <a:r>
              <a:rPr lang="zh-CN" altLang="en-US" sz="2000" dirty="0">
                <a:latin typeface="宋体" panose="02010600030101010101" pitchFamily="2" charset="-122"/>
                <a:ea typeface="宋体" panose="02010600030101010101" pitchFamily="2" charset="-122"/>
                <a:cs typeface="宋体" panose="02010600030101010101" pitchFamily="2" charset="-122"/>
              </a:rPr>
              <a:t>，这样有利于后续的松弛） </a:t>
            </a:r>
            <a:endParaRPr lang="zh-CN" altLang="en-US" sz="2000" dirty="0">
              <a:latin typeface="宋体" panose="02010600030101010101" pitchFamily="2" charset="-122"/>
              <a:ea typeface="宋体" panose="02010600030101010101" pitchFamily="2" charset="-122"/>
              <a:cs typeface="宋体" panose="02010600030101010101" pitchFamily="2" charset="-122"/>
            </a:endParaRPr>
          </a:p>
        </p:txBody>
      </p:sp>
      <p:sp>
        <p:nvSpPr>
          <p:cNvPr id="10" name="文本框 9"/>
          <p:cNvSpPr txBox="1"/>
          <p:nvPr/>
        </p:nvSpPr>
        <p:spPr>
          <a:xfrm>
            <a:off x="3826768" y="4604119"/>
            <a:ext cx="5084287" cy="706755"/>
          </a:xfrm>
          <a:prstGeom prst="rect">
            <a:avLst/>
          </a:prstGeom>
          <a:noFill/>
        </p:spPr>
        <p:txBody>
          <a:bodyPr wrap="square" rtlCol="0">
            <a:spAutoFit/>
          </a:bodyPr>
          <a:lstStyle/>
          <a:p>
            <a:r>
              <a:rPr lang="zh-CN" altLang="en-US" sz="2000" dirty="0">
                <a:latin typeface="宋体" panose="02010600030101010101" pitchFamily="2" charset="-122"/>
                <a:ea typeface="宋体" panose="02010600030101010101" pitchFamily="2" charset="-122"/>
                <a:cs typeface="宋体" panose="02010600030101010101" pitchFamily="2" charset="-122"/>
              </a:rPr>
              <a:t>此时，我们还要把</a:t>
            </a:r>
            <a:r>
              <a:rPr lang="en-US" altLang="zh-CN" sz="2000" dirty="0">
                <a:latin typeface="宋体" panose="02010600030101010101" pitchFamily="2" charset="-122"/>
                <a:ea typeface="宋体" panose="02010600030101010101" pitchFamily="2" charset="-122"/>
                <a:cs typeface="宋体" panose="02010600030101010101" pitchFamily="2" charset="-122"/>
              </a:rPr>
              <a:t>v1</a:t>
            </a:r>
            <a:r>
              <a:rPr lang="zh-CN" altLang="en-US" sz="2000" dirty="0">
                <a:latin typeface="宋体" panose="02010600030101010101" pitchFamily="2" charset="-122"/>
                <a:ea typeface="宋体" panose="02010600030101010101" pitchFamily="2" charset="-122"/>
                <a:cs typeface="宋体" panose="02010600030101010101" pitchFamily="2" charset="-122"/>
              </a:rPr>
              <a:t>入队列：</a:t>
            </a:r>
            <a:r>
              <a:rPr lang="en-US" altLang="zh-CN" sz="2000" dirty="0">
                <a:latin typeface="宋体" panose="02010600030101010101" pitchFamily="2" charset="-122"/>
                <a:ea typeface="宋体" panose="02010600030101010101" pitchFamily="2" charset="-122"/>
                <a:cs typeface="宋体" panose="02010600030101010101" pitchFamily="2" charset="-122"/>
              </a:rPr>
              <a:t>{v1}</a:t>
            </a:r>
            <a:endParaRPr lang="en-US" altLang="zh-CN" sz="2000" dirty="0">
              <a:latin typeface="宋体" panose="02010600030101010101" pitchFamily="2" charset="-122"/>
              <a:ea typeface="宋体" panose="02010600030101010101" pitchFamily="2" charset="-122"/>
              <a:cs typeface="宋体" panose="02010600030101010101" pitchFamily="2" charset="-122"/>
            </a:endParaRPr>
          </a:p>
          <a:p>
            <a:r>
              <a:rPr lang="zh-CN" altLang="en-US" sz="2000" dirty="0">
                <a:latin typeface="宋体" panose="02010600030101010101" pitchFamily="2" charset="-122"/>
                <a:ea typeface="宋体" panose="02010600030101010101" pitchFamily="2" charset="-122"/>
                <a:cs typeface="宋体" panose="02010600030101010101" pitchFamily="2" charset="-122"/>
              </a:rPr>
              <a:t>现在进入循环，直到</a:t>
            </a:r>
            <a:r>
              <a:rPr lang="zh-CN" altLang="en-US" sz="2000" dirty="0">
                <a:solidFill>
                  <a:srgbClr val="FF0000"/>
                </a:solidFill>
                <a:latin typeface="宋体" panose="02010600030101010101" pitchFamily="2" charset="-122"/>
                <a:ea typeface="宋体" panose="02010600030101010101" pitchFamily="2" charset="-122"/>
                <a:cs typeface="宋体" panose="02010600030101010101" pitchFamily="2" charset="-122"/>
              </a:rPr>
              <a:t>队列为空</a:t>
            </a:r>
            <a:r>
              <a:rPr lang="zh-CN" altLang="en-US" sz="2000" dirty="0">
                <a:latin typeface="宋体" panose="02010600030101010101" pitchFamily="2" charset="-122"/>
                <a:ea typeface="宋体" panose="02010600030101010101" pitchFamily="2" charset="-122"/>
                <a:cs typeface="宋体" panose="02010600030101010101" pitchFamily="2" charset="-122"/>
              </a:rPr>
              <a:t>才退出循环。</a:t>
            </a:r>
            <a:endParaRPr lang="zh-CN" altLang="en-US" sz="2000" dirty="0">
              <a:latin typeface="宋体" panose="02010600030101010101" pitchFamily="2" charset="-122"/>
              <a:ea typeface="宋体" panose="02010600030101010101" pitchFamily="2" charset="-122"/>
              <a:cs typeface="宋体" panose="02010600030101010101" pitchFamily="2" charset="-122"/>
            </a:endParaRPr>
          </a:p>
        </p:txBody>
      </p:sp>
      <p:sp>
        <p:nvSpPr>
          <p:cNvPr id="2" name="矩形 1"/>
          <p:cNvSpPr/>
          <p:nvPr/>
        </p:nvSpPr>
        <p:spPr>
          <a:xfrm>
            <a:off x="485815" y="414506"/>
            <a:ext cx="2626995" cy="534035"/>
          </a:xfrm>
          <a:prstGeom prst="rect">
            <a:avLst/>
          </a:prstGeom>
        </p:spPr>
        <p:txBody>
          <a:bodyPr wrap="none">
            <a:spAutoFit/>
          </a:bodyPr>
          <a:lstStyle/>
          <a:p>
            <a:pPr>
              <a:lnSpc>
                <a:spcPct val="90000"/>
              </a:lnSpc>
              <a:spcBef>
                <a:spcPct val="0"/>
              </a:spcBef>
            </a:pPr>
            <a:r>
              <a:rPr lang="en-US" altLang="zh-CN" sz="3200" b="1" dirty="0" smtClean="0">
                <a:solidFill>
                  <a:schemeClr val="accent5">
                    <a:lumMod val="75000"/>
                  </a:schemeClr>
                </a:solidFill>
                <a:latin typeface="+mj-lt"/>
                <a:ea typeface="+mj-ea"/>
                <a:cs typeface="+mj-cs"/>
              </a:rPr>
              <a:t>SPFA</a:t>
            </a:r>
            <a:r>
              <a:rPr lang="zh-CN" altLang="en-US" sz="3200" b="1" dirty="0" smtClean="0">
                <a:solidFill>
                  <a:schemeClr val="accent5">
                    <a:lumMod val="75000"/>
                  </a:schemeClr>
                </a:solidFill>
                <a:latin typeface="+mj-lt"/>
                <a:ea typeface="+mj-ea"/>
                <a:cs typeface="+mj-cs"/>
              </a:rPr>
              <a:t>算法模拟</a:t>
            </a:r>
            <a:endParaRPr lang="zh-CN" altLang="en-US" sz="3200" b="1" dirty="0" smtClean="0">
              <a:solidFill>
                <a:schemeClr val="accent5">
                  <a:lumMod val="75000"/>
                </a:schemeClr>
              </a:solidFill>
              <a:latin typeface="+mj-lt"/>
              <a:ea typeface="+mj-ea"/>
              <a:cs typeface="+mj-cs"/>
            </a:endParaRPr>
          </a:p>
        </p:txBody>
      </p:sp>
      <p:graphicFrame>
        <p:nvGraphicFramePr>
          <p:cNvPr id="4" name="对象 3"/>
          <p:cNvGraphicFramePr/>
          <p:nvPr/>
        </p:nvGraphicFramePr>
        <p:xfrm>
          <a:off x="132715" y="1587500"/>
          <a:ext cx="3488055" cy="3723640"/>
        </p:xfrm>
        <a:graphic>
          <a:graphicData uri="http://schemas.openxmlformats.org/presentationml/2006/ole">
            <mc:AlternateContent xmlns:mc="http://schemas.openxmlformats.org/markup-compatibility/2006">
              <mc:Choice xmlns:v="urn:schemas-microsoft-com:vml" Requires="v">
                <p:oleObj spid="_x0000_s1026" name="" r:id="rId1" imgW="3594100" imgH="3721100" progId="Paint.Picture">
                  <p:embed/>
                </p:oleObj>
              </mc:Choice>
              <mc:Fallback>
                <p:oleObj name="" r:id="rId1" imgW="3594100" imgH="3721100" progId="Paint.Picture">
                  <p:embed/>
                  <p:pic>
                    <p:nvPicPr>
                      <p:cNvPr id="0" name="图片 1025"/>
                      <p:cNvPicPr/>
                      <p:nvPr/>
                    </p:nvPicPr>
                    <p:blipFill>
                      <a:blip r:embed="rId2"/>
                      <a:srcRect l="3036"/>
                      <a:stretch>
                        <a:fillRect/>
                      </a:stretch>
                    </p:blipFill>
                    <p:spPr>
                      <a:xfrm>
                        <a:off x="132715" y="1587500"/>
                        <a:ext cx="3488055" cy="3723640"/>
                      </a:xfrm>
                      <a:prstGeom prst="rect">
                        <a:avLst/>
                      </a:prstGeom>
                    </p:spPr>
                  </p:pic>
                </p:oleObj>
              </mc:Fallback>
            </mc:AlternateContent>
          </a:graphicData>
        </a:graphic>
      </p:graphicFrame>
      <p:graphicFrame>
        <p:nvGraphicFramePr>
          <p:cNvPr id="8" name="对象 7"/>
          <p:cNvGraphicFramePr/>
          <p:nvPr/>
        </p:nvGraphicFramePr>
        <p:xfrm>
          <a:off x="4144645" y="2908935"/>
          <a:ext cx="4766310" cy="800735"/>
        </p:xfrm>
        <a:graphic>
          <a:graphicData uri="http://schemas.openxmlformats.org/presentationml/2006/ole">
            <mc:AlternateContent xmlns:mc="http://schemas.openxmlformats.org/markup-compatibility/2006">
              <mc:Choice xmlns:v="urn:schemas-microsoft-com:vml" Requires="v">
                <p:oleObj spid="_x0000_s1027" name="" r:id="rId3" imgW="4762500" imgH="800100" progId="Paint.Picture">
                  <p:embed/>
                </p:oleObj>
              </mc:Choice>
              <mc:Fallback>
                <p:oleObj name="" r:id="rId3" imgW="4762500" imgH="800100" progId="Paint.Picture">
                  <p:embed/>
                  <p:pic>
                    <p:nvPicPr>
                      <p:cNvPr id="0" name="图片 1026"/>
                      <p:cNvPicPr/>
                      <p:nvPr/>
                    </p:nvPicPr>
                    <p:blipFill>
                      <a:blip r:embed="rId4"/>
                      <a:stretch>
                        <a:fillRect/>
                      </a:stretch>
                    </p:blipFill>
                    <p:spPr>
                      <a:xfrm>
                        <a:off x="4144645" y="2908935"/>
                        <a:ext cx="4766310" cy="800735"/>
                      </a:xfrm>
                      <a:prstGeom prst="rect">
                        <a:avLst/>
                      </a:prstGeom>
                    </p:spPr>
                  </p:pic>
                </p:oleObj>
              </mc:Fallback>
            </mc:AlternateContent>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2606964" y="216660"/>
            <a:ext cx="3761948" cy="584775"/>
          </a:xfrm>
          <a:prstGeom prst="rect">
            <a:avLst/>
          </a:prstGeom>
          <a:noFill/>
        </p:spPr>
        <p:txBody>
          <a:bodyPr wrap="square" rtlCol="0">
            <a:spAutoFit/>
          </a:bodyPr>
          <a:lstStyle/>
          <a:p>
            <a:pPr algn="ctr"/>
            <a:r>
              <a:rPr lang="en-US" altLang="zh-CN" sz="3200" dirty="0">
                <a:solidFill>
                  <a:schemeClr val="bg1"/>
                </a:solidFill>
              </a:rPr>
              <a:t>SPFA</a:t>
            </a:r>
            <a:r>
              <a:rPr lang="zh-CN" altLang="en-US" sz="3200" dirty="0">
                <a:solidFill>
                  <a:schemeClr val="bg1"/>
                </a:solidFill>
              </a:rPr>
              <a:t>算法原理</a:t>
            </a:r>
            <a:endParaRPr lang="zh-CN" altLang="en-US" sz="3200" dirty="0">
              <a:solidFill>
                <a:schemeClr val="bg1"/>
              </a:solidFill>
            </a:endParaRPr>
          </a:p>
        </p:txBody>
      </p:sp>
      <p:sp>
        <p:nvSpPr>
          <p:cNvPr id="6" name="文本框 5"/>
          <p:cNvSpPr txBox="1"/>
          <p:nvPr/>
        </p:nvSpPr>
        <p:spPr>
          <a:xfrm>
            <a:off x="3648806" y="2229315"/>
            <a:ext cx="5169143" cy="1938020"/>
          </a:xfrm>
          <a:prstGeom prst="rect">
            <a:avLst/>
          </a:prstGeom>
          <a:noFill/>
        </p:spPr>
        <p:txBody>
          <a:bodyPr wrap="square" rtlCol="0">
            <a:spAutoFit/>
          </a:bodyPr>
          <a:lstStyle/>
          <a:p>
            <a:r>
              <a:rPr lang="zh-CN" altLang="en-US" sz="2000" dirty="0">
                <a:latin typeface="宋体" panose="02010600030101010101" pitchFamily="2" charset="-122"/>
                <a:ea typeface="宋体" panose="02010600030101010101" pitchFamily="2" charset="-122"/>
                <a:cs typeface="宋体" panose="02010600030101010101" pitchFamily="2" charset="-122"/>
              </a:rPr>
              <a:t>第一次循环：</a:t>
            </a:r>
            <a:endParaRPr lang="zh-CN" altLang="en-US" sz="2000" dirty="0">
              <a:latin typeface="宋体" panose="02010600030101010101" pitchFamily="2" charset="-122"/>
              <a:ea typeface="宋体" panose="02010600030101010101" pitchFamily="2" charset="-122"/>
              <a:cs typeface="宋体" panose="02010600030101010101" pitchFamily="2" charset="-122"/>
            </a:endParaRPr>
          </a:p>
          <a:p>
            <a:r>
              <a:rPr lang="zh-CN" altLang="en-US" sz="2000" dirty="0">
                <a:latin typeface="宋体" panose="02010600030101010101" pitchFamily="2" charset="-122"/>
                <a:ea typeface="宋体" panose="02010600030101010101" pitchFamily="2" charset="-122"/>
                <a:cs typeface="宋体" panose="02010600030101010101" pitchFamily="2" charset="-122"/>
              </a:rPr>
              <a:t>首先，队首元素出队列，即是</a:t>
            </a:r>
            <a:r>
              <a:rPr lang="en-US" altLang="zh-CN" sz="2000" dirty="0">
                <a:latin typeface="宋体" panose="02010600030101010101" pitchFamily="2" charset="-122"/>
                <a:ea typeface="宋体" panose="02010600030101010101" pitchFamily="2" charset="-122"/>
                <a:cs typeface="宋体" panose="02010600030101010101" pitchFamily="2" charset="-122"/>
              </a:rPr>
              <a:t>v1</a:t>
            </a:r>
            <a:r>
              <a:rPr lang="zh-CN" altLang="en-US" sz="2000" dirty="0">
                <a:latin typeface="宋体" panose="02010600030101010101" pitchFamily="2" charset="-122"/>
                <a:ea typeface="宋体" panose="02010600030101010101" pitchFamily="2" charset="-122"/>
                <a:cs typeface="宋体" panose="02010600030101010101" pitchFamily="2" charset="-122"/>
              </a:rPr>
              <a:t>出队列，然后，对以</a:t>
            </a:r>
            <a:r>
              <a:rPr lang="en-US" altLang="zh-CN" sz="2000" dirty="0">
                <a:latin typeface="宋体" panose="02010600030101010101" pitchFamily="2" charset="-122"/>
                <a:ea typeface="宋体" panose="02010600030101010101" pitchFamily="2" charset="-122"/>
                <a:cs typeface="宋体" panose="02010600030101010101" pitchFamily="2" charset="-122"/>
              </a:rPr>
              <a:t>v1</a:t>
            </a:r>
            <a:r>
              <a:rPr lang="zh-CN" altLang="en-US" sz="2000" dirty="0">
                <a:latin typeface="宋体" panose="02010600030101010101" pitchFamily="2" charset="-122"/>
                <a:ea typeface="宋体" panose="02010600030101010101" pitchFamily="2" charset="-122"/>
                <a:cs typeface="宋体" panose="02010600030101010101" pitchFamily="2" charset="-122"/>
              </a:rPr>
              <a:t>为弧尾的边对应的弧头顶点进行松弛操作，可以发现</a:t>
            </a:r>
            <a:r>
              <a:rPr lang="en-US" altLang="zh-CN" sz="2000" dirty="0">
                <a:latin typeface="宋体" panose="02010600030101010101" pitchFamily="2" charset="-122"/>
                <a:ea typeface="宋体" panose="02010600030101010101" pitchFamily="2" charset="-122"/>
                <a:cs typeface="宋体" panose="02010600030101010101" pitchFamily="2" charset="-122"/>
              </a:rPr>
              <a:t>v1</a:t>
            </a:r>
            <a:r>
              <a:rPr lang="zh-CN" altLang="en-US" sz="2000" dirty="0">
                <a:latin typeface="宋体" panose="02010600030101010101" pitchFamily="2" charset="-122"/>
                <a:ea typeface="宋体" panose="02010600030101010101" pitchFamily="2" charset="-122"/>
                <a:cs typeface="宋体" panose="02010600030101010101" pitchFamily="2" charset="-122"/>
              </a:rPr>
              <a:t>到</a:t>
            </a:r>
            <a:r>
              <a:rPr lang="en-US" altLang="zh-CN" sz="2000" dirty="0">
                <a:latin typeface="宋体" panose="02010600030101010101" pitchFamily="2" charset="-122"/>
                <a:ea typeface="宋体" panose="02010600030101010101" pitchFamily="2" charset="-122"/>
                <a:cs typeface="宋体" panose="02010600030101010101" pitchFamily="2" charset="-122"/>
              </a:rPr>
              <a:t>v3</a:t>
            </a:r>
            <a:r>
              <a:rPr lang="zh-CN" altLang="en-US" sz="2000" dirty="0">
                <a:latin typeface="宋体" panose="02010600030101010101" pitchFamily="2" charset="-122"/>
                <a:ea typeface="宋体" panose="02010600030101010101" pitchFamily="2" charset="-122"/>
                <a:cs typeface="宋体" panose="02010600030101010101" pitchFamily="2" charset="-122"/>
              </a:rPr>
              <a:t>，</a:t>
            </a:r>
            <a:r>
              <a:rPr lang="en-US" altLang="zh-CN" sz="2000" dirty="0">
                <a:latin typeface="宋体" panose="02010600030101010101" pitchFamily="2" charset="-122"/>
                <a:ea typeface="宋体" panose="02010600030101010101" pitchFamily="2" charset="-122"/>
                <a:cs typeface="宋体" panose="02010600030101010101" pitchFamily="2" charset="-122"/>
              </a:rPr>
              <a:t>v5</a:t>
            </a:r>
            <a:r>
              <a:rPr lang="zh-CN" altLang="en-US" sz="2000" dirty="0">
                <a:latin typeface="宋体" panose="02010600030101010101" pitchFamily="2" charset="-122"/>
                <a:ea typeface="宋体" panose="02010600030101010101" pitchFamily="2" charset="-122"/>
                <a:cs typeface="宋体" panose="02010600030101010101" pitchFamily="2" charset="-122"/>
              </a:rPr>
              <a:t>，</a:t>
            </a:r>
            <a:r>
              <a:rPr lang="en-US" altLang="zh-CN" sz="2000" dirty="0">
                <a:latin typeface="宋体" panose="02010600030101010101" pitchFamily="2" charset="-122"/>
                <a:ea typeface="宋体" panose="02010600030101010101" pitchFamily="2" charset="-122"/>
                <a:cs typeface="宋体" panose="02010600030101010101" pitchFamily="2" charset="-122"/>
              </a:rPr>
              <a:t>v6</a:t>
            </a:r>
            <a:r>
              <a:rPr lang="zh-CN" altLang="en-US" sz="2000" dirty="0">
                <a:latin typeface="宋体" panose="02010600030101010101" pitchFamily="2" charset="-122"/>
                <a:ea typeface="宋体" panose="02010600030101010101" pitchFamily="2" charset="-122"/>
                <a:cs typeface="宋体" panose="02010600030101010101" pitchFamily="2" charset="-122"/>
              </a:rPr>
              <a:t>三个顶点的最短路径变短了，更新</a:t>
            </a:r>
            <a:r>
              <a:rPr lang="en-US" altLang="zh-CN" sz="2000" dirty="0">
                <a:latin typeface="宋体" panose="02010600030101010101" pitchFamily="2" charset="-122"/>
                <a:ea typeface="宋体" panose="02010600030101010101" pitchFamily="2" charset="-122"/>
                <a:cs typeface="宋体" panose="02010600030101010101" pitchFamily="2" charset="-122"/>
              </a:rPr>
              <a:t>dis</a:t>
            </a:r>
            <a:r>
              <a:rPr lang="zh-CN" altLang="en-US" sz="2000" dirty="0">
                <a:latin typeface="宋体" panose="02010600030101010101" pitchFamily="2" charset="-122"/>
                <a:ea typeface="宋体" panose="02010600030101010101" pitchFamily="2" charset="-122"/>
                <a:cs typeface="宋体" panose="02010600030101010101" pitchFamily="2" charset="-122"/>
              </a:rPr>
              <a:t>数组的值，</a:t>
            </a:r>
            <a:endParaRPr lang="en-US" altLang="zh-CN" sz="2000" dirty="0">
              <a:latin typeface="宋体" panose="02010600030101010101" pitchFamily="2" charset="-122"/>
              <a:ea typeface="宋体" panose="02010600030101010101" pitchFamily="2" charset="-122"/>
              <a:cs typeface="宋体" panose="02010600030101010101" pitchFamily="2" charset="-122"/>
            </a:endParaRPr>
          </a:p>
          <a:p>
            <a:r>
              <a:rPr lang="zh-CN" altLang="en-US" sz="2000" dirty="0">
                <a:latin typeface="宋体" panose="02010600030101010101" pitchFamily="2" charset="-122"/>
                <a:ea typeface="宋体" panose="02010600030101010101" pitchFamily="2" charset="-122"/>
                <a:cs typeface="宋体" panose="02010600030101010101" pitchFamily="2" charset="-122"/>
              </a:rPr>
              <a:t>得到如下结果： </a:t>
            </a:r>
            <a:endParaRPr lang="zh-CN" altLang="en-US" sz="2000" dirty="0">
              <a:latin typeface="宋体" panose="02010600030101010101" pitchFamily="2" charset="-122"/>
              <a:ea typeface="宋体" panose="02010600030101010101" pitchFamily="2" charset="-122"/>
              <a:cs typeface="宋体" panose="02010600030101010101" pitchFamily="2" charset="-122"/>
            </a:endParaRPr>
          </a:p>
        </p:txBody>
      </p:sp>
      <p:sp>
        <p:nvSpPr>
          <p:cNvPr id="9" name="文本框 8"/>
          <p:cNvSpPr txBox="1"/>
          <p:nvPr/>
        </p:nvSpPr>
        <p:spPr>
          <a:xfrm>
            <a:off x="3740785" y="5300345"/>
            <a:ext cx="5077460" cy="1014730"/>
          </a:xfrm>
          <a:prstGeom prst="rect">
            <a:avLst/>
          </a:prstGeom>
          <a:noFill/>
        </p:spPr>
        <p:txBody>
          <a:bodyPr wrap="square" rtlCol="0">
            <a:spAutoFit/>
          </a:bodyPr>
          <a:lstStyle/>
          <a:p>
            <a:r>
              <a:rPr lang="zh-CN" altLang="en-US" sz="2000" dirty="0">
                <a:latin typeface="宋体" panose="02010600030101010101" pitchFamily="2" charset="-122"/>
                <a:ea typeface="宋体" panose="02010600030101010101" pitchFamily="2" charset="-122"/>
                <a:cs typeface="宋体" panose="02010600030101010101" pitchFamily="2" charset="-122"/>
              </a:rPr>
              <a:t>我们发现</a:t>
            </a:r>
            <a:r>
              <a:rPr lang="en-US" altLang="zh-CN" sz="2000" dirty="0">
                <a:latin typeface="宋体" panose="02010600030101010101" pitchFamily="2" charset="-122"/>
                <a:ea typeface="宋体" panose="02010600030101010101" pitchFamily="2" charset="-122"/>
                <a:cs typeface="宋体" panose="02010600030101010101" pitchFamily="2" charset="-122"/>
              </a:rPr>
              <a:t>v3</a:t>
            </a:r>
            <a:r>
              <a:rPr lang="zh-CN" altLang="en-US" sz="2000" dirty="0">
                <a:latin typeface="宋体" panose="02010600030101010101" pitchFamily="2" charset="-122"/>
                <a:ea typeface="宋体" panose="02010600030101010101" pitchFamily="2" charset="-122"/>
                <a:cs typeface="宋体" panose="02010600030101010101" pitchFamily="2" charset="-122"/>
              </a:rPr>
              <a:t>，</a:t>
            </a:r>
            <a:r>
              <a:rPr lang="en-US" altLang="zh-CN" sz="2000" dirty="0">
                <a:latin typeface="宋体" panose="02010600030101010101" pitchFamily="2" charset="-122"/>
                <a:ea typeface="宋体" panose="02010600030101010101" pitchFamily="2" charset="-122"/>
                <a:cs typeface="宋体" panose="02010600030101010101" pitchFamily="2" charset="-122"/>
              </a:rPr>
              <a:t>v5</a:t>
            </a:r>
            <a:r>
              <a:rPr lang="zh-CN" altLang="en-US" sz="2000" dirty="0">
                <a:latin typeface="宋体" panose="02010600030101010101" pitchFamily="2" charset="-122"/>
                <a:ea typeface="宋体" panose="02010600030101010101" pitchFamily="2" charset="-122"/>
                <a:cs typeface="宋体" panose="02010600030101010101" pitchFamily="2" charset="-122"/>
              </a:rPr>
              <a:t>，</a:t>
            </a:r>
            <a:r>
              <a:rPr lang="en-US" altLang="zh-CN" sz="2000" dirty="0">
                <a:latin typeface="宋体" panose="02010600030101010101" pitchFamily="2" charset="-122"/>
                <a:ea typeface="宋体" panose="02010600030101010101" pitchFamily="2" charset="-122"/>
                <a:cs typeface="宋体" panose="02010600030101010101" pitchFamily="2" charset="-122"/>
              </a:rPr>
              <a:t>v6</a:t>
            </a:r>
            <a:r>
              <a:rPr lang="zh-CN" altLang="en-US" sz="2000" dirty="0">
                <a:latin typeface="宋体" panose="02010600030101010101" pitchFamily="2" charset="-122"/>
                <a:ea typeface="宋体" panose="02010600030101010101" pitchFamily="2" charset="-122"/>
                <a:cs typeface="宋体" panose="02010600030101010101" pitchFamily="2" charset="-122"/>
              </a:rPr>
              <a:t>都被松弛了，而且不在队列中，所以要它们都加入到队列中：</a:t>
            </a:r>
            <a:r>
              <a:rPr lang="en-US" altLang="zh-CN" sz="2000" dirty="0">
                <a:latin typeface="宋体" panose="02010600030101010101" pitchFamily="2" charset="-122"/>
                <a:ea typeface="宋体" panose="02010600030101010101" pitchFamily="2" charset="-122"/>
                <a:cs typeface="宋体" panose="02010600030101010101" pitchFamily="2" charset="-122"/>
              </a:rPr>
              <a:t>{v3</a:t>
            </a:r>
            <a:r>
              <a:rPr lang="zh-CN" altLang="en-US" sz="2000" dirty="0">
                <a:latin typeface="宋体" panose="02010600030101010101" pitchFamily="2" charset="-122"/>
                <a:ea typeface="宋体" panose="02010600030101010101" pitchFamily="2" charset="-122"/>
                <a:cs typeface="宋体" panose="02010600030101010101" pitchFamily="2" charset="-122"/>
              </a:rPr>
              <a:t>，</a:t>
            </a:r>
            <a:r>
              <a:rPr lang="en-US" altLang="zh-CN" sz="2000" dirty="0">
                <a:latin typeface="宋体" panose="02010600030101010101" pitchFamily="2" charset="-122"/>
                <a:ea typeface="宋体" panose="02010600030101010101" pitchFamily="2" charset="-122"/>
                <a:cs typeface="宋体" panose="02010600030101010101" pitchFamily="2" charset="-122"/>
              </a:rPr>
              <a:t>v5</a:t>
            </a:r>
            <a:r>
              <a:rPr lang="zh-CN" altLang="en-US" sz="2000" dirty="0">
                <a:latin typeface="宋体" panose="02010600030101010101" pitchFamily="2" charset="-122"/>
                <a:ea typeface="宋体" panose="02010600030101010101" pitchFamily="2" charset="-122"/>
                <a:cs typeface="宋体" panose="02010600030101010101" pitchFamily="2" charset="-122"/>
              </a:rPr>
              <a:t>，</a:t>
            </a:r>
            <a:r>
              <a:rPr lang="en-US" altLang="zh-CN" sz="2000" dirty="0">
                <a:latin typeface="宋体" panose="02010600030101010101" pitchFamily="2" charset="-122"/>
                <a:ea typeface="宋体" panose="02010600030101010101" pitchFamily="2" charset="-122"/>
                <a:cs typeface="宋体" panose="02010600030101010101" pitchFamily="2" charset="-122"/>
              </a:rPr>
              <a:t>v6}</a:t>
            </a:r>
            <a:endParaRPr lang="en-US" altLang="zh-CN" sz="2000" dirty="0">
              <a:latin typeface="宋体" panose="02010600030101010101" pitchFamily="2" charset="-122"/>
              <a:ea typeface="宋体" panose="02010600030101010101" pitchFamily="2" charset="-122"/>
              <a:cs typeface="宋体" panose="02010600030101010101" pitchFamily="2" charset="-122"/>
            </a:endParaRPr>
          </a:p>
        </p:txBody>
      </p:sp>
      <p:graphicFrame>
        <p:nvGraphicFramePr>
          <p:cNvPr id="4" name="对象 3"/>
          <p:cNvGraphicFramePr/>
          <p:nvPr/>
        </p:nvGraphicFramePr>
        <p:xfrm>
          <a:off x="58420" y="1576705"/>
          <a:ext cx="3488055" cy="3723640"/>
        </p:xfrm>
        <a:graphic>
          <a:graphicData uri="http://schemas.openxmlformats.org/presentationml/2006/ole">
            <mc:AlternateContent xmlns:mc="http://schemas.openxmlformats.org/markup-compatibility/2006">
              <mc:Choice xmlns:v="urn:schemas-microsoft-com:vml" Requires="v">
                <p:oleObj spid="_x0000_s2050" name="" r:id="rId1" imgW="3594100" imgH="3721100" progId="Paint.Picture">
                  <p:embed/>
                </p:oleObj>
              </mc:Choice>
              <mc:Fallback>
                <p:oleObj name="" r:id="rId1" imgW="3594100" imgH="3721100" progId="Paint.Picture">
                  <p:embed/>
                  <p:pic>
                    <p:nvPicPr>
                      <p:cNvPr id="0" name="图片 2049"/>
                      <p:cNvPicPr/>
                      <p:nvPr/>
                    </p:nvPicPr>
                    <p:blipFill>
                      <a:blip r:embed="rId2"/>
                      <a:srcRect l="3036"/>
                      <a:stretch>
                        <a:fillRect/>
                      </a:stretch>
                    </p:blipFill>
                    <p:spPr>
                      <a:xfrm>
                        <a:off x="58420" y="1576705"/>
                        <a:ext cx="3488055" cy="3723640"/>
                      </a:xfrm>
                      <a:prstGeom prst="rect">
                        <a:avLst/>
                      </a:prstGeom>
                    </p:spPr>
                  </p:pic>
                </p:oleObj>
              </mc:Fallback>
            </mc:AlternateContent>
          </a:graphicData>
        </a:graphic>
      </p:graphicFrame>
      <p:graphicFrame>
        <p:nvGraphicFramePr>
          <p:cNvPr id="3" name="对象 2"/>
          <p:cNvGraphicFramePr/>
          <p:nvPr/>
        </p:nvGraphicFramePr>
        <p:xfrm>
          <a:off x="2847975" y="1242695"/>
          <a:ext cx="6154420" cy="835660"/>
        </p:xfrm>
        <a:graphic>
          <a:graphicData uri="http://schemas.openxmlformats.org/presentationml/2006/ole">
            <mc:AlternateContent xmlns:mc="http://schemas.openxmlformats.org/markup-compatibility/2006">
              <mc:Choice xmlns:v="urn:schemas-microsoft-com:vml" Requires="v">
                <p:oleObj spid="_x0000_s2051" name="" r:id="rId3" imgW="8870950" imgH="1409700" progId="Paint.Picture">
                  <p:embed/>
                </p:oleObj>
              </mc:Choice>
              <mc:Fallback>
                <p:oleObj name="" r:id="rId3" imgW="8870950" imgH="1409700" progId="Paint.Picture">
                  <p:embed/>
                  <p:pic>
                    <p:nvPicPr>
                      <p:cNvPr id="0" name="图片 2050"/>
                      <p:cNvPicPr/>
                      <p:nvPr/>
                    </p:nvPicPr>
                    <p:blipFill>
                      <a:blip r:embed="rId4"/>
                      <a:stretch>
                        <a:fillRect/>
                      </a:stretch>
                    </p:blipFill>
                    <p:spPr>
                      <a:xfrm>
                        <a:off x="2847975" y="1242695"/>
                        <a:ext cx="6154420" cy="835660"/>
                      </a:xfrm>
                      <a:prstGeom prst="rect">
                        <a:avLst/>
                      </a:prstGeom>
                    </p:spPr>
                  </p:pic>
                </p:oleObj>
              </mc:Fallback>
            </mc:AlternateContent>
          </a:graphicData>
        </a:graphic>
      </p:graphicFrame>
      <p:graphicFrame>
        <p:nvGraphicFramePr>
          <p:cNvPr id="12" name="对象 11"/>
          <p:cNvGraphicFramePr/>
          <p:nvPr/>
        </p:nvGraphicFramePr>
        <p:xfrm>
          <a:off x="3004185" y="4277360"/>
          <a:ext cx="5998210" cy="803910"/>
        </p:xfrm>
        <a:graphic>
          <a:graphicData uri="http://schemas.openxmlformats.org/presentationml/2006/ole">
            <mc:AlternateContent xmlns:mc="http://schemas.openxmlformats.org/markup-compatibility/2006">
              <mc:Choice xmlns:v="urn:schemas-microsoft-com:vml" Requires="v">
                <p:oleObj spid="_x0000_s2052" name="" r:id="rId5" imgW="11614150" imgH="1847850" progId="Paint.Picture">
                  <p:embed/>
                </p:oleObj>
              </mc:Choice>
              <mc:Fallback>
                <p:oleObj name="" r:id="rId5" imgW="11614150" imgH="1847850" progId="Paint.Picture">
                  <p:embed/>
                  <p:pic>
                    <p:nvPicPr>
                      <p:cNvPr id="0" name="图片 2051"/>
                      <p:cNvPicPr/>
                      <p:nvPr/>
                    </p:nvPicPr>
                    <p:blipFill>
                      <a:blip r:embed="rId6"/>
                      <a:stretch>
                        <a:fillRect/>
                      </a:stretch>
                    </p:blipFill>
                    <p:spPr>
                      <a:xfrm>
                        <a:off x="3004185" y="4277360"/>
                        <a:ext cx="5998210" cy="803910"/>
                      </a:xfrm>
                      <a:prstGeom prst="rect">
                        <a:avLst/>
                      </a:prstGeom>
                    </p:spPr>
                  </p:pic>
                </p:oleObj>
              </mc:Fallback>
            </mc:AlternateContent>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3648807" y="2520342"/>
            <a:ext cx="5169143" cy="1630045"/>
          </a:xfrm>
          <a:prstGeom prst="rect">
            <a:avLst/>
          </a:prstGeom>
          <a:noFill/>
        </p:spPr>
        <p:txBody>
          <a:bodyPr wrap="square" rtlCol="0">
            <a:spAutoFit/>
          </a:bodyPr>
          <a:lstStyle/>
          <a:p>
            <a:r>
              <a:rPr lang="zh-CN" altLang="en-US" sz="2000" dirty="0">
                <a:latin typeface="宋体" panose="02010600030101010101" pitchFamily="2" charset="-122"/>
                <a:ea typeface="宋体" panose="02010600030101010101" pitchFamily="2" charset="-122"/>
                <a:cs typeface="宋体" panose="02010600030101010101" pitchFamily="2" charset="-122"/>
              </a:rPr>
              <a:t>第二次循环</a:t>
            </a:r>
            <a:endParaRPr lang="zh-CN" altLang="en-US" sz="2000" dirty="0">
              <a:latin typeface="宋体" panose="02010600030101010101" pitchFamily="2" charset="-122"/>
              <a:ea typeface="宋体" panose="02010600030101010101" pitchFamily="2" charset="-122"/>
              <a:cs typeface="宋体" panose="02010600030101010101" pitchFamily="2" charset="-122"/>
            </a:endParaRPr>
          </a:p>
          <a:p>
            <a:r>
              <a:rPr lang="zh-CN" altLang="en-US" sz="2000" dirty="0">
                <a:latin typeface="宋体" panose="02010600030101010101" pitchFamily="2" charset="-122"/>
                <a:ea typeface="宋体" panose="02010600030101010101" pitchFamily="2" charset="-122"/>
                <a:cs typeface="宋体" panose="02010600030101010101" pitchFamily="2" charset="-122"/>
              </a:rPr>
              <a:t>此时，队首元素为</a:t>
            </a:r>
            <a:r>
              <a:rPr lang="en-US" altLang="zh-CN" sz="2000" dirty="0">
                <a:latin typeface="宋体" panose="02010600030101010101" pitchFamily="2" charset="-122"/>
                <a:ea typeface="宋体" panose="02010600030101010101" pitchFamily="2" charset="-122"/>
                <a:cs typeface="宋体" panose="02010600030101010101" pitchFamily="2" charset="-122"/>
              </a:rPr>
              <a:t>v3</a:t>
            </a:r>
            <a:r>
              <a:rPr lang="zh-CN" altLang="en-US" sz="2000" dirty="0">
                <a:latin typeface="宋体" panose="02010600030101010101" pitchFamily="2" charset="-122"/>
                <a:ea typeface="宋体" panose="02010600030101010101" pitchFamily="2" charset="-122"/>
                <a:cs typeface="宋体" panose="02010600030101010101" pitchFamily="2" charset="-122"/>
              </a:rPr>
              <a:t>，</a:t>
            </a:r>
            <a:r>
              <a:rPr lang="en-US" altLang="zh-CN" sz="2000" dirty="0">
                <a:latin typeface="宋体" panose="02010600030101010101" pitchFamily="2" charset="-122"/>
                <a:ea typeface="宋体" panose="02010600030101010101" pitchFamily="2" charset="-122"/>
                <a:cs typeface="宋体" panose="02010600030101010101" pitchFamily="2" charset="-122"/>
              </a:rPr>
              <a:t>v3</a:t>
            </a:r>
            <a:r>
              <a:rPr lang="zh-CN" altLang="en-US" sz="2000" dirty="0">
                <a:latin typeface="宋体" panose="02010600030101010101" pitchFamily="2" charset="-122"/>
                <a:ea typeface="宋体" panose="02010600030101010101" pitchFamily="2" charset="-122"/>
                <a:cs typeface="宋体" panose="02010600030101010101" pitchFamily="2" charset="-122"/>
              </a:rPr>
              <a:t>出队列，然后，对以</a:t>
            </a:r>
            <a:r>
              <a:rPr lang="en-US" altLang="zh-CN" sz="2000" dirty="0">
                <a:latin typeface="宋体" panose="02010600030101010101" pitchFamily="2" charset="-122"/>
                <a:ea typeface="宋体" panose="02010600030101010101" pitchFamily="2" charset="-122"/>
                <a:cs typeface="宋体" panose="02010600030101010101" pitchFamily="2" charset="-122"/>
              </a:rPr>
              <a:t>v3</a:t>
            </a:r>
            <a:r>
              <a:rPr lang="zh-CN" altLang="en-US" sz="2000" dirty="0">
                <a:latin typeface="宋体" panose="02010600030101010101" pitchFamily="2" charset="-122"/>
                <a:ea typeface="宋体" panose="02010600030101010101" pitchFamily="2" charset="-122"/>
                <a:cs typeface="宋体" panose="02010600030101010101" pitchFamily="2" charset="-122"/>
              </a:rPr>
              <a:t>为弧尾的边对应的弧头顶点进行松弛操作，可以发现</a:t>
            </a:r>
            <a:r>
              <a:rPr lang="en-US" altLang="zh-CN" sz="2000" dirty="0">
                <a:latin typeface="宋体" panose="02010600030101010101" pitchFamily="2" charset="-122"/>
                <a:ea typeface="宋体" panose="02010600030101010101" pitchFamily="2" charset="-122"/>
                <a:cs typeface="宋体" panose="02010600030101010101" pitchFamily="2" charset="-122"/>
              </a:rPr>
              <a:t>v1</a:t>
            </a:r>
            <a:r>
              <a:rPr lang="zh-CN" altLang="en-US" sz="2000" dirty="0">
                <a:latin typeface="宋体" panose="02010600030101010101" pitchFamily="2" charset="-122"/>
                <a:ea typeface="宋体" panose="02010600030101010101" pitchFamily="2" charset="-122"/>
                <a:cs typeface="宋体" panose="02010600030101010101" pitchFamily="2" charset="-122"/>
              </a:rPr>
              <a:t>到</a:t>
            </a:r>
            <a:r>
              <a:rPr lang="en-US" altLang="zh-CN" sz="2000" dirty="0">
                <a:latin typeface="宋体" panose="02010600030101010101" pitchFamily="2" charset="-122"/>
                <a:ea typeface="宋体" panose="02010600030101010101" pitchFamily="2" charset="-122"/>
                <a:cs typeface="宋体" panose="02010600030101010101" pitchFamily="2" charset="-122"/>
              </a:rPr>
              <a:t>v4</a:t>
            </a:r>
            <a:r>
              <a:rPr lang="zh-CN" altLang="en-US" sz="2000" dirty="0">
                <a:latin typeface="宋体" panose="02010600030101010101" pitchFamily="2" charset="-122"/>
                <a:ea typeface="宋体" panose="02010600030101010101" pitchFamily="2" charset="-122"/>
                <a:cs typeface="宋体" panose="02010600030101010101" pitchFamily="2" charset="-122"/>
              </a:rPr>
              <a:t>的边，经过</a:t>
            </a:r>
            <a:r>
              <a:rPr lang="en-US" altLang="zh-CN" sz="2000" dirty="0">
                <a:latin typeface="宋体" panose="02010600030101010101" pitchFamily="2" charset="-122"/>
                <a:ea typeface="宋体" panose="02010600030101010101" pitchFamily="2" charset="-122"/>
                <a:cs typeface="宋体" panose="02010600030101010101" pitchFamily="2" charset="-122"/>
              </a:rPr>
              <a:t>v3</a:t>
            </a:r>
            <a:r>
              <a:rPr lang="zh-CN" altLang="en-US" sz="2000" dirty="0">
                <a:latin typeface="宋体" panose="02010600030101010101" pitchFamily="2" charset="-122"/>
                <a:ea typeface="宋体" panose="02010600030101010101" pitchFamily="2" charset="-122"/>
                <a:cs typeface="宋体" panose="02010600030101010101" pitchFamily="2" charset="-122"/>
              </a:rPr>
              <a:t>松弛变短了，所以更新</a:t>
            </a:r>
            <a:r>
              <a:rPr lang="en-US" altLang="zh-CN" sz="2000" dirty="0">
                <a:latin typeface="宋体" panose="02010600030101010101" pitchFamily="2" charset="-122"/>
                <a:ea typeface="宋体" panose="02010600030101010101" pitchFamily="2" charset="-122"/>
                <a:cs typeface="宋体" panose="02010600030101010101" pitchFamily="2" charset="-122"/>
              </a:rPr>
              <a:t>dis</a:t>
            </a:r>
            <a:r>
              <a:rPr lang="zh-CN" altLang="en-US" sz="2000" dirty="0">
                <a:latin typeface="宋体" panose="02010600030101010101" pitchFamily="2" charset="-122"/>
                <a:ea typeface="宋体" panose="02010600030101010101" pitchFamily="2" charset="-122"/>
                <a:cs typeface="宋体" panose="02010600030101010101" pitchFamily="2" charset="-122"/>
              </a:rPr>
              <a:t>数组，得到如下结果： </a:t>
            </a:r>
            <a:endParaRPr lang="zh-CN" altLang="en-US" sz="2000" dirty="0">
              <a:latin typeface="宋体" panose="02010600030101010101" pitchFamily="2" charset="-122"/>
              <a:ea typeface="宋体" panose="02010600030101010101" pitchFamily="2" charset="-122"/>
              <a:cs typeface="宋体" panose="02010600030101010101" pitchFamily="2" charset="-122"/>
            </a:endParaRPr>
          </a:p>
        </p:txBody>
      </p:sp>
      <p:sp>
        <p:nvSpPr>
          <p:cNvPr id="8" name="文本框 7"/>
          <p:cNvSpPr txBox="1"/>
          <p:nvPr/>
        </p:nvSpPr>
        <p:spPr>
          <a:xfrm>
            <a:off x="3648807" y="5403773"/>
            <a:ext cx="4964075" cy="1014730"/>
          </a:xfrm>
          <a:prstGeom prst="rect">
            <a:avLst/>
          </a:prstGeom>
          <a:noFill/>
        </p:spPr>
        <p:txBody>
          <a:bodyPr wrap="square" rtlCol="0">
            <a:spAutoFit/>
          </a:bodyPr>
          <a:lstStyle/>
          <a:p>
            <a:r>
              <a:rPr lang="zh-CN" altLang="en-US" sz="2000" dirty="0">
                <a:latin typeface="宋体" panose="02010600030101010101" pitchFamily="2" charset="-122"/>
                <a:ea typeface="宋体" panose="02010600030101010101" pitchFamily="2" charset="-122"/>
                <a:cs typeface="宋体" panose="02010600030101010101" pitchFamily="2" charset="-122"/>
              </a:rPr>
              <a:t>此时只有</a:t>
            </a:r>
            <a:r>
              <a:rPr lang="en-US" altLang="zh-CN" sz="2000" dirty="0">
                <a:latin typeface="宋体" panose="02010600030101010101" pitchFamily="2" charset="-122"/>
                <a:ea typeface="宋体" panose="02010600030101010101" pitchFamily="2" charset="-122"/>
                <a:cs typeface="宋体" panose="02010600030101010101" pitchFamily="2" charset="-122"/>
              </a:rPr>
              <a:t>v4</a:t>
            </a:r>
            <a:r>
              <a:rPr lang="zh-CN" altLang="en-US" sz="2000" dirty="0">
                <a:latin typeface="宋体" panose="02010600030101010101" pitchFamily="2" charset="-122"/>
                <a:ea typeface="宋体" panose="02010600030101010101" pitchFamily="2" charset="-122"/>
                <a:cs typeface="宋体" panose="02010600030101010101" pitchFamily="2" charset="-122"/>
              </a:rPr>
              <a:t>对应的值被更新了，而且</a:t>
            </a:r>
            <a:r>
              <a:rPr lang="en-US" altLang="zh-CN" sz="2000" dirty="0">
                <a:latin typeface="宋体" panose="02010600030101010101" pitchFamily="2" charset="-122"/>
                <a:ea typeface="宋体" panose="02010600030101010101" pitchFamily="2" charset="-122"/>
                <a:cs typeface="宋体" panose="02010600030101010101" pitchFamily="2" charset="-122"/>
              </a:rPr>
              <a:t>v4</a:t>
            </a:r>
            <a:r>
              <a:rPr lang="zh-CN" altLang="en-US" sz="2000" dirty="0">
                <a:latin typeface="宋体" panose="02010600030101010101" pitchFamily="2" charset="-122"/>
                <a:ea typeface="宋体" panose="02010600030101010101" pitchFamily="2" charset="-122"/>
                <a:cs typeface="宋体" panose="02010600030101010101" pitchFamily="2" charset="-122"/>
              </a:rPr>
              <a:t>不在队列中，则把它加入到队列中：</a:t>
            </a:r>
            <a:r>
              <a:rPr lang="en-US" altLang="zh-CN" sz="2000" dirty="0">
                <a:latin typeface="宋体" panose="02010600030101010101" pitchFamily="2" charset="-122"/>
                <a:ea typeface="宋体" panose="02010600030101010101" pitchFamily="2" charset="-122"/>
                <a:cs typeface="宋体" panose="02010600030101010101" pitchFamily="2" charset="-122"/>
              </a:rPr>
              <a:t>{v5,v6,v4}</a:t>
            </a:r>
            <a:endParaRPr lang="zh-CN" altLang="en-US" sz="2000" dirty="0">
              <a:latin typeface="宋体" panose="02010600030101010101" pitchFamily="2" charset="-122"/>
              <a:ea typeface="宋体" panose="02010600030101010101" pitchFamily="2" charset="-122"/>
              <a:cs typeface="宋体" panose="02010600030101010101" pitchFamily="2" charset="-122"/>
            </a:endParaRPr>
          </a:p>
        </p:txBody>
      </p:sp>
      <p:graphicFrame>
        <p:nvGraphicFramePr>
          <p:cNvPr id="4" name="对象 3"/>
          <p:cNvGraphicFramePr/>
          <p:nvPr/>
        </p:nvGraphicFramePr>
        <p:xfrm>
          <a:off x="68580" y="1567180"/>
          <a:ext cx="3488055" cy="3723640"/>
        </p:xfrm>
        <a:graphic>
          <a:graphicData uri="http://schemas.openxmlformats.org/presentationml/2006/ole">
            <mc:AlternateContent xmlns:mc="http://schemas.openxmlformats.org/markup-compatibility/2006">
              <mc:Choice xmlns:v="urn:schemas-microsoft-com:vml" Requires="v">
                <p:oleObj spid="_x0000_s3074" name="" r:id="rId1" imgW="3594100" imgH="3721100" progId="Paint.Picture">
                  <p:embed/>
                </p:oleObj>
              </mc:Choice>
              <mc:Fallback>
                <p:oleObj name="" r:id="rId1" imgW="3594100" imgH="3721100" progId="Paint.Picture">
                  <p:embed/>
                  <p:pic>
                    <p:nvPicPr>
                      <p:cNvPr id="0" name="图片 3073"/>
                      <p:cNvPicPr/>
                      <p:nvPr/>
                    </p:nvPicPr>
                    <p:blipFill>
                      <a:blip r:embed="rId2"/>
                      <a:srcRect l="3036"/>
                      <a:stretch>
                        <a:fillRect/>
                      </a:stretch>
                    </p:blipFill>
                    <p:spPr>
                      <a:xfrm>
                        <a:off x="68580" y="1567180"/>
                        <a:ext cx="3488055" cy="3723640"/>
                      </a:xfrm>
                      <a:prstGeom prst="rect">
                        <a:avLst/>
                      </a:prstGeom>
                    </p:spPr>
                  </p:pic>
                </p:oleObj>
              </mc:Fallback>
            </mc:AlternateContent>
          </a:graphicData>
        </a:graphic>
      </p:graphicFrame>
      <p:graphicFrame>
        <p:nvGraphicFramePr>
          <p:cNvPr id="12" name="对象 11"/>
          <p:cNvGraphicFramePr/>
          <p:nvPr/>
        </p:nvGraphicFramePr>
        <p:xfrm>
          <a:off x="3063875" y="1444625"/>
          <a:ext cx="5998210" cy="803910"/>
        </p:xfrm>
        <a:graphic>
          <a:graphicData uri="http://schemas.openxmlformats.org/presentationml/2006/ole">
            <mc:AlternateContent xmlns:mc="http://schemas.openxmlformats.org/markup-compatibility/2006">
              <mc:Choice xmlns:v="urn:schemas-microsoft-com:vml" Requires="v">
                <p:oleObj spid="_x0000_s3075" name="" r:id="rId3" imgW="11614150" imgH="1847850" progId="Paint.Picture">
                  <p:embed/>
                </p:oleObj>
              </mc:Choice>
              <mc:Fallback>
                <p:oleObj name="" r:id="rId3" imgW="11614150" imgH="1847850" progId="Paint.Picture">
                  <p:embed/>
                  <p:pic>
                    <p:nvPicPr>
                      <p:cNvPr id="0" name="图片 3074"/>
                      <p:cNvPicPr/>
                      <p:nvPr/>
                    </p:nvPicPr>
                    <p:blipFill>
                      <a:blip r:embed="rId4"/>
                      <a:stretch>
                        <a:fillRect/>
                      </a:stretch>
                    </p:blipFill>
                    <p:spPr>
                      <a:xfrm>
                        <a:off x="3063875" y="1444625"/>
                        <a:ext cx="5998210" cy="803910"/>
                      </a:xfrm>
                      <a:prstGeom prst="rect">
                        <a:avLst/>
                      </a:prstGeom>
                    </p:spPr>
                  </p:pic>
                </p:oleObj>
              </mc:Fallback>
            </mc:AlternateContent>
          </a:graphicData>
        </a:graphic>
      </p:graphicFrame>
      <p:graphicFrame>
        <p:nvGraphicFramePr>
          <p:cNvPr id="5" name="对象 4"/>
          <p:cNvGraphicFramePr/>
          <p:nvPr/>
        </p:nvGraphicFramePr>
        <p:xfrm>
          <a:off x="2879090" y="4307840"/>
          <a:ext cx="6028055" cy="995045"/>
        </p:xfrm>
        <a:graphic>
          <a:graphicData uri="http://schemas.openxmlformats.org/presentationml/2006/ole">
            <mc:AlternateContent xmlns:mc="http://schemas.openxmlformats.org/markup-compatibility/2006">
              <mc:Choice xmlns:v="urn:schemas-microsoft-com:vml" Requires="v">
                <p:oleObj spid="_x0000_s3076" name="" r:id="rId5" imgW="9290050" imgH="1517650" progId="Paint.Picture">
                  <p:embed/>
                </p:oleObj>
              </mc:Choice>
              <mc:Fallback>
                <p:oleObj name="" r:id="rId5" imgW="9290050" imgH="1517650" progId="Paint.Picture">
                  <p:embed/>
                  <p:pic>
                    <p:nvPicPr>
                      <p:cNvPr id="0" name="图片 3075"/>
                      <p:cNvPicPr/>
                      <p:nvPr/>
                    </p:nvPicPr>
                    <p:blipFill>
                      <a:blip r:embed="rId6"/>
                      <a:stretch>
                        <a:fillRect/>
                      </a:stretch>
                    </p:blipFill>
                    <p:spPr>
                      <a:xfrm>
                        <a:off x="2879090" y="4307840"/>
                        <a:ext cx="6028055" cy="995045"/>
                      </a:xfrm>
                      <a:prstGeom prst="rect">
                        <a:avLst/>
                      </a:prstGeom>
                    </p:spPr>
                  </p:pic>
                </p:oleObj>
              </mc:Fallback>
            </mc:AlternateContent>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2606964" y="216660"/>
            <a:ext cx="3761948" cy="584775"/>
          </a:xfrm>
          <a:prstGeom prst="rect">
            <a:avLst/>
          </a:prstGeom>
          <a:noFill/>
        </p:spPr>
        <p:txBody>
          <a:bodyPr wrap="square" rtlCol="0">
            <a:spAutoFit/>
          </a:bodyPr>
          <a:lstStyle/>
          <a:p>
            <a:pPr algn="ctr"/>
            <a:r>
              <a:rPr lang="en-US" altLang="zh-CN" sz="3200" dirty="0" smtClean="0">
                <a:solidFill>
                  <a:schemeClr val="bg1"/>
                </a:solidFill>
              </a:rPr>
              <a:t>SPF</a:t>
            </a:r>
            <a:r>
              <a:rPr lang="zh-CN" altLang="en-US" sz="3200" dirty="0" smtClean="0">
                <a:solidFill>
                  <a:schemeClr val="bg1"/>
                </a:solidFill>
              </a:rPr>
              <a:t>算法</a:t>
            </a:r>
            <a:r>
              <a:rPr lang="zh-CN" altLang="en-US" sz="3200" dirty="0">
                <a:solidFill>
                  <a:schemeClr val="bg1"/>
                </a:solidFill>
              </a:rPr>
              <a:t>原理</a:t>
            </a:r>
            <a:endParaRPr lang="zh-CN" altLang="en-US" sz="3200" dirty="0">
              <a:solidFill>
                <a:schemeClr val="bg1"/>
              </a:solidFill>
            </a:endParaRPr>
          </a:p>
        </p:txBody>
      </p:sp>
      <p:sp>
        <p:nvSpPr>
          <p:cNvPr id="6" name="文本框 5"/>
          <p:cNvSpPr txBox="1"/>
          <p:nvPr/>
        </p:nvSpPr>
        <p:spPr>
          <a:xfrm>
            <a:off x="3751677" y="2488694"/>
            <a:ext cx="5169143" cy="1938020"/>
          </a:xfrm>
          <a:prstGeom prst="rect">
            <a:avLst/>
          </a:prstGeom>
          <a:noFill/>
        </p:spPr>
        <p:txBody>
          <a:bodyPr wrap="square" rtlCol="0">
            <a:spAutoFit/>
          </a:bodyPr>
          <a:lstStyle/>
          <a:p>
            <a:r>
              <a:rPr lang="zh-CN" altLang="en-US" sz="2000" dirty="0">
                <a:latin typeface="宋体" panose="02010600030101010101" pitchFamily="2" charset="-122"/>
                <a:ea typeface="宋体" panose="02010600030101010101" pitchFamily="2" charset="-122"/>
                <a:cs typeface="宋体" panose="02010600030101010101" pitchFamily="2" charset="-122"/>
              </a:rPr>
              <a:t>第三次循环</a:t>
            </a:r>
            <a:endParaRPr lang="zh-CN" altLang="en-US" sz="2000" dirty="0">
              <a:latin typeface="宋体" panose="02010600030101010101" pitchFamily="2" charset="-122"/>
              <a:ea typeface="宋体" panose="02010600030101010101" pitchFamily="2" charset="-122"/>
              <a:cs typeface="宋体" panose="02010600030101010101" pitchFamily="2" charset="-122"/>
            </a:endParaRPr>
          </a:p>
          <a:p>
            <a:r>
              <a:rPr lang="zh-CN" altLang="en-US" sz="2000" dirty="0">
                <a:latin typeface="宋体" panose="02010600030101010101" pitchFamily="2" charset="-122"/>
                <a:ea typeface="宋体" panose="02010600030101010101" pitchFamily="2" charset="-122"/>
                <a:cs typeface="宋体" panose="02010600030101010101" pitchFamily="2" charset="-122"/>
              </a:rPr>
              <a:t>此时，队首元素为</a:t>
            </a:r>
            <a:r>
              <a:rPr lang="en-US" altLang="zh-CN" sz="2000" dirty="0">
                <a:latin typeface="宋体" panose="02010600030101010101" pitchFamily="2" charset="-122"/>
                <a:ea typeface="宋体" panose="02010600030101010101" pitchFamily="2" charset="-122"/>
                <a:cs typeface="宋体" panose="02010600030101010101" pitchFamily="2" charset="-122"/>
              </a:rPr>
              <a:t>v5</a:t>
            </a:r>
            <a:r>
              <a:rPr lang="zh-CN" altLang="en-US" sz="2000" dirty="0">
                <a:latin typeface="宋体" panose="02010600030101010101" pitchFamily="2" charset="-122"/>
                <a:ea typeface="宋体" panose="02010600030101010101" pitchFamily="2" charset="-122"/>
                <a:cs typeface="宋体" panose="02010600030101010101" pitchFamily="2" charset="-122"/>
              </a:rPr>
              <a:t>，</a:t>
            </a:r>
            <a:r>
              <a:rPr lang="en-US" altLang="zh-CN" sz="2000" dirty="0">
                <a:latin typeface="宋体" panose="02010600030101010101" pitchFamily="2" charset="-122"/>
                <a:ea typeface="宋体" panose="02010600030101010101" pitchFamily="2" charset="-122"/>
                <a:cs typeface="宋体" panose="02010600030101010101" pitchFamily="2" charset="-122"/>
              </a:rPr>
              <a:t>v5</a:t>
            </a:r>
            <a:r>
              <a:rPr lang="zh-CN" altLang="en-US" sz="2000" dirty="0">
                <a:latin typeface="宋体" panose="02010600030101010101" pitchFamily="2" charset="-122"/>
                <a:ea typeface="宋体" panose="02010600030101010101" pitchFamily="2" charset="-122"/>
                <a:cs typeface="宋体" panose="02010600030101010101" pitchFamily="2" charset="-122"/>
              </a:rPr>
              <a:t>出队列，然后，对以</a:t>
            </a:r>
            <a:r>
              <a:rPr lang="en-US" altLang="zh-CN" sz="2000" dirty="0">
                <a:latin typeface="宋体" panose="02010600030101010101" pitchFamily="2" charset="-122"/>
                <a:ea typeface="宋体" panose="02010600030101010101" pitchFamily="2" charset="-122"/>
                <a:cs typeface="宋体" panose="02010600030101010101" pitchFamily="2" charset="-122"/>
              </a:rPr>
              <a:t>v5</a:t>
            </a:r>
            <a:r>
              <a:rPr lang="zh-CN" altLang="en-US" sz="2000" dirty="0">
                <a:latin typeface="宋体" panose="02010600030101010101" pitchFamily="2" charset="-122"/>
                <a:ea typeface="宋体" panose="02010600030101010101" pitchFamily="2" charset="-122"/>
                <a:cs typeface="宋体" panose="02010600030101010101" pitchFamily="2" charset="-122"/>
              </a:rPr>
              <a:t>为弧尾的边对应的弧头顶点进行松弛操作，发现</a:t>
            </a:r>
            <a:r>
              <a:rPr lang="en-US" altLang="zh-CN" sz="2000" dirty="0">
                <a:latin typeface="宋体" panose="02010600030101010101" pitchFamily="2" charset="-122"/>
                <a:ea typeface="宋体" panose="02010600030101010101" pitchFamily="2" charset="-122"/>
                <a:cs typeface="宋体" panose="02010600030101010101" pitchFamily="2" charset="-122"/>
              </a:rPr>
              <a:t>v1</a:t>
            </a:r>
            <a:r>
              <a:rPr lang="zh-CN" altLang="en-US" sz="2000" dirty="0">
                <a:latin typeface="宋体" panose="02010600030101010101" pitchFamily="2" charset="-122"/>
                <a:ea typeface="宋体" panose="02010600030101010101" pitchFamily="2" charset="-122"/>
                <a:cs typeface="宋体" panose="02010600030101010101" pitchFamily="2" charset="-122"/>
              </a:rPr>
              <a:t>到</a:t>
            </a:r>
            <a:r>
              <a:rPr lang="en-US" altLang="zh-CN" sz="2000" dirty="0">
                <a:latin typeface="宋体" panose="02010600030101010101" pitchFamily="2" charset="-122"/>
                <a:ea typeface="宋体" panose="02010600030101010101" pitchFamily="2" charset="-122"/>
                <a:cs typeface="宋体" panose="02010600030101010101" pitchFamily="2" charset="-122"/>
              </a:rPr>
              <a:t>v4</a:t>
            </a:r>
            <a:r>
              <a:rPr lang="zh-CN" altLang="en-US" sz="2000" dirty="0">
                <a:latin typeface="宋体" panose="02010600030101010101" pitchFamily="2" charset="-122"/>
                <a:ea typeface="宋体" panose="02010600030101010101" pitchFamily="2" charset="-122"/>
                <a:cs typeface="宋体" panose="02010600030101010101" pitchFamily="2" charset="-122"/>
              </a:rPr>
              <a:t>和</a:t>
            </a:r>
            <a:r>
              <a:rPr lang="en-US" altLang="zh-CN" sz="2000" dirty="0">
                <a:latin typeface="宋体" panose="02010600030101010101" pitchFamily="2" charset="-122"/>
                <a:ea typeface="宋体" panose="02010600030101010101" pitchFamily="2" charset="-122"/>
                <a:cs typeface="宋体" panose="02010600030101010101" pitchFamily="2" charset="-122"/>
              </a:rPr>
              <a:t>v6</a:t>
            </a:r>
            <a:r>
              <a:rPr lang="zh-CN" altLang="en-US" sz="2000" dirty="0">
                <a:latin typeface="宋体" panose="02010600030101010101" pitchFamily="2" charset="-122"/>
                <a:ea typeface="宋体" panose="02010600030101010101" pitchFamily="2" charset="-122"/>
                <a:cs typeface="宋体" panose="02010600030101010101" pitchFamily="2" charset="-122"/>
              </a:rPr>
              <a:t>的最短路径，经过</a:t>
            </a:r>
            <a:r>
              <a:rPr lang="en-US" altLang="zh-CN" sz="2000" dirty="0">
                <a:latin typeface="宋体" panose="02010600030101010101" pitchFamily="2" charset="-122"/>
                <a:ea typeface="宋体" panose="02010600030101010101" pitchFamily="2" charset="-122"/>
                <a:cs typeface="宋体" panose="02010600030101010101" pitchFamily="2" charset="-122"/>
              </a:rPr>
              <a:t>v5</a:t>
            </a:r>
            <a:r>
              <a:rPr lang="zh-CN" altLang="en-US" sz="2000" dirty="0">
                <a:latin typeface="宋体" panose="02010600030101010101" pitchFamily="2" charset="-122"/>
                <a:ea typeface="宋体" panose="02010600030101010101" pitchFamily="2" charset="-122"/>
                <a:cs typeface="宋体" panose="02010600030101010101" pitchFamily="2" charset="-122"/>
              </a:rPr>
              <a:t>的松弛都变短了，更新</a:t>
            </a:r>
            <a:r>
              <a:rPr lang="en-US" altLang="zh-CN" sz="2000" dirty="0">
                <a:latin typeface="宋体" panose="02010600030101010101" pitchFamily="2" charset="-122"/>
                <a:ea typeface="宋体" panose="02010600030101010101" pitchFamily="2" charset="-122"/>
                <a:cs typeface="宋体" panose="02010600030101010101" pitchFamily="2" charset="-122"/>
              </a:rPr>
              <a:t>dis</a:t>
            </a:r>
            <a:r>
              <a:rPr lang="zh-CN" altLang="en-US" sz="2000" dirty="0">
                <a:latin typeface="宋体" panose="02010600030101010101" pitchFamily="2" charset="-122"/>
                <a:ea typeface="宋体" panose="02010600030101010101" pitchFamily="2" charset="-122"/>
                <a:cs typeface="宋体" panose="02010600030101010101" pitchFamily="2" charset="-122"/>
              </a:rPr>
              <a:t>的数组，得到如下结果： </a:t>
            </a:r>
            <a:endParaRPr lang="zh-CN" altLang="en-US" sz="2000" dirty="0">
              <a:latin typeface="宋体" panose="02010600030101010101" pitchFamily="2" charset="-122"/>
              <a:ea typeface="宋体" panose="02010600030101010101" pitchFamily="2" charset="-122"/>
              <a:cs typeface="宋体" panose="02010600030101010101" pitchFamily="2" charset="-122"/>
            </a:endParaRPr>
          </a:p>
        </p:txBody>
      </p:sp>
      <p:sp>
        <p:nvSpPr>
          <p:cNvPr id="9" name="文本框 8"/>
          <p:cNvSpPr txBox="1"/>
          <p:nvPr/>
        </p:nvSpPr>
        <p:spPr>
          <a:xfrm>
            <a:off x="3853875" y="5396396"/>
            <a:ext cx="4964075" cy="1014730"/>
          </a:xfrm>
          <a:prstGeom prst="rect">
            <a:avLst/>
          </a:prstGeom>
          <a:noFill/>
        </p:spPr>
        <p:txBody>
          <a:bodyPr wrap="square" rtlCol="0">
            <a:spAutoFit/>
          </a:bodyPr>
          <a:lstStyle/>
          <a:p>
            <a:r>
              <a:rPr lang="zh-CN" altLang="en-US" sz="2000" dirty="0">
                <a:latin typeface="宋体" panose="02010600030101010101" pitchFamily="2" charset="-122"/>
                <a:ea typeface="宋体" panose="02010600030101010101" pitchFamily="2" charset="-122"/>
                <a:cs typeface="宋体" panose="02010600030101010101" pitchFamily="2" charset="-122"/>
              </a:rPr>
              <a:t>我们发现</a:t>
            </a:r>
            <a:r>
              <a:rPr lang="en-US" altLang="zh-CN" sz="2000" dirty="0">
                <a:latin typeface="宋体" panose="02010600030101010101" pitchFamily="2" charset="-122"/>
                <a:ea typeface="宋体" panose="02010600030101010101" pitchFamily="2" charset="-122"/>
                <a:cs typeface="宋体" panose="02010600030101010101" pitchFamily="2" charset="-122"/>
              </a:rPr>
              <a:t>v4</a:t>
            </a:r>
            <a:r>
              <a:rPr lang="zh-CN" altLang="en-US" sz="2000" dirty="0">
                <a:latin typeface="宋体" panose="02010600030101010101" pitchFamily="2" charset="-122"/>
                <a:ea typeface="宋体" panose="02010600030101010101" pitchFamily="2" charset="-122"/>
                <a:cs typeface="宋体" panose="02010600030101010101" pitchFamily="2" charset="-122"/>
              </a:rPr>
              <a:t>、</a:t>
            </a:r>
            <a:r>
              <a:rPr lang="en-US" altLang="zh-CN" sz="2000" dirty="0">
                <a:latin typeface="宋体" panose="02010600030101010101" pitchFamily="2" charset="-122"/>
                <a:ea typeface="宋体" panose="02010600030101010101" pitchFamily="2" charset="-122"/>
                <a:cs typeface="宋体" panose="02010600030101010101" pitchFamily="2" charset="-122"/>
              </a:rPr>
              <a:t>v6</a:t>
            </a:r>
            <a:r>
              <a:rPr lang="zh-CN" altLang="en-US" sz="2000" dirty="0">
                <a:latin typeface="宋体" panose="02010600030101010101" pitchFamily="2" charset="-122"/>
                <a:ea typeface="宋体" panose="02010600030101010101" pitchFamily="2" charset="-122"/>
                <a:cs typeface="宋体" panose="02010600030101010101" pitchFamily="2" charset="-122"/>
              </a:rPr>
              <a:t>对应的值都被更新了，但是他们都在队列中了，所以不用对队列做任何操作。队列值为：</a:t>
            </a:r>
            <a:r>
              <a:rPr lang="en-US" altLang="zh-CN" sz="2000" dirty="0">
                <a:latin typeface="宋体" panose="02010600030101010101" pitchFamily="2" charset="-122"/>
                <a:ea typeface="宋体" panose="02010600030101010101" pitchFamily="2" charset="-122"/>
                <a:cs typeface="宋体" panose="02010600030101010101" pitchFamily="2" charset="-122"/>
              </a:rPr>
              <a:t>{v6</a:t>
            </a:r>
            <a:r>
              <a:rPr lang="zh-CN" altLang="en-US" sz="2000" dirty="0">
                <a:latin typeface="宋体" panose="02010600030101010101" pitchFamily="2" charset="-122"/>
                <a:ea typeface="宋体" panose="02010600030101010101" pitchFamily="2" charset="-122"/>
                <a:cs typeface="宋体" panose="02010600030101010101" pitchFamily="2" charset="-122"/>
              </a:rPr>
              <a:t>，</a:t>
            </a:r>
            <a:r>
              <a:rPr lang="en-US" altLang="zh-CN" sz="2000" dirty="0">
                <a:latin typeface="宋体" panose="02010600030101010101" pitchFamily="2" charset="-122"/>
                <a:ea typeface="宋体" panose="02010600030101010101" pitchFamily="2" charset="-122"/>
                <a:cs typeface="宋体" panose="02010600030101010101" pitchFamily="2" charset="-122"/>
              </a:rPr>
              <a:t>v4}</a:t>
            </a:r>
            <a:endParaRPr lang="zh-CN" altLang="en-US" sz="2400" dirty="0">
              <a:latin typeface="宋体" panose="02010600030101010101" pitchFamily="2" charset="-122"/>
              <a:ea typeface="宋体" panose="02010600030101010101" pitchFamily="2" charset="-122"/>
              <a:cs typeface="宋体" panose="02010600030101010101" pitchFamily="2" charset="-122"/>
            </a:endParaRPr>
          </a:p>
        </p:txBody>
      </p:sp>
      <p:graphicFrame>
        <p:nvGraphicFramePr>
          <p:cNvPr id="3" name="对象 2"/>
          <p:cNvGraphicFramePr/>
          <p:nvPr/>
        </p:nvGraphicFramePr>
        <p:xfrm>
          <a:off x="3117215" y="1355725"/>
          <a:ext cx="6028055" cy="995045"/>
        </p:xfrm>
        <a:graphic>
          <a:graphicData uri="http://schemas.openxmlformats.org/presentationml/2006/ole">
            <mc:AlternateContent xmlns:mc="http://schemas.openxmlformats.org/markup-compatibility/2006">
              <mc:Choice xmlns:v="urn:schemas-microsoft-com:vml" Requires="v">
                <p:oleObj spid="_x0000_s4098" name="" r:id="rId1" imgW="9290050" imgH="1517650" progId="Paint.Picture">
                  <p:embed/>
                </p:oleObj>
              </mc:Choice>
              <mc:Fallback>
                <p:oleObj name="" r:id="rId1" imgW="9290050" imgH="1517650" progId="Paint.Picture">
                  <p:embed/>
                  <p:pic>
                    <p:nvPicPr>
                      <p:cNvPr id="0" name="图片 4097"/>
                      <p:cNvPicPr/>
                      <p:nvPr/>
                    </p:nvPicPr>
                    <p:blipFill>
                      <a:blip r:embed="rId2"/>
                      <a:stretch>
                        <a:fillRect/>
                      </a:stretch>
                    </p:blipFill>
                    <p:spPr>
                      <a:xfrm>
                        <a:off x="3117215" y="1355725"/>
                        <a:ext cx="6028055" cy="995045"/>
                      </a:xfrm>
                      <a:prstGeom prst="rect">
                        <a:avLst/>
                      </a:prstGeom>
                    </p:spPr>
                  </p:pic>
                </p:oleObj>
              </mc:Fallback>
            </mc:AlternateContent>
          </a:graphicData>
        </a:graphic>
      </p:graphicFrame>
      <p:graphicFrame>
        <p:nvGraphicFramePr>
          <p:cNvPr id="7" name="对象 6"/>
          <p:cNvGraphicFramePr/>
          <p:nvPr/>
        </p:nvGraphicFramePr>
        <p:xfrm>
          <a:off x="0" y="2094230"/>
          <a:ext cx="3488055" cy="3723640"/>
        </p:xfrm>
        <a:graphic>
          <a:graphicData uri="http://schemas.openxmlformats.org/presentationml/2006/ole">
            <mc:AlternateContent xmlns:mc="http://schemas.openxmlformats.org/markup-compatibility/2006">
              <mc:Choice xmlns:v="urn:schemas-microsoft-com:vml" Requires="v">
                <p:oleObj spid="_x0000_s4099" name="" r:id="rId3" imgW="3594100" imgH="3721100" progId="Paint.Picture">
                  <p:embed/>
                </p:oleObj>
              </mc:Choice>
              <mc:Fallback>
                <p:oleObj name="" r:id="rId3" imgW="3594100" imgH="3721100" progId="Paint.Picture">
                  <p:embed/>
                  <p:pic>
                    <p:nvPicPr>
                      <p:cNvPr id="0" name="图片 4098"/>
                      <p:cNvPicPr/>
                      <p:nvPr/>
                    </p:nvPicPr>
                    <p:blipFill>
                      <a:blip r:embed="rId4"/>
                      <a:srcRect l="3036"/>
                      <a:stretch>
                        <a:fillRect/>
                      </a:stretch>
                    </p:blipFill>
                    <p:spPr>
                      <a:xfrm>
                        <a:off x="0" y="2094230"/>
                        <a:ext cx="3488055" cy="3723640"/>
                      </a:xfrm>
                      <a:prstGeom prst="rect">
                        <a:avLst/>
                      </a:prstGeom>
                    </p:spPr>
                  </p:pic>
                </p:oleObj>
              </mc:Fallback>
            </mc:AlternateContent>
          </a:graphicData>
        </a:graphic>
      </p:graphicFrame>
      <p:graphicFrame>
        <p:nvGraphicFramePr>
          <p:cNvPr id="12" name="对象 11"/>
          <p:cNvGraphicFramePr/>
          <p:nvPr/>
        </p:nvGraphicFramePr>
        <p:xfrm>
          <a:off x="3239135" y="4511040"/>
          <a:ext cx="5906135" cy="885190"/>
        </p:xfrm>
        <a:graphic>
          <a:graphicData uri="http://schemas.openxmlformats.org/presentationml/2006/ole">
            <mc:AlternateContent xmlns:mc="http://schemas.openxmlformats.org/markup-compatibility/2006">
              <mc:Choice xmlns:v="urn:schemas-microsoft-com:vml" Requires="v">
                <p:oleObj spid="_x0000_s4100" name="" r:id="rId5" imgW="9029700" imgH="1530350" progId="Paint.Picture">
                  <p:embed/>
                </p:oleObj>
              </mc:Choice>
              <mc:Fallback>
                <p:oleObj name="" r:id="rId5" imgW="9029700" imgH="1530350" progId="Paint.Picture">
                  <p:embed/>
                  <p:pic>
                    <p:nvPicPr>
                      <p:cNvPr id="0" name="图片 4099"/>
                      <p:cNvPicPr/>
                      <p:nvPr/>
                    </p:nvPicPr>
                    <p:blipFill>
                      <a:blip r:embed="rId6"/>
                      <a:stretch>
                        <a:fillRect/>
                      </a:stretch>
                    </p:blipFill>
                    <p:spPr>
                      <a:xfrm>
                        <a:off x="3239135" y="4511040"/>
                        <a:ext cx="5906135" cy="885190"/>
                      </a:xfrm>
                      <a:prstGeom prst="rect">
                        <a:avLst/>
                      </a:prstGeom>
                    </p:spPr>
                  </p:pic>
                </p:oleObj>
              </mc:Fallback>
            </mc:AlternateContent>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2606964" y="216660"/>
            <a:ext cx="3761948" cy="584775"/>
          </a:xfrm>
          <a:prstGeom prst="rect">
            <a:avLst/>
          </a:prstGeom>
          <a:noFill/>
        </p:spPr>
        <p:txBody>
          <a:bodyPr wrap="square" rtlCol="0">
            <a:spAutoFit/>
          </a:bodyPr>
          <a:lstStyle/>
          <a:p>
            <a:pPr algn="ctr"/>
            <a:r>
              <a:rPr lang="en-US" altLang="zh-CN" sz="3200" dirty="0">
                <a:solidFill>
                  <a:schemeClr val="bg1"/>
                </a:solidFill>
              </a:rPr>
              <a:t>SPFA</a:t>
            </a:r>
            <a:r>
              <a:rPr lang="zh-CN" altLang="en-US" sz="3200" dirty="0">
                <a:solidFill>
                  <a:schemeClr val="bg1"/>
                </a:solidFill>
              </a:rPr>
              <a:t>算法原理</a:t>
            </a:r>
            <a:endParaRPr lang="zh-CN" altLang="en-US" sz="3200" dirty="0">
              <a:solidFill>
                <a:schemeClr val="bg1"/>
              </a:solidFill>
            </a:endParaRPr>
          </a:p>
        </p:txBody>
      </p:sp>
      <p:sp>
        <p:nvSpPr>
          <p:cNvPr id="4" name="文本框 3"/>
          <p:cNvSpPr txBox="1"/>
          <p:nvPr/>
        </p:nvSpPr>
        <p:spPr>
          <a:xfrm>
            <a:off x="3641735" y="1626894"/>
            <a:ext cx="5112573" cy="1938020"/>
          </a:xfrm>
          <a:prstGeom prst="rect">
            <a:avLst/>
          </a:prstGeom>
          <a:noFill/>
        </p:spPr>
        <p:txBody>
          <a:bodyPr wrap="square" rtlCol="0">
            <a:spAutoFit/>
          </a:bodyPr>
          <a:lstStyle/>
          <a:p>
            <a:r>
              <a:rPr lang="zh-CN" altLang="en-US" sz="2000" dirty="0">
                <a:latin typeface="宋体" panose="02010600030101010101" pitchFamily="2" charset="-122"/>
                <a:ea typeface="宋体" panose="02010600030101010101" pitchFamily="2" charset="-122"/>
                <a:cs typeface="宋体" panose="02010600030101010101" pitchFamily="2" charset="-122"/>
              </a:rPr>
              <a:t>第四次循环 </a:t>
            </a:r>
            <a:br>
              <a:rPr lang="zh-CN" altLang="en-US" sz="2000" dirty="0">
                <a:latin typeface="宋体" panose="02010600030101010101" pitchFamily="2" charset="-122"/>
                <a:ea typeface="宋体" panose="02010600030101010101" pitchFamily="2" charset="-122"/>
                <a:cs typeface="宋体" panose="02010600030101010101" pitchFamily="2" charset="-122"/>
              </a:rPr>
            </a:br>
            <a:r>
              <a:rPr lang="zh-CN" altLang="en-US" sz="2000" dirty="0">
                <a:latin typeface="宋体" panose="02010600030101010101" pitchFamily="2" charset="-122"/>
                <a:ea typeface="宋体" panose="02010600030101010101" pitchFamily="2" charset="-122"/>
                <a:cs typeface="宋体" panose="02010600030101010101" pitchFamily="2" charset="-122"/>
              </a:rPr>
              <a:t>此时，队首元素为</a:t>
            </a:r>
            <a:r>
              <a:rPr lang="en-US" altLang="zh-CN" sz="2000" dirty="0">
                <a:latin typeface="宋体" panose="02010600030101010101" pitchFamily="2" charset="-122"/>
                <a:ea typeface="宋体" panose="02010600030101010101" pitchFamily="2" charset="-122"/>
                <a:cs typeface="宋体" panose="02010600030101010101" pitchFamily="2" charset="-122"/>
              </a:rPr>
              <a:t>v6</a:t>
            </a:r>
            <a:r>
              <a:rPr lang="zh-CN" altLang="en-US" sz="2000" dirty="0">
                <a:latin typeface="宋体" panose="02010600030101010101" pitchFamily="2" charset="-122"/>
                <a:ea typeface="宋体" panose="02010600030101010101" pitchFamily="2" charset="-122"/>
                <a:cs typeface="宋体" panose="02010600030101010101" pitchFamily="2" charset="-122"/>
              </a:rPr>
              <a:t>，</a:t>
            </a:r>
            <a:r>
              <a:rPr lang="en-US" altLang="zh-CN" sz="2000" dirty="0">
                <a:latin typeface="宋体" panose="02010600030101010101" pitchFamily="2" charset="-122"/>
                <a:ea typeface="宋体" panose="02010600030101010101" pitchFamily="2" charset="-122"/>
                <a:cs typeface="宋体" panose="02010600030101010101" pitchFamily="2" charset="-122"/>
              </a:rPr>
              <a:t>v6</a:t>
            </a:r>
            <a:r>
              <a:rPr lang="zh-CN" altLang="en-US" sz="2000" dirty="0">
                <a:latin typeface="宋体" panose="02010600030101010101" pitchFamily="2" charset="-122"/>
                <a:ea typeface="宋体" panose="02010600030101010101" pitchFamily="2" charset="-122"/>
                <a:cs typeface="宋体" panose="02010600030101010101" pitchFamily="2" charset="-122"/>
              </a:rPr>
              <a:t>出队列，然后，对以</a:t>
            </a:r>
            <a:r>
              <a:rPr lang="en-US" altLang="zh-CN" sz="2000" dirty="0">
                <a:latin typeface="宋体" panose="02010600030101010101" pitchFamily="2" charset="-122"/>
                <a:ea typeface="宋体" panose="02010600030101010101" pitchFamily="2" charset="-122"/>
                <a:cs typeface="宋体" panose="02010600030101010101" pitchFamily="2" charset="-122"/>
              </a:rPr>
              <a:t>v6</a:t>
            </a:r>
            <a:r>
              <a:rPr lang="zh-CN" altLang="en-US" sz="2000" dirty="0">
                <a:latin typeface="宋体" panose="02010600030101010101" pitchFamily="2" charset="-122"/>
                <a:ea typeface="宋体" panose="02010600030101010101" pitchFamily="2" charset="-122"/>
                <a:cs typeface="宋体" panose="02010600030101010101" pitchFamily="2" charset="-122"/>
              </a:rPr>
              <a:t>为弧尾的边对应的弧头顶点进行松弛操作，发现</a:t>
            </a:r>
            <a:r>
              <a:rPr lang="en-US" altLang="zh-CN" sz="2000" dirty="0">
                <a:latin typeface="宋体" panose="02010600030101010101" pitchFamily="2" charset="-122"/>
                <a:ea typeface="宋体" panose="02010600030101010101" pitchFamily="2" charset="-122"/>
                <a:cs typeface="宋体" panose="02010600030101010101" pitchFamily="2" charset="-122"/>
              </a:rPr>
              <a:t>v6</a:t>
            </a:r>
            <a:r>
              <a:rPr lang="zh-CN" altLang="en-US" sz="2000" dirty="0">
                <a:latin typeface="宋体" panose="02010600030101010101" pitchFamily="2" charset="-122"/>
                <a:ea typeface="宋体" panose="02010600030101010101" pitchFamily="2" charset="-122"/>
                <a:cs typeface="宋体" panose="02010600030101010101" pitchFamily="2" charset="-122"/>
              </a:rPr>
              <a:t>出度为</a:t>
            </a:r>
            <a:r>
              <a:rPr lang="en-US" altLang="zh-CN" sz="2000" dirty="0">
                <a:latin typeface="宋体" panose="02010600030101010101" pitchFamily="2" charset="-122"/>
                <a:ea typeface="宋体" panose="02010600030101010101" pitchFamily="2" charset="-122"/>
                <a:cs typeface="宋体" panose="02010600030101010101" pitchFamily="2" charset="-122"/>
              </a:rPr>
              <a:t>0</a:t>
            </a:r>
            <a:r>
              <a:rPr lang="zh-CN" altLang="en-US" sz="2000" dirty="0">
                <a:latin typeface="宋体" panose="02010600030101010101" pitchFamily="2" charset="-122"/>
                <a:ea typeface="宋体" panose="02010600030101010101" pitchFamily="2" charset="-122"/>
                <a:cs typeface="宋体" panose="02010600030101010101" pitchFamily="2" charset="-122"/>
              </a:rPr>
              <a:t>，所以我们不用对</a:t>
            </a:r>
            <a:r>
              <a:rPr lang="en-US" altLang="zh-CN" sz="2000" dirty="0">
                <a:latin typeface="宋体" panose="02010600030101010101" pitchFamily="2" charset="-122"/>
                <a:ea typeface="宋体" panose="02010600030101010101" pitchFamily="2" charset="-122"/>
                <a:cs typeface="宋体" panose="02010600030101010101" pitchFamily="2" charset="-122"/>
              </a:rPr>
              <a:t>dis</a:t>
            </a:r>
            <a:r>
              <a:rPr lang="zh-CN" altLang="en-US" sz="2000" dirty="0">
                <a:latin typeface="宋体" panose="02010600030101010101" pitchFamily="2" charset="-122"/>
                <a:ea typeface="宋体" panose="02010600030101010101" pitchFamily="2" charset="-122"/>
                <a:cs typeface="宋体" panose="02010600030101010101" pitchFamily="2" charset="-122"/>
              </a:rPr>
              <a:t>数组做任何操作，其结果和上图一样，队列同样不用做任何操作，它的值为：</a:t>
            </a:r>
            <a:r>
              <a:rPr lang="en-US" altLang="zh-CN" sz="2000" dirty="0">
                <a:latin typeface="宋体" panose="02010600030101010101" pitchFamily="2" charset="-122"/>
                <a:ea typeface="宋体" panose="02010600030101010101" pitchFamily="2" charset="-122"/>
                <a:cs typeface="宋体" panose="02010600030101010101" pitchFamily="2" charset="-122"/>
              </a:rPr>
              <a:t>{v4}</a:t>
            </a:r>
            <a:endParaRPr lang="zh-CN" altLang="en-US" sz="2000" dirty="0">
              <a:latin typeface="宋体" panose="02010600030101010101" pitchFamily="2" charset="-122"/>
              <a:ea typeface="宋体" panose="02010600030101010101" pitchFamily="2" charset="-122"/>
              <a:cs typeface="宋体" panose="02010600030101010101" pitchFamily="2" charset="-122"/>
            </a:endParaRPr>
          </a:p>
        </p:txBody>
      </p:sp>
      <p:graphicFrame>
        <p:nvGraphicFramePr>
          <p:cNvPr id="7" name="对象 6"/>
          <p:cNvGraphicFramePr/>
          <p:nvPr/>
        </p:nvGraphicFramePr>
        <p:xfrm>
          <a:off x="0" y="2094230"/>
          <a:ext cx="3488055" cy="3723640"/>
        </p:xfrm>
        <a:graphic>
          <a:graphicData uri="http://schemas.openxmlformats.org/presentationml/2006/ole">
            <mc:AlternateContent xmlns:mc="http://schemas.openxmlformats.org/markup-compatibility/2006">
              <mc:Choice xmlns:v="urn:schemas-microsoft-com:vml" Requires="v">
                <p:oleObj spid="_x0000_s5122" name="" r:id="rId1" imgW="3594100" imgH="3721100" progId="Paint.Picture">
                  <p:embed/>
                </p:oleObj>
              </mc:Choice>
              <mc:Fallback>
                <p:oleObj name="" r:id="rId1" imgW="3594100" imgH="3721100" progId="Paint.Picture">
                  <p:embed/>
                  <p:pic>
                    <p:nvPicPr>
                      <p:cNvPr id="0" name="图片 5121"/>
                      <p:cNvPicPr/>
                      <p:nvPr/>
                    </p:nvPicPr>
                    <p:blipFill>
                      <a:blip r:embed="rId2"/>
                      <a:srcRect l="3036"/>
                      <a:stretch>
                        <a:fillRect/>
                      </a:stretch>
                    </p:blipFill>
                    <p:spPr>
                      <a:xfrm>
                        <a:off x="0" y="2094230"/>
                        <a:ext cx="3488055" cy="3723640"/>
                      </a:xfrm>
                      <a:prstGeom prst="rect">
                        <a:avLst/>
                      </a:prstGeom>
                    </p:spPr>
                  </p:pic>
                </p:oleObj>
              </mc:Fallback>
            </mc:AlternateContent>
          </a:graphicData>
        </a:graphic>
      </p:graphicFrame>
      <p:graphicFrame>
        <p:nvGraphicFramePr>
          <p:cNvPr id="3" name="对象 2"/>
          <p:cNvGraphicFramePr/>
          <p:nvPr/>
        </p:nvGraphicFramePr>
        <p:xfrm>
          <a:off x="3042920" y="4458970"/>
          <a:ext cx="6102350" cy="902970"/>
        </p:xfrm>
        <a:graphic>
          <a:graphicData uri="http://schemas.openxmlformats.org/presentationml/2006/ole">
            <mc:AlternateContent xmlns:mc="http://schemas.openxmlformats.org/markup-compatibility/2006">
              <mc:Choice xmlns:v="urn:schemas-microsoft-com:vml" Requires="v">
                <p:oleObj spid="_x0000_s5123" name="" r:id="rId3" imgW="8858250" imgH="1308100" progId="Paint.Picture">
                  <p:embed/>
                </p:oleObj>
              </mc:Choice>
              <mc:Fallback>
                <p:oleObj name="" r:id="rId3" imgW="8858250" imgH="1308100" progId="Paint.Picture">
                  <p:embed/>
                  <p:pic>
                    <p:nvPicPr>
                      <p:cNvPr id="0" name="图片 5122"/>
                      <p:cNvPicPr/>
                      <p:nvPr/>
                    </p:nvPicPr>
                    <p:blipFill>
                      <a:blip r:embed="rId4"/>
                      <a:stretch>
                        <a:fillRect/>
                      </a:stretch>
                    </p:blipFill>
                    <p:spPr>
                      <a:xfrm>
                        <a:off x="3042920" y="4458970"/>
                        <a:ext cx="6102350" cy="902970"/>
                      </a:xfrm>
                      <a:prstGeom prst="rect">
                        <a:avLst/>
                      </a:prstGeom>
                    </p:spPr>
                  </p:pic>
                </p:oleObj>
              </mc:Fallback>
            </mc:AlternateContent>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2606964" y="216660"/>
            <a:ext cx="3761948" cy="584775"/>
          </a:xfrm>
          <a:prstGeom prst="rect">
            <a:avLst/>
          </a:prstGeom>
          <a:noFill/>
        </p:spPr>
        <p:txBody>
          <a:bodyPr wrap="square" rtlCol="0">
            <a:spAutoFit/>
          </a:bodyPr>
          <a:lstStyle/>
          <a:p>
            <a:pPr algn="ctr"/>
            <a:r>
              <a:rPr lang="en-US" altLang="zh-CN" sz="3200" dirty="0">
                <a:solidFill>
                  <a:schemeClr val="bg1"/>
                </a:solidFill>
              </a:rPr>
              <a:t>SPFA</a:t>
            </a:r>
            <a:r>
              <a:rPr lang="zh-CN" altLang="en-US" sz="3200" dirty="0">
                <a:solidFill>
                  <a:schemeClr val="bg1"/>
                </a:solidFill>
              </a:rPr>
              <a:t>算法原理</a:t>
            </a:r>
            <a:endParaRPr lang="zh-CN" altLang="en-US" sz="3200" dirty="0">
              <a:solidFill>
                <a:schemeClr val="bg1"/>
              </a:solidFill>
            </a:endParaRPr>
          </a:p>
        </p:txBody>
      </p:sp>
      <p:sp>
        <p:nvSpPr>
          <p:cNvPr id="4" name="文本框 3"/>
          <p:cNvSpPr txBox="1"/>
          <p:nvPr/>
        </p:nvSpPr>
        <p:spPr>
          <a:xfrm>
            <a:off x="3641735" y="2207176"/>
            <a:ext cx="5112573" cy="1938020"/>
          </a:xfrm>
          <a:prstGeom prst="rect">
            <a:avLst/>
          </a:prstGeom>
          <a:noFill/>
        </p:spPr>
        <p:txBody>
          <a:bodyPr wrap="square" rtlCol="0">
            <a:spAutoFit/>
          </a:bodyPr>
          <a:lstStyle/>
          <a:p>
            <a:r>
              <a:rPr lang="zh-CN" altLang="en-US" sz="2000" dirty="0">
                <a:latin typeface="宋体" panose="02010600030101010101" pitchFamily="2" charset="-122"/>
                <a:ea typeface="宋体" panose="02010600030101010101" pitchFamily="2" charset="-122"/>
                <a:cs typeface="宋体" panose="02010600030101010101" pitchFamily="2" charset="-122"/>
              </a:rPr>
              <a:t>第五次循环 </a:t>
            </a:r>
            <a:br>
              <a:rPr lang="zh-CN" altLang="en-US" sz="2400" dirty="0">
                <a:latin typeface="宋体" panose="02010600030101010101" pitchFamily="2" charset="-122"/>
                <a:ea typeface="宋体" panose="02010600030101010101" pitchFamily="2" charset="-122"/>
                <a:cs typeface="宋体" panose="02010600030101010101" pitchFamily="2" charset="-122"/>
              </a:rPr>
            </a:br>
            <a:r>
              <a:rPr lang="zh-CN" altLang="en-US" sz="2000" dirty="0">
                <a:latin typeface="宋体" panose="02010600030101010101" pitchFamily="2" charset="-122"/>
                <a:ea typeface="宋体" panose="02010600030101010101" pitchFamily="2" charset="-122"/>
                <a:cs typeface="宋体" panose="02010600030101010101" pitchFamily="2" charset="-122"/>
              </a:rPr>
              <a:t>此时，队首元素为</a:t>
            </a:r>
            <a:r>
              <a:rPr lang="en-US" altLang="zh-CN" sz="2000" dirty="0">
                <a:latin typeface="宋体" panose="02010600030101010101" pitchFamily="2" charset="-122"/>
                <a:ea typeface="宋体" panose="02010600030101010101" pitchFamily="2" charset="-122"/>
                <a:cs typeface="宋体" panose="02010600030101010101" pitchFamily="2" charset="-122"/>
              </a:rPr>
              <a:t>v4</a:t>
            </a:r>
            <a:r>
              <a:rPr lang="zh-CN" altLang="en-US" sz="2000" dirty="0">
                <a:latin typeface="宋体" panose="02010600030101010101" pitchFamily="2" charset="-122"/>
                <a:ea typeface="宋体" panose="02010600030101010101" pitchFamily="2" charset="-122"/>
                <a:cs typeface="宋体" panose="02010600030101010101" pitchFamily="2" charset="-122"/>
              </a:rPr>
              <a:t>，</a:t>
            </a:r>
            <a:r>
              <a:rPr lang="en-US" altLang="zh-CN" sz="2000" dirty="0">
                <a:latin typeface="宋体" panose="02010600030101010101" pitchFamily="2" charset="-122"/>
                <a:ea typeface="宋体" panose="02010600030101010101" pitchFamily="2" charset="-122"/>
                <a:cs typeface="宋体" panose="02010600030101010101" pitchFamily="2" charset="-122"/>
              </a:rPr>
              <a:t>v4</a:t>
            </a:r>
            <a:r>
              <a:rPr lang="zh-CN" altLang="en-US" sz="2000" dirty="0">
                <a:latin typeface="宋体" panose="02010600030101010101" pitchFamily="2" charset="-122"/>
                <a:ea typeface="宋体" panose="02010600030101010101" pitchFamily="2" charset="-122"/>
                <a:cs typeface="宋体" panose="02010600030101010101" pitchFamily="2" charset="-122"/>
              </a:rPr>
              <a:t>出队列，然后，对以</a:t>
            </a:r>
            <a:r>
              <a:rPr lang="en-US" altLang="zh-CN" sz="2000" dirty="0">
                <a:latin typeface="宋体" panose="02010600030101010101" pitchFamily="2" charset="-122"/>
                <a:ea typeface="宋体" panose="02010600030101010101" pitchFamily="2" charset="-122"/>
                <a:cs typeface="宋体" panose="02010600030101010101" pitchFamily="2" charset="-122"/>
              </a:rPr>
              <a:t>v4</a:t>
            </a:r>
            <a:r>
              <a:rPr lang="zh-CN" altLang="en-US" sz="2000" dirty="0">
                <a:latin typeface="宋体" panose="02010600030101010101" pitchFamily="2" charset="-122"/>
                <a:ea typeface="宋体" panose="02010600030101010101" pitchFamily="2" charset="-122"/>
                <a:cs typeface="宋体" panose="02010600030101010101" pitchFamily="2" charset="-122"/>
              </a:rPr>
              <a:t>为弧尾的边对应的弧头顶点进行松弛操作，可以发现</a:t>
            </a:r>
            <a:r>
              <a:rPr lang="en-US" altLang="zh-CN" sz="2000" dirty="0">
                <a:latin typeface="宋体" panose="02010600030101010101" pitchFamily="2" charset="-122"/>
                <a:ea typeface="宋体" panose="02010600030101010101" pitchFamily="2" charset="-122"/>
                <a:cs typeface="宋体" panose="02010600030101010101" pitchFamily="2" charset="-122"/>
              </a:rPr>
              <a:t>v1</a:t>
            </a:r>
            <a:r>
              <a:rPr lang="zh-CN" altLang="en-US" sz="2000" dirty="0">
                <a:latin typeface="宋体" panose="02010600030101010101" pitchFamily="2" charset="-122"/>
                <a:ea typeface="宋体" panose="02010600030101010101" pitchFamily="2" charset="-122"/>
                <a:cs typeface="宋体" panose="02010600030101010101" pitchFamily="2" charset="-122"/>
              </a:rPr>
              <a:t>到</a:t>
            </a:r>
            <a:r>
              <a:rPr lang="en-US" altLang="zh-CN" sz="2000" dirty="0">
                <a:latin typeface="宋体" panose="02010600030101010101" pitchFamily="2" charset="-122"/>
                <a:ea typeface="宋体" panose="02010600030101010101" pitchFamily="2" charset="-122"/>
                <a:cs typeface="宋体" panose="02010600030101010101" pitchFamily="2" charset="-122"/>
              </a:rPr>
              <a:t>v6</a:t>
            </a:r>
            <a:r>
              <a:rPr lang="zh-CN" altLang="en-US" sz="2000" dirty="0">
                <a:latin typeface="宋体" panose="02010600030101010101" pitchFamily="2" charset="-122"/>
                <a:ea typeface="宋体" panose="02010600030101010101" pitchFamily="2" charset="-122"/>
                <a:cs typeface="宋体" panose="02010600030101010101" pitchFamily="2" charset="-122"/>
              </a:rPr>
              <a:t>的最短路径，经过</a:t>
            </a:r>
            <a:r>
              <a:rPr lang="en-US" altLang="zh-CN" sz="2000" dirty="0">
                <a:latin typeface="宋体" panose="02010600030101010101" pitchFamily="2" charset="-122"/>
                <a:ea typeface="宋体" panose="02010600030101010101" pitchFamily="2" charset="-122"/>
                <a:cs typeface="宋体" panose="02010600030101010101" pitchFamily="2" charset="-122"/>
              </a:rPr>
              <a:t>v4</a:t>
            </a:r>
            <a:r>
              <a:rPr lang="zh-CN" altLang="en-US" sz="2000" dirty="0">
                <a:latin typeface="宋体" panose="02010600030101010101" pitchFamily="2" charset="-122"/>
                <a:ea typeface="宋体" panose="02010600030101010101" pitchFamily="2" charset="-122"/>
                <a:cs typeface="宋体" panose="02010600030101010101" pitchFamily="2" charset="-122"/>
              </a:rPr>
              <a:t>松弛变短了，所以更新</a:t>
            </a:r>
            <a:r>
              <a:rPr lang="en-US" altLang="zh-CN" sz="2000" dirty="0">
                <a:latin typeface="宋体" panose="02010600030101010101" pitchFamily="2" charset="-122"/>
                <a:ea typeface="宋体" panose="02010600030101010101" pitchFamily="2" charset="-122"/>
                <a:cs typeface="宋体" panose="02010600030101010101" pitchFamily="2" charset="-122"/>
              </a:rPr>
              <a:t>dis</a:t>
            </a:r>
            <a:r>
              <a:rPr lang="zh-CN" altLang="en-US" sz="2000" dirty="0">
                <a:latin typeface="宋体" panose="02010600030101010101" pitchFamily="2" charset="-122"/>
                <a:ea typeface="宋体" panose="02010600030101010101" pitchFamily="2" charset="-122"/>
                <a:cs typeface="宋体" panose="02010600030101010101" pitchFamily="2" charset="-122"/>
              </a:rPr>
              <a:t>数组，得到如下结果： </a:t>
            </a:r>
            <a:endParaRPr lang="zh-CN" altLang="en-US" sz="2400" dirty="0">
              <a:latin typeface="宋体" panose="02010600030101010101" pitchFamily="2" charset="-122"/>
              <a:ea typeface="宋体" panose="02010600030101010101" pitchFamily="2" charset="-122"/>
              <a:cs typeface="宋体" panose="02010600030101010101" pitchFamily="2" charset="-122"/>
            </a:endParaRPr>
          </a:p>
        </p:txBody>
      </p:sp>
      <p:graphicFrame>
        <p:nvGraphicFramePr>
          <p:cNvPr id="3" name="对象 2"/>
          <p:cNvGraphicFramePr/>
          <p:nvPr/>
        </p:nvGraphicFramePr>
        <p:xfrm>
          <a:off x="0" y="2094230"/>
          <a:ext cx="3488055" cy="3723640"/>
        </p:xfrm>
        <a:graphic>
          <a:graphicData uri="http://schemas.openxmlformats.org/presentationml/2006/ole">
            <mc:AlternateContent xmlns:mc="http://schemas.openxmlformats.org/markup-compatibility/2006">
              <mc:Choice xmlns:v="urn:schemas-microsoft-com:vml" Requires="v">
                <p:oleObj spid="_x0000_s6146" name="" r:id="rId1" imgW="3594100" imgH="3721100" progId="Paint.Picture">
                  <p:embed/>
                </p:oleObj>
              </mc:Choice>
              <mc:Fallback>
                <p:oleObj name="" r:id="rId1" imgW="3594100" imgH="3721100" progId="Paint.Picture">
                  <p:embed/>
                  <p:pic>
                    <p:nvPicPr>
                      <p:cNvPr id="0" name="图片 6145"/>
                      <p:cNvPicPr/>
                      <p:nvPr/>
                    </p:nvPicPr>
                    <p:blipFill>
                      <a:blip r:embed="rId2"/>
                      <a:srcRect l="3036"/>
                      <a:stretch>
                        <a:fillRect/>
                      </a:stretch>
                    </p:blipFill>
                    <p:spPr>
                      <a:xfrm>
                        <a:off x="0" y="2094230"/>
                        <a:ext cx="3488055" cy="3723640"/>
                      </a:xfrm>
                      <a:prstGeom prst="rect">
                        <a:avLst/>
                      </a:prstGeom>
                    </p:spPr>
                  </p:pic>
                </p:oleObj>
              </mc:Fallback>
            </mc:AlternateContent>
          </a:graphicData>
        </a:graphic>
      </p:graphicFrame>
      <p:graphicFrame>
        <p:nvGraphicFramePr>
          <p:cNvPr id="6" name="对象 5"/>
          <p:cNvGraphicFramePr/>
          <p:nvPr/>
        </p:nvGraphicFramePr>
        <p:xfrm>
          <a:off x="2947670" y="1191260"/>
          <a:ext cx="6102350" cy="902970"/>
        </p:xfrm>
        <a:graphic>
          <a:graphicData uri="http://schemas.openxmlformats.org/presentationml/2006/ole">
            <mc:AlternateContent xmlns:mc="http://schemas.openxmlformats.org/markup-compatibility/2006">
              <mc:Choice xmlns:v="urn:schemas-microsoft-com:vml" Requires="v">
                <p:oleObj spid="_x0000_s6147" name="" r:id="rId3" imgW="8858250" imgH="1308100" progId="Paint.Picture">
                  <p:embed/>
                </p:oleObj>
              </mc:Choice>
              <mc:Fallback>
                <p:oleObj name="" r:id="rId3" imgW="8858250" imgH="1308100" progId="Paint.Picture">
                  <p:embed/>
                  <p:pic>
                    <p:nvPicPr>
                      <p:cNvPr id="0" name="图片 6146"/>
                      <p:cNvPicPr/>
                      <p:nvPr/>
                    </p:nvPicPr>
                    <p:blipFill>
                      <a:blip r:embed="rId4"/>
                      <a:stretch>
                        <a:fillRect/>
                      </a:stretch>
                    </p:blipFill>
                    <p:spPr>
                      <a:xfrm>
                        <a:off x="2947670" y="1191260"/>
                        <a:ext cx="6102350" cy="902970"/>
                      </a:xfrm>
                      <a:prstGeom prst="rect">
                        <a:avLst/>
                      </a:prstGeom>
                    </p:spPr>
                  </p:pic>
                </p:oleObj>
              </mc:Fallback>
            </mc:AlternateContent>
          </a:graphicData>
        </a:graphic>
      </p:graphicFrame>
      <p:graphicFrame>
        <p:nvGraphicFramePr>
          <p:cNvPr id="10" name="对象 9"/>
          <p:cNvGraphicFramePr/>
          <p:nvPr/>
        </p:nvGraphicFramePr>
        <p:xfrm>
          <a:off x="2822575" y="4994910"/>
          <a:ext cx="6322695" cy="822960"/>
        </p:xfrm>
        <a:graphic>
          <a:graphicData uri="http://schemas.openxmlformats.org/presentationml/2006/ole">
            <mc:AlternateContent xmlns:mc="http://schemas.openxmlformats.org/markup-compatibility/2006">
              <mc:Choice xmlns:v="urn:schemas-microsoft-com:vml" Requires="v">
                <p:oleObj spid="_x0000_s6148" name="" r:id="rId5" imgW="8839200" imgH="1447800" progId="Paint.Picture">
                  <p:embed/>
                </p:oleObj>
              </mc:Choice>
              <mc:Fallback>
                <p:oleObj name="" r:id="rId5" imgW="8839200" imgH="1447800" progId="Paint.Picture">
                  <p:embed/>
                  <p:pic>
                    <p:nvPicPr>
                      <p:cNvPr id="0" name="图片 6147"/>
                      <p:cNvPicPr/>
                      <p:nvPr/>
                    </p:nvPicPr>
                    <p:blipFill>
                      <a:blip r:embed="rId6"/>
                      <a:stretch>
                        <a:fillRect/>
                      </a:stretch>
                    </p:blipFill>
                    <p:spPr>
                      <a:xfrm>
                        <a:off x="2822575" y="4994910"/>
                        <a:ext cx="6322695" cy="822960"/>
                      </a:xfrm>
                      <a:prstGeom prst="rect">
                        <a:avLst/>
                      </a:prstGeom>
                    </p:spPr>
                  </p:pic>
                </p:oleObj>
              </mc:Fallback>
            </mc:AlternateContent>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3" name="文本框 97282"/>
          <p:cNvSpPr txBox="1"/>
          <p:nvPr/>
        </p:nvSpPr>
        <p:spPr>
          <a:xfrm>
            <a:off x="267970" y="1033145"/>
            <a:ext cx="8458200" cy="5158105"/>
          </a:xfrm>
          <a:prstGeom prst="rect">
            <a:avLst/>
          </a:prstGeom>
          <a:noFill/>
          <a:ln w="9525">
            <a:noFill/>
          </a:ln>
        </p:spPr>
        <p:txBody>
          <a:bodyPr>
            <a:spAutoFit/>
          </a:bodyPr>
          <a:lstStyle/>
          <a:p>
            <a:pPr marL="457200" indent="-457200" algn="l">
              <a:lnSpc>
                <a:spcPct val="120000"/>
              </a:lnSpc>
              <a:spcAft>
                <a:spcPct val="40000"/>
              </a:spcAft>
              <a:buClr>
                <a:schemeClr val="accent1"/>
              </a:buClr>
              <a:buFont typeface="Wingdings" panose="05000000000000000000" pitchFamily="2" charset="2"/>
              <a:buChar char="ü"/>
            </a:pPr>
            <a:r>
              <a:rPr lang="zh-CN" altLang="en-US" sz="2400" dirty="0">
                <a:solidFill>
                  <a:srgbClr val="0000FF"/>
                </a:solidFill>
                <a:latin typeface="Arial" panose="020B0604020202020204" pitchFamily="34" charset="0"/>
                <a:ea typeface="宋体" panose="02010600030101010101" pitchFamily="2" charset="-122"/>
              </a:rPr>
              <a:t>最短路径问题</a:t>
            </a:r>
            <a:r>
              <a:rPr lang="zh-CN" altLang="en-US" sz="2400" dirty="0">
                <a:latin typeface="Arial" panose="020B0604020202020204" pitchFamily="34" charset="0"/>
                <a:ea typeface="宋体" panose="02010600030101010101" pitchFamily="2" charset="-122"/>
              </a:rPr>
              <a:t>：如果从图中某一顶点</a:t>
            </a:r>
            <a:r>
              <a:rPr lang="en-US" altLang="zh-CN" sz="2400" dirty="0">
                <a:latin typeface="Arial" panose="020B0604020202020204" pitchFamily="34" charset="0"/>
                <a:ea typeface="宋体" panose="02010600030101010101" pitchFamily="2" charset="-122"/>
              </a:rPr>
              <a:t>(</a:t>
            </a:r>
            <a:r>
              <a:rPr lang="zh-CN" altLang="en-US" sz="2400" dirty="0">
                <a:latin typeface="Arial" panose="020B0604020202020204" pitchFamily="34" charset="0"/>
                <a:ea typeface="宋体" panose="02010600030101010101" pitchFamily="2" charset="-122"/>
              </a:rPr>
              <a:t>称为</a:t>
            </a:r>
            <a:r>
              <a:rPr lang="zh-CN" altLang="en-US" sz="2400" dirty="0">
                <a:solidFill>
                  <a:srgbClr val="336600"/>
                </a:solidFill>
                <a:effectLst>
                  <a:outerShdw blurRad="38100" dist="38100" dir="2700000">
                    <a:srgbClr val="C0C0C0"/>
                  </a:outerShdw>
                </a:effectLst>
                <a:latin typeface="Arial" panose="020B0604020202020204" pitchFamily="34" charset="0"/>
                <a:ea typeface="宋体" panose="02010600030101010101" pitchFamily="2" charset="-122"/>
              </a:rPr>
              <a:t>源点</a:t>
            </a:r>
            <a:r>
              <a:rPr lang="en-US" altLang="zh-CN" sz="2400" dirty="0">
                <a:latin typeface="Arial" panose="020B0604020202020204" pitchFamily="34" charset="0"/>
                <a:ea typeface="宋体" panose="02010600030101010101" pitchFamily="2" charset="-122"/>
              </a:rPr>
              <a:t>)</a:t>
            </a:r>
            <a:r>
              <a:rPr lang="zh-CN" altLang="en-US" sz="2400" dirty="0">
                <a:latin typeface="Arial" panose="020B0604020202020204" pitchFamily="34" charset="0"/>
                <a:ea typeface="宋体" panose="02010600030101010101" pitchFamily="2" charset="-122"/>
              </a:rPr>
              <a:t>到达另一顶点</a:t>
            </a:r>
            <a:r>
              <a:rPr lang="en-US" altLang="zh-CN" sz="2400" dirty="0">
                <a:latin typeface="Arial" panose="020B0604020202020204" pitchFamily="34" charset="0"/>
                <a:ea typeface="宋体" panose="02010600030101010101" pitchFamily="2" charset="-122"/>
              </a:rPr>
              <a:t>(</a:t>
            </a:r>
            <a:r>
              <a:rPr lang="zh-CN" altLang="en-US" sz="2400" dirty="0">
                <a:latin typeface="Arial" panose="020B0604020202020204" pitchFamily="34" charset="0"/>
                <a:ea typeface="宋体" panose="02010600030101010101" pitchFamily="2" charset="-122"/>
              </a:rPr>
              <a:t>称为</a:t>
            </a:r>
            <a:r>
              <a:rPr lang="zh-CN" altLang="en-US" sz="2400" dirty="0">
                <a:solidFill>
                  <a:srgbClr val="336600"/>
                </a:solidFill>
                <a:effectLst>
                  <a:outerShdw blurRad="38100" dist="38100" dir="2700000">
                    <a:srgbClr val="C0C0C0"/>
                  </a:outerShdw>
                </a:effectLst>
                <a:latin typeface="Arial" panose="020B0604020202020204" pitchFamily="34" charset="0"/>
                <a:ea typeface="宋体" panose="02010600030101010101" pitchFamily="2" charset="-122"/>
              </a:rPr>
              <a:t>终点</a:t>
            </a:r>
            <a:r>
              <a:rPr lang="en-US" altLang="zh-CN" sz="2400" dirty="0">
                <a:latin typeface="Arial" panose="020B0604020202020204" pitchFamily="34" charset="0"/>
                <a:ea typeface="宋体" panose="02010600030101010101" pitchFamily="2" charset="-122"/>
              </a:rPr>
              <a:t>)</a:t>
            </a:r>
            <a:r>
              <a:rPr lang="zh-CN" altLang="en-US" sz="2400" dirty="0">
                <a:latin typeface="Arial" panose="020B0604020202020204" pitchFamily="34" charset="0"/>
                <a:ea typeface="宋体" panose="02010600030101010101" pitchFamily="2" charset="-122"/>
              </a:rPr>
              <a:t>的路径可能不止一条，如何找到一条路径，使得沿此</a:t>
            </a:r>
            <a:r>
              <a:rPr lang="zh-CN" altLang="en-US" sz="2400" dirty="0">
                <a:solidFill>
                  <a:srgbClr val="336600"/>
                </a:solidFill>
                <a:effectLst>
                  <a:outerShdw blurRad="38100" dist="38100" dir="2700000">
                    <a:srgbClr val="C0C0C0"/>
                  </a:outerShdw>
                </a:effectLst>
                <a:latin typeface="Arial" panose="020B0604020202020204" pitchFamily="34" charset="0"/>
                <a:ea typeface="宋体" panose="02010600030101010101" pitchFamily="2" charset="-122"/>
              </a:rPr>
              <a:t>路径各边上的权值总和达到最小</a:t>
            </a:r>
            <a:r>
              <a:rPr lang="zh-CN" altLang="en-US" sz="2400" dirty="0">
                <a:latin typeface="Arial" panose="020B0604020202020204" pitchFamily="34" charset="0"/>
                <a:ea typeface="宋体" panose="02010600030101010101" pitchFamily="2" charset="-122"/>
              </a:rPr>
              <a:t>。</a:t>
            </a:r>
            <a:endParaRPr lang="zh-CN" altLang="en-US" sz="2400" dirty="0">
              <a:latin typeface="Arial" panose="020B0604020202020204" pitchFamily="34" charset="0"/>
              <a:ea typeface="宋体" panose="02010600030101010101" pitchFamily="2" charset="-122"/>
            </a:endParaRPr>
          </a:p>
          <a:p>
            <a:pPr marL="457200" indent="-457200" algn="l">
              <a:lnSpc>
                <a:spcPct val="120000"/>
              </a:lnSpc>
              <a:spcAft>
                <a:spcPct val="40000"/>
              </a:spcAft>
              <a:buClr>
                <a:schemeClr val="accent1"/>
              </a:buClr>
              <a:buFont typeface="Wingdings" panose="05000000000000000000" pitchFamily="2" charset="2"/>
              <a:buChar char="ü"/>
            </a:pPr>
            <a:r>
              <a:rPr lang="zh-CN" altLang="en-US" sz="2400" dirty="0">
                <a:latin typeface="Arial" panose="020B0604020202020204" pitchFamily="34" charset="0"/>
                <a:ea typeface="宋体" panose="02010600030101010101" pitchFamily="2" charset="-122"/>
              </a:rPr>
              <a:t>问题解法：</a:t>
            </a:r>
            <a:endParaRPr lang="zh-CN" altLang="en-US" sz="2400" dirty="0">
              <a:latin typeface="Arial" panose="020B0604020202020204" pitchFamily="34" charset="0"/>
              <a:ea typeface="宋体" panose="02010600030101010101" pitchFamily="2" charset="-122"/>
            </a:endParaRPr>
          </a:p>
          <a:p>
            <a:pPr marL="914400" lvl="1" indent="-457200" algn="l" eaLnBrk="1" hangingPunct="1">
              <a:lnSpc>
                <a:spcPct val="120000"/>
              </a:lnSpc>
              <a:spcAft>
                <a:spcPct val="40000"/>
              </a:spcAft>
              <a:buClr>
                <a:schemeClr val="accent1"/>
              </a:buClr>
              <a:buFont typeface="Wingdings" panose="05000000000000000000" pitchFamily="2" charset="2"/>
              <a:buAutoNum type="arabicPeriod"/>
            </a:pPr>
            <a:r>
              <a:rPr lang="zh-CN" altLang="en-US" sz="2400" b="1" dirty="0">
                <a:solidFill>
                  <a:srgbClr val="FF0000"/>
                </a:solidFill>
                <a:latin typeface="Arial" panose="020B0604020202020204" pitchFamily="34" charset="0"/>
                <a:ea typeface="宋体" panose="02010600030101010101" pitchFamily="2" charset="-122"/>
              </a:rPr>
              <a:t>权值为非负的单源最短路径</a:t>
            </a:r>
            <a:r>
              <a:rPr lang="zh-CN" altLang="en-US" sz="2400" b="1" dirty="0">
                <a:latin typeface="Arial" panose="020B0604020202020204" pitchFamily="34" charset="0"/>
                <a:ea typeface="宋体" panose="02010600030101010101" pitchFamily="2" charset="-122"/>
              </a:rPr>
              <a:t>问题</a:t>
            </a:r>
            <a:r>
              <a:rPr lang="en-US" altLang="zh-CN" sz="2400" b="1" dirty="0">
                <a:latin typeface="Arial" panose="020B0604020202020204" pitchFamily="34" charset="0"/>
                <a:ea typeface="宋体" panose="02010600030101010101" pitchFamily="2" charset="-122"/>
              </a:rPr>
              <a:t>(</a:t>
            </a:r>
            <a:r>
              <a:rPr lang="zh-CN" altLang="en-US" sz="2400" b="1" dirty="0">
                <a:latin typeface="Arial" panose="020B0604020202020204" pitchFamily="34" charset="0"/>
                <a:ea typeface="宋体" panose="02010600030101010101" pitchFamily="2" charset="-122"/>
              </a:rPr>
              <a:t>固定源点</a:t>
            </a:r>
            <a:r>
              <a:rPr lang="en-US" altLang="zh-CN" sz="2400" b="1">
                <a:latin typeface="Arial" panose="020B0604020202020204" pitchFamily="34" charset="0"/>
                <a:ea typeface="宋体" panose="02010600030101010101" pitchFamily="2" charset="-122"/>
              </a:rPr>
              <a:t>)</a:t>
            </a:r>
            <a:r>
              <a:rPr lang="zh-CN" altLang="en-US" sz="2400" b="1">
                <a:latin typeface="Arial" panose="020B0604020202020204" pitchFamily="34" charset="0"/>
                <a:ea typeface="宋体" panose="02010600030101010101" pitchFamily="2" charset="-122"/>
              </a:rPr>
              <a:t>－</a:t>
            </a:r>
            <a:r>
              <a:rPr lang="en-US" altLang="zh-CN" sz="2400" b="1" err="1">
                <a:solidFill>
                  <a:srgbClr val="0000FF"/>
                </a:solidFill>
                <a:effectLst>
                  <a:outerShdw blurRad="38100" dist="38100" dir="2700000">
                    <a:srgbClr val="C0C0C0"/>
                  </a:outerShdw>
                </a:effectLst>
                <a:latin typeface="Arial" panose="020B0604020202020204" pitchFamily="34" charset="0"/>
                <a:ea typeface="宋体" panose="02010600030101010101" pitchFamily="2" charset="-122"/>
              </a:rPr>
              <a:t>Dijkstra</a:t>
            </a:r>
            <a:r>
              <a:rPr lang="zh-CN" altLang="en-US" sz="2400" b="1" dirty="0">
                <a:solidFill>
                  <a:srgbClr val="0000FF"/>
                </a:solidFill>
                <a:effectLst>
                  <a:outerShdw blurRad="38100" dist="38100" dir="2700000">
                    <a:srgbClr val="C0C0C0"/>
                  </a:outerShdw>
                </a:effectLst>
                <a:latin typeface="Arial" panose="020B0604020202020204" pitchFamily="34" charset="0"/>
                <a:ea typeface="宋体" panose="02010600030101010101" pitchFamily="2" charset="-122"/>
              </a:rPr>
              <a:t>算法</a:t>
            </a:r>
            <a:r>
              <a:rPr lang="en-US" altLang="zh-CN" sz="2400" b="1" dirty="0">
                <a:solidFill>
                  <a:srgbClr val="0000FF"/>
                </a:solidFill>
                <a:effectLst>
                  <a:outerShdw blurRad="38100" dist="38100" dir="2700000">
                    <a:srgbClr val="C0C0C0"/>
                  </a:outerShdw>
                </a:effectLst>
                <a:latin typeface="Arial" panose="020B0604020202020204" pitchFamily="34" charset="0"/>
                <a:ea typeface="宋体" panose="02010600030101010101" pitchFamily="2" charset="-122"/>
              </a:rPr>
              <a:t>(</a:t>
            </a:r>
            <a:r>
              <a:rPr lang="zh-CN" altLang="en-US" sz="2400" b="1" dirty="0">
                <a:solidFill>
                  <a:srgbClr val="0000FF"/>
                </a:solidFill>
                <a:effectLst>
                  <a:outerShdw blurRad="38100" dist="38100" dir="2700000">
                    <a:srgbClr val="C0C0C0"/>
                  </a:outerShdw>
                </a:effectLst>
                <a:latin typeface="Arial" panose="020B0604020202020204" pitchFamily="34" charset="0"/>
                <a:ea typeface="宋体" panose="02010600030101010101" pitchFamily="2" charset="-122"/>
              </a:rPr>
              <a:t>迪杰斯特拉算法</a:t>
            </a:r>
            <a:r>
              <a:rPr lang="en-US" altLang="zh-CN" sz="2400" b="1" dirty="0">
                <a:solidFill>
                  <a:srgbClr val="0000FF"/>
                </a:solidFill>
                <a:effectLst>
                  <a:outerShdw blurRad="38100" dist="38100" dir="2700000">
                    <a:srgbClr val="C0C0C0"/>
                  </a:outerShdw>
                </a:effectLst>
                <a:latin typeface="Arial" panose="020B0604020202020204" pitchFamily="34" charset="0"/>
                <a:ea typeface="宋体" panose="02010600030101010101" pitchFamily="2" charset="-122"/>
              </a:rPr>
              <a:t>)</a:t>
            </a:r>
            <a:r>
              <a:rPr lang="zh-CN" altLang="en-US" sz="2400" b="1" dirty="0">
                <a:latin typeface="Arial" panose="020B0604020202020204" pitchFamily="34" charset="0"/>
                <a:ea typeface="宋体" panose="02010600030101010101" pitchFamily="2" charset="-122"/>
              </a:rPr>
              <a:t>；</a:t>
            </a:r>
            <a:endParaRPr lang="zh-CN" altLang="en-US" sz="2400" b="1" dirty="0">
              <a:latin typeface="Arial" panose="020B0604020202020204" pitchFamily="34" charset="0"/>
              <a:ea typeface="宋体" panose="02010600030101010101" pitchFamily="2" charset="-122"/>
            </a:endParaRPr>
          </a:p>
          <a:p>
            <a:pPr marL="914400" lvl="1" indent="-457200" algn="l" eaLnBrk="1" hangingPunct="1">
              <a:lnSpc>
                <a:spcPct val="120000"/>
              </a:lnSpc>
              <a:spcAft>
                <a:spcPct val="40000"/>
              </a:spcAft>
              <a:buClr>
                <a:schemeClr val="accent1"/>
              </a:buClr>
              <a:buFont typeface="Wingdings" panose="05000000000000000000" pitchFamily="2" charset="2"/>
              <a:buAutoNum type="arabicPeriod"/>
            </a:pPr>
            <a:r>
              <a:rPr lang="zh-CN" altLang="en-US" sz="2400" b="1" dirty="0">
                <a:solidFill>
                  <a:srgbClr val="FF0000"/>
                </a:solidFill>
                <a:latin typeface="Arial" panose="020B0604020202020204" pitchFamily="34" charset="0"/>
                <a:ea typeface="宋体" panose="02010600030101010101" pitchFamily="2" charset="-122"/>
              </a:rPr>
              <a:t>权值为任意值的单源最短路径</a:t>
            </a:r>
            <a:r>
              <a:rPr lang="zh-CN" altLang="en-US" sz="2400" b="1" dirty="0">
                <a:latin typeface="Arial" panose="020B0604020202020204" pitchFamily="34" charset="0"/>
                <a:ea typeface="宋体" panose="02010600030101010101" pitchFamily="2" charset="-122"/>
              </a:rPr>
              <a:t>问题</a:t>
            </a:r>
            <a:r>
              <a:rPr lang="en-US" altLang="zh-CN" sz="2400" b="1" dirty="0">
                <a:latin typeface="Arial" panose="020B0604020202020204" pitchFamily="34" charset="0"/>
                <a:ea typeface="宋体" panose="02010600030101010101" pitchFamily="2" charset="-122"/>
              </a:rPr>
              <a:t>(</a:t>
            </a:r>
            <a:r>
              <a:rPr lang="zh-CN" altLang="en-US" sz="2400" b="1" dirty="0">
                <a:latin typeface="Arial" panose="020B0604020202020204" pitchFamily="34" charset="0"/>
                <a:ea typeface="宋体" panose="02010600030101010101" pitchFamily="2" charset="-122"/>
              </a:rPr>
              <a:t>固定源点</a:t>
            </a:r>
            <a:r>
              <a:rPr lang="en-US" altLang="zh-CN" sz="2400" b="1" dirty="0">
                <a:latin typeface="Arial" panose="020B0604020202020204" pitchFamily="34" charset="0"/>
                <a:ea typeface="宋体" panose="02010600030101010101" pitchFamily="2" charset="-122"/>
              </a:rPr>
              <a:t>) </a:t>
            </a:r>
            <a:r>
              <a:rPr lang="zh-CN" altLang="en-US" sz="2400" b="1" dirty="0">
                <a:latin typeface="Arial" panose="020B0604020202020204" pitchFamily="34" charset="0"/>
                <a:ea typeface="宋体" panose="02010600030101010101" pitchFamily="2" charset="-122"/>
              </a:rPr>
              <a:t>－</a:t>
            </a:r>
            <a:r>
              <a:rPr lang="en-US" altLang="zh-CN" sz="2400" b="1" dirty="0">
                <a:solidFill>
                  <a:srgbClr val="0000FF"/>
                </a:solidFill>
                <a:effectLst>
                  <a:outerShdw blurRad="38100" dist="38100" dir="2700000">
                    <a:srgbClr val="C0C0C0"/>
                  </a:outerShdw>
                </a:effectLst>
                <a:latin typeface="Arial" panose="020B0604020202020204" pitchFamily="34" charset="0"/>
                <a:ea typeface="宋体" panose="02010600030101010101" pitchFamily="2" charset="-122"/>
              </a:rPr>
              <a:t>Bellman-Ford</a:t>
            </a:r>
            <a:r>
              <a:rPr lang="zh-CN" altLang="en-US" sz="2400" b="1" dirty="0">
                <a:solidFill>
                  <a:srgbClr val="0000FF"/>
                </a:solidFill>
                <a:effectLst>
                  <a:outerShdw blurRad="38100" dist="38100" dir="2700000">
                    <a:srgbClr val="C0C0C0"/>
                  </a:outerShdw>
                </a:effectLst>
                <a:latin typeface="Arial" panose="020B0604020202020204" pitchFamily="34" charset="0"/>
                <a:ea typeface="宋体" panose="02010600030101010101" pitchFamily="2" charset="-122"/>
              </a:rPr>
              <a:t>算法</a:t>
            </a:r>
            <a:r>
              <a:rPr lang="en-US" altLang="zh-CN" sz="2400" b="1" dirty="0">
                <a:solidFill>
                  <a:srgbClr val="0000FF"/>
                </a:solidFill>
                <a:effectLst>
                  <a:outerShdw blurRad="38100" dist="38100" dir="2700000">
                    <a:srgbClr val="C0C0C0"/>
                  </a:outerShdw>
                </a:effectLst>
                <a:latin typeface="Arial" panose="020B0604020202020204" pitchFamily="34" charset="0"/>
                <a:ea typeface="宋体" panose="02010600030101010101" pitchFamily="2" charset="-122"/>
              </a:rPr>
              <a:t>(</a:t>
            </a:r>
            <a:r>
              <a:rPr lang="zh-CN" altLang="en-US" sz="2400" b="1" dirty="0">
                <a:solidFill>
                  <a:srgbClr val="0000FF"/>
                </a:solidFill>
                <a:effectLst>
                  <a:outerShdw blurRad="38100" dist="38100" dir="2700000">
                    <a:srgbClr val="C0C0C0"/>
                  </a:outerShdw>
                </a:effectLst>
                <a:latin typeface="Arial" panose="020B0604020202020204" pitchFamily="34" charset="0"/>
                <a:ea typeface="宋体" panose="02010600030101010101" pitchFamily="2" charset="-122"/>
              </a:rPr>
              <a:t>贝尔曼－福特算法</a:t>
            </a:r>
            <a:r>
              <a:rPr lang="en-US" altLang="zh-CN" sz="2400" b="1">
                <a:solidFill>
                  <a:srgbClr val="0000FF"/>
                </a:solidFill>
                <a:effectLst>
                  <a:outerShdw blurRad="38100" dist="38100" dir="2700000">
                    <a:srgbClr val="C0C0C0"/>
                  </a:outerShdw>
                </a:effectLst>
                <a:latin typeface="Arial" panose="020B0604020202020204" pitchFamily="34" charset="0"/>
                <a:ea typeface="宋体" panose="02010600030101010101" pitchFamily="2" charset="-122"/>
              </a:rPr>
              <a:t>)</a:t>
            </a:r>
            <a:r>
              <a:rPr lang="zh-CN" altLang="en-US" sz="2400" b="1" dirty="0">
                <a:latin typeface="Arial" panose="020B0604020202020204" pitchFamily="34" charset="0"/>
                <a:ea typeface="宋体" panose="02010600030101010101" pitchFamily="2" charset="-122"/>
              </a:rPr>
              <a:t>；</a:t>
            </a:r>
            <a:endParaRPr lang="zh-CN" altLang="en-US" sz="2400" b="1" dirty="0">
              <a:latin typeface="Arial" panose="020B0604020202020204" pitchFamily="34" charset="0"/>
              <a:ea typeface="宋体" panose="02010600030101010101" pitchFamily="2" charset="-122"/>
            </a:endParaRPr>
          </a:p>
          <a:p>
            <a:pPr marL="914400" lvl="1" indent="-457200" algn="l" eaLnBrk="1" hangingPunct="1">
              <a:lnSpc>
                <a:spcPct val="120000"/>
              </a:lnSpc>
              <a:spcAft>
                <a:spcPct val="40000"/>
              </a:spcAft>
              <a:buClr>
                <a:schemeClr val="accent1"/>
              </a:buClr>
              <a:buFont typeface="Wingdings" panose="05000000000000000000" pitchFamily="2" charset="2"/>
              <a:buAutoNum type="arabicPeriod"/>
            </a:pPr>
            <a:r>
              <a:rPr lang="zh-CN" altLang="en-US" sz="2400" b="1" dirty="0">
                <a:solidFill>
                  <a:srgbClr val="FF0000"/>
                </a:solidFill>
                <a:latin typeface="Arial" panose="020B0604020202020204" pitchFamily="34" charset="0"/>
                <a:ea typeface="宋体" panose="02010600030101010101" pitchFamily="2" charset="-122"/>
              </a:rPr>
              <a:t>所有顶点之间的最短路径</a:t>
            </a:r>
            <a:r>
              <a:rPr lang="zh-CN" altLang="en-US" sz="2400" b="1" dirty="0">
                <a:latin typeface="Arial" panose="020B0604020202020204" pitchFamily="34" charset="0"/>
                <a:ea typeface="宋体" panose="02010600030101010101" pitchFamily="2" charset="-122"/>
              </a:rPr>
              <a:t>问题－</a:t>
            </a:r>
            <a:r>
              <a:rPr lang="en-US" altLang="zh-CN" sz="2400" b="1" err="1">
                <a:solidFill>
                  <a:srgbClr val="0000FF"/>
                </a:solidFill>
                <a:effectLst>
                  <a:outerShdw blurRad="38100" dist="38100" dir="2700000">
                    <a:srgbClr val="C0C0C0"/>
                  </a:outerShdw>
                </a:effectLst>
                <a:latin typeface="Arial" panose="020B0604020202020204" pitchFamily="34" charset="0"/>
                <a:ea typeface="宋体" panose="02010600030101010101" pitchFamily="2" charset="-122"/>
              </a:rPr>
              <a:t>Floyd-Warshall</a:t>
            </a:r>
            <a:r>
              <a:rPr lang="zh-CN" altLang="en-US" sz="2400" b="1" dirty="0">
                <a:solidFill>
                  <a:srgbClr val="0000FF"/>
                </a:solidFill>
                <a:effectLst>
                  <a:outerShdw blurRad="38100" dist="38100" dir="2700000">
                    <a:srgbClr val="C0C0C0"/>
                  </a:outerShdw>
                </a:effectLst>
                <a:latin typeface="Arial" panose="020B0604020202020204" pitchFamily="34" charset="0"/>
                <a:ea typeface="宋体" panose="02010600030101010101" pitchFamily="2" charset="-122"/>
              </a:rPr>
              <a:t>算法</a:t>
            </a:r>
            <a:r>
              <a:rPr lang="en-US" altLang="zh-CN" sz="2400" b="1" dirty="0">
                <a:solidFill>
                  <a:srgbClr val="0000FF"/>
                </a:solidFill>
                <a:effectLst>
                  <a:outerShdw blurRad="38100" dist="38100" dir="2700000">
                    <a:srgbClr val="C0C0C0"/>
                  </a:outerShdw>
                </a:effectLst>
                <a:latin typeface="Arial" panose="020B0604020202020204" pitchFamily="34" charset="0"/>
                <a:ea typeface="宋体" panose="02010600030101010101" pitchFamily="2" charset="-122"/>
              </a:rPr>
              <a:t>(</a:t>
            </a:r>
            <a:r>
              <a:rPr lang="zh-CN" altLang="en-US" sz="2400" b="1" dirty="0">
                <a:solidFill>
                  <a:srgbClr val="0000FF"/>
                </a:solidFill>
                <a:effectLst>
                  <a:outerShdw blurRad="38100" dist="38100" dir="2700000">
                    <a:srgbClr val="C0C0C0"/>
                  </a:outerShdw>
                </a:effectLst>
                <a:latin typeface="Arial" panose="020B0604020202020204" pitchFamily="34" charset="0"/>
                <a:ea typeface="宋体" panose="02010600030101010101" pitchFamily="2" charset="-122"/>
              </a:rPr>
              <a:t>弗洛伊德算法</a:t>
            </a:r>
            <a:r>
              <a:rPr lang="en-US" altLang="zh-CN" sz="2400" b="1">
                <a:solidFill>
                  <a:srgbClr val="0000FF"/>
                </a:solidFill>
                <a:effectLst>
                  <a:outerShdw blurRad="38100" dist="38100" dir="2700000">
                    <a:srgbClr val="C0C0C0"/>
                  </a:outerShdw>
                </a:effectLst>
                <a:latin typeface="Arial" panose="020B0604020202020204" pitchFamily="34" charset="0"/>
                <a:ea typeface="宋体" panose="02010600030101010101" pitchFamily="2" charset="-122"/>
              </a:rPr>
              <a:t>)</a:t>
            </a:r>
            <a:r>
              <a:rPr lang="zh-CN" altLang="en-US" sz="2400" b="1" dirty="0">
                <a:latin typeface="Arial" panose="020B0604020202020204" pitchFamily="34" charset="0"/>
                <a:ea typeface="宋体" panose="02010600030101010101" pitchFamily="2" charset="-122"/>
              </a:rPr>
              <a:t>；</a:t>
            </a:r>
            <a:endParaRPr lang="zh-CN" altLang="en-US" sz="2400" b="1" dirty="0">
              <a:latin typeface="Arial" panose="020B0604020202020204" pitchFamily="34" charset="0"/>
              <a:ea typeface="宋体" panose="02010600030101010101" pitchFamily="2" charset="-122"/>
            </a:endParaRPr>
          </a:p>
        </p:txBody>
      </p:sp>
      <p:sp>
        <p:nvSpPr>
          <p:cNvPr id="3077" name="Text Box 2"/>
          <p:cNvSpPr txBox="1"/>
          <p:nvPr/>
        </p:nvSpPr>
        <p:spPr>
          <a:xfrm>
            <a:off x="434340" y="325755"/>
            <a:ext cx="3636645" cy="645160"/>
          </a:xfrm>
          <a:prstGeom prst="rect">
            <a:avLst/>
          </a:prstGeom>
          <a:noFill/>
          <a:ln w="9525">
            <a:noFill/>
          </a:ln>
        </p:spPr>
        <p:txBody>
          <a:bodyPr wrap="square" lIns="108000" rIns="144000">
            <a:spAutoFit/>
          </a:bodyPr>
          <a:lstStyle/>
          <a:p>
            <a:pPr algn="l">
              <a:spcBef>
                <a:spcPct val="50000"/>
              </a:spcBef>
            </a:pPr>
            <a:r>
              <a:rPr lang="zh-CN" altLang="en-US" sz="3600" b="1" dirty="0" smtClean="0">
                <a:solidFill>
                  <a:schemeClr val="accent5">
                    <a:lumMod val="75000"/>
                  </a:schemeClr>
                </a:solidFill>
                <a:latin typeface="+mj-lt"/>
                <a:ea typeface="+mj-ea"/>
                <a:cs typeface="+mj-cs"/>
                <a:sym typeface="Webdings" panose="05030102010509060703" pitchFamily="18" charset="2"/>
              </a:rPr>
              <a:t>1 </a:t>
            </a:r>
            <a:r>
              <a:rPr lang="zh-CN" altLang="en-US" sz="3600" b="1" dirty="0">
                <a:solidFill>
                  <a:schemeClr val="accent5">
                    <a:lumMod val="75000"/>
                  </a:schemeClr>
                </a:solidFill>
                <a:latin typeface="+mj-lt"/>
                <a:ea typeface="+mj-ea"/>
                <a:cs typeface="+mj-cs"/>
                <a:sym typeface="Webdings" panose="05030102010509060703" pitchFamily="18" charset="2"/>
              </a:rPr>
              <a:t>最短路径</a:t>
            </a:r>
            <a:endParaRPr lang="zh-CN" altLang="en-US" sz="3600" b="1" dirty="0">
              <a:solidFill>
                <a:schemeClr val="accent5">
                  <a:lumMod val="75000"/>
                </a:schemeClr>
              </a:solidFill>
              <a:latin typeface="+mj-lt"/>
              <a:ea typeface="+mj-ea"/>
              <a:cs typeface="+mj-cs"/>
              <a:sym typeface="Webdings" panose="05030102010509060703" pitchFamily="18" charset="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7283">
                                            <p:txEl>
                                              <p:pRg st="0" end="0"/>
                                            </p:txEl>
                                          </p:spTgt>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1" name="CAMERA.WAV"/>
                                        </p:tgtEl>
                                      </p:cMediaNode>
                                    </p:audio>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97283">
                                            <p:txEl>
                                              <p:pRg st="1" end="1"/>
                                            </p:txEl>
                                          </p:spTgt>
                                        </p:tgtEl>
                                        <p:attrNameLst>
                                          <p:attrName>style.visibility</p:attrName>
                                        </p:attrNameLst>
                                      </p:cBhvr>
                                      <p:to>
                                        <p:strVal val="visible"/>
                                      </p:to>
                                    </p:set>
                                  </p:childTnLst>
                                  <p:subTnLst>
                                    <p:audio>
                                      <p:cMediaNode>
                                        <p:cTn display="0" masterRel="sameClick">
                                          <p:stCondLst>
                                            <p:cond evt="begin" delay="0">
                                              <p:tn val="9"/>
                                            </p:cond>
                                          </p:stCondLst>
                                          <p:endCondLst>
                                            <p:cond evt="onStopAudio" delay="0">
                                              <p:tgtEl>
                                                <p:sldTgt/>
                                              </p:tgtEl>
                                            </p:cond>
                                          </p:endCondLst>
                                        </p:cTn>
                                        <p:tgtEl>
                                          <p:sndTgt r:embed="rId1" name="CAMERA.WAV"/>
                                        </p:tgtEl>
                                      </p:cMediaNode>
                                    </p:audio>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97283">
                                            <p:txEl>
                                              <p:pRg st="2" end="2"/>
                                            </p:txEl>
                                          </p:spTgt>
                                        </p:tgtEl>
                                        <p:attrNameLst>
                                          <p:attrName>style.visibility</p:attrName>
                                        </p:attrNameLst>
                                      </p:cBhvr>
                                      <p:to>
                                        <p:strVal val="visible"/>
                                      </p:to>
                                    </p:set>
                                  </p:childTnLst>
                                  <p:subTnLst>
                                    <p:audio>
                                      <p:cMediaNode>
                                        <p:cTn display="0" masterRel="sameClick">
                                          <p:stCondLst>
                                            <p:cond evt="begin" delay="0">
                                              <p:tn val="13"/>
                                            </p:cond>
                                          </p:stCondLst>
                                          <p:endCondLst>
                                            <p:cond evt="onStopAudio" delay="0">
                                              <p:tgtEl>
                                                <p:sldTgt/>
                                              </p:tgtEl>
                                            </p:cond>
                                          </p:endCondLst>
                                        </p:cTn>
                                        <p:tgtEl>
                                          <p:sndTgt r:embed="rId1" name="CAMERA.WAV"/>
                                        </p:tgtEl>
                                      </p:cMediaNode>
                                    </p:audio>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97283">
                                            <p:txEl>
                                              <p:pRg st="3" end="3"/>
                                            </p:txEl>
                                          </p:spTgt>
                                        </p:tgtEl>
                                        <p:attrNameLst>
                                          <p:attrName>style.visibility</p:attrName>
                                        </p:attrNameLst>
                                      </p:cBhvr>
                                      <p:to>
                                        <p:strVal val="visible"/>
                                      </p:to>
                                    </p:set>
                                  </p:childTnLst>
                                  <p:subTnLst>
                                    <p:audio>
                                      <p:cMediaNode>
                                        <p:cTn display="0" masterRel="sameClick">
                                          <p:stCondLst>
                                            <p:cond evt="begin" delay="0">
                                              <p:tn val="17"/>
                                            </p:cond>
                                          </p:stCondLst>
                                          <p:endCondLst>
                                            <p:cond evt="onStopAudio" delay="0">
                                              <p:tgtEl>
                                                <p:sldTgt/>
                                              </p:tgtEl>
                                            </p:cond>
                                          </p:endCondLst>
                                        </p:cTn>
                                        <p:tgtEl>
                                          <p:sndTgt r:embed="rId1" name="CAMERA.WAV"/>
                                        </p:tgtEl>
                                      </p:cMediaNode>
                                    </p:audio>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97283">
                                            <p:txEl>
                                              <p:pRg st="4" end="4"/>
                                            </p:txEl>
                                          </p:spTgt>
                                        </p:tgtEl>
                                        <p:attrNameLst>
                                          <p:attrName>style.visibility</p:attrName>
                                        </p:attrNameLst>
                                      </p:cBhvr>
                                      <p:to>
                                        <p:strVal val="visible"/>
                                      </p:to>
                                    </p:set>
                                  </p:childTnLst>
                                  <p:subTnLst>
                                    <p:audio>
                                      <p:cMediaNode>
                                        <p:cTn display="0" masterRel="sameClick">
                                          <p:stCondLst>
                                            <p:cond evt="begin" delay="0">
                                              <p:tn val="21"/>
                                            </p:cond>
                                          </p:stCondLst>
                                          <p:endCondLst>
                                            <p:cond evt="onStopAudio" delay="0">
                                              <p:tgtEl>
                                                <p:sldTgt/>
                                              </p:tgtEl>
                                            </p:cond>
                                          </p:endCondLst>
                                        </p:cTn>
                                        <p:tgtEl>
                                          <p:sndTgt r:embed="rId1"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3" grpId="0" bldLvl="2"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2606964" y="216660"/>
            <a:ext cx="3761948" cy="584775"/>
          </a:xfrm>
          <a:prstGeom prst="rect">
            <a:avLst/>
          </a:prstGeom>
          <a:noFill/>
        </p:spPr>
        <p:txBody>
          <a:bodyPr wrap="square" rtlCol="0">
            <a:spAutoFit/>
          </a:bodyPr>
          <a:lstStyle/>
          <a:p>
            <a:pPr algn="ctr"/>
            <a:r>
              <a:rPr lang="en-US" altLang="zh-CN" sz="3200" dirty="0">
                <a:solidFill>
                  <a:schemeClr val="bg1"/>
                </a:solidFill>
              </a:rPr>
              <a:t>SPFA</a:t>
            </a:r>
            <a:r>
              <a:rPr lang="zh-CN" altLang="en-US" sz="3200" dirty="0">
                <a:solidFill>
                  <a:schemeClr val="bg1"/>
                </a:solidFill>
              </a:rPr>
              <a:t>算法原理</a:t>
            </a:r>
            <a:endParaRPr lang="zh-CN" altLang="en-US" sz="3200" dirty="0">
              <a:solidFill>
                <a:schemeClr val="bg1"/>
              </a:solidFill>
            </a:endParaRPr>
          </a:p>
        </p:txBody>
      </p:sp>
      <p:sp>
        <p:nvSpPr>
          <p:cNvPr id="4" name="文本框 3"/>
          <p:cNvSpPr txBox="1"/>
          <p:nvPr/>
        </p:nvSpPr>
        <p:spPr>
          <a:xfrm>
            <a:off x="3641734" y="2194005"/>
            <a:ext cx="5112573" cy="1938020"/>
          </a:xfrm>
          <a:prstGeom prst="rect">
            <a:avLst/>
          </a:prstGeom>
          <a:noFill/>
        </p:spPr>
        <p:txBody>
          <a:bodyPr wrap="square" rtlCol="0">
            <a:spAutoFit/>
          </a:bodyPr>
          <a:lstStyle/>
          <a:p>
            <a:r>
              <a:rPr lang="zh-CN" altLang="en-US" sz="2000" dirty="0">
                <a:latin typeface="宋体" panose="02010600030101010101" pitchFamily="2" charset="-122"/>
                <a:ea typeface="宋体" panose="02010600030101010101" pitchFamily="2" charset="-122"/>
                <a:cs typeface="宋体" panose="02010600030101010101" pitchFamily="2" charset="-122"/>
              </a:rPr>
              <a:t>第六次循环 </a:t>
            </a:r>
            <a:br>
              <a:rPr lang="zh-CN" altLang="en-US" sz="2400" dirty="0">
                <a:latin typeface="宋体" panose="02010600030101010101" pitchFamily="2" charset="-122"/>
                <a:ea typeface="宋体" panose="02010600030101010101" pitchFamily="2" charset="-122"/>
                <a:cs typeface="宋体" panose="02010600030101010101" pitchFamily="2" charset="-122"/>
              </a:rPr>
            </a:br>
            <a:r>
              <a:rPr lang="zh-CN" altLang="en-US" sz="2000" dirty="0">
                <a:latin typeface="宋体" panose="02010600030101010101" pitchFamily="2" charset="-122"/>
                <a:ea typeface="宋体" panose="02010600030101010101" pitchFamily="2" charset="-122"/>
                <a:cs typeface="宋体" panose="02010600030101010101" pitchFamily="2" charset="-122"/>
              </a:rPr>
              <a:t>此时，队首元素为</a:t>
            </a:r>
            <a:r>
              <a:rPr lang="en-US" altLang="zh-CN" sz="2000" dirty="0">
                <a:latin typeface="宋体" panose="02010600030101010101" pitchFamily="2" charset="-122"/>
                <a:ea typeface="宋体" panose="02010600030101010101" pitchFamily="2" charset="-122"/>
                <a:cs typeface="宋体" panose="02010600030101010101" pitchFamily="2" charset="-122"/>
              </a:rPr>
              <a:t>v6</a:t>
            </a:r>
            <a:r>
              <a:rPr lang="zh-CN" altLang="en-US" sz="2000" dirty="0">
                <a:latin typeface="宋体" panose="02010600030101010101" pitchFamily="2" charset="-122"/>
                <a:ea typeface="宋体" panose="02010600030101010101" pitchFamily="2" charset="-122"/>
                <a:cs typeface="宋体" panose="02010600030101010101" pitchFamily="2" charset="-122"/>
              </a:rPr>
              <a:t>，</a:t>
            </a:r>
            <a:r>
              <a:rPr lang="en-US" altLang="zh-CN" sz="2000" dirty="0">
                <a:latin typeface="宋体" panose="02010600030101010101" pitchFamily="2" charset="-122"/>
                <a:ea typeface="宋体" panose="02010600030101010101" pitchFamily="2" charset="-122"/>
                <a:cs typeface="宋体" panose="02010600030101010101" pitchFamily="2" charset="-122"/>
              </a:rPr>
              <a:t>v6</a:t>
            </a:r>
            <a:r>
              <a:rPr lang="zh-CN" altLang="en-US" sz="2000" dirty="0">
                <a:latin typeface="宋体" panose="02010600030101010101" pitchFamily="2" charset="-122"/>
                <a:ea typeface="宋体" panose="02010600030101010101" pitchFamily="2" charset="-122"/>
                <a:cs typeface="宋体" panose="02010600030101010101" pitchFamily="2" charset="-122"/>
              </a:rPr>
              <a:t>出队列，然后，对以</a:t>
            </a:r>
            <a:r>
              <a:rPr lang="en-US" altLang="zh-CN" sz="2000" dirty="0">
                <a:latin typeface="宋体" panose="02010600030101010101" pitchFamily="2" charset="-122"/>
                <a:ea typeface="宋体" panose="02010600030101010101" pitchFamily="2" charset="-122"/>
                <a:cs typeface="宋体" panose="02010600030101010101" pitchFamily="2" charset="-122"/>
              </a:rPr>
              <a:t>v6</a:t>
            </a:r>
            <a:r>
              <a:rPr lang="zh-CN" altLang="en-US" sz="2000" dirty="0">
                <a:latin typeface="宋体" panose="02010600030101010101" pitchFamily="2" charset="-122"/>
                <a:ea typeface="宋体" panose="02010600030101010101" pitchFamily="2" charset="-122"/>
                <a:cs typeface="宋体" panose="02010600030101010101" pitchFamily="2" charset="-122"/>
              </a:rPr>
              <a:t>为弧尾的边对应的弧头顶点进行松弛操作，发现</a:t>
            </a:r>
            <a:r>
              <a:rPr lang="en-US" altLang="zh-CN" sz="2000" dirty="0">
                <a:latin typeface="宋体" panose="02010600030101010101" pitchFamily="2" charset="-122"/>
                <a:ea typeface="宋体" panose="02010600030101010101" pitchFamily="2" charset="-122"/>
                <a:cs typeface="宋体" panose="02010600030101010101" pitchFamily="2" charset="-122"/>
              </a:rPr>
              <a:t>v6</a:t>
            </a:r>
            <a:r>
              <a:rPr lang="zh-CN" altLang="en-US" sz="2000" dirty="0">
                <a:latin typeface="宋体" panose="02010600030101010101" pitchFamily="2" charset="-122"/>
                <a:ea typeface="宋体" panose="02010600030101010101" pitchFamily="2" charset="-122"/>
                <a:cs typeface="宋体" panose="02010600030101010101" pitchFamily="2" charset="-122"/>
              </a:rPr>
              <a:t>出度为</a:t>
            </a:r>
            <a:r>
              <a:rPr lang="en-US" altLang="zh-CN" sz="2000" dirty="0">
                <a:latin typeface="宋体" panose="02010600030101010101" pitchFamily="2" charset="-122"/>
                <a:ea typeface="宋体" panose="02010600030101010101" pitchFamily="2" charset="-122"/>
                <a:cs typeface="宋体" panose="02010600030101010101" pitchFamily="2" charset="-122"/>
              </a:rPr>
              <a:t>0</a:t>
            </a:r>
            <a:r>
              <a:rPr lang="zh-CN" altLang="en-US" sz="2000" dirty="0">
                <a:latin typeface="宋体" panose="02010600030101010101" pitchFamily="2" charset="-122"/>
                <a:ea typeface="宋体" panose="02010600030101010101" pitchFamily="2" charset="-122"/>
                <a:cs typeface="宋体" panose="02010600030101010101" pitchFamily="2" charset="-122"/>
              </a:rPr>
              <a:t>，所以我们不用对</a:t>
            </a:r>
            <a:r>
              <a:rPr lang="en-US" altLang="zh-CN" sz="2000" dirty="0">
                <a:latin typeface="宋体" panose="02010600030101010101" pitchFamily="2" charset="-122"/>
                <a:ea typeface="宋体" panose="02010600030101010101" pitchFamily="2" charset="-122"/>
                <a:cs typeface="宋体" panose="02010600030101010101" pitchFamily="2" charset="-122"/>
              </a:rPr>
              <a:t>dis</a:t>
            </a:r>
            <a:r>
              <a:rPr lang="zh-CN" altLang="en-US" sz="2000" dirty="0">
                <a:latin typeface="宋体" panose="02010600030101010101" pitchFamily="2" charset="-122"/>
                <a:ea typeface="宋体" panose="02010600030101010101" pitchFamily="2" charset="-122"/>
                <a:cs typeface="宋体" panose="02010600030101010101" pitchFamily="2" charset="-122"/>
              </a:rPr>
              <a:t>数组做任何操作，其结果和上图一样，队列同样不用做任何操作。所以此时队列为空。</a:t>
            </a:r>
            <a:endParaRPr lang="zh-CN" altLang="en-US" sz="2400" dirty="0">
              <a:latin typeface="宋体" panose="02010600030101010101" pitchFamily="2" charset="-122"/>
              <a:ea typeface="宋体" panose="02010600030101010101" pitchFamily="2" charset="-122"/>
              <a:cs typeface="宋体" panose="02010600030101010101" pitchFamily="2" charset="-122"/>
            </a:endParaRPr>
          </a:p>
        </p:txBody>
      </p:sp>
      <p:sp>
        <p:nvSpPr>
          <p:cNvPr id="11" name="文本框 10"/>
          <p:cNvSpPr txBox="1"/>
          <p:nvPr/>
        </p:nvSpPr>
        <p:spPr>
          <a:xfrm>
            <a:off x="3641735" y="5199616"/>
            <a:ext cx="5309272" cy="1014730"/>
          </a:xfrm>
          <a:prstGeom prst="rect">
            <a:avLst/>
          </a:prstGeom>
          <a:noFill/>
        </p:spPr>
        <p:txBody>
          <a:bodyPr wrap="square" rtlCol="0">
            <a:spAutoFit/>
          </a:bodyPr>
          <a:lstStyle/>
          <a:p>
            <a:r>
              <a:rPr lang="zh-CN" altLang="en-US" sz="2000" dirty="0">
                <a:latin typeface="宋体" panose="02010600030101010101" pitchFamily="2" charset="-122"/>
                <a:ea typeface="宋体" panose="02010600030101010101" pitchFamily="2" charset="-122"/>
                <a:cs typeface="宋体" panose="02010600030101010101" pitchFamily="2" charset="-122"/>
              </a:rPr>
              <a:t>由于队列为空，队列循环结果，此时我们也得到了</a:t>
            </a:r>
            <a:r>
              <a:rPr lang="en-US" altLang="zh-CN" sz="2000" dirty="0">
                <a:latin typeface="宋体" panose="02010600030101010101" pitchFamily="2" charset="-122"/>
                <a:ea typeface="宋体" panose="02010600030101010101" pitchFamily="2" charset="-122"/>
                <a:cs typeface="宋体" panose="02010600030101010101" pitchFamily="2" charset="-122"/>
              </a:rPr>
              <a:t>v1</a:t>
            </a:r>
            <a:r>
              <a:rPr lang="zh-CN" altLang="en-US" sz="2000" dirty="0">
                <a:latin typeface="宋体" panose="02010600030101010101" pitchFamily="2" charset="-122"/>
                <a:ea typeface="宋体" panose="02010600030101010101" pitchFamily="2" charset="-122"/>
                <a:cs typeface="宋体" panose="02010600030101010101" pitchFamily="2" charset="-122"/>
              </a:rPr>
              <a:t>到各个顶点的最短路径的值了，它就是</a:t>
            </a:r>
            <a:r>
              <a:rPr lang="en-US" altLang="zh-CN" sz="2000" dirty="0">
                <a:latin typeface="宋体" panose="02010600030101010101" pitchFamily="2" charset="-122"/>
                <a:ea typeface="宋体" panose="02010600030101010101" pitchFamily="2" charset="-122"/>
                <a:cs typeface="宋体" panose="02010600030101010101" pitchFamily="2" charset="-122"/>
              </a:rPr>
              <a:t>dis</a:t>
            </a:r>
            <a:r>
              <a:rPr lang="zh-CN" altLang="en-US" sz="2000" dirty="0">
                <a:latin typeface="宋体" panose="02010600030101010101" pitchFamily="2" charset="-122"/>
                <a:ea typeface="宋体" panose="02010600030101010101" pitchFamily="2" charset="-122"/>
                <a:cs typeface="宋体" panose="02010600030101010101" pitchFamily="2" charset="-122"/>
              </a:rPr>
              <a:t>数组各个顶点对应的值</a:t>
            </a:r>
            <a:endParaRPr lang="zh-CN" altLang="en-US" sz="2000" dirty="0">
              <a:latin typeface="宋体" panose="02010600030101010101" pitchFamily="2" charset="-122"/>
              <a:ea typeface="宋体" panose="02010600030101010101" pitchFamily="2" charset="-122"/>
              <a:cs typeface="宋体" panose="02010600030101010101" pitchFamily="2" charset="-122"/>
            </a:endParaRPr>
          </a:p>
        </p:txBody>
      </p:sp>
      <p:graphicFrame>
        <p:nvGraphicFramePr>
          <p:cNvPr id="3" name="对象 2"/>
          <p:cNvGraphicFramePr/>
          <p:nvPr/>
        </p:nvGraphicFramePr>
        <p:xfrm>
          <a:off x="0" y="2031365"/>
          <a:ext cx="3488055" cy="3723640"/>
        </p:xfrm>
        <a:graphic>
          <a:graphicData uri="http://schemas.openxmlformats.org/presentationml/2006/ole">
            <mc:AlternateContent xmlns:mc="http://schemas.openxmlformats.org/markup-compatibility/2006">
              <mc:Choice xmlns:v="urn:schemas-microsoft-com:vml" Requires="v">
                <p:oleObj spid="_x0000_s7170" name="" r:id="rId1" imgW="3594100" imgH="3721100" progId="Paint.Picture">
                  <p:embed/>
                </p:oleObj>
              </mc:Choice>
              <mc:Fallback>
                <p:oleObj name="" r:id="rId1" imgW="3594100" imgH="3721100" progId="Paint.Picture">
                  <p:embed/>
                  <p:pic>
                    <p:nvPicPr>
                      <p:cNvPr id="0" name="图片 7169"/>
                      <p:cNvPicPr/>
                      <p:nvPr/>
                    </p:nvPicPr>
                    <p:blipFill>
                      <a:blip r:embed="rId2"/>
                      <a:srcRect l="3036"/>
                      <a:stretch>
                        <a:fillRect/>
                      </a:stretch>
                    </p:blipFill>
                    <p:spPr>
                      <a:xfrm>
                        <a:off x="0" y="2031365"/>
                        <a:ext cx="3488055" cy="3723640"/>
                      </a:xfrm>
                      <a:prstGeom prst="rect">
                        <a:avLst/>
                      </a:prstGeom>
                    </p:spPr>
                  </p:pic>
                </p:oleObj>
              </mc:Fallback>
            </mc:AlternateContent>
          </a:graphicData>
        </a:graphic>
      </p:graphicFrame>
      <p:graphicFrame>
        <p:nvGraphicFramePr>
          <p:cNvPr id="8" name="对象 7"/>
          <p:cNvGraphicFramePr/>
          <p:nvPr/>
        </p:nvGraphicFramePr>
        <p:xfrm>
          <a:off x="3254375" y="1208405"/>
          <a:ext cx="5708015" cy="822960"/>
        </p:xfrm>
        <a:graphic>
          <a:graphicData uri="http://schemas.openxmlformats.org/presentationml/2006/ole">
            <mc:AlternateContent xmlns:mc="http://schemas.openxmlformats.org/markup-compatibility/2006">
              <mc:Choice xmlns:v="urn:schemas-microsoft-com:vml" Requires="v">
                <p:oleObj spid="_x0000_s7171" name="" r:id="rId3" imgW="8839200" imgH="1447800" progId="Paint.Picture">
                  <p:embed/>
                </p:oleObj>
              </mc:Choice>
              <mc:Fallback>
                <p:oleObj name="" r:id="rId3" imgW="8839200" imgH="1447800" progId="Paint.Picture">
                  <p:embed/>
                  <p:pic>
                    <p:nvPicPr>
                      <p:cNvPr id="0" name="图片 7170"/>
                      <p:cNvPicPr/>
                      <p:nvPr/>
                    </p:nvPicPr>
                    <p:blipFill>
                      <a:blip r:embed="rId4"/>
                      <a:stretch>
                        <a:fillRect/>
                      </a:stretch>
                    </p:blipFill>
                    <p:spPr>
                      <a:xfrm>
                        <a:off x="3254375" y="1208405"/>
                        <a:ext cx="5708015" cy="822960"/>
                      </a:xfrm>
                      <a:prstGeom prst="rect">
                        <a:avLst/>
                      </a:prstGeom>
                    </p:spPr>
                  </p:pic>
                </p:oleObj>
              </mc:Fallback>
            </mc:AlternateContent>
          </a:graphicData>
        </a:graphic>
      </p:graphicFrame>
      <p:graphicFrame>
        <p:nvGraphicFramePr>
          <p:cNvPr id="9" name="对象 8"/>
          <p:cNvGraphicFramePr/>
          <p:nvPr/>
        </p:nvGraphicFramePr>
        <p:xfrm>
          <a:off x="3126105" y="4266565"/>
          <a:ext cx="6019165" cy="798830"/>
        </p:xfrm>
        <a:graphic>
          <a:graphicData uri="http://schemas.openxmlformats.org/presentationml/2006/ole">
            <mc:AlternateContent xmlns:mc="http://schemas.openxmlformats.org/markup-compatibility/2006">
              <mc:Choice xmlns:v="urn:schemas-microsoft-com:vml" Requires="v">
                <p:oleObj spid="_x0000_s7172" name="" r:id="rId5" imgW="9010650" imgH="1384300" progId="Paint.Picture">
                  <p:embed/>
                </p:oleObj>
              </mc:Choice>
              <mc:Fallback>
                <p:oleObj name="" r:id="rId5" imgW="9010650" imgH="1384300" progId="Paint.Picture">
                  <p:embed/>
                  <p:pic>
                    <p:nvPicPr>
                      <p:cNvPr id="0" name="图片 7171"/>
                      <p:cNvPicPr/>
                      <p:nvPr/>
                    </p:nvPicPr>
                    <p:blipFill>
                      <a:blip r:embed="rId6"/>
                      <a:stretch>
                        <a:fillRect/>
                      </a:stretch>
                    </p:blipFill>
                    <p:spPr>
                      <a:xfrm>
                        <a:off x="3126105" y="4266565"/>
                        <a:ext cx="6019165" cy="798830"/>
                      </a:xfrm>
                      <a:prstGeom prst="rect">
                        <a:avLst/>
                      </a:prstGeom>
                    </p:spPr>
                  </p:pic>
                </p:oleObj>
              </mc:Fallback>
            </mc:AlternateContent>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0259" name="圆角矩形 480258"/>
          <p:cNvSpPr/>
          <p:nvPr/>
        </p:nvSpPr>
        <p:spPr>
          <a:xfrm>
            <a:off x="357505" y="1386205"/>
            <a:ext cx="8510905" cy="4709460"/>
          </a:xfrm>
          <a:prstGeom prst="roundRect">
            <a:avLst>
              <a:gd name="adj" fmla="val 5213"/>
            </a:avLst>
          </a:prstGeom>
          <a:solidFill>
            <a:schemeClr val="bg1"/>
          </a:solidFill>
          <a:ln w="19050" cap="rnd" cmpd="sng">
            <a:solidFill>
              <a:srgbClr val="800000"/>
            </a:solidFill>
            <a:prstDash val="sysDot"/>
            <a:headEnd type="none" w="med" len="med"/>
            <a:tailEnd type="none" w="med" len="med"/>
          </a:ln>
        </p:spPr>
        <p:txBody>
          <a:bodyPr wrap="square">
            <a:spAutoFit/>
          </a:bodyPr>
          <a:lstStyle/>
          <a:p>
            <a:pPr algn="l">
              <a:spcAft>
                <a:spcPct val="25000"/>
              </a:spcAft>
            </a:pPr>
            <a:r>
              <a:rPr lang="zh-CN" altLang="en-US" sz="2000" dirty="0">
                <a:solidFill>
                  <a:srgbClr val="0000FF"/>
                </a:solidFill>
                <a:effectLst>
                  <a:outerShdw blurRad="38100" dist="38100" dir="2700000">
                    <a:srgbClr val="C0C0C0"/>
                  </a:outerShdw>
                </a:effectLst>
                <a:latin typeface="Arial" panose="020B0604020202020204" pitchFamily="34" charset="0"/>
                <a:ea typeface="隶书" panose="02010509060101010101" pitchFamily="49" charset="-122"/>
              </a:rPr>
              <a:t>题目描述：</a:t>
            </a:r>
            <a:endParaRPr lang="zh-CN" altLang="en-US" sz="2000" dirty="0">
              <a:solidFill>
                <a:srgbClr val="0000FF"/>
              </a:solidFill>
              <a:effectLst>
                <a:outerShdw blurRad="38100" dist="38100" dir="2700000">
                  <a:srgbClr val="C0C0C0"/>
                </a:outerShdw>
              </a:effectLst>
              <a:latin typeface="Arial" panose="020B0604020202020204" pitchFamily="34" charset="0"/>
              <a:ea typeface="隶书" panose="02010509060101010101" pitchFamily="49" charset="-122"/>
            </a:endParaRPr>
          </a:p>
          <a:p>
            <a:pPr algn="l">
              <a:spcAft>
                <a:spcPct val="25000"/>
              </a:spcAft>
            </a:pPr>
            <a:r>
              <a:rPr sz="2000" b="0" dirty="0">
                <a:latin typeface="Arial" panose="020B0604020202020204" pitchFamily="34" charset="0"/>
                <a:ea typeface="隶书" panose="02010509060101010101" pitchFamily="49" charset="-122"/>
              </a:rPr>
              <a:t>德克萨斯纯朴的民</a:t>
            </a:r>
            <a:r>
              <a:rPr lang="zh-CN" sz="2000" b="0" dirty="0">
                <a:latin typeface="Arial" panose="020B0604020202020204" pitchFamily="34" charset="0"/>
                <a:ea typeface="隶书" panose="02010509060101010101" pitchFamily="49" charset="-122"/>
              </a:rPr>
              <a:t>众</a:t>
            </a:r>
            <a:r>
              <a:rPr sz="2000" b="0" dirty="0">
                <a:latin typeface="Arial" panose="020B0604020202020204" pitchFamily="34" charset="0"/>
                <a:ea typeface="隶书" panose="02010509060101010101" pitchFamily="49" charset="-122"/>
              </a:rPr>
              <a:t>们这个夏天正在遭受巨大的热浪！Farmer John此时承担起向德克萨斯运送大量的营养冰凉的牛奶的重任，以减轻德克萨斯人忍受酷暑的痛苦。FJ已经研究过可以把牛奶从威斯康星运送到德克萨斯州的路线。</a:t>
            </a:r>
            <a:r>
              <a:rPr lang="zh-CN" altLang="en-US" sz="2000" b="0" dirty="0">
                <a:solidFill>
                  <a:srgbClr val="0000FF"/>
                </a:solidFill>
                <a:effectLst>
                  <a:outerShdw blurRad="38100" dist="38100" dir="2700000">
                    <a:srgbClr val="C0C0C0"/>
                  </a:outerShdw>
                </a:effectLst>
                <a:latin typeface="Arial" panose="020B0604020202020204" pitchFamily="34" charset="0"/>
                <a:ea typeface="隶书" panose="02010509060101010101" pitchFamily="49" charset="-122"/>
              </a:rPr>
              <a:t>这些路线包括起始点和终点先一共经过T(1 &lt;= T &lt;= 2,500)个城镇，方便地标号为1到T。</a:t>
            </a:r>
            <a:r>
              <a:rPr sz="2000" b="0" dirty="0">
                <a:latin typeface="Arial" panose="020B0604020202020204" pitchFamily="34" charset="0"/>
                <a:ea typeface="隶书" panose="02010509060101010101" pitchFamily="49" charset="-122"/>
              </a:rPr>
              <a:t>除了起点和终点外地每个城镇由两条双向道路连向至少两个其它地城镇。</a:t>
            </a:r>
            <a:r>
              <a:rPr lang="zh-CN" altLang="en-US" sz="2000" b="0" dirty="0">
                <a:solidFill>
                  <a:srgbClr val="0000FF"/>
                </a:solidFill>
                <a:effectLst>
                  <a:outerShdw blurRad="38100" dist="38100" dir="2700000">
                    <a:srgbClr val="C0C0C0"/>
                  </a:outerShdw>
                </a:effectLst>
                <a:latin typeface="Arial" panose="020B0604020202020204" pitchFamily="34" charset="0"/>
                <a:ea typeface="隶书" panose="02010509060101010101" pitchFamily="49" charset="-122"/>
              </a:rPr>
              <a:t>每条道路有一个通过费用</a:t>
            </a:r>
            <a:r>
              <a:rPr sz="2000" b="0" dirty="0">
                <a:latin typeface="Arial" panose="020B0604020202020204" pitchFamily="34" charset="0"/>
                <a:ea typeface="隶书" panose="02010509060101010101" pitchFamily="49" charset="-122"/>
              </a:rPr>
              <a:t>（包括油费，过路费等等）。 </a:t>
            </a:r>
            <a:endParaRPr sz="2000" b="0" dirty="0">
              <a:latin typeface="Arial" panose="020B0604020202020204" pitchFamily="34" charset="0"/>
              <a:ea typeface="隶书" panose="02010509060101010101" pitchFamily="49" charset="-122"/>
            </a:endParaRPr>
          </a:p>
          <a:p>
            <a:pPr algn="l">
              <a:spcAft>
                <a:spcPct val="25000"/>
              </a:spcAft>
            </a:pPr>
            <a:r>
              <a:rPr sz="2000" b="0" dirty="0">
                <a:latin typeface="Arial" panose="020B0604020202020204" pitchFamily="34" charset="0"/>
                <a:ea typeface="隶书" panose="02010509060101010101" pitchFamily="49" charset="-122"/>
              </a:rPr>
              <a:t>给定一个地图，包含</a:t>
            </a:r>
            <a:r>
              <a:rPr lang="zh-CN" altLang="en-US" sz="2000" b="0" dirty="0">
                <a:solidFill>
                  <a:srgbClr val="0000FF"/>
                </a:solidFill>
                <a:effectLst>
                  <a:outerShdw blurRad="38100" dist="38100" dir="2700000">
                    <a:srgbClr val="C0C0C0"/>
                  </a:outerShdw>
                </a:effectLst>
                <a:latin typeface="Arial" panose="020B0604020202020204" pitchFamily="34" charset="0"/>
                <a:ea typeface="隶书" panose="02010509060101010101" pitchFamily="49" charset="-122"/>
              </a:rPr>
              <a:t>C</a:t>
            </a:r>
            <a:r>
              <a:rPr sz="2000" b="0" dirty="0">
                <a:latin typeface="Arial" panose="020B0604020202020204" pitchFamily="34" charset="0"/>
                <a:ea typeface="隶书" panose="02010509060101010101" pitchFamily="49" charset="-122"/>
              </a:rPr>
              <a:t> (1 &lt;= C &lt;= 6,200)</a:t>
            </a:r>
            <a:r>
              <a:rPr lang="zh-CN" altLang="en-US" sz="2000" b="0" dirty="0">
                <a:solidFill>
                  <a:srgbClr val="0000FF"/>
                </a:solidFill>
                <a:effectLst>
                  <a:outerShdw blurRad="38100" dist="38100" dir="2700000">
                    <a:srgbClr val="C0C0C0"/>
                  </a:outerShdw>
                </a:effectLst>
                <a:latin typeface="Arial" panose="020B0604020202020204" pitchFamily="34" charset="0"/>
                <a:ea typeface="隶书" panose="02010509060101010101" pitchFamily="49" charset="-122"/>
              </a:rPr>
              <a:t>条直接连接2个城镇的道路</a:t>
            </a:r>
            <a:r>
              <a:rPr sz="2000" b="0" dirty="0">
                <a:latin typeface="Arial" panose="020B0604020202020204" pitchFamily="34" charset="0"/>
                <a:ea typeface="隶书" panose="02010509060101010101" pitchFamily="49" charset="-122"/>
              </a:rPr>
              <a:t>。每条</a:t>
            </a:r>
            <a:r>
              <a:rPr lang="zh-CN" altLang="en-US" sz="2000" b="0" dirty="0">
                <a:solidFill>
                  <a:srgbClr val="0000FF"/>
                </a:solidFill>
                <a:effectLst>
                  <a:outerShdw blurRad="38100" dist="38100" dir="2700000">
                    <a:srgbClr val="C0C0C0"/>
                  </a:outerShdw>
                </a:effectLst>
                <a:latin typeface="Arial" panose="020B0604020202020204" pitchFamily="34" charset="0"/>
                <a:ea typeface="隶书" panose="02010509060101010101" pitchFamily="49" charset="-122"/>
              </a:rPr>
              <a:t>双向道路</a:t>
            </a:r>
            <a:r>
              <a:rPr sz="2000" b="0" dirty="0">
                <a:latin typeface="Arial" panose="020B0604020202020204" pitchFamily="34" charset="0"/>
                <a:ea typeface="隶书" panose="02010509060101010101" pitchFamily="49" charset="-122"/>
              </a:rPr>
              <a:t>由</a:t>
            </a:r>
            <a:r>
              <a:rPr lang="zh-CN" altLang="en-US" sz="2000" b="0" dirty="0">
                <a:solidFill>
                  <a:srgbClr val="0000FF"/>
                </a:solidFill>
                <a:effectLst>
                  <a:outerShdw blurRad="38100" dist="38100" dir="2700000">
                    <a:srgbClr val="C0C0C0"/>
                  </a:outerShdw>
                </a:effectLst>
                <a:latin typeface="Arial" panose="020B0604020202020204" pitchFamily="34" charset="0"/>
                <a:ea typeface="隶书" panose="02010509060101010101" pitchFamily="49" charset="-122"/>
              </a:rPr>
              <a:t>两个端点Rs和Re</a:t>
            </a:r>
            <a:r>
              <a:rPr sz="2000" b="0" dirty="0">
                <a:latin typeface="Arial" panose="020B0604020202020204" pitchFamily="34" charset="0"/>
                <a:ea typeface="隶书" panose="02010509060101010101" pitchFamily="49" charset="-122"/>
              </a:rPr>
              <a:t> (1 &lt;= Rs &lt;= T; 1 &lt;= Re &lt;= T)，和</a:t>
            </a:r>
            <a:r>
              <a:rPr lang="zh-CN" altLang="en-US" sz="2000" b="0" dirty="0">
                <a:solidFill>
                  <a:srgbClr val="0000FF"/>
                </a:solidFill>
                <a:effectLst>
                  <a:outerShdw blurRad="38100" dist="38100" dir="2700000">
                    <a:srgbClr val="C0C0C0"/>
                  </a:outerShdw>
                </a:effectLst>
                <a:latin typeface="Arial" panose="020B0604020202020204" pitchFamily="34" charset="0"/>
                <a:ea typeface="隶书" panose="02010509060101010101" pitchFamily="49" charset="-122"/>
              </a:rPr>
              <a:t>花费Ci</a:t>
            </a:r>
            <a:r>
              <a:rPr sz="2000" b="0" dirty="0">
                <a:latin typeface="Arial" panose="020B0604020202020204" pitchFamily="34" charset="0"/>
                <a:ea typeface="隶书" panose="02010509060101010101" pitchFamily="49" charset="-122"/>
              </a:rPr>
              <a:t>(1 &lt;= Ci &lt;= 1,000)组成。</a:t>
            </a:r>
            <a:r>
              <a:rPr lang="zh-CN" altLang="en-US" sz="2000" b="0" dirty="0">
                <a:solidFill>
                  <a:srgbClr val="0000FF"/>
                </a:solidFill>
                <a:effectLst>
                  <a:outerShdw blurRad="38100" dist="38100" dir="2700000">
                    <a:srgbClr val="C0C0C0"/>
                  </a:outerShdw>
                </a:effectLst>
                <a:latin typeface="Arial" panose="020B0604020202020204" pitchFamily="34" charset="0"/>
                <a:ea typeface="隶书" panose="02010509060101010101" pitchFamily="49" charset="-122"/>
              </a:rPr>
              <a:t>求从起始城镇Ts</a:t>
            </a:r>
            <a:r>
              <a:rPr sz="2000" b="0" dirty="0">
                <a:latin typeface="Arial" panose="020B0604020202020204" pitchFamily="34" charset="0"/>
                <a:ea typeface="隶书" panose="02010509060101010101" pitchFamily="49" charset="-122"/>
              </a:rPr>
              <a:t> (1 &lt;= Ts &lt;= T)</a:t>
            </a:r>
            <a:r>
              <a:rPr lang="zh-CN" altLang="en-US" sz="2000" b="0" dirty="0">
                <a:solidFill>
                  <a:srgbClr val="0000FF"/>
                </a:solidFill>
                <a:effectLst>
                  <a:outerShdw blurRad="38100" dist="38100" dir="2700000">
                    <a:srgbClr val="C0C0C0"/>
                  </a:outerShdw>
                </a:effectLst>
                <a:latin typeface="Arial" panose="020B0604020202020204" pitchFamily="34" charset="0"/>
                <a:ea typeface="隶书" panose="02010509060101010101" pitchFamily="49" charset="-122"/>
              </a:rPr>
              <a:t>到终点城镇Te</a:t>
            </a:r>
            <a:r>
              <a:rPr sz="2000" b="0" dirty="0">
                <a:latin typeface="Arial" panose="020B0604020202020204" pitchFamily="34" charset="0"/>
                <a:ea typeface="隶书" panose="02010509060101010101" pitchFamily="49" charset="-122"/>
              </a:rPr>
              <a:t>(1 &lt;= Te &lt;= T)</a:t>
            </a:r>
            <a:r>
              <a:rPr lang="zh-CN" altLang="en-US" sz="2000" b="0" dirty="0">
                <a:solidFill>
                  <a:srgbClr val="0000FF"/>
                </a:solidFill>
                <a:effectLst>
                  <a:outerShdw blurRad="38100" dist="38100" dir="2700000">
                    <a:srgbClr val="C0C0C0"/>
                  </a:outerShdw>
                </a:effectLst>
                <a:latin typeface="Arial" panose="020B0604020202020204" pitchFamily="34" charset="0"/>
                <a:ea typeface="隶书" panose="02010509060101010101" pitchFamily="49" charset="-122"/>
              </a:rPr>
              <a:t>最小的总费用</a:t>
            </a:r>
            <a:r>
              <a:rPr sz="2000" b="0" dirty="0">
                <a:latin typeface="Arial" panose="020B0604020202020204" pitchFamily="34" charset="0"/>
                <a:ea typeface="隶书" panose="02010509060101010101" pitchFamily="49" charset="-122"/>
              </a:rPr>
              <a:t>。</a:t>
            </a:r>
            <a:r>
              <a:rPr lang="zh-CN" sz="2000" dirty="0">
                <a:latin typeface="Arial" panose="020B0604020202020204" pitchFamily="34" charset="0"/>
                <a:ea typeface="隶书" panose="02010509060101010101" pitchFamily="49" charset="-122"/>
                <a:sym typeface="+mn-ea"/>
              </a:rPr>
              <a:t>如样例</a:t>
            </a:r>
            <a:r>
              <a:rPr sz="2000" dirty="0">
                <a:latin typeface="Arial" panose="020B0604020202020204" pitchFamily="34" charset="0"/>
                <a:ea typeface="隶书" panose="02010509060101010101" pitchFamily="49" charset="-122"/>
                <a:sym typeface="+mn-ea"/>
              </a:rPr>
              <a:t>这个有7个城镇的地图。</a:t>
            </a:r>
            <a:r>
              <a:rPr lang="zh-CN" altLang="en-US" sz="2000" dirty="0">
                <a:solidFill>
                  <a:srgbClr val="0000FF"/>
                </a:solidFill>
                <a:effectLst>
                  <a:outerShdw blurRad="38100" dist="38100" dir="2700000">
                    <a:srgbClr val="C0C0C0"/>
                  </a:outerShdw>
                </a:effectLst>
                <a:latin typeface="Arial" panose="020B0604020202020204" pitchFamily="34" charset="0"/>
                <a:ea typeface="隶书" panose="02010509060101010101" pitchFamily="49" charset="-122"/>
                <a:sym typeface="+mn-ea"/>
              </a:rPr>
              <a:t>城镇5是奶源</a:t>
            </a:r>
            <a:r>
              <a:rPr sz="2000" dirty="0">
                <a:latin typeface="Arial" panose="020B0604020202020204" pitchFamily="34" charset="0"/>
                <a:ea typeface="隶书" panose="02010509060101010101" pitchFamily="49" charset="-122"/>
                <a:sym typeface="+mn-ea"/>
              </a:rPr>
              <a:t>，</a:t>
            </a:r>
            <a:r>
              <a:rPr lang="zh-CN" altLang="en-US" sz="2000" dirty="0">
                <a:solidFill>
                  <a:srgbClr val="0000FF"/>
                </a:solidFill>
                <a:effectLst>
                  <a:outerShdw blurRad="38100" dist="38100" dir="2700000">
                    <a:srgbClr val="C0C0C0"/>
                  </a:outerShdw>
                </a:effectLst>
                <a:latin typeface="Arial" panose="020B0604020202020204" pitchFamily="34" charset="0"/>
                <a:ea typeface="隶书" panose="02010509060101010101" pitchFamily="49" charset="-122"/>
                <a:sym typeface="+mn-ea"/>
              </a:rPr>
              <a:t>城镇4是终点（括号内的数字是道路的通过费用）</a:t>
            </a:r>
            <a:r>
              <a:rPr sz="2000" dirty="0">
                <a:latin typeface="Arial" panose="020B0604020202020204" pitchFamily="34" charset="0"/>
                <a:ea typeface="隶书" panose="02010509060101010101" pitchFamily="49" charset="-122"/>
                <a:sym typeface="+mn-ea"/>
              </a:rPr>
              <a:t>。经过路线5-6-</a:t>
            </a:r>
            <a:r>
              <a:rPr lang="en-US" sz="2000" dirty="0">
                <a:latin typeface="Arial" panose="020B0604020202020204" pitchFamily="34" charset="0"/>
                <a:ea typeface="隶书" panose="02010509060101010101" pitchFamily="49" charset="-122"/>
                <a:sym typeface="+mn-ea"/>
              </a:rPr>
              <a:t>1</a:t>
            </a:r>
            <a:r>
              <a:rPr sz="2000" dirty="0">
                <a:latin typeface="Arial" panose="020B0604020202020204" pitchFamily="34" charset="0"/>
                <a:ea typeface="隶书" panose="02010509060101010101" pitchFamily="49" charset="-122"/>
                <a:sym typeface="+mn-ea"/>
              </a:rPr>
              <a:t>-4总共需要花费3  (5-&gt; 6)  +  </a:t>
            </a:r>
            <a:r>
              <a:rPr lang="en-US" sz="2000" dirty="0">
                <a:latin typeface="Arial" panose="020B0604020202020204" pitchFamily="34" charset="0"/>
                <a:ea typeface="隶书" panose="02010509060101010101" pitchFamily="49" charset="-122"/>
                <a:sym typeface="+mn-ea"/>
              </a:rPr>
              <a:t>1 </a:t>
            </a:r>
            <a:r>
              <a:rPr sz="2000" dirty="0">
                <a:latin typeface="Arial" panose="020B0604020202020204" pitchFamily="34" charset="0"/>
                <a:ea typeface="隶书" panose="02010509060101010101" pitchFamily="49" charset="-122"/>
                <a:sym typeface="+mn-ea"/>
              </a:rPr>
              <a:t> (6-&gt; </a:t>
            </a:r>
            <a:r>
              <a:rPr lang="en-US" sz="2000" dirty="0">
                <a:latin typeface="Arial" panose="020B0604020202020204" pitchFamily="34" charset="0"/>
                <a:ea typeface="隶书" panose="02010509060101010101" pitchFamily="49" charset="-122"/>
                <a:sym typeface="+mn-ea"/>
              </a:rPr>
              <a:t>1</a:t>
            </a:r>
            <a:r>
              <a:rPr sz="2000" dirty="0">
                <a:latin typeface="Arial" panose="020B0604020202020204" pitchFamily="34" charset="0"/>
                <a:ea typeface="隶书" panose="02010509060101010101" pitchFamily="49" charset="-122"/>
                <a:sym typeface="+mn-ea"/>
              </a:rPr>
              <a:t>)  +  3  (3-&gt; 4)  =  </a:t>
            </a:r>
            <a:r>
              <a:rPr lang="en-US" sz="2000" dirty="0">
                <a:latin typeface="Arial" panose="020B0604020202020204" pitchFamily="34" charset="0"/>
                <a:ea typeface="隶书" panose="02010509060101010101" pitchFamily="49" charset="-122"/>
                <a:sym typeface="+mn-ea"/>
              </a:rPr>
              <a:t>7</a:t>
            </a:r>
            <a:r>
              <a:rPr sz="2000" dirty="0">
                <a:latin typeface="Arial" panose="020B0604020202020204" pitchFamily="34" charset="0"/>
                <a:ea typeface="隶书" panose="02010509060101010101" pitchFamily="49" charset="-122"/>
                <a:sym typeface="+mn-ea"/>
              </a:rPr>
              <a:t>的费用。</a:t>
            </a:r>
            <a:endParaRPr sz="2000" b="0" dirty="0">
              <a:latin typeface="Arial" panose="020B0604020202020204" pitchFamily="34" charset="0"/>
              <a:ea typeface="隶书" panose="02010509060101010101" pitchFamily="49" charset="-122"/>
            </a:endParaRPr>
          </a:p>
        </p:txBody>
      </p:sp>
      <p:sp>
        <p:nvSpPr>
          <p:cNvPr id="6" name="Text Box 3"/>
          <p:cNvSpPr txBox="1"/>
          <p:nvPr/>
        </p:nvSpPr>
        <p:spPr>
          <a:xfrm>
            <a:off x="357250" y="428626"/>
            <a:ext cx="6845983" cy="584775"/>
          </a:xfrm>
          <a:prstGeom prst="rect">
            <a:avLst/>
          </a:prstGeom>
          <a:noFill/>
          <a:ln w="9525">
            <a:noFill/>
          </a:ln>
        </p:spPr>
        <p:txBody>
          <a:bodyPr wrap="square">
            <a:spAutoFit/>
          </a:bodyPr>
          <a:lstStyle/>
          <a:p>
            <a:pPr>
              <a:spcBef>
                <a:spcPct val="50000"/>
              </a:spcBef>
            </a:pPr>
            <a:r>
              <a:rPr lang="en-US" altLang="zh-CN" sz="3200" b="1" dirty="0" smtClean="0">
                <a:solidFill>
                  <a:schemeClr val="hlink"/>
                </a:solidFill>
                <a:latin typeface="Times New Roman" panose="02020603050405020304" pitchFamily="18" charset="0"/>
                <a:sym typeface="Wingdings" panose="05000000000000000000" pitchFamily="2" charset="2"/>
              </a:rPr>
              <a:t> </a:t>
            </a:r>
            <a:r>
              <a:rPr lang="en-US" altLang="zh-CN" sz="3200" b="1" dirty="0" smtClean="0">
                <a:solidFill>
                  <a:schemeClr val="hlink"/>
                </a:solidFill>
                <a:latin typeface="Times New Roman" panose="02020603050405020304" pitchFamily="18" charset="0"/>
                <a:sym typeface="Wingdings" panose="05000000000000000000" pitchFamily="2" charset="2"/>
              </a:rPr>
              <a:t> </a:t>
            </a:r>
            <a:r>
              <a:rPr lang="en-US" altLang="zh-CN" sz="3200" b="1" dirty="0" smtClean="0">
                <a:solidFill>
                  <a:schemeClr val="hlink"/>
                </a:solidFill>
                <a:latin typeface="Times New Roman" panose="02020603050405020304" pitchFamily="18" charset="0"/>
                <a:sym typeface="Wingdings" panose="05000000000000000000" pitchFamily="2" charset="2"/>
              </a:rPr>
              <a:t>[</a:t>
            </a:r>
            <a:r>
              <a:rPr lang="zh-CN" altLang="en-US" sz="3200" b="1" dirty="0">
                <a:solidFill>
                  <a:schemeClr val="hlink"/>
                </a:solidFill>
                <a:latin typeface="Times New Roman" panose="02020603050405020304" pitchFamily="18" charset="0"/>
                <a:sym typeface="Wingdings" panose="05000000000000000000" pitchFamily="2" charset="2"/>
              </a:rPr>
              <a:t>1147</a:t>
            </a:r>
            <a:r>
              <a:rPr lang="en-US" altLang="zh-CN" sz="3200" b="1" dirty="0" smtClean="0">
                <a:solidFill>
                  <a:schemeClr val="hlink"/>
                </a:solidFill>
                <a:latin typeface="Times New Roman" panose="02020603050405020304" pitchFamily="18" charset="0"/>
                <a:sym typeface="Wingdings" panose="05000000000000000000" pitchFamily="2" charset="2"/>
              </a:rPr>
              <a:t>]</a:t>
            </a:r>
            <a:r>
              <a:rPr lang="zh-CN" altLang="en-US" sz="3200" b="1" dirty="0">
                <a:solidFill>
                  <a:schemeClr val="hlink"/>
                </a:solidFill>
                <a:latin typeface="Times New Roman" panose="02020603050405020304" pitchFamily="18" charset="0"/>
                <a:sym typeface="Wingdings" panose="05000000000000000000" pitchFamily="2" charset="2"/>
              </a:rPr>
              <a:t> 德克萨斯长角牛（热浪）</a:t>
            </a:r>
            <a:endParaRPr lang="zh-CN" altLang="en-US" sz="3200" b="1" dirty="0">
              <a:solidFill>
                <a:schemeClr val="hlink"/>
              </a:solidFill>
              <a:latin typeface="Times New Roman" panose="02020603050405020304" pitchFamily="18" charset="0"/>
              <a:sym typeface="Wingdings" panose="05000000000000000000" pitchFamily="2" charset="2"/>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420396" y="1251585"/>
            <a:ext cx="6184069" cy="4922520"/>
            <a:chOff x="3724" y="1496"/>
            <a:chExt cx="9737" cy="7752"/>
          </a:xfrm>
        </p:grpSpPr>
        <p:sp>
          <p:nvSpPr>
            <p:cNvPr id="480260" name="圆角矩形 480259"/>
            <p:cNvSpPr/>
            <p:nvPr/>
          </p:nvSpPr>
          <p:spPr>
            <a:xfrm>
              <a:off x="10856" y="1496"/>
              <a:ext cx="2605" cy="7752"/>
            </a:xfrm>
            <a:prstGeom prst="roundRect">
              <a:avLst>
                <a:gd name="adj" fmla="val 5213"/>
              </a:avLst>
            </a:prstGeom>
            <a:solidFill>
              <a:schemeClr val="bg1"/>
            </a:solidFill>
            <a:ln w="19050" cap="rnd" cmpd="sng">
              <a:solidFill>
                <a:srgbClr val="800000"/>
              </a:solidFill>
              <a:prstDash val="sysDot"/>
              <a:headEnd type="none" w="med" len="med"/>
              <a:tailEnd type="none" w="med" len="med"/>
            </a:ln>
          </p:spPr>
          <p:txBody>
            <a:bodyPr wrap="square">
              <a:spAutoFit/>
            </a:bodyPr>
            <a:lstStyle/>
            <a:p>
              <a:pPr algn="l">
                <a:spcAft>
                  <a:spcPct val="25000"/>
                </a:spcAft>
              </a:pPr>
              <a:r>
                <a:rPr lang="zh-CN" altLang="en-US" sz="2000" dirty="0">
                  <a:solidFill>
                    <a:srgbClr val="0000FF"/>
                  </a:solidFill>
                  <a:effectLst>
                    <a:outerShdw blurRad="38100" dist="38100" dir="2700000">
                      <a:srgbClr val="C0C0C0"/>
                    </a:outerShdw>
                  </a:effectLst>
                  <a:latin typeface="Arial" panose="020B0604020202020204" pitchFamily="34" charset="0"/>
                  <a:ea typeface="隶书" panose="02010509060101010101" pitchFamily="49" charset="-122"/>
                </a:rPr>
                <a:t>输出描述：</a:t>
              </a:r>
              <a:endParaRPr lang="zh-CN" altLang="en-US" sz="2000" dirty="0">
                <a:solidFill>
                  <a:srgbClr val="0000FF"/>
                </a:solidFill>
                <a:effectLst>
                  <a:outerShdw blurRad="38100" dist="38100" dir="2700000">
                    <a:srgbClr val="C0C0C0"/>
                  </a:outerShdw>
                </a:effectLst>
                <a:latin typeface="Arial" panose="020B0604020202020204" pitchFamily="34" charset="0"/>
                <a:ea typeface="隶书" panose="02010509060101010101" pitchFamily="49" charset="-122"/>
              </a:endParaRPr>
            </a:p>
            <a:p>
              <a:pPr algn="l">
                <a:spcAft>
                  <a:spcPct val="25000"/>
                </a:spcAft>
              </a:pPr>
              <a:r>
                <a:rPr sz="2000" b="0" dirty="0">
                  <a:latin typeface="Arial" panose="020B0604020202020204" pitchFamily="34" charset="0"/>
                  <a:ea typeface="隶书" panose="02010509060101010101" pitchFamily="49" charset="-122"/>
                </a:rPr>
                <a:t> 第一行:  一个单独的整数表示</a:t>
              </a:r>
              <a:r>
                <a:rPr lang="zh-CN" sz="2000" b="0" dirty="0">
                  <a:latin typeface="Arial" panose="020B0604020202020204" pitchFamily="34" charset="0"/>
                  <a:ea typeface="隶书" panose="02010509060101010101" pitchFamily="49" charset="-122"/>
                </a:rPr>
                <a:t>起点</a:t>
              </a:r>
              <a:r>
                <a:rPr sz="2000" b="0" dirty="0">
                  <a:latin typeface="Arial" panose="020B0604020202020204" pitchFamily="34" charset="0"/>
                  <a:ea typeface="隶书" panose="02010509060101010101" pitchFamily="49" charset="-122"/>
                </a:rPr>
                <a:t>Ts到</a:t>
              </a:r>
              <a:r>
                <a:rPr lang="zh-CN" sz="2000" b="0" dirty="0">
                  <a:latin typeface="Arial" panose="020B0604020202020204" pitchFamily="34" charset="0"/>
                  <a:ea typeface="隶书" panose="02010509060101010101" pitchFamily="49" charset="-122"/>
                </a:rPr>
                <a:t>终点</a:t>
              </a:r>
              <a:r>
                <a:rPr sz="2000" b="0" dirty="0">
                  <a:latin typeface="Arial" panose="020B0604020202020204" pitchFamily="34" charset="0"/>
                  <a:ea typeface="隶书" panose="02010509060101010101" pitchFamily="49" charset="-122"/>
                </a:rPr>
                <a:t>Te的</a:t>
              </a:r>
              <a:r>
                <a:rPr lang="zh-CN" altLang="en-US" sz="2000" b="0" dirty="0">
                  <a:solidFill>
                    <a:srgbClr val="0000FF"/>
                  </a:solidFill>
                  <a:effectLst>
                    <a:outerShdw blurRad="38100" dist="38100" dir="2700000">
                      <a:srgbClr val="C0C0C0"/>
                    </a:outerShdw>
                  </a:effectLst>
                  <a:latin typeface="Arial" panose="020B0604020202020204" pitchFamily="34" charset="0"/>
                  <a:ea typeface="隶书" panose="02010509060101010101" pitchFamily="49" charset="-122"/>
                </a:rPr>
                <a:t>最短路的长度</a:t>
              </a:r>
              <a:r>
                <a:rPr lang="zh-CN" sz="2000" b="0" dirty="0">
                  <a:latin typeface="Arial" panose="020B0604020202020204" pitchFamily="34" charset="0"/>
                  <a:ea typeface="隶书" panose="02010509060101010101" pitchFamily="49" charset="-122"/>
                </a:rPr>
                <a:t>（即花费的</a:t>
              </a:r>
              <a:r>
                <a:rPr lang="zh-CN" altLang="en-US" sz="2000" b="0" dirty="0">
                  <a:solidFill>
                    <a:srgbClr val="0000FF"/>
                  </a:solidFill>
                  <a:effectLst>
                    <a:outerShdw blurRad="38100" dist="38100" dir="2700000">
                      <a:srgbClr val="C0C0C0"/>
                    </a:outerShdw>
                  </a:effectLst>
                  <a:latin typeface="Arial" panose="020B0604020202020204" pitchFamily="34" charset="0"/>
                  <a:ea typeface="隶书" panose="02010509060101010101" pitchFamily="49" charset="-122"/>
                </a:rPr>
                <a:t>最少费用</a:t>
              </a:r>
              <a:r>
                <a:rPr lang="zh-CN" sz="2000" b="0" dirty="0">
                  <a:latin typeface="Arial" panose="020B0604020202020204" pitchFamily="34" charset="0"/>
                  <a:ea typeface="隶书" panose="02010509060101010101" pitchFamily="49" charset="-122"/>
                </a:rPr>
                <a:t>）</a:t>
              </a:r>
              <a:r>
                <a:rPr sz="2000" b="0" dirty="0">
                  <a:latin typeface="Arial" panose="020B0604020202020204" pitchFamily="34" charset="0"/>
                  <a:ea typeface="隶书" panose="02010509060101010101" pitchFamily="49" charset="-122"/>
                </a:rPr>
                <a:t>。数据保证至少存在一条道路。</a:t>
              </a:r>
              <a:endParaRPr sz="2000" b="0" dirty="0">
                <a:latin typeface="Arial" panose="020B0604020202020204" pitchFamily="34" charset="0"/>
                <a:ea typeface="隶书" panose="02010509060101010101" pitchFamily="49" charset="-122"/>
              </a:endParaRPr>
            </a:p>
            <a:p>
              <a:pPr algn="l">
                <a:spcAft>
                  <a:spcPct val="25000"/>
                </a:spcAft>
              </a:pPr>
              <a:endParaRPr sz="2000" b="0" dirty="0">
                <a:latin typeface="Arial" panose="020B0604020202020204" pitchFamily="34" charset="0"/>
                <a:ea typeface="隶书" panose="02010509060101010101" pitchFamily="49" charset="-122"/>
              </a:endParaRPr>
            </a:p>
            <a:p>
              <a:pPr algn="l">
                <a:spcAft>
                  <a:spcPct val="25000"/>
                </a:spcAft>
              </a:pPr>
              <a:endParaRPr sz="2400" b="0" dirty="0">
                <a:latin typeface="Arial" panose="020B0604020202020204" pitchFamily="34" charset="0"/>
                <a:ea typeface="隶书" panose="02010509060101010101" pitchFamily="49" charset="-122"/>
              </a:endParaRPr>
            </a:p>
            <a:p>
              <a:pPr algn="l">
                <a:spcAft>
                  <a:spcPct val="25000"/>
                </a:spcAft>
              </a:pPr>
              <a:endParaRPr sz="2400" b="0" dirty="0">
                <a:latin typeface="Arial" panose="020B0604020202020204" pitchFamily="34" charset="0"/>
                <a:ea typeface="隶书" panose="02010509060101010101" pitchFamily="49" charset="-122"/>
              </a:endParaRPr>
            </a:p>
          </p:txBody>
        </p:sp>
        <p:sp>
          <p:nvSpPr>
            <p:cNvPr id="480259" name="圆角矩形 480258"/>
            <p:cNvSpPr/>
            <p:nvPr/>
          </p:nvSpPr>
          <p:spPr>
            <a:xfrm>
              <a:off x="3724" y="1496"/>
              <a:ext cx="6778" cy="3916"/>
            </a:xfrm>
            <a:prstGeom prst="roundRect">
              <a:avLst>
                <a:gd name="adj" fmla="val 5213"/>
              </a:avLst>
            </a:prstGeom>
            <a:solidFill>
              <a:schemeClr val="bg1"/>
            </a:solidFill>
            <a:ln w="19050" cap="rnd" cmpd="sng">
              <a:solidFill>
                <a:srgbClr val="800000"/>
              </a:solidFill>
              <a:prstDash val="sysDot"/>
              <a:headEnd type="none" w="med" len="med"/>
              <a:tailEnd type="none" w="med" len="med"/>
            </a:ln>
          </p:spPr>
          <p:txBody>
            <a:bodyPr wrap="square">
              <a:spAutoFit/>
            </a:bodyPr>
            <a:lstStyle/>
            <a:p>
              <a:pPr algn="l">
                <a:spcAft>
                  <a:spcPct val="25000"/>
                </a:spcAft>
              </a:pPr>
              <a:r>
                <a:rPr lang="zh-CN" altLang="en-US" sz="2000" dirty="0">
                  <a:solidFill>
                    <a:srgbClr val="0000FF"/>
                  </a:solidFill>
                  <a:effectLst>
                    <a:outerShdw blurRad="38100" dist="38100" dir="2700000">
                      <a:srgbClr val="C0C0C0"/>
                    </a:outerShdw>
                  </a:effectLst>
                  <a:latin typeface="Arial" panose="020B0604020202020204" pitchFamily="34" charset="0"/>
                  <a:ea typeface="隶书" panose="02010509060101010101" pitchFamily="49" charset="-122"/>
                </a:rPr>
                <a:t>输入描述：</a:t>
              </a:r>
              <a:endParaRPr lang="zh-CN" altLang="en-US" sz="2000" dirty="0">
                <a:solidFill>
                  <a:srgbClr val="0000FF"/>
                </a:solidFill>
                <a:effectLst>
                  <a:outerShdw blurRad="38100" dist="38100" dir="2700000">
                    <a:srgbClr val="C0C0C0"/>
                  </a:outerShdw>
                </a:effectLst>
                <a:latin typeface="Arial" panose="020B0604020202020204" pitchFamily="34" charset="0"/>
                <a:ea typeface="隶书" panose="02010509060101010101" pitchFamily="49" charset="-122"/>
              </a:endParaRPr>
            </a:p>
            <a:p>
              <a:pPr algn="l">
                <a:spcAft>
                  <a:spcPct val="25000"/>
                </a:spcAft>
              </a:pPr>
              <a:r>
                <a:rPr sz="2000" b="0" dirty="0">
                  <a:latin typeface="Arial" panose="020B0604020202020204" pitchFamily="34" charset="0"/>
                  <a:ea typeface="隶书" panose="02010509060101010101" pitchFamily="49" charset="-122"/>
                </a:rPr>
                <a:t>第一行:  4个由空格隔开的整数:  </a:t>
              </a:r>
              <a:r>
                <a:rPr lang="zh-CN" altLang="en-US" sz="2000" b="0" dirty="0">
                  <a:solidFill>
                    <a:srgbClr val="0000FF"/>
                  </a:solidFill>
                  <a:effectLst>
                    <a:outerShdw blurRad="38100" dist="38100" dir="2700000">
                      <a:srgbClr val="C0C0C0"/>
                    </a:outerShdw>
                  </a:effectLst>
                  <a:latin typeface="Arial" panose="020B0604020202020204" pitchFamily="34" charset="0"/>
                  <a:ea typeface="隶书" panose="02010509060101010101" pitchFamily="49" charset="-122"/>
                </a:rPr>
                <a:t>城镇数T,  道路数C,  起点Ts,  终点Te。</a:t>
              </a:r>
              <a:endParaRPr lang="zh-CN" sz="2000" b="0" dirty="0">
                <a:latin typeface="Arial" panose="020B0604020202020204" pitchFamily="34" charset="0"/>
                <a:ea typeface="隶书" panose="02010509060101010101" pitchFamily="49" charset="-122"/>
              </a:endParaRPr>
            </a:p>
            <a:p>
              <a:pPr algn="l">
                <a:spcAft>
                  <a:spcPct val="25000"/>
                </a:spcAft>
              </a:pPr>
              <a:r>
                <a:rPr sz="2000" b="0" dirty="0">
                  <a:latin typeface="Arial" panose="020B0604020202020204" pitchFamily="34" charset="0"/>
                  <a:ea typeface="隶书" panose="02010509060101010101" pitchFamily="49" charset="-122"/>
                </a:rPr>
                <a:t>第2到第C+1行:  第i+1行描述第i条道路</a:t>
              </a:r>
              <a:r>
                <a:rPr lang="zh-CN" sz="2000" b="0" dirty="0">
                  <a:latin typeface="Arial" panose="020B0604020202020204" pitchFamily="34" charset="0"/>
                  <a:ea typeface="隶书" panose="02010509060101010101" pitchFamily="49" charset="-122"/>
                </a:rPr>
                <a:t>，每行</a:t>
              </a:r>
              <a:r>
                <a:rPr sz="2000" b="0" dirty="0">
                  <a:latin typeface="Arial" panose="020B0604020202020204" pitchFamily="34" charset="0"/>
                  <a:ea typeface="隶书" panose="02010509060101010101" pitchFamily="49" charset="-122"/>
                </a:rPr>
                <a:t>有3个由空格隔开的整数:  </a:t>
              </a:r>
              <a:r>
                <a:rPr lang="zh-CN" altLang="en-US" sz="2000" b="0" dirty="0">
                  <a:solidFill>
                    <a:srgbClr val="0000FF"/>
                  </a:solidFill>
                  <a:effectLst>
                    <a:outerShdw blurRad="38100" dist="38100" dir="2700000">
                      <a:srgbClr val="C0C0C0"/>
                    </a:outerShdw>
                  </a:effectLst>
                  <a:latin typeface="Arial" panose="020B0604020202020204" pitchFamily="34" charset="0"/>
                  <a:ea typeface="隶书" panose="02010509060101010101" pitchFamily="49" charset="-122"/>
                </a:rPr>
                <a:t>道路的</a:t>
              </a:r>
              <a:r>
                <a:rPr lang="zh-CN" altLang="en-US" sz="2000" dirty="0">
                  <a:solidFill>
                    <a:srgbClr val="0000FF"/>
                  </a:solidFill>
                  <a:effectLst>
                    <a:outerShdw blurRad="38100" dist="38100" dir="2700000">
                      <a:srgbClr val="C0C0C0"/>
                    </a:outerShdw>
                  </a:effectLst>
                  <a:latin typeface="Arial" panose="020B0604020202020204" pitchFamily="34" charset="0"/>
                  <a:ea typeface="隶书" panose="02010509060101010101" pitchFamily="49" charset="-122"/>
                  <a:sym typeface="+mn-ea"/>
                </a:rPr>
                <a:t>两个端点Rs和Re</a:t>
              </a:r>
              <a:r>
                <a:rPr lang="en-US" altLang="zh-CN" sz="2000" dirty="0">
                  <a:solidFill>
                    <a:srgbClr val="0000FF"/>
                  </a:solidFill>
                  <a:effectLst>
                    <a:outerShdw blurRad="38100" dist="38100" dir="2700000">
                      <a:srgbClr val="C0C0C0"/>
                    </a:outerShdw>
                  </a:effectLst>
                  <a:latin typeface="Arial" panose="020B0604020202020204" pitchFamily="34" charset="0"/>
                  <a:ea typeface="隶书" panose="02010509060101010101" pitchFamily="49" charset="-122"/>
                  <a:sym typeface="+mn-ea"/>
                </a:rPr>
                <a:t>,  </a:t>
              </a:r>
              <a:r>
                <a:rPr lang="zh-CN" altLang="en-US" sz="2000" dirty="0">
                  <a:solidFill>
                    <a:srgbClr val="0000FF"/>
                  </a:solidFill>
                  <a:effectLst>
                    <a:outerShdw blurRad="38100" dist="38100" dir="2700000">
                      <a:srgbClr val="C0C0C0"/>
                    </a:outerShdw>
                  </a:effectLst>
                  <a:latin typeface="Arial" panose="020B0604020202020204" pitchFamily="34" charset="0"/>
                  <a:ea typeface="隶书" panose="02010509060101010101" pitchFamily="49" charset="-122"/>
                  <a:sym typeface="+mn-ea"/>
                </a:rPr>
                <a:t>通过费用</a:t>
              </a:r>
              <a:r>
                <a:rPr lang="zh-CN" altLang="en-US" sz="2000" b="0" dirty="0">
                  <a:solidFill>
                    <a:srgbClr val="0000FF"/>
                  </a:solidFill>
                  <a:effectLst>
                    <a:outerShdw blurRad="38100" dist="38100" dir="2700000">
                      <a:srgbClr val="C0C0C0"/>
                    </a:outerShdw>
                  </a:effectLst>
                  <a:latin typeface="Arial" panose="020B0604020202020204" pitchFamily="34" charset="0"/>
                  <a:ea typeface="隶书" panose="02010509060101010101" pitchFamily="49" charset="-122"/>
                </a:rPr>
                <a:t>Ci。</a:t>
              </a:r>
              <a:endParaRPr lang="zh-CN" altLang="en-US" sz="2000" b="0" dirty="0">
                <a:solidFill>
                  <a:srgbClr val="0000FF"/>
                </a:solidFill>
                <a:effectLst>
                  <a:outerShdw blurRad="38100" dist="38100" dir="2700000">
                    <a:srgbClr val="C0C0C0"/>
                  </a:outerShdw>
                </a:effectLst>
                <a:latin typeface="Arial" panose="020B0604020202020204" pitchFamily="34" charset="0"/>
                <a:ea typeface="隶书" panose="02010509060101010101" pitchFamily="49" charset="-122"/>
              </a:endParaRPr>
            </a:p>
          </p:txBody>
        </p:sp>
      </p:grpSp>
      <p:sp>
        <p:nvSpPr>
          <p:cNvPr id="6" name="Text Box 3"/>
          <p:cNvSpPr txBox="1"/>
          <p:nvPr/>
        </p:nvSpPr>
        <p:spPr>
          <a:xfrm>
            <a:off x="357250" y="428626"/>
            <a:ext cx="5526715" cy="583565"/>
          </a:xfrm>
          <a:prstGeom prst="rect">
            <a:avLst/>
          </a:prstGeom>
          <a:noFill/>
          <a:ln w="9525">
            <a:noFill/>
          </a:ln>
        </p:spPr>
        <p:txBody>
          <a:bodyPr wrap="square">
            <a:spAutoFit/>
          </a:bodyPr>
          <a:lstStyle/>
          <a:p>
            <a:pPr>
              <a:spcBef>
                <a:spcPct val="50000"/>
              </a:spcBef>
            </a:pPr>
            <a:r>
              <a:rPr lang="en-US" altLang="zh-CN" sz="3200" b="1" dirty="0" smtClean="0">
                <a:solidFill>
                  <a:schemeClr val="hlink"/>
                </a:solidFill>
                <a:latin typeface="Times New Roman" panose="02020603050405020304" pitchFamily="18" charset="0"/>
                <a:sym typeface="Wingdings" panose="05000000000000000000" pitchFamily="2" charset="2"/>
              </a:rPr>
              <a:t> [</a:t>
            </a:r>
            <a:r>
              <a:rPr lang="zh-CN" altLang="en-US" sz="3200" b="1" dirty="0">
                <a:solidFill>
                  <a:schemeClr val="hlink"/>
                </a:solidFill>
                <a:latin typeface="Times New Roman" panose="02020603050405020304" pitchFamily="18" charset="0"/>
                <a:sym typeface="Wingdings" panose="05000000000000000000" pitchFamily="2" charset="2"/>
              </a:rPr>
              <a:t>1147</a:t>
            </a:r>
            <a:r>
              <a:rPr lang="en-US" altLang="zh-CN" sz="3200" b="1" dirty="0" smtClean="0">
                <a:solidFill>
                  <a:schemeClr val="hlink"/>
                </a:solidFill>
                <a:latin typeface="Times New Roman" panose="02020603050405020304" pitchFamily="18" charset="0"/>
                <a:sym typeface="Wingdings" panose="05000000000000000000" pitchFamily="2" charset="2"/>
              </a:rPr>
              <a:t>]</a:t>
            </a:r>
            <a:r>
              <a:rPr lang="zh-CN" altLang="en-US" sz="3200" b="1" dirty="0">
                <a:solidFill>
                  <a:schemeClr val="hlink"/>
                </a:solidFill>
                <a:latin typeface="Times New Roman" panose="02020603050405020304" pitchFamily="18" charset="0"/>
                <a:sym typeface="Wingdings" panose="05000000000000000000" pitchFamily="2" charset="2"/>
              </a:rPr>
              <a:t> 德克萨斯长角牛（热浪）</a:t>
            </a:r>
            <a:endParaRPr lang="en-US" altLang="zh-CN" sz="3200" b="1" dirty="0">
              <a:latin typeface="Times New Roman" panose="02020603050405020304" pitchFamily="18" charset="0"/>
            </a:endParaRPr>
          </a:p>
        </p:txBody>
      </p:sp>
      <p:sp>
        <p:nvSpPr>
          <p:cNvPr id="481283" name="圆角矩形 481282"/>
          <p:cNvSpPr/>
          <p:nvPr/>
        </p:nvSpPr>
        <p:spPr>
          <a:xfrm>
            <a:off x="546100" y="1251585"/>
            <a:ext cx="1693545" cy="4879619"/>
          </a:xfrm>
          <a:prstGeom prst="roundRect">
            <a:avLst>
              <a:gd name="adj" fmla="val 5213"/>
            </a:avLst>
          </a:prstGeom>
          <a:solidFill>
            <a:schemeClr val="bg1"/>
          </a:solidFill>
          <a:ln w="19050" cap="rnd" cmpd="sng">
            <a:solidFill>
              <a:srgbClr val="800000"/>
            </a:solidFill>
            <a:prstDash val="sysDot"/>
            <a:headEnd type="none" w="med" len="med"/>
            <a:tailEnd type="none" w="med" len="med"/>
          </a:ln>
        </p:spPr>
        <p:txBody>
          <a:bodyPr wrap="square">
            <a:spAutoFit/>
          </a:bodyPr>
          <a:lstStyle/>
          <a:p>
            <a:pPr algn="l">
              <a:spcAft>
                <a:spcPct val="25000"/>
              </a:spcAft>
            </a:pPr>
            <a:r>
              <a:rPr lang="zh-CN" altLang="en-US" dirty="0">
                <a:solidFill>
                  <a:srgbClr val="0000FF"/>
                </a:solidFill>
                <a:effectLst>
                  <a:outerShdw blurRad="38100" dist="38100" dir="2700000">
                    <a:srgbClr val="C0C0C0"/>
                  </a:outerShdw>
                </a:effectLst>
                <a:latin typeface="Arial" panose="020B0604020202020204" pitchFamily="34" charset="0"/>
                <a:ea typeface="隶书" panose="02010509060101010101" pitchFamily="49" charset="-122"/>
              </a:rPr>
              <a:t>样例输入：</a:t>
            </a:r>
            <a:endParaRPr lang="zh-CN" altLang="en-US" dirty="0">
              <a:solidFill>
                <a:srgbClr val="0000FF"/>
              </a:solidFill>
              <a:effectLst>
                <a:outerShdw blurRad="38100" dist="38100" dir="2700000">
                  <a:srgbClr val="C0C0C0"/>
                </a:outerShdw>
              </a:effectLst>
              <a:latin typeface="Arial" panose="020B0604020202020204" pitchFamily="34" charset="0"/>
              <a:ea typeface="隶书" panose="02010509060101010101" pitchFamily="49" charset="-122"/>
            </a:endParaRPr>
          </a:p>
          <a:p>
            <a:pPr algn="l"/>
            <a:r>
              <a:rPr lang="en-US" altLang="zh-CN" sz="2000" b="0" dirty="0">
                <a:latin typeface="Arial" panose="020B0604020202020204" pitchFamily="34" charset="0"/>
                <a:ea typeface="隶书" panose="02010509060101010101" pitchFamily="49" charset="-122"/>
              </a:rPr>
              <a:t>7 11 5 4</a:t>
            </a:r>
            <a:endParaRPr lang="en-US" altLang="zh-CN" sz="2000" b="0" dirty="0">
              <a:latin typeface="Arial" panose="020B0604020202020204" pitchFamily="34" charset="0"/>
              <a:ea typeface="隶书" panose="02010509060101010101" pitchFamily="49" charset="-122"/>
            </a:endParaRPr>
          </a:p>
          <a:p>
            <a:pPr algn="l"/>
            <a:r>
              <a:rPr lang="zh-CN" altLang="en-US" sz="2000" b="0" dirty="0">
                <a:solidFill>
                  <a:srgbClr val="FF0000"/>
                </a:solidFill>
                <a:effectLst>
                  <a:outerShdw blurRad="38100" dist="38100" dir="2700000">
                    <a:srgbClr val="C0C0C0"/>
                  </a:outerShdw>
                </a:effectLst>
                <a:latin typeface="Arial" panose="020B0604020202020204" pitchFamily="34" charset="0"/>
                <a:ea typeface="隶书" panose="02010509060101010101" pitchFamily="49" charset="-122"/>
              </a:rPr>
              <a:t>2 4</a:t>
            </a:r>
            <a:r>
              <a:rPr lang="zh-CN" altLang="en-US" sz="2000" b="0" dirty="0">
                <a:solidFill>
                  <a:srgbClr val="0000FF"/>
                </a:solidFill>
                <a:effectLst>
                  <a:outerShdw blurRad="38100" dist="38100" dir="2700000">
                    <a:srgbClr val="C0C0C0"/>
                  </a:outerShdw>
                </a:effectLst>
                <a:latin typeface="Arial" panose="020B0604020202020204" pitchFamily="34" charset="0"/>
                <a:ea typeface="隶书" panose="02010509060101010101" pitchFamily="49" charset="-122"/>
              </a:rPr>
              <a:t> </a:t>
            </a:r>
            <a:r>
              <a:rPr lang="en-US" altLang="zh-CN" sz="2000" b="0" dirty="0">
                <a:latin typeface="Arial" panose="020B0604020202020204" pitchFamily="34" charset="0"/>
                <a:ea typeface="隶书" panose="02010509060101010101" pitchFamily="49" charset="-122"/>
              </a:rPr>
              <a:t>2</a:t>
            </a:r>
            <a:endParaRPr lang="en-US" altLang="zh-CN" sz="2000" b="0" dirty="0">
              <a:latin typeface="Arial" panose="020B0604020202020204" pitchFamily="34" charset="0"/>
              <a:ea typeface="隶书" panose="02010509060101010101" pitchFamily="49" charset="-122"/>
            </a:endParaRPr>
          </a:p>
          <a:p>
            <a:pPr algn="l"/>
            <a:r>
              <a:rPr lang="en-US" altLang="zh-CN" sz="2000" b="0" dirty="0">
                <a:latin typeface="Arial" panose="020B0604020202020204" pitchFamily="34" charset="0"/>
                <a:ea typeface="隶书" panose="02010509060101010101" pitchFamily="49" charset="-122"/>
              </a:rPr>
              <a:t>1 4 3</a:t>
            </a:r>
            <a:endParaRPr lang="en-US" altLang="zh-CN" sz="2000" b="0" dirty="0">
              <a:latin typeface="Arial" panose="020B0604020202020204" pitchFamily="34" charset="0"/>
              <a:ea typeface="隶书" panose="02010509060101010101" pitchFamily="49" charset="-122"/>
            </a:endParaRPr>
          </a:p>
          <a:p>
            <a:pPr algn="l"/>
            <a:r>
              <a:rPr lang="zh-CN" altLang="en-US" sz="2000" b="0" dirty="0">
                <a:solidFill>
                  <a:srgbClr val="00B050"/>
                </a:solidFill>
                <a:effectLst>
                  <a:outerShdw blurRad="38100" dist="38100" dir="2700000">
                    <a:srgbClr val="C0C0C0"/>
                  </a:outerShdw>
                </a:effectLst>
                <a:latin typeface="Arial" panose="020B0604020202020204" pitchFamily="34" charset="0"/>
                <a:ea typeface="隶书" panose="02010509060101010101" pitchFamily="49" charset="-122"/>
              </a:rPr>
              <a:t>7 2</a:t>
            </a:r>
            <a:r>
              <a:rPr lang="en-US" altLang="zh-CN" sz="2000" b="0" dirty="0">
                <a:solidFill>
                  <a:srgbClr val="00B050"/>
                </a:solidFill>
                <a:latin typeface="Arial" panose="020B0604020202020204" pitchFamily="34" charset="0"/>
                <a:ea typeface="隶书" panose="02010509060101010101" pitchFamily="49" charset="-122"/>
              </a:rPr>
              <a:t> </a:t>
            </a:r>
            <a:r>
              <a:rPr lang="en-US" altLang="zh-CN" sz="2000" b="0" dirty="0">
                <a:latin typeface="Arial" panose="020B0604020202020204" pitchFamily="34" charset="0"/>
                <a:ea typeface="隶书" panose="02010509060101010101" pitchFamily="49" charset="-122"/>
              </a:rPr>
              <a:t>2</a:t>
            </a:r>
            <a:endParaRPr lang="en-US" altLang="zh-CN" sz="2000" b="0" dirty="0">
              <a:latin typeface="Arial" panose="020B0604020202020204" pitchFamily="34" charset="0"/>
              <a:ea typeface="隶书" panose="02010509060101010101" pitchFamily="49" charset="-122"/>
            </a:endParaRPr>
          </a:p>
          <a:p>
            <a:pPr algn="l"/>
            <a:r>
              <a:rPr lang="en-US" altLang="zh-CN" sz="2000" b="0" dirty="0">
                <a:latin typeface="Arial" panose="020B0604020202020204" pitchFamily="34" charset="0"/>
                <a:ea typeface="隶书" panose="02010509060101010101" pitchFamily="49" charset="-122"/>
              </a:rPr>
              <a:t>3 4 3</a:t>
            </a:r>
            <a:endParaRPr lang="en-US" altLang="zh-CN" sz="2000" b="0" dirty="0">
              <a:latin typeface="Arial" panose="020B0604020202020204" pitchFamily="34" charset="0"/>
              <a:ea typeface="隶书" panose="02010509060101010101" pitchFamily="49" charset="-122"/>
            </a:endParaRPr>
          </a:p>
          <a:p>
            <a:pPr algn="l"/>
            <a:r>
              <a:rPr lang="en-US" altLang="zh-CN" sz="2000" b="0" dirty="0">
                <a:latin typeface="Arial" panose="020B0604020202020204" pitchFamily="34" charset="0"/>
                <a:ea typeface="隶书" panose="02010509060101010101" pitchFamily="49" charset="-122"/>
              </a:rPr>
              <a:t>5 7 5</a:t>
            </a:r>
            <a:endParaRPr lang="en-US" altLang="zh-CN" sz="2000" b="0" dirty="0">
              <a:latin typeface="Arial" panose="020B0604020202020204" pitchFamily="34" charset="0"/>
              <a:ea typeface="隶书" panose="02010509060101010101" pitchFamily="49" charset="-122"/>
            </a:endParaRPr>
          </a:p>
          <a:p>
            <a:pPr algn="l"/>
            <a:r>
              <a:rPr lang="en-US" altLang="zh-CN" sz="2000" b="0" dirty="0">
                <a:latin typeface="Arial" panose="020B0604020202020204" pitchFamily="34" charset="0"/>
                <a:ea typeface="隶书" panose="02010509060101010101" pitchFamily="49" charset="-122"/>
              </a:rPr>
              <a:t>7 3 3</a:t>
            </a:r>
            <a:endParaRPr lang="en-US" altLang="zh-CN" sz="2000" b="0" dirty="0">
              <a:latin typeface="Arial" panose="020B0604020202020204" pitchFamily="34" charset="0"/>
              <a:ea typeface="隶书" panose="02010509060101010101" pitchFamily="49" charset="-122"/>
            </a:endParaRPr>
          </a:p>
          <a:p>
            <a:pPr algn="l"/>
            <a:r>
              <a:rPr lang="en-US" altLang="zh-CN" sz="2000" b="0" dirty="0">
                <a:latin typeface="Arial" panose="020B0604020202020204" pitchFamily="34" charset="0"/>
                <a:ea typeface="隶书" panose="02010509060101010101" pitchFamily="49" charset="-122"/>
              </a:rPr>
              <a:t>6 1 1</a:t>
            </a:r>
            <a:endParaRPr lang="en-US" altLang="zh-CN" sz="2000" b="0" dirty="0">
              <a:latin typeface="Arial" panose="020B0604020202020204" pitchFamily="34" charset="0"/>
              <a:ea typeface="隶书" panose="02010509060101010101" pitchFamily="49" charset="-122"/>
            </a:endParaRPr>
          </a:p>
          <a:p>
            <a:pPr algn="l"/>
            <a:r>
              <a:rPr lang="en-US" altLang="zh-CN" sz="2000" b="0" dirty="0">
                <a:latin typeface="Arial" panose="020B0604020202020204" pitchFamily="34" charset="0"/>
                <a:ea typeface="隶书" panose="02010509060101010101" pitchFamily="49" charset="-122"/>
              </a:rPr>
              <a:t>6 3 4</a:t>
            </a:r>
            <a:endParaRPr lang="en-US" altLang="zh-CN" sz="2000" b="0" dirty="0">
              <a:latin typeface="Arial" panose="020B0604020202020204" pitchFamily="34" charset="0"/>
              <a:ea typeface="隶书" panose="02010509060101010101" pitchFamily="49" charset="-122"/>
            </a:endParaRPr>
          </a:p>
          <a:p>
            <a:pPr algn="l"/>
            <a:r>
              <a:rPr lang="zh-CN" altLang="en-US" sz="2000" b="0" dirty="0">
                <a:solidFill>
                  <a:srgbClr val="FF0000"/>
                </a:solidFill>
                <a:effectLst>
                  <a:outerShdw blurRad="38100" dist="38100" dir="2700000">
                    <a:srgbClr val="C0C0C0"/>
                  </a:outerShdw>
                </a:effectLst>
                <a:latin typeface="Arial" panose="020B0604020202020204" pitchFamily="34" charset="0"/>
                <a:ea typeface="隶书" panose="02010509060101010101" pitchFamily="49" charset="-122"/>
              </a:rPr>
              <a:t>2 4</a:t>
            </a:r>
            <a:r>
              <a:rPr lang="en-US" altLang="zh-CN" sz="2000" b="0" dirty="0">
                <a:latin typeface="Arial" panose="020B0604020202020204" pitchFamily="34" charset="0"/>
                <a:ea typeface="隶书" panose="02010509060101010101" pitchFamily="49" charset="-122"/>
              </a:rPr>
              <a:t> 3</a:t>
            </a:r>
            <a:endParaRPr lang="en-US" altLang="zh-CN" sz="2000" b="0" dirty="0">
              <a:latin typeface="Arial" panose="020B0604020202020204" pitchFamily="34" charset="0"/>
              <a:ea typeface="隶书" panose="02010509060101010101" pitchFamily="49" charset="-122"/>
            </a:endParaRPr>
          </a:p>
          <a:p>
            <a:pPr algn="l"/>
            <a:r>
              <a:rPr lang="en-US" altLang="zh-CN" sz="2000" b="0" dirty="0">
                <a:latin typeface="Arial" panose="020B0604020202020204" pitchFamily="34" charset="0"/>
                <a:ea typeface="隶书" panose="02010509060101010101" pitchFamily="49" charset="-122"/>
              </a:rPr>
              <a:t>5 6 3</a:t>
            </a:r>
            <a:endParaRPr lang="en-US" altLang="zh-CN" sz="2000" b="0" dirty="0">
              <a:latin typeface="Arial" panose="020B0604020202020204" pitchFamily="34" charset="0"/>
              <a:ea typeface="隶书" panose="02010509060101010101" pitchFamily="49" charset="-122"/>
            </a:endParaRPr>
          </a:p>
          <a:p>
            <a:pPr algn="l"/>
            <a:r>
              <a:rPr lang="zh-CN" altLang="en-US" sz="2000" b="0" dirty="0">
                <a:solidFill>
                  <a:srgbClr val="00B050"/>
                </a:solidFill>
                <a:effectLst>
                  <a:outerShdw blurRad="38100" dist="38100" dir="2700000">
                    <a:srgbClr val="C0C0C0"/>
                  </a:outerShdw>
                </a:effectLst>
                <a:latin typeface="Arial" panose="020B0604020202020204" pitchFamily="34" charset="0"/>
                <a:ea typeface="隶书" panose="02010509060101010101" pitchFamily="49" charset="-122"/>
              </a:rPr>
              <a:t>7 2</a:t>
            </a:r>
            <a:r>
              <a:rPr lang="en-US" altLang="zh-CN" sz="2000" b="0" dirty="0">
                <a:latin typeface="Arial" panose="020B0604020202020204" pitchFamily="34" charset="0"/>
                <a:ea typeface="隶书" panose="02010509060101010101" pitchFamily="49" charset="-122"/>
              </a:rPr>
              <a:t> 1</a:t>
            </a:r>
            <a:endParaRPr lang="en-US" altLang="zh-CN" sz="2000" b="0" dirty="0">
              <a:latin typeface="Arial" panose="020B0604020202020204" pitchFamily="34" charset="0"/>
              <a:ea typeface="隶书" panose="02010509060101010101" pitchFamily="49" charset="-122"/>
            </a:endParaRPr>
          </a:p>
          <a:p>
            <a:pPr algn="l">
              <a:spcAft>
                <a:spcPct val="25000"/>
              </a:spcAft>
            </a:pPr>
            <a:r>
              <a:rPr lang="zh-CN" altLang="en-US" sz="2000" dirty="0">
                <a:solidFill>
                  <a:srgbClr val="0000FF"/>
                </a:solidFill>
                <a:effectLst>
                  <a:outerShdw blurRad="38100" dist="38100" dir="2700000">
                    <a:srgbClr val="C0C0C0"/>
                  </a:outerShdw>
                </a:effectLst>
                <a:latin typeface="Arial" panose="020B0604020202020204" pitchFamily="34" charset="0"/>
                <a:ea typeface="隶书" panose="02010509060101010101" pitchFamily="49" charset="-122"/>
                <a:sym typeface="+mn-ea"/>
              </a:rPr>
              <a:t>样例输出：</a:t>
            </a:r>
            <a:endParaRPr lang="zh-CN" altLang="en-US" sz="2000" dirty="0">
              <a:solidFill>
                <a:srgbClr val="0000FF"/>
              </a:solidFill>
              <a:effectLst>
                <a:outerShdw blurRad="38100" dist="38100" dir="2700000">
                  <a:srgbClr val="C0C0C0"/>
                </a:outerShdw>
              </a:effectLst>
              <a:latin typeface="Arial" panose="020B0604020202020204" pitchFamily="34" charset="0"/>
              <a:ea typeface="隶书" panose="02010509060101010101" pitchFamily="49" charset="-122"/>
            </a:endParaRPr>
          </a:p>
          <a:p>
            <a:pPr algn="l"/>
            <a:r>
              <a:rPr lang="en-US" altLang="zh-CN" sz="2000" dirty="0">
                <a:latin typeface="Arial" panose="020B0604020202020204" pitchFamily="34" charset="0"/>
                <a:ea typeface="隶书" panose="02010509060101010101" pitchFamily="49" charset="-122"/>
                <a:sym typeface="+mn-ea"/>
              </a:rPr>
              <a:t>7</a:t>
            </a:r>
            <a:endParaRPr lang="zh-CN" altLang="en-US" sz="2000" b="0" dirty="0">
              <a:solidFill>
                <a:srgbClr val="0000FF"/>
              </a:solidFill>
              <a:effectLst>
                <a:outerShdw blurRad="38100" dist="38100" dir="2700000">
                  <a:srgbClr val="C0C0C0"/>
                </a:outerShdw>
              </a:effectLst>
              <a:latin typeface="Arial" panose="020B0604020202020204" pitchFamily="34" charset="0"/>
              <a:ea typeface="隶书" panose="02010509060101010101" pitchFamily="49" charset="-122"/>
            </a:endParaRPr>
          </a:p>
        </p:txBody>
      </p:sp>
      <p:pic>
        <p:nvPicPr>
          <p:cNvPr id="3" name="图片 2"/>
          <p:cNvPicPr>
            <a:picLocks noChangeAspect="1"/>
          </p:cNvPicPr>
          <p:nvPr/>
        </p:nvPicPr>
        <p:blipFill>
          <a:blip r:embed="rId1"/>
          <a:stretch>
            <a:fillRect/>
          </a:stretch>
        </p:blipFill>
        <p:spPr>
          <a:xfrm>
            <a:off x="2510790" y="3858260"/>
            <a:ext cx="4214495" cy="2375535"/>
          </a:xfrm>
          <a:prstGeom prst="rect">
            <a:avLst/>
          </a:prstGeom>
        </p:spPr>
      </p:pic>
      <p:sp>
        <p:nvSpPr>
          <p:cNvPr id="4" name="文本框 3"/>
          <p:cNvSpPr txBox="1"/>
          <p:nvPr/>
        </p:nvSpPr>
        <p:spPr>
          <a:xfrm>
            <a:off x="1417955" y="1939290"/>
            <a:ext cx="356235" cy="368300"/>
          </a:xfrm>
          <a:prstGeom prst="rect">
            <a:avLst/>
          </a:prstGeom>
          <a:noFill/>
        </p:spPr>
        <p:txBody>
          <a:bodyPr wrap="square" rtlCol="0">
            <a:spAutoFit/>
          </a:bodyPr>
          <a:lstStyle/>
          <a:p>
            <a:r>
              <a:rPr lang="en-US" altLang="zh-CN">
                <a:solidFill>
                  <a:srgbClr val="FF0000"/>
                </a:solidFill>
              </a:rPr>
              <a:t>√</a:t>
            </a:r>
            <a:endParaRPr lang="en-US" altLang="zh-CN">
              <a:solidFill>
                <a:srgbClr val="FF0000"/>
              </a:solidFill>
            </a:endParaRPr>
          </a:p>
        </p:txBody>
      </p:sp>
      <p:sp>
        <p:nvSpPr>
          <p:cNvPr id="5" name="文本框 4"/>
          <p:cNvSpPr txBox="1"/>
          <p:nvPr/>
        </p:nvSpPr>
        <p:spPr>
          <a:xfrm>
            <a:off x="1417955" y="4984115"/>
            <a:ext cx="356235" cy="368300"/>
          </a:xfrm>
          <a:prstGeom prst="rect">
            <a:avLst/>
          </a:prstGeom>
          <a:noFill/>
        </p:spPr>
        <p:txBody>
          <a:bodyPr wrap="square" rtlCol="0">
            <a:spAutoFit/>
          </a:bodyPr>
          <a:lstStyle/>
          <a:p>
            <a:r>
              <a:rPr lang="en-US" altLang="zh-CN">
                <a:solidFill>
                  <a:srgbClr val="00B050"/>
                </a:solidFill>
              </a:rPr>
              <a:t>√</a:t>
            </a:r>
            <a:endParaRPr lang="en-US" altLang="zh-CN">
              <a:solidFill>
                <a:srgbClr val="00B050"/>
              </a:solidFill>
            </a:endParaRPr>
          </a:p>
        </p:txBody>
      </p:sp>
      <p:sp>
        <p:nvSpPr>
          <p:cNvPr id="7" name="文本框 6"/>
          <p:cNvSpPr txBox="1"/>
          <p:nvPr/>
        </p:nvSpPr>
        <p:spPr>
          <a:xfrm>
            <a:off x="815975" y="5664835"/>
            <a:ext cx="1364615" cy="368300"/>
          </a:xfrm>
          <a:prstGeom prst="rect">
            <a:avLst/>
          </a:prstGeom>
          <a:noFill/>
        </p:spPr>
        <p:txBody>
          <a:bodyPr wrap="square" rtlCol="0">
            <a:spAutoFit/>
          </a:bodyPr>
          <a:lstStyle/>
          <a:p>
            <a:pPr algn="l">
              <a:buClrTx/>
              <a:buSzTx/>
              <a:buFontTx/>
            </a:pPr>
            <a:r>
              <a:rPr lang="zh-CN" altLang="en-US" dirty="0">
                <a:solidFill>
                  <a:srgbClr val="0000FF"/>
                </a:solidFill>
                <a:effectLst>
                  <a:outerShdw blurRad="38100" dist="38100" dir="2700000">
                    <a:srgbClr val="C0C0C0"/>
                  </a:outerShdw>
                </a:effectLst>
                <a:latin typeface="Arial" panose="020B0604020202020204" pitchFamily="34" charset="0"/>
                <a:ea typeface="隶书" panose="02010509060101010101" pitchFamily="49" charset="-122"/>
              </a:rPr>
              <a:t>（3+1+3）</a:t>
            </a:r>
            <a:endParaRPr lang="zh-CN" altLang="en-US" dirty="0">
              <a:solidFill>
                <a:srgbClr val="0000FF"/>
              </a:solidFill>
              <a:effectLst>
                <a:outerShdw blurRad="38100" dist="38100" dir="2700000">
                  <a:srgbClr val="C0C0C0"/>
                </a:outerShdw>
              </a:effectLst>
              <a:latin typeface="Arial" panose="020B0604020202020204" pitchFamily="34" charset="0"/>
              <a:ea typeface="隶书" panose="02010509060101010101" pitchFamily="49" charset="-122"/>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p:cNvSpPr txBox="1"/>
          <p:nvPr/>
        </p:nvSpPr>
        <p:spPr>
          <a:xfrm>
            <a:off x="357250" y="428626"/>
            <a:ext cx="5526715" cy="583565"/>
          </a:xfrm>
          <a:prstGeom prst="rect">
            <a:avLst/>
          </a:prstGeom>
          <a:noFill/>
          <a:ln w="9525">
            <a:noFill/>
          </a:ln>
        </p:spPr>
        <p:txBody>
          <a:bodyPr wrap="square">
            <a:spAutoFit/>
          </a:bodyPr>
          <a:lstStyle/>
          <a:p>
            <a:pPr>
              <a:spcBef>
                <a:spcPct val="50000"/>
              </a:spcBef>
            </a:pPr>
            <a:r>
              <a:rPr lang="en-US" altLang="zh-CN" sz="3200" b="1" dirty="0" smtClean="0">
                <a:solidFill>
                  <a:schemeClr val="hlink"/>
                </a:solidFill>
                <a:latin typeface="Times New Roman" panose="02020603050405020304" pitchFamily="18" charset="0"/>
                <a:sym typeface="Wingdings" panose="05000000000000000000" pitchFamily="2" charset="2"/>
              </a:rPr>
              <a:t> [</a:t>
            </a:r>
            <a:r>
              <a:rPr lang="zh-CN" altLang="en-US" sz="3200" b="1" dirty="0">
                <a:solidFill>
                  <a:schemeClr val="hlink"/>
                </a:solidFill>
                <a:latin typeface="Times New Roman" panose="02020603050405020304" pitchFamily="18" charset="0"/>
                <a:sym typeface="Wingdings" panose="05000000000000000000" pitchFamily="2" charset="2"/>
              </a:rPr>
              <a:t>1147</a:t>
            </a:r>
            <a:r>
              <a:rPr lang="en-US" altLang="zh-CN" sz="3200" b="1" dirty="0" smtClean="0">
                <a:solidFill>
                  <a:schemeClr val="hlink"/>
                </a:solidFill>
                <a:latin typeface="Times New Roman" panose="02020603050405020304" pitchFamily="18" charset="0"/>
                <a:sym typeface="Wingdings" panose="05000000000000000000" pitchFamily="2" charset="2"/>
              </a:rPr>
              <a:t>]</a:t>
            </a:r>
            <a:r>
              <a:rPr lang="zh-CN" altLang="en-US" sz="3200" b="1" dirty="0">
                <a:solidFill>
                  <a:schemeClr val="hlink"/>
                </a:solidFill>
                <a:latin typeface="Times New Roman" panose="02020603050405020304" pitchFamily="18" charset="0"/>
                <a:sym typeface="Wingdings" panose="05000000000000000000" pitchFamily="2" charset="2"/>
              </a:rPr>
              <a:t> 德克萨斯长角牛（热浪）</a:t>
            </a:r>
            <a:endParaRPr lang="en-US" altLang="zh-CN" sz="3200" b="1" dirty="0">
              <a:latin typeface="Times New Roman" panose="02020603050405020304" pitchFamily="18" charset="0"/>
            </a:endParaRPr>
          </a:p>
        </p:txBody>
      </p:sp>
      <p:sp>
        <p:nvSpPr>
          <p:cNvPr id="4" name="文本框 3"/>
          <p:cNvSpPr txBox="1"/>
          <p:nvPr/>
        </p:nvSpPr>
        <p:spPr>
          <a:xfrm>
            <a:off x="508000" y="1115060"/>
            <a:ext cx="5733415" cy="460375"/>
          </a:xfrm>
          <a:prstGeom prst="rect">
            <a:avLst/>
          </a:prstGeom>
          <a:noFill/>
        </p:spPr>
        <p:txBody>
          <a:bodyPr wrap="square" rtlCol="0">
            <a:spAutoFit/>
          </a:bodyPr>
          <a:lstStyle/>
          <a:p>
            <a:r>
              <a:rPr lang="zh-CN" altLang="en-US" sz="2400" dirty="0">
                <a:solidFill>
                  <a:srgbClr val="0000FF"/>
                </a:solidFill>
                <a:effectLst>
                  <a:outerShdw blurRad="38100" dist="38100" dir="2700000">
                    <a:srgbClr val="C0C0C0"/>
                  </a:outerShdw>
                </a:effectLst>
                <a:latin typeface="Arial" panose="020B0604020202020204" pitchFamily="34" charset="0"/>
                <a:ea typeface="隶书" panose="02010509060101010101" pitchFamily="49" charset="-122"/>
                <a:sym typeface="+mn-ea"/>
              </a:rPr>
              <a:t>这是一道很明显的最短路模板题。。</a:t>
            </a:r>
            <a:endParaRPr lang="zh-CN" altLang="en-US" sz="2400"/>
          </a:p>
        </p:txBody>
      </p:sp>
      <p:pic>
        <p:nvPicPr>
          <p:cNvPr id="6" name="图片 5" descr="4L5@Q$}`QP5{`K]2LSFPRDW"/>
          <p:cNvPicPr>
            <a:picLocks noChangeAspect="1"/>
          </p:cNvPicPr>
          <p:nvPr/>
        </p:nvPicPr>
        <p:blipFill>
          <a:blip r:embed="rId1"/>
          <a:stretch>
            <a:fillRect/>
          </a:stretch>
        </p:blipFill>
        <p:spPr>
          <a:xfrm>
            <a:off x="456565" y="1480820"/>
            <a:ext cx="7850505" cy="2595880"/>
          </a:xfrm>
          <a:prstGeom prst="rect">
            <a:avLst/>
          </a:prstGeom>
        </p:spPr>
      </p:pic>
      <p:pic>
        <p:nvPicPr>
          <p:cNvPr id="7" name="图片 6"/>
          <p:cNvPicPr>
            <a:picLocks noChangeAspect="1"/>
          </p:cNvPicPr>
          <p:nvPr/>
        </p:nvPicPr>
        <p:blipFill>
          <a:blip r:embed="rId2"/>
          <a:stretch>
            <a:fillRect/>
          </a:stretch>
        </p:blipFill>
        <p:spPr>
          <a:xfrm>
            <a:off x="456565" y="4145280"/>
            <a:ext cx="7995285" cy="2520315"/>
          </a:xfrm>
          <a:prstGeom prst="rect">
            <a:avLst/>
          </a:prstGeo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3"/>
          <p:cNvSpPr txBox="1"/>
          <p:nvPr/>
        </p:nvSpPr>
        <p:spPr>
          <a:xfrm>
            <a:off x="357250" y="428626"/>
            <a:ext cx="7063899" cy="583565"/>
          </a:xfrm>
          <a:prstGeom prst="rect">
            <a:avLst/>
          </a:prstGeom>
          <a:noFill/>
          <a:ln w="9525">
            <a:noFill/>
          </a:ln>
        </p:spPr>
        <p:txBody>
          <a:bodyPr wrap="square">
            <a:spAutoFit/>
          </a:bodyPr>
          <a:lstStyle/>
          <a:p>
            <a:pPr>
              <a:spcBef>
                <a:spcPct val="50000"/>
              </a:spcBef>
            </a:pPr>
            <a:r>
              <a:rPr lang="en-US" altLang="zh-CN" sz="3200" b="1" dirty="0" smtClean="0">
                <a:solidFill>
                  <a:schemeClr val="hlink"/>
                </a:solidFill>
                <a:latin typeface="Times New Roman" panose="02020603050405020304" pitchFamily="18" charset="0"/>
                <a:sym typeface="Wingdings" panose="05000000000000000000" pitchFamily="2" charset="2"/>
              </a:rPr>
              <a:t> [</a:t>
            </a:r>
            <a:r>
              <a:rPr lang="zh-CN" altLang="en-US" sz="3200" b="1" dirty="0">
                <a:solidFill>
                  <a:schemeClr val="hlink"/>
                </a:solidFill>
                <a:latin typeface="Times New Roman" panose="02020603050405020304" pitchFamily="18" charset="0"/>
                <a:sym typeface="Wingdings" panose="05000000000000000000" pitchFamily="2" charset="2"/>
              </a:rPr>
              <a:t>1147</a:t>
            </a:r>
            <a:r>
              <a:rPr lang="en-US" altLang="zh-CN" sz="3200" b="1" dirty="0" smtClean="0">
                <a:solidFill>
                  <a:schemeClr val="hlink"/>
                </a:solidFill>
                <a:latin typeface="Times New Roman" panose="02020603050405020304" pitchFamily="18" charset="0"/>
                <a:sym typeface="Wingdings" panose="05000000000000000000" pitchFamily="2" charset="2"/>
              </a:rPr>
              <a:t>]</a:t>
            </a:r>
            <a:r>
              <a:rPr lang="zh-CN" altLang="en-US" sz="3200" b="1" dirty="0">
                <a:solidFill>
                  <a:schemeClr val="hlink"/>
                </a:solidFill>
                <a:latin typeface="Times New Roman" panose="02020603050405020304" pitchFamily="18" charset="0"/>
                <a:sym typeface="Wingdings" panose="05000000000000000000" pitchFamily="2" charset="2"/>
              </a:rPr>
              <a:t> 德克萨斯长角牛（热浪）</a:t>
            </a:r>
            <a:endParaRPr lang="en-US" altLang="zh-CN" sz="3200" b="1" dirty="0">
              <a:latin typeface="Times New Roman" panose="02020603050405020304" pitchFamily="18" charset="0"/>
            </a:endParaRPr>
          </a:p>
        </p:txBody>
      </p:sp>
      <p:pic>
        <p:nvPicPr>
          <p:cNvPr id="2" name="图片 1"/>
          <p:cNvPicPr>
            <a:picLocks noChangeAspect="1"/>
          </p:cNvPicPr>
          <p:nvPr/>
        </p:nvPicPr>
        <p:blipFill>
          <a:blip r:embed="rId1"/>
          <a:stretch>
            <a:fillRect/>
          </a:stretch>
        </p:blipFill>
        <p:spPr>
          <a:xfrm>
            <a:off x="466725" y="1212215"/>
            <a:ext cx="7722235" cy="5074920"/>
          </a:xfrm>
          <a:prstGeom prst="rect">
            <a:avLst/>
          </a:prstGeo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57544" y="3147695"/>
            <a:ext cx="8511748" cy="2364740"/>
            <a:chOff x="354" y="3897"/>
            <a:chExt cx="13402" cy="3724"/>
          </a:xfrm>
        </p:grpSpPr>
        <p:sp>
          <p:nvSpPr>
            <p:cNvPr id="480260" name="圆角矩形 480259"/>
            <p:cNvSpPr/>
            <p:nvPr/>
          </p:nvSpPr>
          <p:spPr>
            <a:xfrm>
              <a:off x="354" y="6344"/>
              <a:ext cx="13402" cy="1277"/>
            </a:xfrm>
            <a:prstGeom prst="roundRect">
              <a:avLst>
                <a:gd name="adj" fmla="val 5213"/>
              </a:avLst>
            </a:prstGeom>
            <a:solidFill>
              <a:schemeClr val="bg1"/>
            </a:solidFill>
            <a:ln w="19050" cap="rnd" cmpd="sng">
              <a:solidFill>
                <a:srgbClr val="800000"/>
              </a:solidFill>
              <a:prstDash val="sysDot"/>
              <a:headEnd type="none" w="med" len="med"/>
              <a:tailEnd type="none" w="med" len="med"/>
            </a:ln>
          </p:spPr>
          <p:txBody>
            <a:bodyPr wrap="square">
              <a:spAutoFit/>
            </a:bodyPr>
            <a:lstStyle/>
            <a:p>
              <a:pPr algn="l">
                <a:spcAft>
                  <a:spcPct val="25000"/>
                </a:spcAft>
              </a:pPr>
              <a:r>
                <a:rPr lang="zh-CN" altLang="en-US" sz="2000" dirty="0">
                  <a:solidFill>
                    <a:srgbClr val="0000FF"/>
                  </a:solidFill>
                  <a:effectLst>
                    <a:outerShdw blurRad="38100" dist="38100" dir="2700000">
                      <a:srgbClr val="C0C0C0"/>
                    </a:outerShdw>
                  </a:effectLst>
                  <a:latin typeface="Arial" panose="020B0604020202020204" pitchFamily="34" charset="0"/>
                  <a:ea typeface="隶书" panose="02010509060101010101" pitchFamily="49" charset="-122"/>
                </a:rPr>
                <a:t>输出描述：</a:t>
              </a:r>
              <a:endParaRPr lang="zh-CN" altLang="en-US" sz="2000" dirty="0">
                <a:solidFill>
                  <a:srgbClr val="0000FF"/>
                </a:solidFill>
                <a:effectLst>
                  <a:outerShdw blurRad="38100" dist="38100" dir="2700000">
                    <a:srgbClr val="C0C0C0"/>
                  </a:outerShdw>
                </a:effectLst>
                <a:latin typeface="Arial" panose="020B0604020202020204" pitchFamily="34" charset="0"/>
                <a:ea typeface="隶书" panose="02010509060101010101" pitchFamily="49" charset="-122"/>
              </a:endParaRPr>
            </a:p>
            <a:p>
              <a:pPr algn="l">
                <a:spcAft>
                  <a:spcPct val="25000"/>
                </a:spcAft>
              </a:pPr>
              <a:r>
                <a:rPr sz="2000" b="0" dirty="0">
                  <a:latin typeface="Arial" panose="020B0604020202020204" pitchFamily="34" charset="0"/>
                  <a:ea typeface="隶书" panose="02010509060101010101" pitchFamily="49" charset="-122"/>
                </a:rPr>
                <a:t>1到N的</a:t>
              </a:r>
              <a:r>
                <a:rPr lang="zh-CN" altLang="en-US" sz="2000" b="0" dirty="0">
                  <a:solidFill>
                    <a:srgbClr val="0000FF"/>
                  </a:solidFill>
                  <a:effectLst>
                    <a:outerShdw blurRad="38100" dist="38100" dir="2700000">
                      <a:srgbClr val="C0C0C0"/>
                    </a:outerShdw>
                  </a:effectLst>
                  <a:latin typeface="Arial" panose="020B0604020202020204" pitchFamily="34" charset="0"/>
                  <a:ea typeface="隶书" panose="02010509060101010101" pitchFamily="49" charset="-122"/>
                </a:rPr>
                <a:t>次短路</a:t>
              </a:r>
              <a:r>
                <a:rPr sz="2000" b="0" dirty="0">
                  <a:latin typeface="Arial" panose="020B0604020202020204" pitchFamily="34" charset="0"/>
                  <a:ea typeface="隶书" panose="02010509060101010101" pitchFamily="49" charset="-122"/>
                </a:rPr>
                <a:t>长度</a:t>
              </a:r>
              <a:r>
                <a:rPr lang="zh-CN" sz="2000" b="0" dirty="0">
                  <a:latin typeface="Arial" panose="020B0604020202020204" pitchFamily="34" charset="0"/>
                  <a:ea typeface="隶书" panose="02010509060101010101" pitchFamily="49" charset="-122"/>
                </a:rPr>
                <a:t>。</a:t>
              </a:r>
              <a:endParaRPr lang="zh-CN" sz="2000" b="0" dirty="0">
                <a:latin typeface="Arial" panose="020B0604020202020204" pitchFamily="34" charset="0"/>
                <a:ea typeface="隶书" panose="02010509060101010101" pitchFamily="49" charset="-122"/>
              </a:endParaRPr>
            </a:p>
          </p:txBody>
        </p:sp>
        <p:sp>
          <p:nvSpPr>
            <p:cNvPr id="480259" name="圆角矩形 480258"/>
            <p:cNvSpPr/>
            <p:nvPr/>
          </p:nvSpPr>
          <p:spPr>
            <a:xfrm>
              <a:off x="355" y="3897"/>
              <a:ext cx="13401" cy="1917"/>
            </a:xfrm>
            <a:prstGeom prst="roundRect">
              <a:avLst>
                <a:gd name="adj" fmla="val 5213"/>
              </a:avLst>
            </a:prstGeom>
            <a:solidFill>
              <a:schemeClr val="bg1"/>
            </a:solidFill>
            <a:ln w="19050" cap="rnd" cmpd="sng">
              <a:solidFill>
                <a:srgbClr val="800000"/>
              </a:solidFill>
              <a:prstDash val="sysDot"/>
              <a:headEnd type="none" w="med" len="med"/>
              <a:tailEnd type="none" w="med" len="med"/>
            </a:ln>
          </p:spPr>
          <p:txBody>
            <a:bodyPr wrap="square">
              <a:spAutoFit/>
            </a:bodyPr>
            <a:lstStyle/>
            <a:p>
              <a:pPr algn="l">
                <a:spcAft>
                  <a:spcPct val="25000"/>
                </a:spcAft>
              </a:pPr>
              <a:r>
                <a:rPr lang="zh-CN" altLang="en-US" sz="2000" dirty="0">
                  <a:solidFill>
                    <a:srgbClr val="0000FF"/>
                  </a:solidFill>
                  <a:effectLst>
                    <a:outerShdw blurRad="38100" dist="38100" dir="2700000">
                      <a:srgbClr val="C0C0C0"/>
                    </a:outerShdw>
                  </a:effectLst>
                  <a:latin typeface="Arial" panose="020B0604020202020204" pitchFamily="34" charset="0"/>
                  <a:ea typeface="隶书" panose="02010509060101010101" pitchFamily="49" charset="-122"/>
                </a:rPr>
                <a:t>输入描述：</a:t>
              </a:r>
              <a:endParaRPr lang="zh-CN" altLang="en-US" sz="2000" dirty="0">
                <a:solidFill>
                  <a:srgbClr val="0000FF"/>
                </a:solidFill>
                <a:effectLst>
                  <a:outerShdw blurRad="38100" dist="38100" dir="2700000">
                    <a:srgbClr val="C0C0C0"/>
                  </a:outerShdw>
                </a:effectLst>
                <a:latin typeface="Arial" panose="020B0604020202020204" pitchFamily="34" charset="0"/>
                <a:ea typeface="隶书" panose="02010509060101010101" pitchFamily="49" charset="-122"/>
              </a:endParaRPr>
            </a:p>
            <a:p>
              <a:pPr algn="l">
                <a:spcAft>
                  <a:spcPct val="25000"/>
                </a:spcAft>
              </a:pPr>
              <a:r>
                <a:rPr sz="2000" b="0" dirty="0">
                  <a:latin typeface="Arial" panose="020B0604020202020204" pitchFamily="34" charset="0"/>
                  <a:ea typeface="隶书" panose="02010509060101010101" pitchFamily="49" charset="-122"/>
                </a:rPr>
                <a:t>第一行为N和R</a:t>
              </a:r>
              <a:r>
                <a:rPr lang="zh-CN" sz="2000" b="0" dirty="0">
                  <a:latin typeface="Arial" panose="020B0604020202020204" pitchFamily="34" charset="0"/>
                  <a:ea typeface="隶书" panose="02010509060101010101" pitchFamily="49" charset="-122"/>
                </a:rPr>
                <a:t>。</a:t>
              </a:r>
              <a:endParaRPr sz="2000" b="0" dirty="0">
                <a:latin typeface="Arial" panose="020B0604020202020204" pitchFamily="34" charset="0"/>
                <a:ea typeface="隶书" panose="02010509060101010101" pitchFamily="49" charset="-122"/>
              </a:endParaRPr>
            </a:p>
            <a:p>
              <a:pPr algn="l">
                <a:spcAft>
                  <a:spcPct val="25000"/>
                </a:spcAft>
              </a:pPr>
              <a:r>
                <a:rPr sz="2000" b="0" dirty="0">
                  <a:latin typeface="Arial" panose="020B0604020202020204" pitchFamily="34" charset="0"/>
                  <a:ea typeface="隶书" panose="02010509060101010101" pitchFamily="49" charset="-122"/>
                </a:rPr>
                <a:t>接下来R行为道路，输入u,v,w，意思是结点u和v的权值为w</a:t>
              </a:r>
              <a:r>
                <a:rPr lang="zh-CN" sz="2000" b="0" dirty="0">
                  <a:latin typeface="Arial" panose="020B0604020202020204" pitchFamily="34" charset="0"/>
                  <a:ea typeface="隶书" panose="02010509060101010101" pitchFamily="49" charset="-122"/>
                </a:rPr>
                <a:t>。</a:t>
              </a:r>
              <a:endParaRPr lang="zh-CN" sz="2000" b="0" dirty="0">
                <a:latin typeface="Arial" panose="020B0604020202020204" pitchFamily="34" charset="0"/>
                <a:ea typeface="隶书" panose="02010509060101010101" pitchFamily="49" charset="-122"/>
              </a:endParaRPr>
            </a:p>
          </p:txBody>
        </p:sp>
      </p:grpSp>
      <p:sp>
        <p:nvSpPr>
          <p:cNvPr id="6" name="Text Box 3"/>
          <p:cNvSpPr txBox="1"/>
          <p:nvPr/>
        </p:nvSpPr>
        <p:spPr>
          <a:xfrm>
            <a:off x="357250" y="428626"/>
            <a:ext cx="5526715" cy="583565"/>
          </a:xfrm>
          <a:prstGeom prst="rect">
            <a:avLst/>
          </a:prstGeom>
          <a:noFill/>
          <a:ln w="9525">
            <a:noFill/>
          </a:ln>
        </p:spPr>
        <p:txBody>
          <a:bodyPr wrap="square">
            <a:spAutoFit/>
          </a:bodyPr>
          <a:lstStyle/>
          <a:p>
            <a:pPr>
              <a:spcBef>
                <a:spcPct val="50000"/>
              </a:spcBef>
            </a:pPr>
            <a:r>
              <a:rPr lang="en-US" altLang="zh-CN" sz="3200" b="1" dirty="0" smtClean="0">
                <a:solidFill>
                  <a:schemeClr val="hlink"/>
                </a:solidFill>
                <a:latin typeface="Times New Roman" panose="02020603050405020304" pitchFamily="18" charset="0"/>
                <a:sym typeface="Wingdings" panose="05000000000000000000" pitchFamily="2" charset="2"/>
              </a:rPr>
              <a:t>[3566] </a:t>
            </a:r>
            <a:r>
              <a:rPr lang="zh-CN" altLang="en-US" sz="3200" b="1" dirty="0">
                <a:solidFill>
                  <a:schemeClr val="hlink"/>
                </a:solidFill>
                <a:latin typeface="Times New Roman" panose="02020603050405020304" pitchFamily="18" charset="0"/>
                <a:sym typeface="Wingdings" panose="05000000000000000000" pitchFamily="2" charset="2"/>
              </a:rPr>
              <a:t>Roadblocks</a:t>
            </a:r>
            <a:endParaRPr lang="en-US" altLang="zh-CN" sz="3200" b="1" dirty="0">
              <a:latin typeface="Times New Roman" panose="02020603050405020304" pitchFamily="18" charset="0"/>
            </a:endParaRPr>
          </a:p>
        </p:txBody>
      </p:sp>
      <p:sp>
        <p:nvSpPr>
          <p:cNvPr id="3" name="圆角矩形 2"/>
          <p:cNvSpPr/>
          <p:nvPr/>
        </p:nvSpPr>
        <p:spPr>
          <a:xfrm>
            <a:off x="357505" y="1394460"/>
            <a:ext cx="8510905" cy="1446242"/>
          </a:xfrm>
          <a:prstGeom prst="roundRect">
            <a:avLst>
              <a:gd name="adj" fmla="val 5213"/>
            </a:avLst>
          </a:prstGeom>
          <a:solidFill>
            <a:schemeClr val="bg1"/>
          </a:solidFill>
          <a:ln w="19050" cap="rnd" cmpd="sng">
            <a:solidFill>
              <a:srgbClr val="800000"/>
            </a:solidFill>
            <a:prstDash val="sysDot"/>
            <a:headEnd type="none" w="med" len="med"/>
            <a:tailEnd type="none" w="med" len="med"/>
          </a:ln>
        </p:spPr>
        <p:txBody>
          <a:bodyPr wrap="square">
            <a:spAutoFit/>
          </a:bodyPr>
          <a:lstStyle/>
          <a:p>
            <a:pPr algn="l">
              <a:spcAft>
                <a:spcPct val="25000"/>
              </a:spcAft>
            </a:pPr>
            <a:r>
              <a:rPr lang="zh-CN" altLang="en-US" sz="2000" dirty="0">
                <a:solidFill>
                  <a:srgbClr val="0000FF"/>
                </a:solidFill>
                <a:effectLst>
                  <a:outerShdw blurRad="38100" dist="38100" dir="2700000">
                    <a:srgbClr val="C0C0C0"/>
                  </a:outerShdw>
                </a:effectLst>
                <a:latin typeface="Arial" panose="020B0604020202020204" pitchFamily="34" charset="0"/>
                <a:ea typeface="隶书" panose="02010509060101010101" pitchFamily="49" charset="-122"/>
              </a:rPr>
              <a:t>题目描述：</a:t>
            </a:r>
            <a:endParaRPr lang="zh-CN" altLang="en-US" sz="2000" dirty="0">
              <a:solidFill>
                <a:srgbClr val="0000FF"/>
              </a:solidFill>
              <a:effectLst>
                <a:outerShdw blurRad="38100" dist="38100" dir="2700000">
                  <a:srgbClr val="C0C0C0"/>
                </a:outerShdw>
              </a:effectLst>
              <a:latin typeface="Arial" panose="020B0604020202020204" pitchFamily="34" charset="0"/>
              <a:ea typeface="隶书" panose="02010509060101010101" pitchFamily="49" charset="-122"/>
            </a:endParaRPr>
          </a:p>
          <a:p>
            <a:pPr algn="l">
              <a:spcAft>
                <a:spcPct val="25000"/>
              </a:spcAft>
            </a:pPr>
            <a:r>
              <a:rPr sz="2000" b="0" dirty="0">
                <a:latin typeface="Arial" panose="020B0604020202020204" pitchFamily="34" charset="0"/>
                <a:ea typeface="隶书" panose="02010509060101010101" pitchFamily="49" charset="-122"/>
              </a:rPr>
              <a:t>某街区共有</a:t>
            </a:r>
            <a:r>
              <a:rPr lang="zh-CN" altLang="en-US" sz="2000" b="0" dirty="0">
                <a:solidFill>
                  <a:srgbClr val="0000FF"/>
                </a:solidFill>
                <a:effectLst>
                  <a:outerShdw blurRad="38100" dist="38100" dir="2700000">
                    <a:srgbClr val="C0C0C0"/>
                  </a:outerShdw>
                </a:effectLst>
                <a:latin typeface="Arial" panose="020B0604020202020204" pitchFamily="34" charset="0"/>
                <a:ea typeface="隶书" panose="02010509060101010101" pitchFamily="49" charset="-122"/>
              </a:rPr>
              <a:t>R条道路</a:t>
            </a:r>
            <a:r>
              <a:rPr sz="2000" b="0" dirty="0">
                <a:latin typeface="Arial" panose="020B0604020202020204" pitchFamily="34" charset="0"/>
                <a:ea typeface="隶书" panose="02010509060101010101" pitchFamily="49" charset="-122"/>
              </a:rPr>
              <a:t>，</a:t>
            </a:r>
            <a:r>
              <a:rPr lang="zh-CN" altLang="en-US" sz="2000" b="0" dirty="0">
                <a:solidFill>
                  <a:srgbClr val="0000FF"/>
                </a:solidFill>
                <a:effectLst>
                  <a:outerShdw blurRad="38100" dist="38100" dir="2700000">
                    <a:srgbClr val="C0C0C0"/>
                  </a:outerShdw>
                </a:effectLst>
                <a:latin typeface="Arial" panose="020B0604020202020204" pitchFamily="34" charset="0"/>
                <a:ea typeface="隶书" panose="02010509060101010101" pitchFamily="49" charset="-122"/>
              </a:rPr>
              <a:t>N个路口</a:t>
            </a:r>
            <a:r>
              <a:rPr sz="2000" b="0" dirty="0">
                <a:latin typeface="Arial" panose="020B0604020202020204" pitchFamily="34" charset="0"/>
                <a:ea typeface="隶书" panose="02010509060101010101" pitchFamily="49" charset="-122"/>
              </a:rPr>
              <a:t>。道路可以</a:t>
            </a:r>
            <a:r>
              <a:rPr lang="zh-CN" altLang="en-US" sz="2000" b="0" dirty="0">
                <a:solidFill>
                  <a:srgbClr val="0000FF"/>
                </a:solidFill>
                <a:effectLst>
                  <a:outerShdw blurRad="38100" dist="38100" dir="2700000">
                    <a:srgbClr val="C0C0C0"/>
                  </a:outerShdw>
                </a:effectLst>
                <a:latin typeface="Arial" panose="020B0604020202020204" pitchFamily="34" charset="0"/>
                <a:ea typeface="隶书" panose="02010509060101010101" pitchFamily="49" charset="-122"/>
              </a:rPr>
              <a:t>双向通行</a:t>
            </a:r>
            <a:r>
              <a:rPr sz="2000" b="0" dirty="0">
                <a:latin typeface="Arial" panose="020B0604020202020204" pitchFamily="34" charset="0"/>
                <a:ea typeface="隶书" panose="02010509060101010101" pitchFamily="49" charset="-122"/>
              </a:rPr>
              <a:t>。问1号路口到N号路口的</a:t>
            </a:r>
            <a:r>
              <a:rPr lang="zh-CN" altLang="en-US" sz="2000" b="0" dirty="0">
                <a:solidFill>
                  <a:srgbClr val="0000FF"/>
                </a:solidFill>
                <a:effectLst>
                  <a:outerShdw blurRad="38100" dist="38100" dir="2700000">
                    <a:srgbClr val="C0C0C0"/>
                  </a:outerShdw>
                </a:effectLst>
                <a:latin typeface="Arial" panose="020B0604020202020204" pitchFamily="34" charset="0"/>
                <a:ea typeface="隶书" panose="02010509060101010101" pitchFamily="49" charset="-122"/>
              </a:rPr>
              <a:t>次短路</a:t>
            </a:r>
            <a:r>
              <a:rPr lang="zh-CN" sz="2000" b="0" dirty="0">
                <a:latin typeface="Arial" panose="020B0604020202020204" pitchFamily="34" charset="0"/>
                <a:ea typeface="隶书" panose="02010509060101010101" pitchFamily="49" charset="-122"/>
              </a:rPr>
              <a:t>是</a:t>
            </a:r>
            <a:r>
              <a:rPr sz="2000" b="0" dirty="0">
                <a:latin typeface="Arial" panose="020B0604020202020204" pitchFamily="34" charset="0"/>
                <a:ea typeface="隶书" panose="02010509060101010101" pitchFamily="49" charset="-122"/>
              </a:rPr>
              <a:t>多少？次短路</a:t>
            </a:r>
            <a:r>
              <a:rPr lang="zh-CN" sz="2000" b="0" dirty="0">
                <a:latin typeface="Arial" panose="020B0604020202020204" pitchFamily="34" charset="0"/>
                <a:ea typeface="隶书" panose="02010509060101010101" pitchFamily="49" charset="-122"/>
              </a:rPr>
              <a:t>是</a:t>
            </a:r>
            <a:r>
              <a:rPr sz="2000" b="0" dirty="0">
                <a:latin typeface="Arial" panose="020B0604020202020204" pitchFamily="34" charset="0"/>
                <a:ea typeface="隶书" panose="02010509060101010101" pitchFamily="49" charset="-122"/>
              </a:rPr>
              <a:t>比最短路长度长的次短的路径。同一条边可以经过多次</a:t>
            </a:r>
            <a:r>
              <a:rPr lang="zh-CN" altLang="en-US" sz="2000" b="0" dirty="0">
                <a:latin typeface="Arial" panose="020B0604020202020204" pitchFamily="34" charset="0"/>
                <a:ea typeface="隶书" panose="02010509060101010101" pitchFamily="49" charset="-122"/>
              </a:rPr>
              <a:t>。</a:t>
            </a:r>
            <a:endParaRPr lang="zh-CN" altLang="en-US" sz="2000" b="0" dirty="0">
              <a:latin typeface="Arial" panose="020B0604020202020204" pitchFamily="34" charset="0"/>
              <a:ea typeface="隶书" panose="02010509060101010101" pitchFamily="49" charset="-122"/>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57567" y="1366518"/>
            <a:ext cx="3702058" cy="3215640"/>
            <a:chOff x="529" y="1196"/>
            <a:chExt cx="5829" cy="5064"/>
          </a:xfrm>
        </p:grpSpPr>
        <p:sp>
          <p:nvSpPr>
            <p:cNvPr id="481282" name="圆角矩形 481281"/>
            <p:cNvSpPr/>
            <p:nvPr/>
          </p:nvSpPr>
          <p:spPr>
            <a:xfrm>
              <a:off x="531" y="4983"/>
              <a:ext cx="5827" cy="1277"/>
            </a:xfrm>
            <a:prstGeom prst="roundRect">
              <a:avLst>
                <a:gd name="adj" fmla="val 5213"/>
              </a:avLst>
            </a:prstGeom>
            <a:solidFill>
              <a:schemeClr val="bg1"/>
            </a:solidFill>
            <a:ln w="19050" cap="rnd" cmpd="sng">
              <a:solidFill>
                <a:srgbClr val="800000"/>
              </a:solidFill>
              <a:prstDash val="sysDot"/>
              <a:headEnd type="none" w="med" len="med"/>
              <a:tailEnd type="none" w="med" len="med"/>
            </a:ln>
          </p:spPr>
          <p:txBody>
            <a:bodyPr wrap="square">
              <a:spAutoFit/>
            </a:bodyPr>
            <a:lstStyle/>
            <a:p>
              <a:pPr algn="l">
                <a:spcAft>
                  <a:spcPct val="25000"/>
                </a:spcAft>
              </a:pPr>
              <a:r>
                <a:rPr lang="zh-CN" altLang="en-US" sz="2000" dirty="0">
                  <a:solidFill>
                    <a:srgbClr val="0000FF"/>
                  </a:solidFill>
                  <a:effectLst>
                    <a:outerShdw blurRad="38100" dist="38100" dir="2700000">
                      <a:srgbClr val="C0C0C0"/>
                    </a:outerShdw>
                  </a:effectLst>
                  <a:latin typeface="Arial" panose="020B0604020202020204" pitchFamily="34" charset="0"/>
                  <a:ea typeface="隶书" panose="02010509060101010101" pitchFamily="49" charset="-122"/>
                </a:rPr>
                <a:t>样例输出：</a:t>
              </a:r>
              <a:endParaRPr lang="zh-CN" altLang="en-US" sz="2000" dirty="0">
                <a:solidFill>
                  <a:srgbClr val="0000FF"/>
                </a:solidFill>
                <a:effectLst>
                  <a:outerShdw blurRad="38100" dist="38100" dir="2700000">
                    <a:srgbClr val="C0C0C0"/>
                  </a:outerShdw>
                </a:effectLst>
                <a:latin typeface="Arial" panose="020B0604020202020204" pitchFamily="34" charset="0"/>
                <a:ea typeface="隶书" panose="02010509060101010101" pitchFamily="49" charset="-122"/>
              </a:endParaRPr>
            </a:p>
            <a:p>
              <a:pPr algn="l"/>
              <a:r>
                <a:rPr lang="en-US" altLang="zh-CN" sz="2000" b="0">
                  <a:latin typeface="Arial" panose="020B0604020202020204" pitchFamily="34" charset="0"/>
                  <a:ea typeface="隶书" panose="02010509060101010101" pitchFamily="49" charset="-122"/>
                </a:rPr>
                <a:t>450</a:t>
              </a:r>
              <a:endParaRPr lang="en-US" altLang="zh-CN" sz="2000" b="0">
                <a:latin typeface="Arial" panose="020B0604020202020204" pitchFamily="34" charset="0"/>
                <a:ea typeface="隶书" panose="02010509060101010101" pitchFamily="49" charset="-122"/>
              </a:endParaRPr>
            </a:p>
          </p:txBody>
        </p:sp>
        <p:sp>
          <p:nvSpPr>
            <p:cNvPr id="481283" name="圆角矩形 481282"/>
            <p:cNvSpPr/>
            <p:nvPr/>
          </p:nvSpPr>
          <p:spPr>
            <a:xfrm>
              <a:off x="529" y="1196"/>
              <a:ext cx="5829" cy="3213"/>
            </a:xfrm>
            <a:prstGeom prst="roundRect">
              <a:avLst>
                <a:gd name="adj" fmla="val 5213"/>
              </a:avLst>
            </a:prstGeom>
            <a:solidFill>
              <a:schemeClr val="bg1"/>
            </a:solidFill>
            <a:ln w="19050" cap="rnd" cmpd="sng">
              <a:solidFill>
                <a:srgbClr val="800000"/>
              </a:solidFill>
              <a:prstDash val="sysDot"/>
              <a:headEnd type="none" w="med" len="med"/>
              <a:tailEnd type="none" w="med" len="med"/>
            </a:ln>
          </p:spPr>
          <p:txBody>
            <a:bodyPr wrap="square">
              <a:spAutoFit/>
            </a:bodyPr>
            <a:lstStyle/>
            <a:p>
              <a:pPr algn="l">
                <a:spcAft>
                  <a:spcPct val="25000"/>
                </a:spcAft>
              </a:pPr>
              <a:r>
                <a:rPr lang="zh-CN" altLang="en-US" dirty="0">
                  <a:solidFill>
                    <a:srgbClr val="0000FF"/>
                  </a:solidFill>
                  <a:effectLst>
                    <a:outerShdw blurRad="38100" dist="38100" dir="2700000">
                      <a:srgbClr val="C0C0C0"/>
                    </a:outerShdw>
                  </a:effectLst>
                  <a:latin typeface="Arial" panose="020B0604020202020204" pitchFamily="34" charset="0"/>
                  <a:ea typeface="隶书" panose="02010509060101010101" pitchFamily="49" charset="-122"/>
                </a:rPr>
                <a:t>样例输入：</a:t>
              </a:r>
              <a:endParaRPr lang="zh-CN" altLang="en-US" dirty="0">
                <a:solidFill>
                  <a:srgbClr val="0000FF"/>
                </a:solidFill>
                <a:effectLst>
                  <a:outerShdw blurRad="38100" dist="38100" dir="2700000">
                    <a:srgbClr val="C0C0C0"/>
                  </a:outerShdw>
                </a:effectLst>
                <a:latin typeface="Arial" panose="020B0604020202020204" pitchFamily="34" charset="0"/>
                <a:ea typeface="隶书" panose="02010509060101010101" pitchFamily="49" charset="-122"/>
              </a:endParaRPr>
            </a:p>
            <a:p>
              <a:pPr algn="l"/>
              <a:r>
                <a:rPr lang="en-US" altLang="zh-CN" sz="2000" b="0" dirty="0">
                  <a:latin typeface="Arial" panose="020B0604020202020204" pitchFamily="34" charset="0"/>
                  <a:ea typeface="隶书" panose="02010509060101010101" pitchFamily="49" charset="-122"/>
                </a:rPr>
                <a:t>4 4</a:t>
              </a:r>
              <a:endParaRPr lang="en-US" altLang="zh-CN" sz="2000" b="0" dirty="0">
                <a:latin typeface="Arial" panose="020B0604020202020204" pitchFamily="34" charset="0"/>
                <a:ea typeface="隶书" panose="02010509060101010101" pitchFamily="49" charset="-122"/>
              </a:endParaRPr>
            </a:p>
            <a:p>
              <a:pPr algn="l"/>
              <a:r>
                <a:rPr lang="en-US" altLang="zh-CN" sz="2000" b="0" dirty="0">
                  <a:latin typeface="Arial" panose="020B0604020202020204" pitchFamily="34" charset="0"/>
                  <a:ea typeface="隶书" panose="02010509060101010101" pitchFamily="49" charset="-122"/>
                </a:rPr>
                <a:t>1 2 100</a:t>
              </a:r>
              <a:endParaRPr lang="zh-CN" altLang="en-US" sz="1800" b="0" dirty="0">
                <a:solidFill>
                  <a:srgbClr val="0000FF"/>
                </a:solidFill>
                <a:effectLst>
                  <a:outerShdw blurRad="38100" dist="38100" dir="2700000">
                    <a:srgbClr val="C0C0C0"/>
                  </a:outerShdw>
                </a:effectLst>
                <a:latin typeface="Arial" panose="020B0604020202020204" pitchFamily="34" charset="0"/>
                <a:ea typeface="隶书" panose="02010509060101010101" pitchFamily="49" charset="-122"/>
              </a:endParaRPr>
            </a:p>
            <a:p>
              <a:pPr algn="l"/>
              <a:r>
                <a:rPr lang="en-US" altLang="zh-CN" sz="2000" b="0" dirty="0">
                  <a:latin typeface="Arial" panose="020B0604020202020204" pitchFamily="34" charset="0"/>
                  <a:ea typeface="隶书" panose="02010509060101010101" pitchFamily="49" charset="-122"/>
                </a:rPr>
                <a:t>2 4 200</a:t>
              </a:r>
              <a:endParaRPr lang="en-US" altLang="zh-CN" sz="2000" b="0" dirty="0">
                <a:latin typeface="Arial" panose="020B0604020202020204" pitchFamily="34" charset="0"/>
                <a:ea typeface="隶书" panose="02010509060101010101" pitchFamily="49" charset="-122"/>
              </a:endParaRPr>
            </a:p>
            <a:p>
              <a:pPr algn="l"/>
              <a:r>
                <a:rPr lang="en-US" altLang="zh-CN" sz="2000" b="0" dirty="0">
                  <a:latin typeface="Arial" panose="020B0604020202020204" pitchFamily="34" charset="0"/>
                  <a:ea typeface="隶书" panose="02010509060101010101" pitchFamily="49" charset="-122"/>
                </a:rPr>
                <a:t>2 3 250</a:t>
              </a:r>
              <a:endParaRPr lang="en-US" altLang="zh-CN" sz="2000" b="0" dirty="0">
                <a:latin typeface="Arial" panose="020B0604020202020204" pitchFamily="34" charset="0"/>
                <a:ea typeface="隶书" panose="02010509060101010101" pitchFamily="49" charset="-122"/>
              </a:endParaRPr>
            </a:p>
            <a:p>
              <a:pPr algn="l"/>
              <a:r>
                <a:rPr lang="en-US" altLang="zh-CN" sz="2000" b="0" dirty="0">
                  <a:latin typeface="Arial" panose="020B0604020202020204" pitchFamily="34" charset="0"/>
                  <a:ea typeface="隶书" panose="02010509060101010101" pitchFamily="49" charset="-122"/>
                </a:rPr>
                <a:t>3 4 100</a:t>
              </a:r>
              <a:endParaRPr lang="en-US" altLang="zh-CN" sz="2000" b="0" dirty="0">
                <a:latin typeface="Arial" panose="020B0604020202020204" pitchFamily="34" charset="0"/>
                <a:ea typeface="隶书" panose="02010509060101010101" pitchFamily="49" charset="-122"/>
              </a:endParaRPr>
            </a:p>
          </p:txBody>
        </p:sp>
      </p:grpSp>
      <p:sp>
        <p:nvSpPr>
          <p:cNvPr id="4" name="文本框 3"/>
          <p:cNvSpPr txBox="1"/>
          <p:nvPr/>
        </p:nvSpPr>
        <p:spPr>
          <a:xfrm>
            <a:off x="1661285" y="1739897"/>
            <a:ext cx="1884680" cy="368300"/>
          </a:xfrm>
          <a:prstGeom prst="rect">
            <a:avLst/>
          </a:prstGeom>
          <a:noFill/>
        </p:spPr>
        <p:txBody>
          <a:bodyPr wrap="none" rtlCol="0" anchor="t">
            <a:spAutoFit/>
          </a:bodyPr>
          <a:lstStyle/>
          <a:p>
            <a:r>
              <a:rPr lang="en-US" altLang="zh-CN" dirty="0">
                <a:solidFill>
                  <a:srgbClr val="0000FF"/>
                </a:solidFill>
                <a:effectLst>
                  <a:outerShdw blurRad="38100" dist="38100" dir="2700000">
                    <a:srgbClr val="C0C0C0"/>
                  </a:outerShdw>
                </a:effectLst>
                <a:latin typeface="Arial" panose="020B0604020202020204" pitchFamily="34" charset="0"/>
                <a:ea typeface="隶书" panose="02010509060101010101" pitchFamily="49" charset="-122"/>
                <a:sym typeface="+mn-ea"/>
              </a:rPr>
              <a:t>R</a:t>
            </a:r>
            <a:r>
              <a:rPr lang="zh-CN" altLang="en-US" dirty="0">
                <a:solidFill>
                  <a:srgbClr val="0000FF"/>
                </a:solidFill>
                <a:effectLst>
                  <a:outerShdw blurRad="38100" dist="38100" dir="2700000">
                    <a:srgbClr val="C0C0C0"/>
                  </a:outerShdw>
                </a:effectLst>
                <a:latin typeface="Arial" panose="020B0604020202020204" pitchFamily="34" charset="0"/>
                <a:ea typeface="隶书" panose="02010509060101010101" pitchFamily="49" charset="-122"/>
                <a:sym typeface="+mn-ea"/>
              </a:rPr>
              <a:t>条路，</a:t>
            </a:r>
            <a:r>
              <a:rPr lang="en-US" altLang="zh-CN" dirty="0">
                <a:solidFill>
                  <a:srgbClr val="0000FF"/>
                </a:solidFill>
                <a:effectLst>
                  <a:outerShdw blurRad="38100" dist="38100" dir="2700000">
                    <a:srgbClr val="C0C0C0"/>
                  </a:outerShdw>
                </a:effectLst>
                <a:latin typeface="Arial" panose="020B0604020202020204" pitchFamily="34" charset="0"/>
                <a:ea typeface="隶书" panose="02010509060101010101" pitchFamily="49" charset="-122"/>
                <a:sym typeface="+mn-ea"/>
              </a:rPr>
              <a:t>N</a:t>
            </a:r>
            <a:r>
              <a:rPr lang="zh-CN" altLang="en-US" dirty="0">
                <a:solidFill>
                  <a:srgbClr val="0000FF"/>
                </a:solidFill>
                <a:effectLst>
                  <a:outerShdw blurRad="38100" dist="38100" dir="2700000">
                    <a:srgbClr val="C0C0C0"/>
                  </a:outerShdw>
                </a:effectLst>
                <a:latin typeface="Arial" panose="020B0604020202020204" pitchFamily="34" charset="0"/>
                <a:ea typeface="隶书" panose="02010509060101010101" pitchFamily="49" charset="-122"/>
                <a:sym typeface="+mn-ea"/>
              </a:rPr>
              <a:t>个路口</a:t>
            </a:r>
            <a:endParaRPr lang="zh-CN" altLang="en-US" dirty="0">
              <a:solidFill>
                <a:srgbClr val="0000FF"/>
              </a:solidFill>
              <a:effectLst>
                <a:outerShdw blurRad="38100" dist="38100" dir="2700000">
                  <a:srgbClr val="C0C0C0"/>
                </a:outerShdw>
              </a:effectLst>
              <a:latin typeface="Arial" panose="020B0604020202020204" pitchFamily="34" charset="0"/>
              <a:ea typeface="隶书" panose="02010509060101010101" pitchFamily="49" charset="-122"/>
              <a:sym typeface="+mn-ea"/>
            </a:endParaRPr>
          </a:p>
        </p:txBody>
      </p:sp>
      <p:sp>
        <p:nvSpPr>
          <p:cNvPr id="12" name="Text Box 3"/>
          <p:cNvSpPr txBox="1"/>
          <p:nvPr/>
        </p:nvSpPr>
        <p:spPr>
          <a:xfrm>
            <a:off x="357250" y="428626"/>
            <a:ext cx="5526715" cy="583565"/>
          </a:xfrm>
          <a:prstGeom prst="rect">
            <a:avLst/>
          </a:prstGeom>
          <a:noFill/>
          <a:ln w="9525">
            <a:noFill/>
          </a:ln>
        </p:spPr>
        <p:txBody>
          <a:bodyPr wrap="square">
            <a:spAutoFit/>
          </a:bodyPr>
          <a:lstStyle/>
          <a:p>
            <a:pPr>
              <a:spcBef>
                <a:spcPct val="50000"/>
              </a:spcBef>
            </a:pPr>
            <a:r>
              <a:rPr lang="en-US" altLang="zh-CN" sz="3200" b="1" dirty="0" smtClean="0">
                <a:solidFill>
                  <a:schemeClr val="hlink"/>
                </a:solidFill>
                <a:latin typeface="Times New Roman" panose="02020603050405020304" pitchFamily="18" charset="0"/>
                <a:sym typeface="Wingdings" panose="05000000000000000000" pitchFamily="2" charset="2"/>
              </a:rPr>
              <a:t>[3566] </a:t>
            </a:r>
            <a:r>
              <a:rPr lang="zh-CN" altLang="en-US" sz="3200" b="1" dirty="0">
                <a:solidFill>
                  <a:schemeClr val="hlink"/>
                </a:solidFill>
                <a:latin typeface="Times New Roman" panose="02020603050405020304" pitchFamily="18" charset="0"/>
                <a:sym typeface="Wingdings" panose="05000000000000000000" pitchFamily="2" charset="2"/>
              </a:rPr>
              <a:t>Roadblocks</a:t>
            </a:r>
            <a:endParaRPr lang="en-US" altLang="zh-CN" sz="3200" b="1" dirty="0">
              <a:latin typeface="Times New Roman" panose="02020603050405020304" pitchFamily="18" charset="0"/>
            </a:endParaRPr>
          </a:p>
        </p:txBody>
      </p:sp>
      <p:sp>
        <p:nvSpPr>
          <p:cNvPr id="7" name="文本框 6"/>
          <p:cNvSpPr txBox="1"/>
          <p:nvPr/>
        </p:nvSpPr>
        <p:spPr>
          <a:xfrm>
            <a:off x="1661285" y="2108197"/>
            <a:ext cx="1046480" cy="368300"/>
          </a:xfrm>
          <a:prstGeom prst="rect">
            <a:avLst/>
          </a:prstGeom>
          <a:noFill/>
        </p:spPr>
        <p:txBody>
          <a:bodyPr wrap="none" rtlCol="0" anchor="t">
            <a:spAutoFit/>
          </a:bodyPr>
          <a:lstStyle/>
          <a:p>
            <a:r>
              <a:rPr lang="en-US" altLang="zh-CN" dirty="0">
                <a:solidFill>
                  <a:srgbClr val="0000FF"/>
                </a:solidFill>
                <a:effectLst>
                  <a:outerShdw blurRad="38100" dist="38100" dir="2700000">
                    <a:srgbClr val="C0C0C0"/>
                  </a:outerShdw>
                </a:effectLst>
                <a:latin typeface="Arial" panose="020B0604020202020204" pitchFamily="34" charset="0"/>
                <a:ea typeface="隶书" panose="02010509060101010101" pitchFamily="49" charset="-122"/>
                <a:sym typeface="+mn-ea"/>
              </a:rPr>
              <a:t>u</a:t>
            </a:r>
            <a:r>
              <a:rPr lang="zh-CN" altLang="en-US" dirty="0">
                <a:solidFill>
                  <a:srgbClr val="0000FF"/>
                </a:solidFill>
                <a:effectLst>
                  <a:outerShdw blurRad="38100" dist="38100" dir="2700000">
                    <a:srgbClr val="C0C0C0"/>
                  </a:outerShdw>
                </a:effectLst>
                <a:latin typeface="Arial" panose="020B0604020202020204" pitchFamily="34" charset="0"/>
                <a:ea typeface="隶书" panose="02010509060101010101" pitchFamily="49" charset="-122"/>
                <a:sym typeface="+mn-ea"/>
              </a:rPr>
              <a:t>、</a:t>
            </a:r>
            <a:r>
              <a:rPr lang="en-US" altLang="zh-CN" dirty="0">
                <a:solidFill>
                  <a:srgbClr val="0000FF"/>
                </a:solidFill>
                <a:effectLst>
                  <a:outerShdw blurRad="38100" dist="38100" dir="2700000">
                    <a:srgbClr val="C0C0C0"/>
                  </a:outerShdw>
                </a:effectLst>
                <a:latin typeface="Arial" panose="020B0604020202020204" pitchFamily="34" charset="0"/>
                <a:ea typeface="隶书" panose="02010509060101010101" pitchFamily="49" charset="-122"/>
                <a:sym typeface="+mn-ea"/>
              </a:rPr>
              <a:t>v</a:t>
            </a:r>
            <a:r>
              <a:rPr lang="zh-CN" altLang="en-US" dirty="0">
                <a:solidFill>
                  <a:srgbClr val="0000FF"/>
                </a:solidFill>
                <a:effectLst>
                  <a:outerShdw blurRad="38100" dist="38100" dir="2700000">
                    <a:srgbClr val="C0C0C0"/>
                  </a:outerShdw>
                </a:effectLst>
                <a:latin typeface="Arial" panose="020B0604020202020204" pitchFamily="34" charset="0"/>
                <a:ea typeface="隶书" panose="02010509060101010101" pitchFamily="49" charset="-122"/>
                <a:sym typeface="+mn-ea"/>
              </a:rPr>
              <a:t>、</a:t>
            </a:r>
            <a:r>
              <a:rPr lang="en-US" altLang="zh-CN" dirty="0">
                <a:solidFill>
                  <a:srgbClr val="0000FF"/>
                </a:solidFill>
                <a:effectLst>
                  <a:outerShdw blurRad="38100" dist="38100" dir="2700000">
                    <a:srgbClr val="C0C0C0"/>
                  </a:outerShdw>
                </a:effectLst>
                <a:latin typeface="Arial" panose="020B0604020202020204" pitchFamily="34" charset="0"/>
                <a:ea typeface="隶书" panose="02010509060101010101" pitchFamily="49" charset="-122"/>
                <a:sym typeface="+mn-ea"/>
              </a:rPr>
              <a:t>w</a:t>
            </a:r>
            <a:endParaRPr lang="en-US" altLang="zh-CN" dirty="0">
              <a:solidFill>
                <a:srgbClr val="0000FF"/>
              </a:solidFill>
              <a:effectLst>
                <a:outerShdw blurRad="38100" dist="38100" dir="2700000">
                  <a:srgbClr val="C0C0C0"/>
                </a:outerShdw>
              </a:effectLst>
              <a:latin typeface="Arial" panose="020B0604020202020204" pitchFamily="34" charset="0"/>
              <a:ea typeface="隶书" panose="02010509060101010101" pitchFamily="49" charset="-122"/>
              <a:sym typeface="+mn-ea"/>
            </a:endParaRPr>
          </a:p>
        </p:txBody>
      </p:sp>
      <p:sp>
        <p:nvSpPr>
          <p:cNvPr id="8" name="文本框 7"/>
          <p:cNvSpPr txBox="1"/>
          <p:nvPr/>
        </p:nvSpPr>
        <p:spPr>
          <a:xfrm>
            <a:off x="1451735" y="4093842"/>
            <a:ext cx="2303780" cy="368300"/>
          </a:xfrm>
          <a:prstGeom prst="rect">
            <a:avLst/>
          </a:prstGeom>
          <a:noFill/>
        </p:spPr>
        <p:txBody>
          <a:bodyPr wrap="none" rtlCol="0" anchor="t">
            <a:spAutoFit/>
          </a:bodyPr>
          <a:lstStyle/>
          <a:p>
            <a:r>
              <a:rPr lang="en-US" dirty="0">
                <a:solidFill>
                  <a:srgbClr val="0000FF"/>
                </a:solidFill>
                <a:effectLst>
                  <a:outerShdw blurRad="38100" dist="38100" dir="2700000">
                    <a:srgbClr val="C0C0C0"/>
                  </a:outerShdw>
                </a:effectLst>
                <a:latin typeface="Arial" panose="020B0604020202020204" pitchFamily="34" charset="0"/>
                <a:ea typeface="隶书" panose="02010509060101010101" pitchFamily="49" charset="-122"/>
                <a:sym typeface="+mn-ea"/>
              </a:rPr>
              <a:t>1</a:t>
            </a:r>
            <a:r>
              <a:rPr lang="zh-CN" altLang="en-US" dirty="0">
                <a:solidFill>
                  <a:srgbClr val="0000FF"/>
                </a:solidFill>
                <a:effectLst>
                  <a:outerShdw blurRad="38100" dist="38100" dir="2700000">
                    <a:srgbClr val="C0C0C0"/>
                  </a:outerShdw>
                </a:effectLst>
                <a:latin typeface="Arial" panose="020B0604020202020204" pitchFamily="34" charset="0"/>
                <a:ea typeface="隶书" panose="02010509060101010101" pitchFamily="49" charset="-122"/>
                <a:sym typeface="+mn-ea"/>
              </a:rPr>
              <a:t>走到</a:t>
            </a:r>
            <a:r>
              <a:rPr lang="en-US" altLang="zh-CN" dirty="0">
                <a:solidFill>
                  <a:srgbClr val="0000FF"/>
                </a:solidFill>
                <a:effectLst>
                  <a:outerShdw blurRad="38100" dist="38100" dir="2700000">
                    <a:srgbClr val="C0C0C0"/>
                  </a:outerShdw>
                </a:effectLst>
                <a:latin typeface="Arial" panose="020B0604020202020204" pitchFamily="34" charset="0"/>
                <a:ea typeface="隶书" panose="02010509060101010101" pitchFamily="49" charset="-122"/>
                <a:sym typeface="+mn-ea"/>
              </a:rPr>
              <a:t>N</a:t>
            </a:r>
            <a:r>
              <a:rPr lang="zh-CN" altLang="en-US" dirty="0">
                <a:solidFill>
                  <a:srgbClr val="0000FF"/>
                </a:solidFill>
                <a:effectLst>
                  <a:outerShdw blurRad="38100" dist="38100" dir="2700000">
                    <a:srgbClr val="C0C0C0"/>
                  </a:outerShdw>
                </a:effectLst>
                <a:latin typeface="Arial" panose="020B0604020202020204" pitchFamily="34" charset="0"/>
                <a:ea typeface="隶书" panose="02010509060101010101" pitchFamily="49" charset="-122"/>
                <a:sym typeface="+mn-ea"/>
              </a:rPr>
              <a:t>的次短路长度</a:t>
            </a:r>
            <a:endParaRPr lang="zh-CN" altLang="en-US" dirty="0">
              <a:solidFill>
                <a:srgbClr val="0000FF"/>
              </a:solidFill>
              <a:effectLst>
                <a:outerShdw blurRad="38100" dist="38100" dir="2700000">
                  <a:srgbClr val="C0C0C0"/>
                </a:outerShdw>
              </a:effectLst>
              <a:latin typeface="Arial" panose="020B0604020202020204" pitchFamily="34" charset="0"/>
              <a:ea typeface="隶书" panose="02010509060101010101" pitchFamily="49" charset="-122"/>
              <a:sym typeface="+mn-ea"/>
            </a:endParaRPr>
          </a:p>
        </p:txBody>
      </p:sp>
      <p:pic>
        <p:nvPicPr>
          <p:cNvPr id="11" name="图片 10"/>
          <p:cNvPicPr>
            <a:picLocks noChangeAspect="1"/>
          </p:cNvPicPr>
          <p:nvPr/>
        </p:nvPicPr>
        <p:blipFill>
          <a:blip r:embed="rId1"/>
          <a:stretch>
            <a:fillRect/>
          </a:stretch>
        </p:blipFill>
        <p:spPr>
          <a:xfrm>
            <a:off x="4808220" y="1311275"/>
            <a:ext cx="3829050" cy="3200400"/>
          </a:xfrm>
          <a:prstGeom prst="rect">
            <a:avLst/>
          </a:prstGeom>
        </p:spPr>
      </p:pic>
      <p:sp>
        <p:nvSpPr>
          <p:cNvPr id="482307" name="圆角矩形 482306"/>
          <p:cNvSpPr/>
          <p:nvPr/>
        </p:nvSpPr>
        <p:spPr>
          <a:xfrm>
            <a:off x="356235" y="4954905"/>
            <a:ext cx="8281035" cy="746955"/>
          </a:xfrm>
          <a:prstGeom prst="roundRect">
            <a:avLst>
              <a:gd name="adj" fmla="val 5213"/>
            </a:avLst>
          </a:prstGeom>
          <a:solidFill>
            <a:schemeClr val="bg1"/>
          </a:solidFill>
          <a:ln w="19050" cap="rnd" cmpd="sng">
            <a:solidFill>
              <a:srgbClr val="800000"/>
            </a:solidFill>
            <a:prstDash val="sysDot"/>
            <a:headEnd type="none" w="med" len="med"/>
            <a:tailEnd type="none" w="med" len="med"/>
          </a:ln>
        </p:spPr>
        <p:txBody>
          <a:bodyPr wrap="square">
            <a:spAutoFit/>
          </a:bodyPr>
          <a:lstStyle/>
          <a:p>
            <a:pPr algn="l">
              <a:spcAft>
                <a:spcPct val="25000"/>
              </a:spcAft>
            </a:pPr>
            <a:r>
              <a:rPr lang="zh-CN" altLang="en-US" sz="2000" b="0" dirty="0">
                <a:solidFill>
                  <a:srgbClr val="0000FF"/>
                </a:solidFill>
                <a:effectLst>
                  <a:outerShdw blurRad="38100" dist="38100" dir="2700000">
                    <a:srgbClr val="C0C0C0"/>
                  </a:outerShdw>
                </a:effectLst>
                <a:latin typeface="Arial" panose="020B0604020202020204" pitchFamily="34" charset="0"/>
                <a:ea typeface="隶书" panose="02010509060101010101" pitchFamily="49" charset="-122"/>
              </a:rPr>
              <a:t>最短路：1 -&gt; 2 -&gt; 4 (长度为100+200=300)</a:t>
            </a:r>
            <a:endParaRPr lang="zh-CN" altLang="en-US" sz="2000" b="0" dirty="0">
              <a:solidFill>
                <a:srgbClr val="0000FF"/>
              </a:solidFill>
              <a:effectLst>
                <a:outerShdw blurRad="38100" dist="38100" dir="2700000">
                  <a:srgbClr val="C0C0C0"/>
                </a:outerShdw>
              </a:effectLst>
              <a:latin typeface="Arial" panose="020B0604020202020204" pitchFamily="34" charset="0"/>
              <a:ea typeface="隶书" panose="02010509060101010101" pitchFamily="49" charset="-122"/>
            </a:endParaRPr>
          </a:p>
          <a:p>
            <a:pPr algn="l">
              <a:spcAft>
                <a:spcPct val="25000"/>
              </a:spcAft>
            </a:pPr>
            <a:r>
              <a:rPr lang="zh-CN" altLang="en-US" sz="2000" b="0" dirty="0">
                <a:solidFill>
                  <a:srgbClr val="0000FF"/>
                </a:solidFill>
                <a:effectLst>
                  <a:outerShdw blurRad="38100" dist="38100" dir="2700000">
                    <a:srgbClr val="C0C0C0"/>
                  </a:outerShdw>
                </a:effectLst>
                <a:latin typeface="Arial" panose="020B0604020202020204" pitchFamily="34" charset="0"/>
                <a:ea typeface="隶书" panose="02010509060101010101" pitchFamily="49" charset="-122"/>
              </a:rPr>
              <a:t>次短路：1 -&gt; 2 -&gt; 3 -&gt; 4 (长度为100+250+100=450)</a:t>
            </a:r>
            <a:endParaRPr lang="zh-CN" altLang="en-US" sz="2000" b="0" dirty="0">
              <a:solidFill>
                <a:srgbClr val="0000FF"/>
              </a:solidFill>
              <a:effectLst>
                <a:outerShdw blurRad="38100" dist="38100" dir="2700000">
                  <a:srgbClr val="C0C0C0"/>
                </a:outerShdw>
              </a:effectLst>
              <a:latin typeface="Arial" panose="020B0604020202020204" pitchFamily="34" charset="0"/>
              <a:ea typeface="隶书" panose="02010509060101010101" pitchFamily="49" charset="-122"/>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2306" name="圆角矩形 482305"/>
          <p:cNvSpPr/>
          <p:nvPr/>
        </p:nvSpPr>
        <p:spPr>
          <a:xfrm>
            <a:off x="358140" y="1388745"/>
            <a:ext cx="8486775" cy="2562366"/>
          </a:xfrm>
          <a:prstGeom prst="roundRect">
            <a:avLst>
              <a:gd name="adj" fmla="val 5213"/>
            </a:avLst>
          </a:prstGeom>
          <a:solidFill>
            <a:schemeClr val="bg1"/>
          </a:solidFill>
          <a:ln w="19050" cap="rnd" cmpd="sng">
            <a:solidFill>
              <a:srgbClr val="800000"/>
            </a:solidFill>
            <a:prstDash val="sysDot"/>
            <a:headEnd type="none" w="med" len="med"/>
            <a:tailEnd type="none" w="med" len="med"/>
          </a:ln>
        </p:spPr>
        <p:txBody>
          <a:bodyPr wrap="square">
            <a:spAutoFit/>
          </a:bodyPr>
          <a:lstStyle/>
          <a:p>
            <a:pPr algn="l">
              <a:spcAft>
                <a:spcPct val="25000"/>
              </a:spcAft>
            </a:pPr>
            <a:r>
              <a:rPr lang="zh-CN" altLang="en-US" sz="2000" dirty="0">
                <a:solidFill>
                  <a:srgbClr val="0000FF"/>
                </a:solidFill>
                <a:effectLst>
                  <a:outerShdw blurRad="38100" dist="38100" dir="2700000">
                    <a:srgbClr val="C0C0C0"/>
                  </a:outerShdw>
                </a:effectLst>
                <a:latin typeface="Arial" panose="020B0604020202020204" pitchFamily="34" charset="0"/>
                <a:ea typeface="隶书" panose="02010509060101010101" pitchFamily="49" charset="-122"/>
              </a:rPr>
              <a:t>分析：</a:t>
            </a:r>
            <a:endParaRPr lang="zh-CN" altLang="en-US" sz="2000" dirty="0">
              <a:solidFill>
                <a:srgbClr val="0000FF"/>
              </a:solidFill>
              <a:effectLst>
                <a:outerShdw blurRad="38100" dist="38100" dir="2700000">
                  <a:srgbClr val="C0C0C0"/>
                </a:outerShdw>
              </a:effectLst>
              <a:latin typeface="Arial" panose="020B0604020202020204" pitchFamily="34" charset="0"/>
              <a:ea typeface="隶书" panose="02010509060101010101" pitchFamily="49" charset="-122"/>
            </a:endParaRPr>
          </a:p>
          <a:p>
            <a:pPr algn="l">
              <a:spcAft>
                <a:spcPct val="25000"/>
              </a:spcAft>
            </a:pPr>
            <a:r>
              <a:rPr sz="2000" b="0" dirty="0">
                <a:latin typeface="Arial" panose="020B0604020202020204" pitchFamily="34" charset="0"/>
                <a:ea typeface="隶书" panose="02010509060101010101" pitchFamily="49" charset="-122"/>
              </a:rPr>
              <a:t>可以通过求最短路得到次短路长度</a:t>
            </a:r>
            <a:r>
              <a:rPr lang="zh-CN" sz="2000" b="0" dirty="0">
                <a:latin typeface="Arial" panose="020B0604020202020204" pitchFamily="34" charset="0"/>
                <a:ea typeface="隶书" panose="02010509060101010101" pitchFamily="49" charset="-122"/>
              </a:rPr>
              <a:t>。</a:t>
            </a:r>
            <a:endParaRPr sz="2000" b="0" dirty="0">
              <a:latin typeface="Arial" panose="020B0604020202020204" pitchFamily="34" charset="0"/>
              <a:ea typeface="隶书" panose="02010509060101010101" pitchFamily="49" charset="-122"/>
            </a:endParaRPr>
          </a:p>
          <a:p>
            <a:pPr algn="l">
              <a:spcAft>
                <a:spcPct val="25000"/>
              </a:spcAft>
            </a:pPr>
            <a:r>
              <a:rPr lang="zh-CN" altLang="en-US" sz="2000" b="0" dirty="0">
                <a:solidFill>
                  <a:srgbClr val="0000FF"/>
                </a:solidFill>
                <a:effectLst>
                  <a:outerShdw blurRad="38100" dist="38100" dir="2700000">
                    <a:srgbClr val="C0C0C0"/>
                  </a:outerShdw>
                </a:effectLst>
                <a:latin typeface="Arial" panose="020B0604020202020204" pitchFamily="34" charset="0"/>
                <a:ea typeface="隶书" panose="02010509060101010101" pitchFamily="49" charset="-122"/>
              </a:rPr>
              <a:t>1到n的次短路长度</a:t>
            </a:r>
            <a:r>
              <a:rPr sz="2000" b="0" dirty="0">
                <a:latin typeface="Arial" panose="020B0604020202020204" pitchFamily="34" charset="0"/>
                <a:ea typeface="隶书" panose="02010509060101010101" pitchFamily="49" charset="-122"/>
              </a:rPr>
              <a:t>必然产生于：</a:t>
            </a:r>
            <a:r>
              <a:rPr lang="zh-CN" altLang="en-US" sz="2000" b="0" dirty="0">
                <a:solidFill>
                  <a:srgbClr val="0000FF"/>
                </a:solidFill>
                <a:effectLst>
                  <a:outerShdw blurRad="38100" dist="38100" dir="2700000">
                    <a:srgbClr val="C0C0C0"/>
                  </a:outerShdw>
                </a:effectLst>
                <a:latin typeface="Arial" panose="020B0604020202020204" pitchFamily="34" charset="0"/>
                <a:ea typeface="隶书" panose="02010509060101010101" pitchFamily="49" charset="-122"/>
              </a:rPr>
              <a:t>从1走到x的最短路 + edge[x][y] +  y到n的最短路。</a:t>
            </a:r>
            <a:endParaRPr lang="zh-CN" altLang="en-US" sz="2000" b="0" dirty="0">
              <a:solidFill>
                <a:srgbClr val="0000FF"/>
              </a:solidFill>
              <a:effectLst>
                <a:outerShdw blurRad="38100" dist="38100" dir="2700000">
                  <a:srgbClr val="C0C0C0"/>
                </a:outerShdw>
              </a:effectLst>
              <a:latin typeface="Arial" panose="020B0604020202020204" pitchFamily="34" charset="0"/>
              <a:ea typeface="隶书" panose="02010509060101010101" pitchFamily="49" charset="-122"/>
            </a:endParaRPr>
          </a:p>
          <a:p>
            <a:pPr algn="l">
              <a:spcAft>
                <a:spcPct val="25000"/>
              </a:spcAft>
            </a:pPr>
            <a:r>
              <a:rPr sz="2000" b="0" dirty="0">
                <a:latin typeface="Arial" panose="020B0604020202020204" pitchFamily="34" charset="0"/>
                <a:ea typeface="隶书" panose="02010509060101010101" pitchFamily="49" charset="-122"/>
              </a:rPr>
              <a:t>首先预处理好</a:t>
            </a:r>
            <a:r>
              <a:rPr lang="zh-CN" altLang="en-US" sz="2000" b="0" dirty="0">
                <a:solidFill>
                  <a:srgbClr val="0000FF"/>
                </a:solidFill>
                <a:effectLst>
                  <a:outerShdw blurRad="38100" dist="38100" dir="2700000">
                    <a:srgbClr val="C0C0C0"/>
                  </a:outerShdw>
                </a:effectLst>
                <a:latin typeface="Arial" panose="020B0604020202020204" pitchFamily="34" charset="0"/>
                <a:ea typeface="隶书" panose="02010509060101010101" pitchFamily="49" charset="-122"/>
              </a:rPr>
              <a:t>1到每一个节点的最短路</a:t>
            </a:r>
            <a:r>
              <a:rPr sz="2000" b="0" dirty="0">
                <a:latin typeface="Arial" panose="020B0604020202020204" pitchFamily="34" charset="0"/>
                <a:ea typeface="隶书" panose="02010509060101010101" pitchFamily="49" charset="-122"/>
              </a:rPr>
              <a:t>，和</a:t>
            </a:r>
            <a:r>
              <a:rPr lang="zh-CN" altLang="en-US" sz="2000" b="0" dirty="0">
                <a:solidFill>
                  <a:srgbClr val="0000FF"/>
                </a:solidFill>
                <a:effectLst>
                  <a:outerShdw blurRad="38100" dist="38100" dir="2700000">
                    <a:srgbClr val="C0C0C0"/>
                  </a:outerShdw>
                </a:effectLst>
                <a:latin typeface="Arial" panose="020B0604020202020204" pitchFamily="34" charset="0"/>
                <a:ea typeface="隶书" panose="02010509060101010101" pitchFamily="49" charset="-122"/>
              </a:rPr>
              <a:t>n到每一个节点的最短路，</a:t>
            </a:r>
            <a:r>
              <a:rPr sz="2000" b="0" dirty="0">
                <a:latin typeface="Arial" panose="020B0604020202020204" pitchFamily="34" charset="0"/>
                <a:ea typeface="隶书" panose="02010509060101010101" pitchFamily="49" charset="-122"/>
              </a:rPr>
              <a:t>然后</a:t>
            </a:r>
            <a:r>
              <a:rPr lang="zh-CN" altLang="en-US" sz="2000" b="0" dirty="0">
                <a:solidFill>
                  <a:srgbClr val="0000FF"/>
                </a:solidFill>
                <a:effectLst>
                  <a:outerShdw blurRad="38100" dist="38100" dir="2700000">
                    <a:srgbClr val="C0C0C0"/>
                  </a:outerShdw>
                </a:effectLst>
                <a:latin typeface="Arial" panose="020B0604020202020204" pitchFamily="34" charset="0"/>
                <a:ea typeface="隶书" panose="02010509060101010101" pitchFamily="49" charset="-122"/>
              </a:rPr>
              <a:t>枚举每一条边作为中间边</a:t>
            </a:r>
            <a:r>
              <a:rPr sz="2000" b="0" dirty="0">
                <a:latin typeface="Arial" panose="020B0604020202020204" pitchFamily="34" charset="0"/>
                <a:ea typeface="隶书" panose="02010509060101010101" pitchFamily="49" charset="-122"/>
              </a:rPr>
              <a:t>（x，y）或者（y，x），</a:t>
            </a:r>
            <a:r>
              <a:rPr lang="zh-CN" altLang="en-US" sz="2000" b="0" dirty="0">
                <a:solidFill>
                  <a:srgbClr val="0000FF"/>
                </a:solidFill>
                <a:effectLst>
                  <a:outerShdw blurRad="38100" dist="38100" dir="2700000">
                    <a:srgbClr val="C0C0C0"/>
                  </a:outerShdw>
                </a:effectLst>
                <a:latin typeface="Arial" panose="020B0604020202020204" pitchFamily="34" charset="0"/>
                <a:ea typeface="隶书" panose="02010509060101010101" pitchFamily="49" charset="-122"/>
              </a:rPr>
              <a:t>如果加起来长度等于最短路长度则跳过，否则更新。</a:t>
            </a:r>
            <a:r>
              <a:rPr sz="2000" b="0" dirty="0">
                <a:latin typeface="Arial" panose="020B0604020202020204" pitchFamily="34" charset="0"/>
                <a:ea typeface="隶书" panose="02010509060101010101" pitchFamily="49" charset="-122"/>
              </a:rPr>
              <a:t> </a:t>
            </a:r>
            <a:endParaRPr sz="2000" b="0" dirty="0">
              <a:latin typeface="Arial" panose="020B0604020202020204" pitchFamily="34" charset="0"/>
              <a:ea typeface="隶书" panose="02010509060101010101" pitchFamily="49" charset="-122"/>
            </a:endParaRPr>
          </a:p>
        </p:txBody>
      </p:sp>
      <p:sp>
        <p:nvSpPr>
          <p:cNvPr id="5" name="Text Box 3"/>
          <p:cNvSpPr txBox="1"/>
          <p:nvPr/>
        </p:nvSpPr>
        <p:spPr>
          <a:xfrm>
            <a:off x="357250" y="428626"/>
            <a:ext cx="5526715" cy="583565"/>
          </a:xfrm>
          <a:prstGeom prst="rect">
            <a:avLst/>
          </a:prstGeom>
          <a:noFill/>
          <a:ln w="9525">
            <a:noFill/>
          </a:ln>
        </p:spPr>
        <p:txBody>
          <a:bodyPr wrap="square">
            <a:spAutoFit/>
          </a:bodyPr>
          <a:lstStyle/>
          <a:p>
            <a:pPr>
              <a:spcBef>
                <a:spcPct val="50000"/>
              </a:spcBef>
            </a:pPr>
            <a:r>
              <a:rPr lang="en-US" altLang="zh-CN" sz="3200" b="1" dirty="0" smtClean="0">
                <a:solidFill>
                  <a:schemeClr val="hlink"/>
                </a:solidFill>
                <a:latin typeface="Times New Roman" panose="02020603050405020304" pitchFamily="18" charset="0"/>
                <a:sym typeface="Wingdings" panose="05000000000000000000" pitchFamily="2" charset="2"/>
              </a:rPr>
              <a:t>[3566] </a:t>
            </a:r>
            <a:r>
              <a:rPr lang="zh-CN" altLang="en-US" sz="3200" b="1" dirty="0">
                <a:solidFill>
                  <a:schemeClr val="hlink"/>
                </a:solidFill>
                <a:latin typeface="Times New Roman" panose="02020603050405020304" pitchFamily="18" charset="0"/>
                <a:sym typeface="Wingdings" panose="05000000000000000000" pitchFamily="2" charset="2"/>
              </a:rPr>
              <a:t>Roadblocks</a:t>
            </a:r>
            <a:endParaRPr lang="en-US" altLang="zh-CN" sz="3200" b="1" dirty="0">
              <a:latin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3"/>
          <p:cNvSpPr txBox="1"/>
          <p:nvPr/>
        </p:nvSpPr>
        <p:spPr>
          <a:xfrm>
            <a:off x="357250" y="428626"/>
            <a:ext cx="7063899" cy="583565"/>
          </a:xfrm>
          <a:prstGeom prst="rect">
            <a:avLst/>
          </a:prstGeom>
          <a:noFill/>
          <a:ln w="9525">
            <a:noFill/>
          </a:ln>
        </p:spPr>
        <p:txBody>
          <a:bodyPr wrap="square">
            <a:spAutoFit/>
          </a:bodyPr>
          <a:lstStyle/>
          <a:p>
            <a:pPr>
              <a:spcBef>
                <a:spcPct val="50000"/>
              </a:spcBef>
            </a:pPr>
            <a:r>
              <a:rPr lang="en-US" altLang="zh-CN" sz="3200" b="1" dirty="0" smtClean="0">
                <a:solidFill>
                  <a:schemeClr val="hlink"/>
                </a:solidFill>
                <a:latin typeface="Times New Roman" panose="02020603050405020304" pitchFamily="18" charset="0"/>
                <a:sym typeface="Wingdings" panose="05000000000000000000" pitchFamily="2" charset="2"/>
              </a:rPr>
              <a:t>[3566] </a:t>
            </a:r>
            <a:r>
              <a:rPr lang="zh-CN" altLang="en-US" sz="3200" b="1" dirty="0">
                <a:solidFill>
                  <a:schemeClr val="hlink"/>
                </a:solidFill>
                <a:latin typeface="Times New Roman" panose="02020603050405020304" pitchFamily="18" charset="0"/>
                <a:sym typeface="Wingdings" panose="05000000000000000000" pitchFamily="2" charset="2"/>
              </a:rPr>
              <a:t>Roadblocks</a:t>
            </a:r>
            <a:endParaRPr lang="en-US" altLang="zh-CN" sz="3200" b="1" dirty="0">
              <a:latin typeface="Times New Roman" panose="02020603050405020304" pitchFamily="18" charset="0"/>
            </a:endParaRPr>
          </a:p>
        </p:txBody>
      </p:sp>
      <p:pic>
        <p:nvPicPr>
          <p:cNvPr id="2" name="图片 1" descr="KTTR`VE}V5EL~JD)XP37J(N"/>
          <p:cNvPicPr>
            <a:picLocks noChangeAspect="1"/>
          </p:cNvPicPr>
          <p:nvPr/>
        </p:nvPicPr>
        <p:blipFill>
          <a:blip r:embed="rId1"/>
          <a:stretch>
            <a:fillRect/>
          </a:stretch>
        </p:blipFill>
        <p:spPr>
          <a:xfrm>
            <a:off x="357505" y="1215390"/>
            <a:ext cx="8475980" cy="3181350"/>
          </a:xfrm>
          <a:prstGeom prst="rect">
            <a:avLst/>
          </a:prstGeom>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p:cNvSpPr txBox="1"/>
          <p:nvPr/>
        </p:nvSpPr>
        <p:spPr>
          <a:xfrm>
            <a:off x="357250" y="428626"/>
            <a:ext cx="7067280" cy="583565"/>
          </a:xfrm>
          <a:prstGeom prst="rect">
            <a:avLst/>
          </a:prstGeom>
          <a:noFill/>
          <a:ln w="9525">
            <a:noFill/>
          </a:ln>
        </p:spPr>
        <p:txBody>
          <a:bodyPr wrap="square">
            <a:spAutoFit/>
          </a:bodyPr>
          <a:lstStyle/>
          <a:p>
            <a:pPr>
              <a:spcBef>
                <a:spcPct val="50000"/>
              </a:spcBef>
            </a:pPr>
            <a:r>
              <a:rPr lang="en-US" altLang="zh-CN" sz="3200" b="1" dirty="0" smtClean="0">
                <a:solidFill>
                  <a:schemeClr val="hlink"/>
                </a:solidFill>
                <a:latin typeface="Times New Roman" panose="02020603050405020304" pitchFamily="18" charset="0"/>
                <a:sym typeface="Wingdings" panose="05000000000000000000" pitchFamily="2" charset="2"/>
              </a:rPr>
              <a:t>[3566] </a:t>
            </a:r>
            <a:r>
              <a:rPr lang="zh-CN" altLang="en-US" sz="3200" b="1" dirty="0">
                <a:solidFill>
                  <a:schemeClr val="hlink"/>
                </a:solidFill>
                <a:latin typeface="Times New Roman" panose="02020603050405020304" pitchFamily="18" charset="0"/>
                <a:sym typeface="Wingdings" panose="05000000000000000000" pitchFamily="2" charset="2"/>
              </a:rPr>
              <a:t>Roadblocks</a:t>
            </a:r>
            <a:endParaRPr lang="en-US" altLang="zh-CN" sz="3200" b="1" dirty="0">
              <a:latin typeface="Times New Roman" panose="02020603050405020304" pitchFamily="18" charset="0"/>
            </a:endParaRPr>
          </a:p>
        </p:txBody>
      </p:sp>
      <p:pic>
        <p:nvPicPr>
          <p:cNvPr id="4" name="图片 3" descr="3L6J158_6KY_5B]D)}%HYNQ"/>
          <p:cNvPicPr>
            <a:picLocks noChangeAspect="1"/>
          </p:cNvPicPr>
          <p:nvPr/>
        </p:nvPicPr>
        <p:blipFill>
          <a:blip r:embed="rId1"/>
          <a:stretch>
            <a:fillRect/>
          </a:stretch>
        </p:blipFill>
        <p:spPr>
          <a:xfrm>
            <a:off x="357505" y="1209040"/>
            <a:ext cx="8663305" cy="5081905"/>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页脚占位符 3"/>
          <p:cNvSpPr>
            <a:spLocks noGrp="1"/>
          </p:cNvSpPr>
          <p:nvPr>
            <p:ph type="ftr" sz="quarter" idx="11"/>
          </p:nvPr>
        </p:nvSpPr>
        <p:spPr/>
        <p:txBody>
          <a:bodyPr/>
          <a:lstStyle/>
          <a:p>
            <a:r>
              <a:rPr lang="zh-CN" altLang="en-US" smtClean="0"/>
              <a:t>浙江财经大学信智学院 陈琰宏</a:t>
            </a:r>
            <a:endParaRPr lang="zh-CN" altLang="en-US" smtClean="0"/>
          </a:p>
          <a:p>
            <a:endParaRPr lang="zh-CN" altLang="en-US" dirty="0"/>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
        <p:nvSpPr>
          <p:cNvPr id="6" name="矩形 5"/>
          <p:cNvSpPr/>
          <p:nvPr/>
        </p:nvSpPr>
        <p:spPr>
          <a:xfrm>
            <a:off x="740967" y="1324277"/>
            <a:ext cx="7587465" cy="707886"/>
          </a:xfrm>
          <a:prstGeom prst="rect">
            <a:avLst/>
          </a:prstGeom>
        </p:spPr>
        <p:txBody>
          <a:bodyPr wrap="square">
            <a:spAutoFit/>
          </a:bodyPr>
          <a:lstStyle/>
          <a:p>
            <a:r>
              <a:rPr lang="en-US" altLang="zh-CN" sz="2000" dirty="0" smtClean="0">
                <a:latin typeface="宋体" panose="02010600030101010101" pitchFamily="2" charset="-122"/>
                <a:ea typeface="宋体" panose="02010600030101010101" pitchFamily="2" charset="-122"/>
              </a:rPr>
              <a:t>    Dijkstra</a:t>
            </a:r>
            <a:r>
              <a:rPr lang="zh-CN" altLang="en-US" sz="2000" dirty="0">
                <a:latin typeface="宋体" panose="02010600030101010101" pitchFamily="2" charset="-122"/>
                <a:ea typeface="宋体" panose="02010600030101010101" pitchFamily="2" charset="-122"/>
              </a:rPr>
              <a:t>算法虽然好，但是它不能解决带有负权边（边的权值为负数）的</a:t>
            </a:r>
            <a:r>
              <a:rPr lang="zh-CN" altLang="en-US" sz="2000" dirty="0" smtClean="0">
                <a:latin typeface="宋体" panose="02010600030101010101" pitchFamily="2" charset="-122"/>
                <a:ea typeface="宋体" panose="02010600030101010101" pitchFamily="2" charset="-122"/>
              </a:rPr>
              <a:t>图</a:t>
            </a:r>
            <a:r>
              <a:rPr lang="zh-CN" altLang="en-US" sz="2000" dirty="0">
                <a:latin typeface="宋体" panose="02010600030101010101" pitchFamily="2" charset="-122"/>
                <a:ea typeface="宋体" panose="02010600030101010101" pitchFamily="2" charset="-122"/>
              </a:rPr>
              <a:t>。</a:t>
            </a:r>
            <a:endParaRPr lang="zh-CN" altLang="en-US" sz="2000" dirty="0">
              <a:latin typeface="宋体" panose="02010600030101010101" pitchFamily="2" charset="-122"/>
              <a:ea typeface="宋体" panose="02010600030101010101" pitchFamily="2" charset="-122"/>
            </a:endParaRPr>
          </a:p>
        </p:txBody>
      </p:sp>
      <p:sp>
        <p:nvSpPr>
          <p:cNvPr id="7" name="标题 98305"/>
          <p:cNvSpPr>
            <a:spLocks noGrp="1"/>
          </p:cNvSpPr>
          <p:nvPr>
            <p:ph type="title"/>
          </p:nvPr>
        </p:nvSpPr>
        <p:spPr>
          <a:xfrm>
            <a:off x="183515" y="530225"/>
            <a:ext cx="6659880" cy="457200"/>
          </a:xfrm>
        </p:spPr>
        <p:txBody>
          <a:bodyPr anchor="ctr">
            <a:noAutofit/>
          </a:bodyPr>
          <a:lstStyle/>
          <a:p>
            <a:r>
              <a:rPr lang="zh-CN" altLang="en-US" sz="2800" b="1" dirty="0">
                <a:solidFill>
                  <a:schemeClr val="accent5">
                    <a:lumMod val="75000"/>
                  </a:schemeClr>
                </a:solidFill>
                <a:sym typeface="+mn-ea"/>
              </a:rPr>
              <a:t>Bellman-ford 算法</a:t>
            </a:r>
            <a:endParaRPr lang="zh-CN" altLang="en-US" sz="2800" b="1" dirty="0">
              <a:solidFill>
                <a:schemeClr val="accent5">
                  <a:lumMod val="75000"/>
                </a:schemeClr>
              </a:solidFill>
            </a:endParaRPr>
          </a:p>
        </p:txBody>
      </p:sp>
      <p:pic>
        <p:nvPicPr>
          <p:cNvPr id="8194"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186609" y="2032163"/>
            <a:ext cx="4104861" cy="17844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矩形 1"/>
          <p:cNvSpPr/>
          <p:nvPr/>
        </p:nvSpPr>
        <p:spPr>
          <a:xfrm>
            <a:off x="596348" y="4268426"/>
            <a:ext cx="7812156" cy="1323439"/>
          </a:xfrm>
          <a:prstGeom prst="rect">
            <a:avLst/>
          </a:prstGeom>
        </p:spPr>
        <p:txBody>
          <a:bodyPr wrap="square">
            <a:spAutoFit/>
          </a:bodyPr>
          <a:lstStyle/>
          <a:p>
            <a:r>
              <a:rPr lang="zh-CN" altLang="en-US" sz="2000" dirty="0" smtClean="0">
                <a:latin typeface="宋体" panose="02010600030101010101" pitchFamily="2" charset="-122"/>
                <a:ea typeface="宋体" panose="02010600030101010101" pitchFamily="2" charset="-122"/>
              </a:rPr>
              <a:t>    如图</a:t>
            </a:r>
            <a:r>
              <a:rPr lang="zh-CN" altLang="en-US" sz="2000" dirty="0">
                <a:latin typeface="宋体" panose="02010600030101010101" pitchFamily="2" charset="-122"/>
                <a:ea typeface="宋体" panose="02010600030101010101" pitchFamily="2" charset="-122"/>
              </a:rPr>
              <a:t>，如果用</a:t>
            </a:r>
            <a:r>
              <a:rPr lang="en-US" altLang="zh-CN" sz="2000" dirty="0" err="1">
                <a:latin typeface="宋体" panose="02010600030101010101" pitchFamily="2" charset="-122"/>
                <a:ea typeface="宋体" panose="02010600030101010101" pitchFamily="2" charset="-122"/>
              </a:rPr>
              <a:t>dijkstra</a:t>
            </a:r>
            <a:r>
              <a:rPr lang="zh-CN" altLang="en-US" sz="2000" dirty="0">
                <a:latin typeface="宋体" panose="02010600030101010101" pitchFamily="2" charset="-122"/>
                <a:ea typeface="宋体" panose="02010600030101010101" pitchFamily="2" charset="-122"/>
              </a:rPr>
              <a:t>算法的话就会出错，因为如果从</a:t>
            </a:r>
            <a:r>
              <a:rPr lang="en-US" altLang="zh-CN" sz="2000" dirty="0">
                <a:latin typeface="宋体" panose="02010600030101010101" pitchFamily="2" charset="-122"/>
                <a:ea typeface="宋体" panose="02010600030101010101" pitchFamily="2" charset="-122"/>
              </a:rPr>
              <a:t>1</a:t>
            </a:r>
            <a:r>
              <a:rPr lang="zh-CN" altLang="en-US" sz="2000" dirty="0">
                <a:latin typeface="宋体" panose="02010600030101010101" pitchFamily="2" charset="-122"/>
                <a:ea typeface="宋体" panose="02010600030101010101" pitchFamily="2" charset="-122"/>
              </a:rPr>
              <a:t>开始，第一步</a:t>
            </a:r>
            <a:r>
              <a:rPr lang="en-US" altLang="zh-CN" sz="2000" dirty="0" err="1">
                <a:latin typeface="宋体" panose="02010600030101010101" pitchFamily="2" charset="-122"/>
                <a:ea typeface="宋体" panose="02010600030101010101" pitchFamily="2" charset="-122"/>
              </a:rPr>
              <a:t>dist</a:t>
            </a:r>
            <a:r>
              <a:rPr lang="en-US" altLang="zh-CN" sz="2000" dirty="0">
                <a:latin typeface="宋体" panose="02010600030101010101" pitchFamily="2" charset="-122"/>
                <a:ea typeface="宋体" panose="02010600030101010101" pitchFamily="2" charset="-122"/>
              </a:rPr>
              <a:t>[2] = 7, </a:t>
            </a:r>
            <a:r>
              <a:rPr lang="en-US" altLang="zh-CN" sz="2000" dirty="0" err="1">
                <a:latin typeface="宋体" panose="02010600030101010101" pitchFamily="2" charset="-122"/>
                <a:ea typeface="宋体" panose="02010600030101010101" pitchFamily="2" charset="-122"/>
              </a:rPr>
              <a:t>dist</a:t>
            </a:r>
            <a:r>
              <a:rPr lang="en-US" altLang="zh-CN" sz="2000" dirty="0">
                <a:latin typeface="宋体" panose="02010600030101010101" pitchFamily="2" charset="-122"/>
                <a:ea typeface="宋体" panose="02010600030101010101" pitchFamily="2" charset="-122"/>
              </a:rPr>
              <a:t>[3] = 5;</a:t>
            </a:r>
            <a:r>
              <a:rPr lang="zh-CN" altLang="en-US" sz="2000" dirty="0">
                <a:latin typeface="宋体" panose="02010600030101010101" pitchFamily="2" charset="-122"/>
                <a:ea typeface="宋体" panose="02010600030101010101" pitchFamily="2" charset="-122"/>
              </a:rPr>
              <a:t>在其中找出最小的边是</a:t>
            </a:r>
            <a:r>
              <a:rPr lang="en-US" altLang="zh-CN" sz="2000" dirty="0" err="1">
                <a:latin typeface="宋体" panose="02010600030101010101" pitchFamily="2" charset="-122"/>
                <a:ea typeface="宋体" panose="02010600030101010101" pitchFamily="2" charset="-122"/>
              </a:rPr>
              <a:t>dist</a:t>
            </a:r>
            <a:r>
              <a:rPr lang="en-US" altLang="zh-CN" sz="2000" dirty="0">
                <a:latin typeface="宋体" panose="02010600030101010101" pitchFamily="2" charset="-122"/>
                <a:ea typeface="宋体" panose="02010600030101010101" pitchFamily="2" charset="-122"/>
              </a:rPr>
              <a:t>[3] = 5;</a:t>
            </a:r>
            <a:r>
              <a:rPr lang="zh-CN" altLang="en-US" sz="2000" dirty="0">
                <a:latin typeface="宋体" panose="02010600030101010101" pitchFamily="2" charset="-122"/>
                <a:ea typeface="宋体" panose="02010600030101010101" pitchFamily="2" charset="-122"/>
              </a:rPr>
              <a:t>然后更新</a:t>
            </a:r>
            <a:r>
              <a:rPr lang="en-US" altLang="zh-CN" sz="2000" dirty="0" err="1">
                <a:latin typeface="宋体" panose="02010600030101010101" pitchFamily="2" charset="-122"/>
                <a:ea typeface="宋体" panose="02010600030101010101" pitchFamily="2" charset="-122"/>
              </a:rPr>
              <a:t>dist</a:t>
            </a:r>
            <a:r>
              <a:rPr lang="en-US" altLang="zh-CN" sz="2000" dirty="0">
                <a:latin typeface="宋体" panose="02010600030101010101" pitchFamily="2" charset="-122"/>
                <a:ea typeface="宋体" panose="02010600030101010101" pitchFamily="2" charset="-122"/>
              </a:rPr>
              <a:t>[2] = 0</a:t>
            </a:r>
            <a:r>
              <a:rPr lang="zh-CN" altLang="en-US" sz="2000" dirty="0">
                <a:latin typeface="宋体" panose="02010600030101010101" pitchFamily="2" charset="-122"/>
                <a:ea typeface="宋体" panose="02010600030101010101" pitchFamily="2" charset="-122"/>
              </a:rPr>
              <a:t>，最终得到</a:t>
            </a:r>
            <a:r>
              <a:rPr lang="en-US" altLang="zh-CN" sz="2000" dirty="0" err="1">
                <a:latin typeface="宋体" panose="02010600030101010101" pitchFamily="2" charset="-122"/>
                <a:ea typeface="宋体" panose="02010600030101010101" pitchFamily="2" charset="-122"/>
              </a:rPr>
              <a:t>dist</a:t>
            </a:r>
            <a:r>
              <a:rPr lang="en-US" altLang="zh-CN" sz="2000" dirty="0">
                <a:latin typeface="宋体" panose="02010600030101010101" pitchFamily="2" charset="-122"/>
                <a:ea typeface="宋体" panose="02010600030101010101" pitchFamily="2" charset="-122"/>
              </a:rPr>
              <a:t>[2] = 0,dist[3] = 5</a:t>
            </a:r>
            <a:r>
              <a:rPr lang="zh-CN" altLang="en-US" sz="2000" dirty="0">
                <a:latin typeface="宋体" panose="02010600030101010101" pitchFamily="2" charset="-122"/>
                <a:ea typeface="宋体" panose="02010600030101010101" pitchFamily="2" charset="-122"/>
              </a:rPr>
              <a:t>，而实际上</a:t>
            </a:r>
            <a:r>
              <a:rPr lang="en-US" altLang="zh-CN" sz="2000" dirty="0" err="1">
                <a:latin typeface="宋体" panose="02010600030101010101" pitchFamily="2" charset="-122"/>
                <a:ea typeface="宋体" panose="02010600030101010101" pitchFamily="2" charset="-122"/>
              </a:rPr>
              <a:t>dist</a:t>
            </a:r>
            <a:r>
              <a:rPr lang="en-US" altLang="zh-CN" sz="2000" dirty="0">
                <a:latin typeface="宋体" panose="02010600030101010101" pitchFamily="2" charset="-122"/>
                <a:ea typeface="宋体" panose="02010600030101010101" pitchFamily="2" charset="-122"/>
              </a:rPr>
              <a:t>[3] = 2</a:t>
            </a:r>
            <a:r>
              <a:rPr lang="zh-CN" altLang="en-US" sz="2000" dirty="0">
                <a:latin typeface="宋体" panose="02010600030101010101" pitchFamily="2" charset="-122"/>
                <a:ea typeface="宋体" panose="02010600030101010101" pitchFamily="2" charset="-122"/>
              </a:rPr>
              <a:t>；所以如果图中含有负权值，</a:t>
            </a:r>
            <a:r>
              <a:rPr lang="en-US" altLang="zh-CN" sz="2000" dirty="0" err="1">
                <a:latin typeface="宋体" panose="02010600030101010101" pitchFamily="2" charset="-122"/>
                <a:ea typeface="宋体" panose="02010600030101010101" pitchFamily="2" charset="-122"/>
              </a:rPr>
              <a:t>dijkstra</a:t>
            </a:r>
            <a:r>
              <a:rPr lang="zh-CN" altLang="en-US" sz="2000" dirty="0" smtClean="0">
                <a:latin typeface="宋体" panose="02010600030101010101" pitchFamily="2" charset="-122"/>
                <a:ea typeface="宋体" panose="02010600030101010101" pitchFamily="2" charset="-122"/>
              </a:rPr>
              <a:t>失效。</a:t>
            </a:r>
            <a:endParaRPr lang="zh-CN" altLang="en-US" sz="2000" dirty="0">
              <a:latin typeface="宋体" panose="02010600030101010101" pitchFamily="2" charset="-122"/>
              <a:ea typeface="宋体" panose="02010600030101010101" pitchFamily="2" charset="-122"/>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p:cNvSpPr txBox="1"/>
          <p:nvPr/>
        </p:nvSpPr>
        <p:spPr>
          <a:xfrm>
            <a:off x="357250" y="428626"/>
            <a:ext cx="7067280" cy="583565"/>
          </a:xfrm>
          <a:prstGeom prst="rect">
            <a:avLst/>
          </a:prstGeom>
          <a:noFill/>
          <a:ln w="9525">
            <a:noFill/>
          </a:ln>
        </p:spPr>
        <p:txBody>
          <a:bodyPr wrap="square">
            <a:spAutoFit/>
          </a:bodyPr>
          <a:lstStyle/>
          <a:p>
            <a:pPr>
              <a:spcBef>
                <a:spcPct val="50000"/>
              </a:spcBef>
            </a:pPr>
            <a:r>
              <a:rPr lang="en-US" altLang="zh-CN" sz="3200" b="1" dirty="0" smtClean="0">
                <a:solidFill>
                  <a:schemeClr val="hlink"/>
                </a:solidFill>
                <a:latin typeface="Times New Roman" panose="02020603050405020304" pitchFamily="18" charset="0"/>
                <a:sym typeface="Wingdings" panose="05000000000000000000" pitchFamily="2" charset="2"/>
              </a:rPr>
              <a:t>[3566] </a:t>
            </a:r>
            <a:r>
              <a:rPr lang="zh-CN" altLang="en-US" sz="3200" b="1" dirty="0">
                <a:solidFill>
                  <a:schemeClr val="hlink"/>
                </a:solidFill>
                <a:latin typeface="Times New Roman" panose="02020603050405020304" pitchFamily="18" charset="0"/>
                <a:sym typeface="Wingdings" panose="05000000000000000000" pitchFamily="2" charset="2"/>
              </a:rPr>
              <a:t>Roadblocks</a:t>
            </a:r>
            <a:endParaRPr lang="en-US" altLang="zh-CN" sz="3200" b="1" dirty="0">
              <a:latin typeface="Times New Roman" panose="02020603050405020304" pitchFamily="18" charset="0"/>
            </a:endParaRPr>
          </a:p>
        </p:txBody>
      </p:sp>
      <p:pic>
        <p:nvPicPr>
          <p:cNvPr id="2" name="图片 1" descr="[48_]1HU%UHV`[5WZ1P@%A9"/>
          <p:cNvPicPr>
            <a:picLocks noChangeAspect="1"/>
          </p:cNvPicPr>
          <p:nvPr/>
        </p:nvPicPr>
        <p:blipFill>
          <a:blip r:embed="rId1"/>
          <a:stretch>
            <a:fillRect/>
          </a:stretch>
        </p:blipFill>
        <p:spPr>
          <a:xfrm>
            <a:off x="280035" y="1243330"/>
            <a:ext cx="7512685" cy="2481580"/>
          </a:xfrm>
          <a:prstGeom prst="rect">
            <a:avLst/>
          </a:prstGeom>
        </p:spPr>
      </p:pic>
      <p:pic>
        <p:nvPicPr>
          <p:cNvPr id="3" name="图片 2" descr=")4B1A9P8)}`IH3)C@@{DX[C"/>
          <p:cNvPicPr>
            <a:picLocks noChangeAspect="1"/>
          </p:cNvPicPr>
          <p:nvPr/>
        </p:nvPicPr>
        <p:blipFill>
          <a:blip r:embed="rId2"/>
          <a:stretch>
            <a:fillRect/>
          </a:stretch>
        </p:blipFill>
        <p:spPr>
          <a:xfrm>
            <a:off x="280035" y="3724910"/>
            <a:ext cx="8808720" cy="2921635"/>
          </a:xfrm>
          <a:prstGeom prst="rect">
            <a:avLst/>
          </a:prstGeom>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7596" y="129270"/>
            <a:ext cx="4535216" cy="646331"/>
          </a:xfrm>
          <a:prstGeom prst="rect">
            <a:avLst/>
          </a:prstGeom>
          <a:noFill/>
        </p:spPr>
        <p:txBody>
          <a:bodyPr wrap="none" rtlCol="0">
            <a:spAutoFit/>
          </a:bodyPr>
          <a:lstStyle/>
          <a:p>
            <a:r>
              <a:rPr lang="zh-CN" altLang="en-US" sz="3600" b="1" dirty="0" smtClean="0">
                <a:solidFill>
                  <a:schemeClr val="accent4"/>
                </a:solidFill>
              </a:rPr>
              <a:t>今天的课程结束啦</a:t>
            </a:r>
            <a:r>
              <a:rPr lang="en-US" altLang="zh-CN" sz="3600" b="1" dirty="0" smtClean="0">
                <a:solidFill>
                  <a:schemeClr val="accent4"/>
                </a:solidFill>
              </a:rPr>
              <a:t>……</a:t>
            </a:r>
            <a:endParaRPr lang="zh-CN" altLang="en-US" sz="3600" b="1" dirty="0">
              <a:solidFill>
                <a:schemeClr val="accent4"/>
              </a:solidFill>
            </a:endParaRPr>
          </a:p>
        </p:txBody>
      </p:sp>
      <p:sp>
        <p:nvSpPr>
          <p:cNvPr id="5" name="TextBox 4"/>
          <p:cNvSpPr txBox="1"/>
          <p:nvPr/>
        </p:nvSpPr>
        <p:spPr>
          <a:xfrm>
            <a:off x="4755605" y="2624867"/>
            <a:ext cx="3262999" cy="1323439"/>
          </a:xfrm>
          <a:prstGeom prst="rect">
            <a:avLst/>
          </a:prstGeom>
          <a:noFill/>
        </p:spPr>
        <p:txBody>
          <a:bodyPr wrap="none" rtlCol="0">
            <a:spAutoFit/>
          </a:bodyPr>
          <a:lstStyle/>
          <a:p>
            <a:r>
              <a:rPr lang="zh-CN" altLang="en-US" sz="4000" b="1" dirty="0" smtClean="0">
                <a:solidFill>
                  <a:srgbClr val="0033CC"/>
                </a:solidFill>
              </a:rPr>
              <a:t>下课了</a:t>
            </a:r>
            <a:r>
              <a:rPr lang="en-US" altLang="zh-CN" sz="4000" b="1" dirty="0" smtClean="0">
                <a:solidFill>
                  <a:srgbClr val="0033CC"/>
                </a:solidFill>
              </a:rPr>
              <a:t>…</a:t>
            </a:r>
            <a:endParaRPr lang="en-US" altLang="zh-CN" sz="4000" b="1" dirty="0" smtClean="0">
              <a:solidFill>
                <a:srgbClr val="0033CC"/>
              </a:solidFill>
            </a:endParaRPr>
          </a:p>
          <a:p>
            <a:r>
              <a:rPr lang="zh-CN" altLang="en-US" sz="4000" b="1" dirty="0" smtClean="0">
                <a:solidFill>
                  <a:srgbClr val="0033CC"/>
                </a:solidFill>
              </a:rPr>
              <a:t>同学们</a:t>
            </a:r>
            <a:r>
              <a:rPr lang="zh-CN" altLang="en-US" sz="4000" b="1" dirty="0" smtClean="0">
                <a:solidFill>
                  <a:srgbClr val="FF0000"/>
                </a:solidFill>
              </a:rPr>
              <a:t>再见</a:t>
            </a:r>
            <a:r>
              <a:rPr lang="zh-CN" altLang="en-US" sz="4000" dirty="0" smtClean="0"/>
              <a:t>！</a:t>
            </a:r>
            <a:endParaRPr lang="zh-CN" altLang="en-US" sz="4000" dirty="0"/>
          </a:p>
        </p:txBody>
      </p:sp>
      <p:pic>
        <p:nvPicPr>
          <p:cNvPr id="9" name="图片 8"/>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311150" y="1310005"/>
            <a:ext cx="3512185" cy="4620895"/>
          </a:xfrm>
          <a:prstGeom prst="rect">
            <a:avLst/>
          </a:prstGeom>
        </p:spPr>
      </p:pic>
      <p:sp>
        <p:nvSpPr>
          <p:cNvPr id="4" name="页脚占位符 3"/>
          <p:cNvSpPr>
            <a:spLocks noGrp="1"/>
          </p:cNvSpPr>
          <p:nvPr>
            <p:ph type="ftr" sz="quarter" idx="11"/>
          </p:nvPr>
        </p:nvSpPr>
        <p:spPr/>
        <p:txBody>
          <a:bodyPr/>
          <a:lstStyle/>
          <a:p>
            <a:r>
              <a:rPr lang="zh-CN" altLang="en-US" dirty="0" smtClean="0"/>
              <a:t>浙江财经大学信智学院 陈琰宏 </a:t>
            </a:r>
            <a:endParaRPr lang="zh-CN" altLang="en-US" dirty="0" smtClean="0"/>
          </a:p>
        </p:txBody>
      </p:sp>
      <p:sp>
        <p:nvSpPr>
          <p:cNvPr id="2" name="灯片编号占位符 1"/>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999"/>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页脚占位符 3"/>
          <p:cNvSpPr>
            <a:spLocks noGrp="1"/>
          </p:cNvSpPr>
          <p:nvPr>
            <p:ph type="ftr" sz="quarter" idx="11"/>
          </p:nvPr>
        </p:nvSpPr>
        <p:spPr/>
        <p:txBody>
          <a:bodyPr/>
          <a:lstStyle/>
          <a:p>
            <a:r>
              <a:rPr lang="zh-CN" altLang="en-US" smtClean="0"/>
              <a:t>浙江财经大学信智学院 陈琰宏</a:t>
            </a:r>
            <a:endParaRPr lang="zh-CN" altLang="en-US" smtClean="0"/>
          </a:p>
          <a:p>
            <a:endParaRPr lang="zh-CN" altLang="en-US" dirty="0"/>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
        <p:nvSpPr>
          <p:cNvPr id="7" name="标题 98305"/>
          <p:cNvSpPr>
            <a:spLocks noGrp="1"/>
          </p:cNvSpPr>
          <p:nvPr>
            <p:ph type="title"/>
          </p:nvPr>
        </p:nvSpPr>
        <p:spPr>
          <a:xfrm>
            <a:off x="183515" y="530225"/>
            <a:ext cx="6659880" cy="457200"/>
          </a:xfrm>
        </p:spPr>
        <p:txBody>
          <a:bodyPr anchor="ctr">
            <a:noAutofit/>
          </a:bodyPr>
          <a:lstStyle/>
          <a:p>
            <a:r>
              <a:rPr lang="zh-CN" altLang="en-US" sz="2800" b="1" dirty="0">
                <a:solidFill>
                  <a:schemeClr val="accent5">
                    <a:lumMod val="75000"/>
                  </a:schemeClr>
                </a:solidFill>
                <a:sym typeface="+mn-ea"/>
              </a:rPr>
              <a:t>Bellman-ford 算法</a:t>
            </a:r>
            <a:endParaRPr lang="zh-CN" altLang="en-US" sz="2800" b="1" dirty="0">
              <a:solidFill>
                <a:schemeClr val="accent5">
                  <a:lumMod val="75000"/>
                </a:schemeClr>
              </a:solidFill>
            </a:endParaRPr>
          </a:p>
        </p:txBody>
      </p:sp>
      <p:sp>
        <p:nvSpPr>
          <p:cNvPr id="8" name="文本框 98306"/>
          <p:cNvSpPr txBox="1"/>
          <p:nvPr/>
        </p:nvSpPr>
        <p:spPr>
          <a:xfrm>
            <a:off x="474194" y="1518440"/>
            <a:ext cx="7792148" cy="2306320"/>
          </a:xfrm>
          <a:prstGeom prst="rect">
            <a:avLst/>
          </a:prstGeom>
          <a:noFill/>
          <a:ln w="9525">
            <a:noFill/>
          </a:ln>
        </p:spPr>
        <p:txBody>
          <a:bodyPr wrap="square">
            <a:spAutoFit/>
          </a:bodyPr>
          <a:lstStyle/>
          <a:p>
            <a:pPr>
              <a:lnSpc>
                <a:spcPct val="120000"/>
              </a:lnSpc>
              <a:spcAft>
                <a:spcPct val="40000"/>
              </a:spcAft>
              <a:buClr>
                <a:schemeClr val="accent1"/>
              </a:buClr>
            </a:pPr>
            <a:r>
              <a:rPr lang="zh-CN" altLang="en-US" sz="2400" dirty="0" smtClean="0">
                <a:latin typeface="宋体" panose="02010600030101010101" pitchFamily="2" charset="-122"/>
                <a:ea typeface="宋体" panose="02010600030101010101" pitchFamily="2" charset="-122"/>
                <a:cs typeface="宋体" panose="02010600030101010101" pitchFamily="2" charset="-122"/>
              </a:rPr>
              <a:t>     Bellman</a:t>
            </a:r>
            <a:r>
              <a:rPr lang="zh-CN" altLang="en-US" sz="2400" dirty="0">
                <a:latin typeface="宋体" panose="02010600030101010101" pitchFamily="2" charset="-122"/>
                <a:ea typeface="宋体" panose="02010600030101010101" pitchFamily="2" charset="-122"/>
                <a:cs typeface="宋体" panose="02010600030101010101" pitchFamily="2" charset="-122"/>
              </a:rPr>
              <a:t>–Ford algorithm（</a:t>
            </a:r>
            <a:r>
              <a:rPr lang="zh-CN" altLang="en-US" sz="2400" dirty="0">
                <a:latin typeface="宋体" panose="02010600030101010101" pitchFamily="2" charset="-122"/>
                <a:ea typeface="宋体" panose="02010600030101010101" pitchFamily="2" charset="-122"/>
                <a:cs typeface="宋体" panose="02010600030101010101" pitchFamily="2" charset="-122"/>
                <a:sym typeface="+mn-ea"/>
              </a:rPr>
              <a:t>贝尔曼-福特算法</a:t>
            </a:r>
            <a:r>
              <a:rPr lang="zh-CN" altLang="en-US" sz="2400" dirty="0" smtClean="0">
                <a:latin typeface="宋体" panose="02010600030101010101" pitchFamily="2" charset="-122"/>
                <a:ea typeface="宋体" panose="02010600030101010101" pitchFamily="2" charset="-122"/>
                <a:cs typeface="宋体" panose="02010600030101010101" pitchFamily="2" charset="-122"/>
              </a:rPr>
              <a:t>），</a:t>
            </a:r>
            <a:r>
              <a:rPr lang="zh-CN" altLang="en-US" sz="2400" dirty="0">
                <a:latin typeface="宋体" panose="02010600030101010101" pitchFamily="2" charset="-122"/>
                <a:ea typeface="宋体" panose="02010600030101010101" pitchFamily="2" charset="-122"/>
                <a:cs typeface="宋体" panose="02010600030101010101" pitchFamily="2" charset="-122"/>
              </a:rPr>
              <a:t>是</a:t>
            </a:r>
            <a:r>
              <a:rPr lang="zh-CN" altLang="en-US" sz="2400" dirty="0" smtClean="0">
                <a:latin typeface="宋体" panose="02010600030101010101" pitchFamily="2" charset="-122"/>
                <a:ea typeface="宋体" panose="02010600030101010101" pitchFamily="2" charset="-122"/>
                <a:cs typeface="宋体" panose="02010600030101010101" pitchFamily="2" charset="-122"/>
              </a:rPr>
              <a:t>求解</a:t>
            </a:r>
            <a:r>
              <a:rPr lang="zh-CN" altLang="en-US" sz="2400" dirty="0">
                <a:latin typeface="宋体" panose="02010600030101010101" pitchFamily="2" charset="-122"/>
                <a:ea typeface="宋体" panose="02010600030101010101" pitchFamily="2" charset="-122"/>
                <a:cs typeface="宋体" panose="02010600030101010101" pitchFamily="2" charset="-122"/>
              </a:rPr>
              <a:t>单源最短路径问题的一种算法</a:t>
            </a:r>
            <a:r>
              <a:rPr lang="zh-CN" altLang="en-US" sz="2400" dirty="0" smtClean="0">
                <a:latin typeface="宋体" panose="02010600030101010101" pitchFamily="2" charset="-122"/>
                <a:ea typeface="宋体" panose="02010600030101010101" pitchFamily="2" charset="-122"/>
                <a:cs typeface="宋体" panose="02010600030101010101" pitchFamily="2" charset="-122"/>
              </a:rPr>
              <a:t>，</a:t>
            </a:r>
            <a:r>
              <a:rPr lang="zh-CN" altLang="en-US" sz="2400" dirty="0">
                <a:latin typeface="宋体" panose="02010600030101010101" pitchFamily="2" charset="-122"/>
                <a:ea typeface="宋体" panose="02010600030101010101" pitchFamily="2" charset="-122"/>
                <a:cs typeface="宋体" panose="02010600030101010101" pitchFamily="2" charset="-122"/>
              </a:rPr>
              <a:t>可以完美地解决带有负权边的</a:t>
            </a:r>
            <a:r>
              <a:rPr lang="zh-CN" altLang="en-US" sz="2400" dirty="0" smtClean="0">
                <a:latin typeface="宋体" panose="02010600030101010101" pitchFamily="2" charset="-122"/>
                <a:ea typeface="宋体" panose="02010600030101010101" pitchFamily="2" charset="-122"/>
                <a:cs typeface="宋体" panose="02010600030101010101" pitchFamily="2" charset="-122"/>
              </a:rPr>
              <a:t>图，它</a:t>
            </a:r>
            <a:r>
              <a:rPr lang="zh-CN" altLang="en-US" sz="2400" dirty="0">
                <a:latin typeface="宋体" panose="02010600030101010101" pitchFamily="2" charset="-122"/>
                <a:ea typeface="宋体" panose="02010600030101010101" pitchFamily="2" charset="-122"/>
                <a:cs typeface="宋体" panose="02010600030101010101" pitchFamily="2" charset="-122"/>
              </a:rPr>
              <a:t>的原理是对图进行次松弛</a:t>
            </a:r>
            <a:r>
              <a:rPr lang="zh-CN" altLang="en-US" sz="2400" dirty="0" smtClean="0">
                <a:latin typeface="宋体" panose="02010600030101010101" pitchFamily="2" charset="-122"/>
                <a:ea typeface="宋体" panose="02010600030101010101" pitchFamily="2" charset="-122"/>
                <a:cs typeface="宋体" panose="02010600030101010101" pitchFamily="2" charset="-122"/>
              </a:rPr>
              <a:t>操作</a:t>
            </a:r>
            <a:r>
              <a:rPr lang="en-US" altLang="zh-CN" sz="2400" dirty="0" smtClean="0">
                <a:latin typeface="宋体" panose="02010600030101010101" pitchFamily="2" charset="-122"/>
                <a:ea typeface="宋体" panose="02010600030101010101" pitchFamily="2" charset="-122"/>
                <a:cs typeface="宋体" panose="02010600030101010101" pitchFamily="2" charset="-122"/>
              </a:rPr>
              <a:t>(</a:t>
            </a:r>
            <a:r>
              <a:rPr lang="zh-CN" altLang="en-US" sz="2400" dirty="0">
                <a:latin typeface="宋体" panose="02010600030101010101" pitchFamily="2" charset="-122"/>
                <a:ea typeface="宋体" panose="02010600030101010101" pitchFamily="2" charset="-122"/>
                <a:cs typeface="宋体" panose="02010600030101010101" pitchFamily="2" charset="-122"/>
              </a:rPr>
              <a:t>松弛就是更新两点间的最短路径。</a:t>
            </a:r>
            <a:r>
              <a:rPr lang="en-US" altLang="zh-CN" sz="2400" dirty="0" smtClean="0">
                <a:latin typeface="宋体" panose="02010600030101010101" pitchFamily="2" charset="-122"/>
                <a:ea typeface="宋体" panose="02010600030101010101" pitchFamily="2" charset="-122"/>
                <a:cs typeface="宋体" panose="02010600030101010101" pitchFamily="2" charset="-122"/>
              </a:rPr>
              <a:t>)</a:t>
            </a:r>
            <a:r>
              <a:rPr lang="zh-CN" altLang="en-US" sz="2400" dirty="0" smtClean="0">
                <a:latin typeface="宋体" panose="02010600030101010101" pitchFamily="2" charset="-122"/>
                <a:ea typeface="宋体" panose="02010600030101010101" pitchFamily="2" charset="-122"/>
                <a:cs typeface="宋体" panose="02010600030101010101" pitchFamily="2" charset="-122"/>
              </a:rPr>
              <a:t>，</a:t>
            </a:r>
            <a:r>
              <a:rPr lang="zh-CN" altLang="en-US" sz="2400" dirty="0">
                <a:latin typeface="宋体" panose="02010600030101010101" pitchFamily="2" charset="-122"/>
                <a:ea typeface="宋体" panose="02010600030101010101" pitchFamily="2" charset="-122"/>
                <a:cs typeface="宋体" panose="02010600030101010101" pitchFamily="2" charset="-122"/>
              </a:rPr>
              <a:t>得到所有可能的最短路径</a:t>
            </a:r>
            <a:r>
              <a:rPr lang="zh-CN" altLang="en-US" sz="2400" dirty="0" smtClean="0">
                <a:latin typeface="宋体" panose="02010600030101010101" pitchFamily="2" charset="-122"/>
                <a:ea typeface="宋体" panose="02010600030101010101" pitchFamily="2" charset="-122"/>
                <a:cs typeface="宋体" panose="02010600030101010101" pitchFamily="2" charset="-122"/>
              </a:rPr>
              <a:t>。</a:t>
            </a:r>
            <a:endParaRPr lang="zh-CN" altLang="en-US" sz="2400" dirty="0" smtClean="0">
              <a:latin typeface="宋体" panose="02010600030101010101" pitchFamily="2" charset="-122"/>
              <a:ea typeface="宋体" panose="02010600030101010101" pitchFamily="2" charset="-122"/>
              <a:cs typeface="宋体" panose="02010600030101010101" pitchFamily="2" charset="-122"/>
            </a:endParaRPr>
          </a:p>
        </p:txBody>
      </p:sp>
      <p:pic>
        <p:nvPicPr>
          <p:cNvPr id="9218"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625548" y="3457782"/>
            <a:ext cx="3299792" cy="28873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
                                            <p:txEl>
                                              <p:pRg st="0" end="0"/>
                                            </p:txEl>
                                          </p:spTgt>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9218"/>
                                        </p:tgtEl>
                                        <p:attrNameLst>
                                          <p:attrName>style.visibility</p:attrName>
                                        </p:attrNameLst>
                                      </p:cBhvr>
                                      <p:to>
                                        <p:strVal val="visible"/>
                                      </p:to>
                                    </p:set>
                                    <p:anim calcmode="lin" valueType="num">
                                      <p:cBhvr additive="base">
                                        <p:cTn id="11" dur="500" fill="hold"/>
                                        <p:tgtEl>
                                          <p:spTgt spid="9218"/>
                                        </p:tgtEl>
                                        <p:attrNameLst>
                                          <p:attrName>ppt_x</p:attrName>
                                        </p:attrNameLst>
                                      </p:cBhvr>
                                      <p:tavLst>
                                        <p:tav tm="0">
                                          <p:val>
                                            <p:strVal val="#ppt_x"/>
                                          </p:val>
                                        </p:tav>
                                        <p:tav tm="100000">
                                          <p:val>
                                            <p:strVal val="#ppt_x"/>
                                          </p:val>
                                        </p:tav>
                                      </p:tavLst>
                                    </p:anim>
                                    <p:anim calcmode="lin" valueType="num">
                                      <p:cBhvr additive="base">
                                        <p:cTn id="12" dur="500" fill="hold"/>
                                        <p:tgtEl>
                                          <p:spTgt spid="92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页脚占位符 3"/>
          <p:cNvSpPr>
            <a:spLocks noGrp="1"/>
          </p:cNvSpPr>
          <p:nvPr>
            <p:ph type="ftr" sz="quarter" idx="11"/>
          </p:nvPr>
        </p:nvSpPr>
        <p:spPr/>
        <p:txBody>
          <a:bodyPr/>
          <a:lstStyle/>
          <a:p>
            <a:r>
              <a:rPr lang="zh-CN" altLang="en-US" smtClean="0"/>
              <a:t>浙江财经大学信智学院 陈琰宏</a:t>
            </a:r>
            <a:endParaRPr lang="zh-CN" altLang="en-US" smtClean="0"/>
          </a:p>
          <a:p>
            <a:endParaRPr lang="zh-CN" altLang="en-US" dirty="0"/>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
        <p:nvSpPr>
          <p:cNvPr id="6" name="矩形 5"/>
          <p:cNvSpPr/>
          <p:nvPr/>
        </p:nvSpPr>
        <p:spPr>
          <a:xfrm>
            <a:off x="526773" y="1407975"/>
            <a:ext cx="8080514" cy="4401205"/>
          </a:xfrm>
          <a:prstGeom prst="rect">
            <a:avLst/>
          </a:prstGeom>
        </p:spPr>
        <p:txBody>
          <a:bodyPr wrap="square">
            <a:spAutoFit/>
          </a:bodyPr>
          <a:lstStyle/>
          <a:p>
            <a:r>
              <a:rPr lang="zh-CN" altLang="en-US" sz="2000" dirty="0" smtClean="0">
                <a:latin typeface="宋体" panose="02010600030101010101" pitchFamily="2" charset="-122"/>
                <a:ea typeface="宋体" panose="02010600030101010101" pitchFamily="2" charset="-122"/>
              </a:rPr>
              <a:t>    适用</a:t>
            </a:r>
            <a:r>
              <a:rPr lang="zh-CN" altLang="en-US" sz="2000" dirty="0">
                <a:latin typeface="宋体" panose="02010600030101010101" pitchFamily="2" charset="-122"/>
                <a:ea typeface="宋体" panose="02010600030101010101" pitchFamily="2" charset="-122"/>
              </a:rPr>
              <a:t>前提：没有负环（或称为负权值回路），因为有负环的话距离为负无穷</a:t>
            </a:r>
            <a:r>
              <a:rPr lang="zh-CN" altLang="en-US" sz="2000" dirty="0" smtClean="0">
                <a:latin typeface="宋体" panose="02010600030101010101" pitchFamily="2" charset="-122"/>
                <a:ea typeface="宋体" panose="02010600030101010101" pitchFamily="2" charset="-122"/>
              </a:rPr>
              <a:t>。</a:t>
            </a:r>
            <a:endParaRPr lang="en-US" altLang="zh-CN" sz="2000" dirty="0" smtClean="0">
              <a:latin typeface="宋体" panose="02010600030101010101" pitchFamily="2" charset="-122"/>
              <a:ea typeface="宋体" panose="02010600030101010101" pitchFamily="2" charset="-122"/>
            </a:endParaRPr>
          </a:p>
          <a:p>
            <a:endParaRPr lang="zh-CN" altLang="en-US" sz="2000" dirty="0">
              <a:latin typeface="宋体" panose="02010600030101010101" pitchFamily="2" charset="-122"/>
              <a:ea typeface="宋体" panose="02010600030101010101" pitchFamily="2" charset="-122"/>
            </a:endParaRPr>
          </a:p>
          <a:p>
            <a:r>
              <a:rPr lang="zh-CN" altLang="en-US" sz="2000" dirty="0" smtClean="0">
                <a:latin typeface="宋体" panose="02010600030101010101" pitchFamily="2" charset="-122"/>
                <a:ea typeface="宋体" panose="02010600030101010101" pitchFamily="2" charset="-122"/>
              </a:rPr>
              <a:t>    构造</a:t>
            </a:r>
            <a:r>
              <a:rPr lang="zh-CN" altLang="en-US" sz="2000" dirty="0">
                <a:latin typeface="宋体" panose="02010600030101010101" pitchFamily="2" charset="-122"/>
                <a:ea typeface="宋体" panose="02010600030101010101" pitchFamily="2" charset="-122"/>
              </a:rPr>
              <a:t>一个最短路径长度数组序列</a:t>
            </a:r>
            <a:r>
              <a:rPr lang="en-US" altLang="zh-CN" sz="2000" dirty="0">
                <a:latin typeface="宋体" panose="02010600030101010101" pitchFamily="2" charset="-122"/>
                <a:ea typeface="宋体" panose="02010600030101010101" pitchFamily="2" charset="-122"/>
              </a:rPr>
              <a:t>dist</a:t>
            </a:r>
            <a:r>
              <a:rPr lang="en-US" altLang="zh-CN" sz="2000" baseline="30000" dirty="0">
                <a:latin typeface="宋体" panose="02010600030101010101" pitchFamily="2" charset="-122"/>
                <a:ea typeface="宋体" panose="02010600030101010101" pitchFamily="2" charset="-122"/>
              </a:rPr>
              <a:t>1</a:t>
            </a:r>
            <a:r>
              <a:rPr lang="en-US" altLang="zh-CN" sz="2000" dirty="0">
                <a:latin typeface="宋体" panose="02010600030101010101" pitchFamily="2" charset="-122"/>
                <a:ea typeface="宋体" panose="02010600030101010101" pitchFamily="2" charset="-122"/>
              </a:rPr>
              <a:t>[u] dist</a:t>
            </a:r>
            <a:r>
              <a:rPr lang="en-US" altLang="zh-CN" sz="2000" baseline="30000" dirty="0">
                <a:latin typeface="宋体" panose="02010600030101010101" pitchFamily="2" charset="-122"/>
                <a:ea typeface="宋体" panose="02010600030101010101" pitchFamily="2" charset="-122"/>
              </a:rPr>
              <a:t>2</a:t>
            </a:r>
            <a:r>
              <a:rPr lang="en-US" altLang="zh-CN" sz="2000" dirty="0">
                <a:latin typeface="宋体" panose="02010600030101010101" pitchFamily="2" charset="-122"/>
                <a:ea typeface="宋体" panose="02010600030101010101" pitchFamily="2" charset="-122"/>
              </a:rPr>
              <a:t>[u]...dist</a:t>
            </a:r>
            <a:r>
              <a:rPr lang="en-US" altLang="zh-CN" sz="2000" baseline="30000" dirty="0">
                <a:latin typeface="宋体" panose="02010600030101010101" pitchFamily="2" charset="-122"/>
                <a:ea typeface="宋体" panose="02010600030101010101" pitchFamily="2" charset="-122"/>
              </a:rPr>
              <a:t>n-1</a:t>
            </a:r>
            <a:r>
              <a:rPr lang="en-US" altLang="zh-CN" sz="2000" dirty="0">
                <a:latin typeface="宋体" panose="02010600030101010101" pitchFamily="2" charset="-122"/>
                <a:ea typeface="宋体" panose="02010600030101010101" pitchFamily="2" charset="-122"/>
              </a:rPr>
              <a:t>[u]</a:t>
            </a:r>
            <a:r>
              <a:rPr lang="zh-CN" altLang="en-US" sz="2000" dirty="0">
                <a:latin typeface="宋体" panose="02010600030101010101" pitchFamily="2" charset="-122"/>
                <a:ea typeface="宋体" panose="02010600030101010101" pitchFamily="2" charset="-122"/>
              </a:rPr>
              <a:t>，其中：</a:t>
            </a:r>
            <a:br>
              <a:rPr lang="zh-CN" altLang="en-US" sz="2000" dirty="0">
                <a:latin typeface="宋体" panose="02010600030101010101" pitchFamily="2" charset="-122"/>
                <a:ea typeface="宋体" panose="02010600030101010101" pitchFamily="2" charset="-122"/>
              </a:rPr>
            </a:br>
            <a:r>
              <a:rPr lang="zh-CN" altLang="en-US" sz="2000" dirty="0" smtClean="0">
                <a:latin typeface="宋体" panose="02010600030101010101" pitchFamily="2" charset="-122"/>
                <a:ea typeface="宋体" panose="02010600030101010101" pitchFamily="2" charset="-122"/>
              </a:rPr>
              <a:t>    </a:t>
            </a:r>
            <a:r>
              <a:rPr lang="en-US" altLang="zh-CN" sz="2000" dirty="0" smtClean="0">
                <a:latin typeface="宋体" panose="02010600030101010101" pitchFamily="2" charset="-122"/>
                <a:ea typeface="宋体" panose="02010600030101010101" pitchFamily="2" charset="-122"/>
              </a:rPr>
              <a:t>dist</a:t>
            </a:r>
            <a:r>
              <a:rPr lang="en-US" altLang="zh-CN" sz="2000" baseline="30000" dirty="0" smtClean="0">
                <a:latin typeface="宋体" panose="02010600030101010101" pitchFamily="2" charset="-122"/>
                <a:ea typeface="宋体" panose="02010600030101010101" pitchFamily="2" charset="-122"/>
              </a:rPr>
              <a:t>1</a:t>
            </a:r>
            <a:r>
              <a:rPr lang="en-US" altLang="zh-CN" sz="2000" dirty="0" smtClean="0">
                <a:latin typeface="宋体" panose="02010600030101010101" pitchFamily="2" charset="-122"/>
                <a:ea typeface="宋体" panose="02010600030101010101" pitchFamily="2" charset="-122"/>
              </a:rPr>
              <a:t>[u</a:t>
            </a:r>
            <a:r>
              <a:rPr lang="en-US" altLang="zh-CN" sz="2000" dirty="0">
                <a:latin typeface="宋体" panose="02010600030101010101" pitchFamily="2" charset="-122"/>
                <a:ea typeface="宋体" panose="02010600030101010101" pitchFamily="2" charset="-122"/>
              </a:rPr>
              <a:t>]</a:t>
            </a:r>
            <a:r>
              <a:rPr lang="zh-CN" altLang="en-US" sz="2000" dirty="0">
                <a:latin typeface="宋体" panose="02010600030101010101" pitchFamily="2" charset="-122"/>
                <a:ea typeface="宋体" panose="02010600030101010101" pitchFamily="2" charset="-122"/>
              </a:rPr>
              <a:t>为从源点</a:t>
            </a:r>
            <a:r>
              <a:rPr lang="en-US" altLang="zh-CN" sz="2000" dirty="0">
                <a:latin typeface="宋体" panose="02010600030101010101" pitchFamily="2" charset="-122"/>
                <a:ea typeface="宋体" panose="02010600030101010101" pitchFamily="2" charset="-122"/>
              </a:rPr>
              <a:t>v0</a:t>
            </a:r>
            <a:r>
              <a:rPr lang="zh-CN" altLang="en-US" sz="2000" dirty="0">
                <a:latin typeface="宋体" panose="02010600030101010101" pitchFamily="2" charset="-122"/>
                <a:ea typeface="宋体" panose="02010600030101010101" pitchFamily="2" charset="-122"/>
              </a:rPr>
              <a:t>出发到终点</a:t>
            </a:r>
            <a:r>
              <a:rPr lang="en-US" altLang="zh-CN" sz="2000" dirty="0">
                <a:latin typeface="宋体" panose="02010600030101010101" pitchFamily="2" charset="-122"/>
                <a:ea typeface="宋体" panose="02010600030101010101" pitchFamily="2" charset="-122"/>
              </a:rPr>
              <a:t>u</a:t>
            </a:r>
            <a:r>
              <a:rPr lang="zh-CN" altLang="en-US" sz="2000" dirty="0">
                <a:latin typeface="宋体" panose="02010600030101010101" pitchFamily="2" charset="-122"/>
                <a:ea typeface="宋体" panose="02010600030101010101" pitchFamily="2" charset="-122"/>
              </a:rPr>
              <a:t>的只经过一条边的最短路径长度，并有</a:t>
            </a:r>
            <a:r>
              <a:rPr lang="en-US" altLang="zh-CN" sz="2000" dirty="0">
                <a:latin typeface="宋体" panose="02010600030101010101" pitchFamily="2" charset="-122"/>
                <a:ea typeface="宋体" panose="02010600030101010101" pitchFamily="2" charset="-122"/>
              </a:rPr>
              <a:t>dist</a:t>
            </a:r>
            <a:r>
              <a:rPr lang="en-US" altLang="zh-CN" sz="2000" baseline="30000" dirty="0">
                <a:latin typeface="宋体" panose="02010600030101010101" pitchFamily="2" charset="-122"/>
                <a:ea typeface="宋体" panose="02010600030101010101" pitchFamily="2" charset="-122"/>
              </a:rPr>
              <a:t>1</a:t>
            </a:r>
            <a:r>
              <a:rPr lang="en-US" altLang="zh-CN" sz="2000" dirty="0">
                <a:latin typeface="宋体" panose="02010600030101010101" pitchFamily="2" charset="-122"/>
                <a:ea typeface="宋体" panose="02010600030101010101" pitchFamily="2" charset="-122"/>
              </a:rPr>
              <a:t>[u] = Edge[v0][u]</a:t>
            </a:r>
            <a:endParaRPr lang="en-US" altLang="zh-CN" sz="2000" dirty="0">
              <a:latin typeface="宋体" panose="02010600030101010101" pitchFamily="2" charset="-122"/>
              <a:ea typeface="宋体" panose="02010600030101010101" pitchFamily="2" charset="-122"/>
            </a:endParaRPr>
          </a:p>
          <a:p>
            <a:r>
              <a:rPr lang="en-US" altLang="zh-CN" sz="2000" dirty="0" smtClean="0">
                <a:latin typeface="宋体" panose="02010600030101010101" pitchFamily="2" charset="-122"/>
                <a:ea typeface="宋体" panose="02010600030101010101" pitchFamily="2" charset="-122"/>
              </a:rPr>
              <a:t>    dist</a:t>
            </a:r>
            <a:r>
              <a:rPr lang="en-US" altLang="zh-CN" sz="2000" baseline="30000" dirty="0" smtClean="0">
                <a:latin typeface="宋体" panose="02010600030101010101" pitchFamily="2" charset="-122"/>
                <a:ea typeface="宋体" panose="02010600030101010101" pitchFamily="2" charset="-122"/>
              </a:rPr>
              <a:t>2</a:t>
            </a:r>
            <a:r>
              <a:rPr lang="en-US" altLang="zh-CN" sz="2000" dirty="0" smtClean="0">
                <a:latin typeface="宋体" panose="02010600030101010101" pitchFamily="2" charset="-122"/>
                <a:ea typeface="宋体" panose="02010600030101010101" pitchFamily="2" charset="-122"/>
              </a:rPr>
              <a:t>[u</a:t>
            </a:r>
            <a:r>
              <a:rPr lang="en-US" altLang="zh-CN" sz="2000" dirty="0">
                <a:latin typeface="宋体" panose="02010600030101010101" pitchFamily="2" charset="-122"/>
                <a:ea typeface="宋体" panose="02010600030101010101" pitchFamily="2" charset="-122"/>
              </a:rPr>
              <a:t>]</a:t>
            </a:r>
            <a:r>
              <a:rPr lang="zh-CN" altLang="en-US" sz="2000" dirty="0">
                <a:latin typeface="宋体" panose="02010600030101010101" pitchFamily="2" charset="-122"/>
                <a:ea typeface="宋体" panose="02010600030101010101" pitchFamily="2" charset="-122"/>
              </a:rPr>
              <a:t>为从源点</a:t>
            </a:r>
            <a:r>
              <a:rPr lang="en-US" altLang="zh-CN" sz="2000" dirty="0">
                <a:latin typeface="宋体" panose="02010600030101010101" pitchFamily="2" charset="-122"/>
                <a:ea typeface="宋体" panose="02010600030101010101" pitchFamily="2" charset="-122"/>
              </a:rPr>
              <a:t>v0</a:t>
            </a:r>
            <a:r>
              <a:rPr lang="zh-CN" altLang="en-US" sz="2000" dirty="0">
                <a:latin typeface="宋体" panose="02010600030101010101" pitchFamily="2" charset="-122"/>
                <a:ea typeface="宋体" panose="02010600030101010101" pitchFamily="2" charset="-122"/>
              </a:rPr>
              <a:t>出发最多经过不构成负权值回路的两条边到终点</a:t>
            </a:r>
            <a:r>
              <a:rPr lang="en-US" altLang="zh-CN" sz="2000" dirty="0">
                <a:latin typeface="宋体" panose="02010600030101010101" pitchFamily="2" charset="-122"/>
                <a:ea typeface="宋体" panose="02010600030101010101" pitchFamily="2" charset="-122"/>
              </a:rPr>
              <a:t>u</a:t>
            </a:r>
            <a:r>
              <a:rPr lang="zh-CN" altLang="en-US" sz="2000" dirty="0">
                <a:latin typeface="宋体" panose="02010600030101010101" pitchFamily="2" charset="-122"/>
                <a:ea typeface="宋体" panose="02010600030101010101" pitchFamily="2" charset="-122"/>
              </a:rPr>
              <a:t>的最短路径长度</a:t>
            </a:r>
            <a:endParaRPr lang="zh-CN" altLang="en-US" sz="2000" dirty="0">
              <a:latin typeface="宋体" panose="02010600030101010101" pitchFamily="2" charset="-122"/>
              <a:ea typeface="宋体" panose="02010600030101010101" pitchFamily="2" charset="-122"/>
            </a:endParaRPr>
          </a:p>
          <a:p>
            <a:r>
              <a:rPr lang="en-US" altLang="zh-CN" sz="2000" dirty="0" smtClean="0">
                <a:latin typeface="宋体" panose="02010600030101010101" pitchFamily="2" charset="-122"/>
                <a:ea typeface="宋体" panose="02010600030101010101" pitchFamily="2" charset="-122"/>
              </a:rPr>
              <a:t>    dist</a:t>
            </a:r>
            <a:r>
              <a:rPr lang="en-US" altLang="zh-CN" sz="2000" baseline="30000" dirty="0" smtClean="0">
                <a:latin typeface="宋体" panose="02010600030101010101" pitchFamily="2" charset="-122"/>
                <a:ea typeface="宋体" panose="02010600030101010101" pitchFamily="2" charset="-122"/>
              </a:rPr>
              <a:t>3</a:t>
            </a:r>
            <a:r>
              <a:rPr lang="en-US" altLang="zh-CN" sz="2000" dirty="0" smtClean="0">
                <a:latin typeface="宋体" panose="02010600030101010101" pitchFamily="2" charset="-122"/>
                <a:ea typeface="宋体" panose="02010600030101010101" pitchFamily="2" charset="-122"/>
              </a:rPr>
              <a:t>[u</a:t>
            </a:r>
            <a:r>
              <a:rPr lang="en-US" altLang="zh-CN" sz="2000" dirty="0">
                <a:latin typeface="宋体" panose="02010600030101010101" pitchFamily="2" charset="-122"/>
                <a:ea typeface="宋体" panose="02010600030101010101" pitchFamily="2" charset="-122"/>
              </a:rPr>
              <a:t>]</a:t>
            </a:r>
            <a:r>
              <a:rPr lang="zh-CN" altLang="en-US" sz="2000" dirty="0">
                <a:latin typeface="宋体" panose="02010600030101010101" pitchFamily="2" charset="-122"/>
                <a:ea typeface="宋体" panose="02010600030101010101" pitchFamily="2" charset="-122"/>
              </a:rPr>
              <a:t>为从源点</a:t>
            </a:r>
            <a:r>
              <a:rPr lang="en-US" altLang="zh-CN" sz="2000" dirty="0">
                <a:latin typeface="宋体" panose="02010600030101010101" pitchFamily="2" charset="-122"/>
                <a:ea typeface="宋体" panose="02010600030101010101" pitchFamily="2" charset="-122"/>
              </a:rPr>
              <a:t>v0</a:t>
            </a:r>
            <a:r>
              <a:rPr lang="zh-CN" altLang="en-US" sz="2000" dirty="0">
                <a:latin typeface="宋体" panose="02010600030101010101" pitchFamily="2" charset="-122"/>
                <a:ea typeface="宋体" panose="02010600030101010101" pitchFamily="2" charset="-122"/>
              </a:rPr>
              <a:t>出发最多经过不构成负权值回路的三条边到终点</a:t>
            </a:r>
            <a:r>
              <a:rPr lang="en-US" altLang="zh-CN" sz="2000" dirty="0">
                <a:latin typeface="宋体" panose="02010600030101010101" pitchFamily="2" charset="-122"/>
                <a:ea typeface="宋体" panose="02010600030101010101" pitchFamily="2" charset="-122"/>
              </a:rPr>
              <a:t>u</a:t>
            </a:r>
            <a:r>
              <a:rPr lang="zh-CN" altLang="en-US" sz="2000" dirty="0">
                <a:latin typeface="宋体" panose="02010600030101010101" pitchFamily="2" charset="-122"/>
                <a:ea typeface="宋体" panose="02010600030101010101" pitchFamily="2" charset="-122"/>
              </a:rPr>
              <a:t>的最短路径长度</a:t>
            </a:r>
            <a:endParaRPr lang="zh-CN" altLang="en-US" sz="2000" dirty="0">
              <a:latin typeface="宋体" panose="02010600030101010101" pitchFamily="2" charset="-122"/>
              <a:ea typeface="宋体" panose="02010600030101010101" pitchFamily="2" charset="-122"/>
            </a:endParaRPr>
          </a:p>
          <a:p>
            <a:r>
              <a:rPr lang="en-US" altLang="zh-CN" sz="2000" dirty="0">
                <a:latin typeface="宋体" panose="02010600030101010101" pitchFamily="2" charset="-122"/>
                <a:ea typeface="宋体" panose="02010600030101010101" pitchFamily="2" charset="-122"/>
              </a:rPr>
              <a:t>................</a:t>
            </a:r>
            <a:endParaRPr lang="en-US" altLang="zh-CN" sz="2000" dirty="0">
              <a:latin typeface="宋体" panose="02010600030101010101" pitchFamily="2" charset="-122"/>
              <a:ea typeface="宋体" panose="02010600030101010101" pitchFamily="2" charset="-122"/>
            </a:endParaRPr>
          </a:p>
          <a:p>
            <a:r>
              <a:rPr lang="en-US" altLang="zh-CN" sz="2000" dirty="0" smtClean="0">
                <a:latin typeface="宋体" panose="02010600030101010101" pitchFamily="2" charset="-122"/>
                <a:ea typeface="宋体" panose="02010600030101010101" pitchFamily="2" charset="-122"/>
              </a:rPr>
              <a:t>    dist</a:t>
            </a:r>
            <a:r>
              <a:rPr lang="en-US" altLang="zh-CN" sz="2000" baseline="30000" dirty="0" smtClean="0">
                <a:latin typeface="宋体" panose="02010600030101010101" pitchFamily="2" charset="-122"/>
                <a:ea typeface="宋体" panose="02010600030101010101" pitchFamily="2" charset="-122"/>
              </a:rPr>
              <a:t>n-1</a:t>
            </a:r>
            <a:r>
              <a:rPr lang="en-US" altLang="zh-CN" sz="2000" dirty="0" smtClean="0">
                <a:latin typeface="宋体" panose="02010600030101010101" pitchFamily="2" charset="-122"/>
                <a:ea typeface="宋体" panose="02010600030101010101" pitchFamily="2" charset="-122"/>
              </a:rPr>
              <a:t>[u</a:t>
            </a:r>
            <a:r>
              <a:rPr lang="en-US" altLang="zh-CN" sz="2000" dirty="0">
                <a:latin typeface="宋体" panose="02010600030101010101" pitchFamily="2" charset="-122"/>
                <a:ea typeface="宋体" panose="02010600030101010101" pitchFamily="2" charset="-122"/>
              </a:rPr>
              <a:t>]</a:t>
            </a:r>
            <a:r>
              <a:rPr lang="zh-CN" altLang="en-US" sz="2000" dirty="0">
                <a:latin typeface="宋体" panose="02010600030101010101" pitchFamily="2" charset="-122"/>
                <a:ea typeface="宋体" panose="02010600030101010101" pitchFamily="2" charset="-122"/>
              </a:rPr>
              <a:t>为从源点</a:t>
            </a:r>
            <a:r>
              <a:rPr lang="en-US" altLang="zh-CN" sz="2000" dirty="0">
                <a:latin typeface="宋体" panose="02010600030101010101" pitchFamily="2" charset="-122"/>
                <a:ea typeface="宋体" panose="02010600030101010101" pitchFamily="2" charset="-122"/>
              </a:rPr>
              <a:t>v0</a:t>
            </a:r>
            <a:r>
              <a:rPr lang="zh-CN" altLang="en-US" sz="2000" dirty="0">
                <a:latin typeface="宋体" panose="02010600030101010101" pitchFamily="2" charset="-122"/>
                <a:ea typeface="宋体" panose="02010600030101010101" pitchFamily="2" charset="-122"/>
              </a:rPr>
              <a:t>出发最多经过不构成负权值回路的</a:t>
            </a:r>
            <a:r>
              <a:rPr lang="en-US" altLang="zh-CN" sz="2000" dirty="0">
                <a:latin typeface="宋体" panose="02010600030101010101" pitchFamily="2" charset="-122"/>
                <a:ea typeface="宋体" panose="02010600030101010101" pitchFamily="2" charset="-122"/>
              </a:rPr>
              <a:t>n-1</a:t>
            </a:r>
            <a:r>
              <a:rPr lang="zh-CN" altLang="en-US" sz="2000" dirty="0">
                <a:latin typeface="宋体" panose="02010600030101010101" pitchFamily="2" charset="-122"/>
                <a:ea typeface="宋体" panose="02010600030101010101" pitchFamily="2" charset="-122"/>
              </a:rPr>
              <a:t>条边到终点</a:t>
            </a:r>
            <a:r>
              <a:rPr lang="en-US" altLang="zh-CN" sz="2000" dirty="0">
                <a:latin typeface="宋体" panose="02010600030101010101" pitchFamily="2" charset="-122"/>
                <a:ea typeface="宋体" panose="02010600030101010101" pitchFamily="2" charset="-122"/>
              </a:rPr>
              <a:t>u</a:t>
            </a:r>
            <a:r>
              <a:rPr lang="zh-CN" altLang="en-US" sz="2000" dirty="0">
                <a:latin typeface="宋体" panose="02010600030101010101" pitchFamily="2" charset="-122"/>
                <a:ea typeface="宋体" panose="02010600030101010101" pitchFamily="2" charset="-122"/>
              </a:rPr>
              <a:t>的最短路径</a:t>
            </a:r>
            <a:r>
              <a:rPr lang="zh-CN" altLang="en-US" sz="2000" dirty="0" smtClean="0">
                <a:latin typeface="宋体" panose="02010600030101010101" pitchFamily="2" charset="-122"/>
                <a:ea typeface="宋体" panose="02010600030101010101" pitchFamily="2" charset="-122"/>
              </a:rPr>
              <a:t>长度</a:t>
            </a:r>
            <a:endParaRPr lang="zh-CN" altLang="en-US" sz="2000" dirty="0">
              <a:latin typeface="宋体" panose="02010600030101010101" pitchFamily="2" charset="-122"/>
              <a:ea typeface="宋体" panose="02010600030101010101" pitchFamily="2" charset="-122"/>
            </a:endParaRPr>
          </a:p>
        </p:txBody>
      </p:sp>
      <p:sp>
        <p:nvSpPr>
          <p:cNvPr id="7" name="矩形 6"/>
          <p:cNvSpPr/>
          <p:nvPr/>
        </p:nvSpPr>
        <p:spPr>
          <a:xfrm>
            <a:off x="526773" y="422418"/>
            <a:ext cx="4960523" cy="480131"/>
          </a:xfrm>
          <a:prstGeom prst="rect">
            <a:avLst/>
          </a:prstGeom>
        </p:spPr>
        <p:txBody>
          <a:bodyPr wrap="square">
            <a:spAutoFit/>
          </a:bodyPr>
          <a:lstStyle/>
          <a:p>
            <a:pPr lvl="0">
              <a:lnSpc>
                <a:spcPct val="90000"/>
              </a:lnSpc>
              <a:spcBef>
                <a:spcPct val="0"/>
              </a:spcBef>
            </a:pPr>
            <a:r>
              <a:rPr lang="en-US" altLang="zh-CN" sz="2800" b="1" dirty="0">
                <a:solidFill>
                  <a:schemeClr val="accent5">
                    <a:lumMod val="75000"/>
                  </a:schemeClr>
                </a:solidFill>
                <a:latin typeface="+mj-lt"/>
                <a:ea typeface="+mj-ea"/>
                <a:cs typeface="+mj-cs"/>
              </a:rPr>
              <a:t>2.Bellman-Ford</a:t>
            </a:r>
            <a:r>
              <a:rPr lang="zh-CN" altLang="en-US" sz="2800" b="1" dirty="0">
                <a:solidFill>
                  <a:schemeClr val="accent5">
                    <a:lumMod val="75000"/>
                  </a:schemeClr>
                </a:solidFill>
                <a:latin typeface="+mj-lt"/>
                <a:ea typeface="+mj-ea"/>
                <a:cs typeface="+mj-cs"/>
              </a:rPr>
              <a:t>算法思想</a:t>
            </a:r>
            <a:endParaRPr lang="zh-CN" altLang="en-US" sz="2800" b="1" dirty="0">
              <a:solidFill>
                <a:schemeClr val="accent5">
                  <a:lumMod val="75000"/>
                </a:schemeClr>
              </a:solidFill>
              <a:latin typeface="+mj-lt"/>
              <a:ea typeface="+mj-ea"/>
              <a:cs typeface="+mj-cs"/>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页脚占位符 3"/>
          <p:cNvSpPr>
            <a:spLocks noGrp="1"/>
          </p:cNvSpPr>
          <p:nvPr>
            <p:ph type="ftr" sz="quarter" idx="11"/>
          </p:nvPr>
        </p:nvSpPr>
        <p:spPr/>
        <p:txBody>
          <a:bodyPr/>
          <a:lstStyle/>
          <a:p>
            <a:r>
              <a:rPr lang="zh-CN" altLang="en-US" smtClean="0"/>
              <a:t>浙江财经大学信智学院 陈琰宏</a:t>
            </a:r>
            <a:endParaRPr lang="zh-CN" altLang="en-US" smtClean="0"/>
          </a:p>
          <a:p>
            <a:endParaRPr lang="zh-CN" altLang="en-US" dirty="0"/>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
        <p:nvSpPr>
          <p:cNvPr id="6" name="矩形 5"/>
          <p:cNvSpPr/>
          <p:nvPr/>
        </p:nvSpPr>
        <p:spPr>
          <a:xfrm>
            <a:off x="526773" y="1407975"/>
            <a:ext cx="8080514" cy="1015663"/>
          </a:xfrm>
          <a:prstGeom prst="rect">
            <a:avLst/>
          </a:prstGeom>
        </p:spPr>
        <p:txBody>
          <a:bodyPr wrap="square">
            <a:spAutoFit/>
          </a:bodyPr>
          <a:lstStyle/>
          <a:p>
            <a:r>
              <a:rPr lang="zh-CN" altLang="en-US" sz="2000" dirty="0" smtClean="0">
                <a:latin typeface="宋体" panose="02010600030101010101" pitchFamily="2" charset="-122"/>
                <a:ea typeface="宋体" panose="02010600030101010101" pitchFamily="2" charset="-122"/>
              </a:rPr>
              <a:t>算法</a:t>
            </a:r>
            <a:r>
              <a:rPr lang="zh-CN" altLang="en-US" sz="2000" dirty="0">
                <a:latin typeface="宋体" panose="02010600030101010101" pitchFamily="2" charset="-122"/>
                <a:ea typeface="宋体" panose="02010600030101010101" pitchFamily="2" charset="-122"/>
              </a:rPr>
              <a:t>最终目的是计算出</a:t>
            </a:r>
            <a:r>
              <a:rPr lang="en-US" altLang="zh-CN" sz="2000" dirty="0">
                <a:latin typeface="宋体" panose="02010600030101010101" pitchFamily="2" charset="-122"/>
                <a:ea typeface="宋体" panose="02010600030101010101" pitchFamily="2" charset="-122"/>
              </a:rPr>
              <a:t>dist</a:t>
            </a:r>
            <a:r>
              <a:rPr lang="en-US" altLang="zh-CN" sz="2000" baseline="30000" dirty="0">
                <a:latin typeface="宋体" panose="02010600030101010101" pitchFamily="2" charset="-122"/>
                <a:ea typeface="宋体" panose="02010600030101010101" pitchFamily="2" charset="-122"/>
              </a:rPr>
              <a:t>n-1</a:t>
            </a:r>
            <a:r>
              <a:rPr lang="en-US" altLang="zh-CN" sz="2000" dirty="0">
                <a:latin typeface="宋体" panose="02010600030101010101" pitchFamily="2" charset="-122"/>
                <a:ea typeface="宋体" panose="02010600030101010101" pitchFamily="2" charset="-122"/>
              </a:rPr>
              <a:t>[u]</a:t>
            </a:r>
            <a:r>
              <a:rPr lang="zh-CN" altLang="en-US" sz="2000" dirty="0">
                <a:latin typeface="宋体" panose="02010600030101010101" pitchFamily="2" charset="-122"/>
                <a:ea typeface="宋体" panose="02010600030101010101" pitchFamily="2" charset="-122"/>
              </a:rPr>
              <a:t>，即为源点到顶点</a:t>
            </a:r>
            <a:r>
              <a:rPr lang="en-US" altLang="zh-CN" sz="2000" dirty="0">
                <a:latin typeface="宋体" panose="02010600030101010101" pitchFamily="2" charset="-122"/>
                <a:ea typeface="宋体" panose="02010600030101010101" pitchFamily="2" charset="-122"/>
              </a:rPr>
              <a:t>u</a:t>
            </a:r>
            <a:r>
              <a:rPr lang="zh-CN" altLang="en-US" sz="2000" dirty="0">
                <a:latin typeface="宋体" panose="02010600030101010101" pitchFamily="2" charset="-122"/>
                <a:ea typeface="宋体" panose="02010600030101010101" pitchFamily="2" charset="-122"/>
              </a:rPr>
              <a:t>的最短路径长度</a:t>
            </a:r>
            <a:endParaRPr lang="zh-CN" altLang="en-US" sz="2000" dirty="0">
              <a:latin typeface="宋体" panose="02010600030101010101" pitchFamily="2" charset="-122"/>
              <a:ea typeface="宋体" panose="02010600030101010101" pitchFamily="2" charset="-122"/>
            </a:endParaRPr>
          </a:p>
          <a:p>
            <a:r>
              <a:rPr lang="zh-CN" altLang="en-US" sz="2000" dirty="0">
                <a:latin typeface="宋体" panose="02010600030101010101" pitchFamily="2" charset="-122"/>
                <a:ea typeface="宋体" panose="02010600030101010101" pitchFamily="2" charset="-122"/>
              </a:rPr>
              <a:t>初始：</a:t>
            </a:r>
            <a:r>
              <a:rPr lang="en-US" altLang="zh-CN" sz="2000" dirty="0">
                <a:latin typeface="宋体" panose="02010600030101010101" pitchFamily="2" charset="-122"/>
                <a:ea typeface="宋体" panose="02010600030101010101" pitchFamily="2" charset="-122"/>
              </a:rPr>
              <a:t>dist</a:t>
            </a:r>
            <a:r>
              <a:rPr lang="en-US" altLang="zh-CN" sz="2000" baseline="30000" dirty="0">
                <a:latin typeface="宋体" panose="02010600030101010101" pitchFamily="2" charset="-122"/>
                <a:ea typeface="宋体" panose="02010600030101010101" pitchFamily="2" charset="-122"/>
              </a:rPr>
              <a:t>1</a:t>
            </a:r>
            <a:r>
              <a:rPr lang="en-US" altLang="zh-CN" sz="2000" dirty="0">
                <a:latin typeface="宋体" panose="02010600030101010101" pitchFamily="2" charset="-122"/>
                <a:ea typeface="宋体" panose="02010600030101010101" pitchFamily="2" charset="-122"/>
              </a:rPr>
              <a:t>[u] = Edge[v0][u]</a:t>
            </a:r>
            <a:endParaRPr lang="en-US" altLang="zh-CN" sz="2000" dirty="0">
              <a:latin typeface="宋体" panose="02010600030101010101" pitchFamily="2" charset="-122"/>
              <a:ea typeface="宋体" panose="02010600030101010101" pitchFamily="2" charset="-122"/>
            </a:endParaRPr>
          </a:p>
          <a:p>
            <a:r>
              <a:rPr lang="zh-CN" altLang="en-US" sz="2000" dirty="0">
                <a:latin typeface="宋体" panose="02010600030101010101" pitchFamily="2" charset="-122"/>
                <a:ea typeface="宋体" panose="02010600030101010101" pitchFamily="2" charset="-122"/>
              </a:rPr>
              <a:t>递推：</a:t>
            </a:r>
            <a:r>
              <a:rPr lang="en-US" altLang="zh-CN" sz="2000" dirty="0" err="1">
                <a:latin typeface="宋体" panose="02010600030101010101" pitchFamily="2" charset="-122"/>
                <a:ea typeface="宋体" panose="02010600030101010101" pitchFamily="2" charset="-122"/>
              </a:rPr>
              <a:t>dist</a:t>
            </a:r>
            <a:r>
              <a:rPr lang="en-US" altLang="zh-CN" sz="2000" baseline="30000" dirty="0" err="1">
                <a:latin typeface="宋体" panose="02010600030101010101" pitchFamily="2" charset="-122"/>
                <a:ea typeface="宋体" panose="02010600030101010101" pitchFamily="2" charset="-122"/>
              </a:rPr>
              <a:t>k</a:t>
            </a:r>
            <a:r>
              <a:rPr lang="en-US" altLang="zh-CN" sz="2000" dirty="0">
                <a:latin typeface="宋体" panose="02010600030101010101" pitchFamily="2" charset="-122"/>
                <a:ea typeface="宋体" panose="02010600030101010101" pitchFamily="2" charset="-122"/>
              </a:rPr>
              <a:t>[u] = min(dist</a:t>
            </a:r>
            <a:r>
              <a:rPr lang="en-US" altLang="zh-CN" sz="2000" baseline="30000" dirty="0">
                <a:latin typeface="宋体" panose="02010600030101010101" pitchFamily="2" charset="-122"/>
                <a:ea typeface="宋体" panose="02010600030101010101" pitchFamily="2" charset="-122"/>
              </a:rPr>
              <a:t>k-1</a:t>
            </a:r>
            <a:r>
              <a:rPr lang="en-US" altLang="zh-CN" sz="2000" dirty="0">
                <a:latin typeface="宋体" panose="02010600030101010101" pitchFamily="2" charset="-122"/>
                <a:ea typeface="宋体" panose="02010600030101010101" pitchFamily="2" charset="-122"/>
              </a:rPr>
              <a:t>[u], min{dist</a:t>
            </a:r>
            <a:r>
              <a:rPr lang="en-US" altLang="zh-CN" sz="2000" baseline="30000" dirty="0">
                <a:latin typeface="宋体" panose="02010600030101010101" pitchFamily="2" charset="-122"/>
                <a:ea typeface="宋体" panose="02010600030101010101" pitchFamily="2" charset="-122"/>
              </a:rPr>
              <a:t>k-1</a:t>
            </a:r>
            <a:r>
              <a:rPr lang="en-US" altLang="zh-CN" sz="2000" dirty="0">
                <a:latin typeface="宋体" panose="02010600030101010101" pitchFamily="2" charset="-122"/>
                <a:ea typeface="宋体" panose="02010600030101010101" pitchFamily="2" charset="-122"/>
              </a:rPr>
              <a:t>[j] + Edge[j][u</a:t>
            </a:r>
            <a:r>
              <a:rPr lang="en-US" altLang="zh-CN" sz="2000" dirty="0" smtClean="0">
                <a:latin typeface="宋体" panose="02010600030101010101" pitchFamily="2" charset="-122"/>
                <a:ea typeface="宋体" panose="02010600030101010101" pitchFamily="2" charset="-122"/>
              </a:rPr>
              <a:t>]})</a:t>
            </a:r>
            <a:endParaRPr lang="zh-CN" altLang="en-US" sz="2000" dirty="0">
              <a:latin typeface="宋体" panose="02010600030101010101" pitchFamily="2" charset="-122"/>
              <a:ea typeface="宋体" panose="02010600030101010101" pitchFamily="2" charset="-122"/>
            </a:endParaRPr>
          </a:p>
        </p:txBody>
      </p:sp>
      <p:sp>
        <p:nvSpPr>
          <p:cNvPr id="7" name="矩形 6"/>
          <p:cNvSpPr/>
          <p:nvPr/>
        </p:nvSpPr>
        <p:spPr>
          <a:xfrm>
            <a:off x="526773" y="422418"/>
            <a:ext cx="4960523" cy="480131"/>
          </a:xfrm>
          <a:prstGeom prst="rect">
            <a:avLst/>
          </a:prstGeom>
        </p:spPr>
        <p:txBody>
          <a:bodyPr wrap="square">
            <a:spAutoFit/>
          </a:bodyPr>
          <a:lstStyle/>
          <a:p>
            <a:pPr lvl="0">
              <a:lnSpc>
                <a:spcPct val="90000"/>
              </a:lnSpc>
              <a:spcBef>
                <a:spcPct val="0"/>
              </a:spcBef>
            </a:pPr>
            <a:r>
              <a:rPr lang="en-US" altLang="zh-CN" sz="2800" b="1" dirty="0">
                <a:solidFill>
                  <a:schemeClr val="accent5">
                    <a:lumMod val="75000"/>
                  </a:schemeClr>
                </a:solidFill>
                <a:latin typeface="+mj-lt"/>
                <a:ea typeface="+mj-ea"/>
                <a:cs typeface="+mj-cs"/>
              </a:rPr>
              <a:t>2.Bellman-Ford</a:t>
            </a:r>
            <a:r>
              <a:rPr lang="zh-CN" altLang="en-US" sz="2800" b="1" dirty="0">
                <a:solidFill>
                  <a:schemeClr val="accent5">
                    <a:lumMod val="75000"/>
                  </a:schemeClr>
                </a:solidFill>
                <a:latin typeface="+mj-lt"/>
                <a:ea typeface="+mj-ea"/>
                <a:cs typeface="+mj-cs"/>
              </a:rPr>
              <a:t>算法思想</a:t>
            </a:r>
            <a:endParaRPr lang="zh-CN" altLang="en-US" sz="2800" b="1" dirty="0">
              <a:solidFill>
                <a:schemeClr val="accent5">
                  <a:lumMod val="75000"/>
                </a:schemeClr>
              </a:solidFill>
              <a:latin typeface="+mj-lt"/>
              <a:ea typeface="+mj-ea"/>
              <a:cs typeface="+mj-cs"/>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页脚占位符 3"/>
          <p:cNvSpPr>
            <a:spLocks noGrp="1"/>
          </p:cNvSpPr>
          <p:nvPr>
            <p:ph type="ftr" sz="quarter" idx="11"/>
          </p:nvPr>
        </p:nvSpPr>
        <p:spPr/>
        <p:txBody>
          <a:bodyPr/>
          <a:lstStyle/>
          <a:p>
            <a:r>
              <a:rPr lang="zh-CN" altLang="en-US" dirty="0" smtClean="0"/>
              <a:t>浙江财经大学信智学院 陈琰宏</a:t>
            </a:r>
            <a:endParaRPr lang="zh-CN" altLang="en-US" dirty="0" smtClean="0"/>
          </a:p>
          <a:p>
            <a:endParaRPr lang="zh-CN" altLang="en-US" dirty="0"/>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pic>
        <p:nvPicPr>
          <p:cNvPr id="8194"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84717" y="1353587"/>
            <a:ext cx="6076328" cy="24430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矩形 7"/>
          <p:cNvSpPr/>
          <p:nvPr/>
        </p:nvSpPr>
        <p:spPr>
          <a:xfrm>
            <a:off x="526773" y="422418"/>
            <a:ext cx="4960523" cy="480131"/>
          </a:xfrm>
          <a:prstGeom prst="rect">
            <a:avLst/>
          </a:prstGeom>
        </p:spPr>
        <p:txBody>
          <a:bodyPr wrap="square">
            <a:spAutoFit/>
          </a:bodyPr>
          <a:lstStyle/>
          <a:p>
            <a:pPr lvl="0">
              <a:lnSpc>
                <a:spcPct val="90000"/>
              </a:lnSpc>
              <a:spcBef>
                <a:spcPct val="0"/>
              </a:spcBef>
            </a:pPr>
            <a:r>
              <a:rPr lang="zh-CN" altLang="en-US" sz="2800" b="1" dirty="0" smtClean="0">
                <a:solidFill>
                  <a:schemeClr val="accent5">
                    <a:lumMod val="75000"/>
                  </a:schemeClr>
                </a:solidFill>
                <a:latin typeface="+mj-lt"/>
                <a:ea typeface="+mj-ea"/>
                <a:cs typeface="+mj-cs"/>
              </a:rPr>
              <a:t>案例详解</a:t>
            </a:r>
            <a:endParaRPr lang="zh-CN" altLang="en-US" sz="2800" b="1" dirty="0">
              <a:solidFill>
                <a:schemeClr val="accent5">
                  <a:lumMod val="75000"/>
                </a:schemeClr>
              </a:solidFill>
              <a:latin typeface="+mj-lt"/>
              <a:ea typeface="+mj-ea"/>
              <a:cs typeface="+mj-cs"/>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页脚占位符 3"/>
          <p:cNvSpPr>
            <a:spLocks noGrp="1"/>
          </p:cNvSpPr>
          <p:nvPr>
            <p:ph type="ftr" sz="quarter" idx="11"/>
          </p:nvPr>
        </p:nvSpPr>
        <p:spPr/>
        <p:txBody>
          <a:bodyPr/>
          <a:lstStyle/>
          <a:p>
            <a:r>
              <a:rPr lang="zh-CN" altLang="en-US" smtClean="0"/>
              <a:t>浙江财经大学信智学院 陈琰宏</a:t>
            </a:r>
            <a:endParaRPr lang="zh-CN" altLang="en-US" smtClean="0"/>
          </a:p>
          <a:p>
            <a:endParaRPr lang="zh-CN" altLang="en-US" dirty="0"/>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
        <p:nvSpPr>
          <p:cNvPr id="7" name="矩形 6"/>
          <p:cNvSpPr/>
          <p:nvPr/>
        </p:nvSpPr>
        <p:spPr>
          <a:xfrm>
            <a:off x="526773" y="422418"/>
            <a:ext cx="4960523" cy="480131"/>
          </a:xfrm>
          <a:prstGeom prst="rect">
            <a:avLst/>
          </a:prstGeom>
        </p:spPr>
        <p:txBody>
          <a:bodyPr wrap="square">
            <a:spAutoFit/>
          </a:bodyPr>
          <a:lstStyle/>
          <a:p>
            <a:pPr lvl="0">
              <a:lnSpc>
                <a:spcPct val="90000"/>
              </a:lnSpc>
              <a:spcBef>
                <a:spcPct val="0"/>
              </a:spcBef>
            </a:pPr>
            <a:r>
              <a:rPr lang="zh-CN" altLang="en-US" sz="2800" b="1" dirty="0" smtClean="0">
                <a:solidFill>
                  <a:schemeClr val="accent5">
                    <a:lumMod val="75000"/>
                  </a:schemeClr>
                </a:solidFill>
                <a:latin typeface="+mj-lt"/>
                <a:ea typeface="+mj-ea"/>
                <a:cs typeface="+mj-cs"/>
              </a:rPr>
              <a:t>初始化</a:t>
            </a:r>
            <a:endParaRPr lang="zh-CN" altLang="en-US" sz="2800" b="1" dirty="0">
              <a:solidFill>
                <a:schemeClr val="accent5">
                  <a:lumMod val="75000"/>
                </a:schemeClr>
              </a:solidFill>
              <a:latin typeface="+mj-lt"/>
              <a:ea typeface="+mj-ea"/>
              <a:cs typeface="+mj-cs"/>
            </a:endParaRPr>
          </a:p>
        </p:txBody>
      </p:sp>
      <p:pic>
        <p:nvPicPr>
          <p:cNvPr id="9221" name="Picture 5"/>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36104" y="1152838"/>
            <a:ext cx="6640096" cy="26908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0570"/>
          <a:stretch>
            <a:fillRect/>
          </a:stretch>
        </p:blipFill>
        <p:spPr bwMode="auto">
          <a:xfrm>
            <a:off x="636104" y="4181476"/>
            <a:ext cx="7348380" cy="19708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64614" r="6761"/>
          <a:stretch>
            <a:fillRect/>
          </a:stretch>
        </p:blipFill>
        <p:spPr bwMode="auto">
          <a:xfrm>
            <a:off x="7619101" y="1573903"/>
            <a:ext cx="1316178" cy="18486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7485</Words>
  <Application>WPS 演示</Application>
  <PresentationFormat>自定义</PresentationFormat>
  <Paragraphs>469</Paragraphs>
  <Slides>41</Slides>
  <Notes>4</Notes>
  <HiddenSlides>0</HiddenSlides>
  <MMClips>0</MMClips>
  <ScaleCrop>false</ScaleCrop>
  <HeadingPairs>
    <vt:vector size="8" baseType="variant">
      <vt:variant>
        <vt:lpstr>已用的字体</vt:lpstr>
      </vt:variant>
      <vt:variant>
        <vt:i4>11</vt:i4>
      </vt:variant>
      <vt:variant>
        <vt:lpstr>主题</vt:lpstr>
      </vt:variant>
      <vt:variant>
        <vt:i4>1</vt:i4>
      </vt:variant>
      <vt:variant>
        <vt:lpstr>嵌入 OLE 服务器</vt:lpstr>
      </vt:variant>
      <vt:variant>
        <vt:i4>20</vt:i4>
      </vt:variant>
      <vt:variant>
        <vt:lpstr>幻灯片标题</vt:lpstr>
      </vt:variant>
      <vt:variant>
        <vt:i4>41</vt:i4>
      </vt:variant>
    </vt:vector>
  </HeadingPairs>
  <TitlesOfParts>
    <vt:vector size="73" baseType="lpstr">
      <vt:lpstr>Arial</vt:lpstr>
      <vt:lpstr>宋体</vt:lpstr>
      <vt:lpstr>Wingdings</vt:lpstr>
      <vt:lpstr>微软雅黑</vt:lpstr>
      <vt:lpstr>Impact</vt:lpstr>
      <vt:lpstr>Webdings</vt:lpstr>
      <vt:lpstr>Calibri</vt:lpstr>
      <vt:lpstr>Arial Unicode MS</vt:lpstr>
      <vt:lpstr>黑体</vt:lpstr>
      <vt:lpstr>隶书</vt:lpstr>
      <vt:lpstr>Times New Roman</vt:lpstr>
      <vt:lpstr>Office 主题</vt:lpstr>
      <vt:lpstr>Paint.Picture</vt:lpstr>
      <vt:lpstr>Paint.Picture</vt:lpstr>
      <vt:lpstr>Paint.Picture</vt:lpstr>
      <vt:lpstr>Paint.Picture</vt:lpstr>
      <vt:lpstr>Paint.Picture</vt:lpstr>
      <vt:lpstr>Paint.Picture</vt:lpstr>
      <vt:lpstr>Paint.Picture</vt:lpstr>
      <vt:lpstr>Paint.Picture</vt:lpstr>
      <vt:lpstr>Paint.Picture</vt:lpstr>
      <vt:lpstr>Paint.Picture</vt:lpstr>
      <vt:lpstr>Paint.Picture</vt:lpstr>
      <vt:lpstr>Paint.Picture</vt:lpstr>
      <vt:lpstr>Paint.Picture</vt:lpstr>
      <vt:lpstr>Paint.Picture</vt:lpstr>
      <vt:lpstr>Paint.Picture</vt:lpstr>
      <vt:lpstr>Paint.Picture</vt:lpstr>
      <vt:lpstr>Paint.Picture</vt:lpstr>
      <vt:lpstr>Paint.Picture</vt:lpstr>
      <vt:lpstr>Paint.Picture</vt:lpstr>
      <vt:lpstr>Paint.Picture</vt:lpstr>
      <vt:lpstr>高级数据结构 Bellman-ford 算法与SPFA</vt:lpstr>
      <vt:lpstr>主要内容</vt:lpstr>
      <vt:lpstr>PowerPoint 演示文稿</vt:lpstr>
      <vt:lpstr>Bellman-ford 算法</vt:lpstr>
      <vt:lpstr>Bellman-ford 算法</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win10</dc:creator>
  <cp:lastModifiedBy>荃星</cp:lastModifiedBy>
  <cp:revision>243</cp:revision>
  <dcterms:created xsi:type="dcterms:W3CDTF">2019-11-15T07:21:00Z</dcterms:created>
  <dcterms:modified xsi:type="dcterms:W3CDTF">2023-10-31T15:27:18Z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2052-11.8.2.11718</vt:lpwstr>
  </property>
  <property fmtid="{D5CDD505-2E9C-101B-9397-08002B2CF9AE}" pid="3" name="ICV">
    <vt:lpwstr>708F9A687E444787AD9916DEF8B02109</vt:lpwstr>
  </property>
</Properties>
</file>