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0"/>
  </p:notesMasterIdLst>
  <p:sldIdLst>
    <p:sldId id="322" r:id="rId3"/>
    <p:sldId id="2045" r:id="rId4"/>
    <p:sldId id="2046" r:id="rId5"/>
    <p:sldId id="2084" r:id="rId6"/>
    <p:sldId id="2047" r:id="rId7"/>
    <p:sldId id="2048" r:id="rId8"/>
    <p:sldId id="2049" r:id="rId9"/>
    <p:sldId id="2086" r:id="rId10"/>
    <p:sldId id="2087" r:id="rId11"/>
    <p:sldId id="2088" r:id="rId12"/>
    <p:sldId id="2050" r:id="rId13"/>
    <p:sldId id="2051" r:id="rId14"/>
    <p:sldId id="2052" r:id="rId15"/>
    <p:sldId id="2056" r:id="rId16"/>
    <p:sldId id="2057" r:id="rId17"/>
    <p:sldId id="2058" r:id="rId18"/>
    <p:sldId id="2208" r:id="rId19"/>
    <p:sldId id="2215" r:id="rId20"/>
    <p:sldId id="2211" r:id="rId21"/>
    <p:sldId id="2210" r:id="rId22"/>
    <p:sldId id="2213" r:id="rId23"/>
    <p:sldId id="2212" r:id="rId24"/>
    <p:sldId id="2214" r:id="rId25"/>
    <p:sldId id="2152" r:id="rId26"/>
    <p:sldId id="2153" r:id="rId27"/>
    <p:sldId id="2154" r:id="rId28"/>
    <p:sldId id="2216" r:id="rId29"/>
    <p:sldId id="2059" r:id="rId30"/>
    <p:sldId id="2256" r:id="rId31"/>
    <p:sldId id="2257" r:id="rId32"/>
    <p:sldId id="2258" r:id="rId33"/>
    <p:sldId id="2255" r:id="rId34"/>
    <p:sldId id="2060" r:id="rId35"/>
    <p:sldId id="2223" r:id="rId36"/>
    <p:sldId id="2229" r:id="rId37"/>
    <p:sldId id="2224" r:id="rId38"/>
    <p:sldId id="2228" r:id="rId39"/>
    <p:sldId id="2225" r:id="rId40"/>
    <p:sldId id="2227" r:id="rId41"/>
    <p:sldId id="2230" r:id="rId42"/>
    <p:sldId id="2226" r:id="rId43"/>
    <p:sldId id="2061" r:id="rId44"/>
    <p:sldId id="2062" r:id="rId45"/>
    <p:sldId id="2063" r:id="rId46"/>
    <p:sldId id="2231" r:id="rId47"/>
    <p:sldId id="2232" r:id="rId48"/>
    <p:sldId id="2012" r:id="rId49"/>
    <p:sldId id="2233" r:id="rId50"/>
    <p:sldId id="2259" r:id="rId51"/>
    <p:sldId id="2013" r:id="rId52"/>
    <p:sldId id="2234" r:id="rId53"/>
    <p:sldId id="2236" r:id="rId54"/>
    <p:sldId id="2235" r:id="rId55"/>
    <p:sldId id="2014" r:id="rId56"/>
    <p:sldId id="2260" r:id="rId57"/>
    <p:sldId id="2015" r:id="rId58"/>
    <p:sldId id="2016" r:id="rId59"/>
    <p:sldId id="2017" r:id="rId60"/>
    <p:sldId id="2018" r:id="rId61"/>
    <p:sldId id="2019" r:id="rId62"/>
    <p:sldId id="1763" r:id="rId63"/>
    <p:sldId id="2264" r:id="rId64"/>
    <p:sldId id="2294" r:id="rId65"/>
    <p:sldId id="2265" r:id="rId66"/>
    <p:sldId id="2296" r:id="rId67"/>
    <p:sldId id="2297" r:id="rId68"/>
    <p:sldId id="2298" r:id="rId69"/>
    <p:sldId id="2299" r:id="rId70"/>
    <p:sldId id="2300" r:id="rId71"/>
    <p:sldId id="2305" r:id="rId72"/>
    <p:sldId id="2306" r:id="rId73"/>
    <p:sldId id="2311" r:id="rId74"/>
    <p:sldId id="2312" r:id="rId75"/>
    <p:sldId id="2302" r:id="rId76"/>
    <p:sldId id="2303" r:id="rId77"/>
    <p:sldId id="2304" r:id="rId78"/>
    <p:sldId id="565" r:id="rId79"/>
  </p:sldIdLst>
  <p:sldSz cx="9145270" cy="6858000"/>
  <p:notesSz cx="6858000" cy="9144000"/>
  <p:custDataLst>
    <p:tags r:id="rId8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罗 勇" initials="罗"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66" d="100"/>
          <a:sy n="66" d="100"/>
        </p:scale>
        <p:origin x="-126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5" Type="http://schemas.openxmlformats.org/officeDocument/2006/relationships/tags" Target="tags/tag99.xml"/><Relationship Id="rId84" Type="http://schemas.openxmlformats.org/officeDocument/2006/relationships/commentAuthors" Target="commentAuthors.xml"/><Relationship Id="rId83" Type="http://schemas.openxmlformats.org/officeDocument/2006/relationships/tableStyles" Target="tableStyles.xml"/><Relationship Id="rId82" Type="http://schemas.openxmlformats.org/officeDocument/2006/relationships/viewProps" Target="viewProps.xml"/><Relationship Id="rId81" Type="http://schemas.openxmlformats.org/officeDocument/2006/relationships/presProps" Target="presProps.xml"/><Relationship Id="rId80" Type="http://schemas.openxmlformats.org/officeDocument/2006/relationships/notesMaster" Target="notesMasters/notesMaster1.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56D97-C121-4518-9166-38EE255D68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1B510-4A36-4140-9235-F13CF6735E8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标题 7"/>
          <p:cNvSpPr>
            <a:spLocks noGrp="1"/>
          </p:cNvSpPr>
          <p:nvPr>
            <p:ph type="ctrTitle"/>
          </p:nvPr>
        </p:nvSpPr>
        <p:spPr>
          <a:xfrm>
            <a:off x="1219200" y="3886200"/>
            <a:ext cx="6858000" cy="990600"/>
          </a:xfrm>
          <a:prstGeom prst="rect">
            <a:avLst/>
          </a:prstGeom>
        </p:spPr>
        <p:txBody>
          <a:bodyPr anchor="t" anchorCtr="0"/>
          <a:lstStyle>
            <a:lvl1pPr algn="r">
              <a:defRPr sz="3200">
                <a:solidFill>
                  <a:schemeClr val="tx1"/>
                </a:solidFill>
              </a:defRPr>
            </a:lvl1pPr>
          </a:lstStyle>
          <a:p>
            <a:r>
              <a:rPr kumimoji="0" lang="zh-CN" altLang="en-US" smtClean="0"/>
              <a:t>单击此处编辑母版标题样式</a:t>
            </a:r>
            <a:endParaRPr kumimoji="0" lang="en-US"/>
          </a:p>
        </p:txBody>
      </p:sp>
      <p:sp>
        <p:nvSpPr>
          <p:cNvPr id="8" name="副标题 8"/>
          <p:cNvSpPr>
            <a:spLocks noGrp="1"/>
          </p:cNvSpPr>
          <p:nvPr>
            <p:ph type="subTitle" idx="1"/>
          </p:nvPr>
        </p:nvSpPr>
        <p:spPr>
          <a:xfrm>
            <a:off x="1219200" y="5124450"/>
            <a:ext cx="6858000" cy="533400"/>
          </a:xfrm>
          <a:prstGeom prst="rect">
            <a:avLst/>
          </a:prstGeo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9" name="矩形 8"/>
          <p:cNvSpPr/>
          <p:nvPr userDrawn="1"/>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userDrawn="1"/>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userDrawn="1"/>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userDrawn="1"/>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759" y="1825625"/>
            <a:ext cx="788807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4812" y="365125"/>
            <a:ext cx="1972017"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759" y="365125"/>
            <a:ext cx="5801732"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sz="half" idx="1"/>
          </p:nvPr>
        </p:nvSpPr>
        <p:spPr>
          <a:xfrm>
            <a:off x="628737" y="1825625"/>
            <a:ext cx="388674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793" y="1825625"/>
            <a:ext cx="388674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Rectangle 4"/>
          <p:cNvSpPr>
            <a:spLocks noGrp="1"/>
          </p:cNvSpPr>
          <p:nvPr>
            <p:ph type="dt" sz="half" idx="12"/>
          </p:nvPr>
        </p:nvSpPr>
        <p:spPr>
          <a:xfrm>
            <a:off x="685895" y="6248400"/>
            <a:ext cx="1905265" cy="457200"/>
          </a:xfrm>
          <a:prstGeom prst="rect">
            <a:avLst/>
          </a:prstGeom>
          <a:noFill/>
          <a:ln w="9525">
            <a:noFill/>
            <a:mite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 name="Rectangle 5"/>
          <p:cNvSpPr>
            <a:spLocks noGrp="1"/>
          </p:cNvSpPr>
          <p:nvPr>
            <p:ph type="ftr" sz="quarter" idx="3"/>
          </p:nvPr>
        </p:nvSpPr>
        <p:spPr>
          <a:xfrm>
            <a:off x="3124634" y="6248400"/>
            <a:ext cx="2896002" cy="457200"/>
          </a:xfrm>
          <a:prstGeom prst="rect">
            <a:avLst/>
          </a:prstGeom>
          <a:noFill/>
          <a:ln w="9525">
            <a:noFill/>
            <a:mite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rPr>
              <a:t>浙江财经大学信智学院 陈琰宏</a:t>
            </a:r>
            <a:endPar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Rectangle 6"/>
          <p:cNvSpPr>
            <a:spLocks noGrp="1"/>
          </p:cNvSpPr>
          <p:nvPr>
            <p:ph type="sldNum" sz="quarter" idx="4"/>
          </p:nvPr>
        </p:nvSpPr>
        <p:spPr>
          <a:xfrm>
            <a:off x="6554110" y="6248400"/>
            <a:ext cx="1905265" cy="457200"/>
          </a:xfrm>
          <a:prstGeom prst="rect">
            <a:avLst/>
          </a:prstGeom>
          <a:noFill/>
          <a:ln w="9525">
            <a:noFill/>
            <a:mite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69DFB09-06DA-4D7B-B329-89A7B5D591DD}" type="slidenum">
              <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transition>
    <p:strips dir="rd"/>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759" y="1825625"/>
            <a:ext cx="788807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pic>
        <p:nvPicPr>
          <p:cNvPr id="7" name="Picture 2" descr="C:\Users\Administrator\Desktop\b21c8701a18b87d6e9bbd88e060828381e30fda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76870" y="226060"/>
            <a:ext cx="923290" cy="8820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96" y="1709739"/>
            <a:ext cx="788807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996" y="4589464"/>
            <a:ext cx="788807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759" y="1825625"/>
            <a:ext cx="3886875"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954" y="1825625"/>
            <a:ext cx="3886875"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7" name="灯片编号占位符 6"/>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950" y="365126"/>
            <a:ext cx="788807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951" y="1681163"/>
            <a:ext cx="38690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951" y="2505075"/>
            <a:ext cx="3869012"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954" y="1681163"/>
            <a:ext cx="388806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954" y="2505075"/>
            <a:ext cx="3888066"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8" name="页脚占位符 7"/>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9" name="灯片编号占位符 8"/>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4" name="页脚占位符 3"/>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5" name="灯片编号占位符 4"/>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4" name="灯片编号占位符 3"/>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951" y="457200"/>
            <a:ext cx="2949690"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8066" y="987426"/>
            <a:ext cx="4629954"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951" y="2057400"/>
            <a:ext cx="294969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7" name="灯片编号占位符 6"/>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951" y="457200"/>
            <a:ext cx="2949690"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8066" y="987426"/>
            <a:ext cx="4629954"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951" y="2057400"/>
            <a:ext cx="294969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7" name="灯片编号占位符 6"/>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标题占位符 21"/>
          <p:cNvSpPr>
            <a:spLocks noGrp="1"/>
          </p:cNvSpPr>
          <p:nvPr>
            <p:ph type="title"/>
          </p:nvPr>
        </p:nvSpPr>
        <p:spPr>
          <a:xfrm>
            <a:off x="457200" y="152400"/>
            <a:ext cx="8229600" cy="990600"/>
          </a:xfrm>
          <a:prstGeom prst="rect">
            <a:avLst/>
          </a:prstGeom>
        </p:spPr>
        <p:txBody>
          <a:bodyPr vert="horz" anchor="b" anchorCtr="0">
            <a:normAutofit/>
          </a:bodyPr>
          <a:lstStyle/>
          <a:p>
            <a:r>
              <a:rPr kumimoji="0" lang="zh-CN" altLang="en-US" smtClean="0"/>
              <a:t>单击此处编辑母版标题样式</a:t>
            </a:r>
            <a:endParaRPr kumimoji="0" lang="en-US"/>
          </a:p>
        </p:txBody>
      </p:sp>
      <p:sp>
        <p:nvSpPr>
          <p:cNvPr id="8" name="文本占位符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9" name="日期占位符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zh-CN" altLang="en-US"/>
          </a:p>
        </p:txBody>
      </p:sp>
      <p:sp>
        <p:nvSpPr>
          <p:cNvPr id="10" name="页脚占位符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zh-CN" altLang="en-US" dirty="0" smtClean="0"/>
              <a:t>浙江财经大学信智学院 陈琰宏</a:t>
            </a:r>
            <a:endParaRPr lang="zh-CN" altLang="en-US" dirty="0"/>
          </a:p>
        </p:txBody>
      </p:sp>
      <p:sp>
        <p:nvSpPr>
          <p:cNvPr id="11" name="灯片编号占位符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C913308-F349-4B6D-A68A-DD1791B4A57B}" type="slidenum">
              <a:rPr lang="zh-CN" altLang="en-US" smtClean="0"/>
            </a:fld>
            <a:endParaRPr lang="zh-CN" altLang="en-US"/>
          </a:p>
        </p:txBody>
      </p:sp>
      <p:sp>
        <p:nvSpPr>
          <p:cNvPr id="12" name="直接连接符 1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3" name="直接连接符 12"/>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4" name="等腰三角形 13"/>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8.wmf"/><Relationship Id="rId2" Type="http://schemas.openxmlformats.org/officeDocument/2006/relationships/oleObject" Target="../embeddings/oleObject2.bin"/><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9" Type="http://schemas.openxmlformats.org/officeDocument/2006/relationships/vmlDrawing" Target="../drawings/vmlDrawing3.vml"/><Relationship Id="rId8" Type="http://schemas.openxmlformats.org/officeDocument/2006/relationships/slideLayout" Target="../slideLayouts/slideLayout2.xml"/><Relationship Id="rId7" Type="http://schemas.openxmlformats.org/officeDocument/2006/relationships/image" Target="../media/image9.png"/><Relationship Id="rId6"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tags" Target="../tags/tag10.xml"/><Relationship Id="rId3" Type="http://schemas.openxmlformats.org/officeDocument/2006/relationships/image" Target="../media/image8.wmf"/><Relationship Id="rId2" Type="http://schemas.openxmlformats.org/officeDocument/2006/relationships/oleObject" Target="../embeddings/oleObject3.bin"/><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15.xml"/><Relationship Id="rId7" Type="http://schemas.openxmlformats.org/officeDocument/2006/relationships/image" Target="../media/image12.png"/><Relationship Id="rId6" Type="http://schemas.openxmlformats.org/officeDocument/2006/relationships/tags" Target="../tags/tag14.xml"/><Relationship Id="rId5" Type="http://schemas.openxmlformats.org/officeDocument/2006/relationships/image" Target="../media/image11.png"/><Relationship Id="rId4" Type="http://schemas.openxmlformats.org/officeDocument/2006/relationships/tags" Target="../tags/tag13.xml"/><Relationship Id="rId3" Type="http://schemas.openxmlformats.org/officeDocument/2006/relationships/image" Target="../media/image8.wmf"/><Relationship Id="rId2" Type="http://schemas.openxmlformats.org/officeDocument/2006/relationships/oleObject" Target="../embeddings/oleObject4.bin"/><Relationship Id="rId11" Type="http://schemas.openxmlformats.org/officeDocument/2006/relationships/vmlDrawing" Target="../drawings/vmlDrawing4.vml"/><Relationship Id="rId10" Type="http://schemas.openxmlformats.org/officeDocument/2006/relationships/slideLayout" Target="../slideLayouts/slideLayout2.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image" Target="../media/image13.png"/><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image" Target="../media/image13.png"/><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image" Target="../media/image15.png"/><Relationship Id="rId11" Type="http://schemas.openxmlformats.org/officeDocument/2006/relationships/slideLayout" Target="../slideLayouts/slideLayout2.xml"/><Relationship Id="rId10" Type="http://schemas.openxmlformats.org/officeDocument/2006/relationships/image" Target="../media/image14.png"/><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png"/><Relationship Id="rId3" Type="http://schemas.openxmlformats.org/officeDocument/2006/relationships/tags" Target="../tags/tag27.xml"/><Relationship Id="rId2" Type="http://schemas.openxmlformats.org/officeDocument/2006/relationships/image" Target="../media/image16.png"/><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9.xml"/><Relationship Id="rId2" Type="http://schemas.openxmlformats.org/officeDocument/2006/relationships/image" Target="../media/image17.png"/><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1.xml"/><Relationship Id="rId2" Type="http://schemas.openxmlformats.org/officeDocument/2006/relationships/image" Target="../media/image18.png"/><Relationship Id="rId1" Type="http://schemas.openxmlformats.org/officeDocument/2006/relationships/tags" Target="../tags/tag30.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3.xml"/><Relationship Id="rId2" Type="http://schemas.openxmlformats.org/officeDocument/2006/relationships/image" Target="../media/image19.png"/><Relationship Id="rId1" Type="http://schemas.openxmlformats.org/officeDocument/2006/relationships/tags" Target="../tags/tag32.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5.xml"/><Relationship Id="rId2" Type="http://schemas.openxmlformats.org/officeDocument/2006/relationships/image" Target="../media/image20.png"/><Relationship Id="rId1" Type="http://schemas.openxmlformats.org/officeDocument/2006/relationships/tags" Target="../tags/tag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2.xml"/><Relationship Id="rId3" Type="http://schemas.openxmlformats.org/officeDocument/2006/relationships/image" Target="../media/image21.wmf"/><Relationship Id="rId2" Type="http://schemas.openxmlformats.org/officeDocument/2006/relationships/oleObject" Target="../embeddings/oleObject5.bin"/><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2.xml"/><Relationship Id="rId3" Type="http://schemas.openxmlformats.org/officeDocument/2006/relationships/image" Target="../media/image21.wmf"/><Relationship Id="rId2" Type="http://schemas.openxmlformats.org/officeDocument/2006/relationships/oleObject" Target="../embeddings/oleObject6.bin"/><Relationship Id="rId1" Type="http://schemas.openxmlformats.org/officeDocument/2006/relationships/tags" Target="../tags/tag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tags" Target="../tags/tag41.xml"/><Relationship Id="rId3" Type="http://schemas.openxmlformats.org/officeDocument/2006/relationships/image" Target="../media/image22.png"/><Relationship Id="rId2" Type="http://schemas.openxmlformats.org/officeDocument/2006/relationships/tags" Target="../tags/tag40.xml"/><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6" Type="http://schemas.openxmlformats.org/officeDocument/2006/relationships/vmlDrawing" Target="../drawings/vmlDrawing7.vml"/><Relationship Id="rId5" Type="http://schemas.openxmlformats.org/officeDocument/2006/relationships/slideLayout" Target="../slideLayouts/slideLayout2.xml"/><Relationship Id="rId4" Type="http://schemas.openxmlformats.org/officeDocument/2006/relationships/tags" Target="../tags/tag43.xml"/><Relationship Id="rId3" Type="http://schemas.openxmlformats.org/officeDocument/2006/relationships/image" Target="../media/image24.wmf"/><Relationship Id="rId2" Type="http://schemas.openxmlformats.org/officeDocument/2006/relationships/oleObject" Target="../embeddings/oleObject7.bin"/><Relationship Id="rId1" Type="http://schemas.openxmlformats.org/officeDocument/2006/relationships/tags" Target="../tags/tag42.xml"/></Relationships>
</file>

<file path=ppt/slides/_rels/slide38.xml.rels><?xml version="1.0" encoding="UTF-8" standalone="yes"?>
<Relationships xmlns="http://schemas.openxmlformats.org/package/2006/relationships"><Relationship Id="rId9" Type="http://schemas.openxmlformats.org/officeDocument/2006/relationships/vmlDrawing" Target="../drawings/vmlDrawing8.vml"/><Relationship Id="rId8" Type="http://schemas.openxmlformats.org/officeDocument/2006/relationships/slideLayout" Target="../slideLayouts/slideLayout2.xml"/><Relationship Id="rId7" Type="http://schemas.openxmlformats.org/officeDocument/2006/relationships/image" Target="../media/image26.png"/><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image" Target="../media/image25.wmf"/><Relationship Id="rId2" Type="http://schemas.openxmlformats.org/officeDocument/2006/relationships/oleObject" Target="../embeddings/oleObject8.bin"/><Relationship Id="rId1" Type="http://schemas.openxmlformats.org/officeDocument/2006/relationships/tags" Target="../tags/tag44.xml"/></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tags" Target="../tags/tag51.xml"/><Relationship Id="rId4" Type="http://schemas.openxmlformats.org/officeDocument/2006/relationships/image" Target="../media/image27.png"/><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0.png"/><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image" Target="../media/image29.png"/><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1.png"/><Relationship Id="rId2" Type="http://schemas.openxmlformats.org/officeDocument/2006/relationships/tags" Target="../tags/tag59.xml"/><Relationship Id="rId1" Type="http://schemas.openxmlformats.org/officeDocument/2006/relationships/tags" Target="../tags/tag58.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1.xml"/><Relationship Id="rId2" Type="http://schemas.openxmlformats.org/officeDocument/2006/relationships/image" Target="../media/image32.png"/><Relationship Id="rId1" Type="http://schemas.openxmlformats.org/officeDocument/2006/relationships/tags" Target="../tags/tag60.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33.png"/><Relationship Id="rId1" Type="http://schemas.openxmlformats.org/officeDocument/2006/relationships/tags" Target="../tags/tag62.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png"/><Relationship Id="rId2" Type="http://schemas.openxmlformats.org/officeDocument/2006/relationships/tags" Target="../tags/tag65.xml"/><Relationship Id="rId1" Type="http://schemas.openxmlformats.org/officeDocument/2006/relationships/tags" Target="../tags/tag64.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5.png"/><Relationship Id="rId2" Type="http://schemas.openxmlformats.org/officeDocument/2006/relationships/tags" Target="../tags/tag67.xml"/><Relationship Id="rId1" Type="http://schemas.openxmlformats.org/officeDocument/2006/relationships/tags" Target="../tags/tag6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9.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75.xml"/><Relationship Id="rId2" Type="http://schemas.openxmlformats.org/officeDocument/2006/relationships/image" Target="../media/image36.png"/><Relationship Id="rId1" Type="http://schemas.openxmlformats.org/officeDocument/2006/relationships/tags" Target="../tags/tag74.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7.png"/><Relationship Id="rId1" Type="http://schemas.openxmlformats.org/officeDocument/2006/relationships/tags" Target="../tags/tag7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7.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8.png"/><Relationship Id="rId2" Type="http://schemas.openxmlformats.org/officeDocument/2006/relationships/tags" Target="../tags/tag79.xml"/><Relationship Id="rId1" Type="http://schemas.openxmlformats.org/officeDocument/2006/relationships/tags" Target="../tags/tag7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0.xml"/></Relationships>
</file>

<file path=ppt/slides/_rels/slide57.xml.rels><?xml version="1.0" encoding="UTF-8" standalone="yes"?>
<Relationships xmlns="http://schemas.openxmlformats.org/package/2006/relationships"><Relationship Id="rId5" Type="http://schemas.openxmlformats.org/officeDocument/2006/relationships/vmlDrawing" Target="../drawings/vmlDrawing9.vml"/><Relationship Id="rId4" Type="http://schemas.openxmlformats.org/officeDocument/2006/relationships/slideLayout" Target="../slideLayouts/slideLayout4.xml"/><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oleObject" Target="../embeddings/oleObject9.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1.png"/><Relationship Id="rId1" Type="http://schemas.openxmlformats.org/officeDocument/2006/relationships/tags" Target="../tags/tag81.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2.xml"/></Relationships>
</file>

<file path=ppt/slides/_rels/slide64.xml.rels><?xml version="1.0" encoding="UTF-8" standalone="yes"?>
<Relationships xmlns="http://schemas.openxmlformats.org/package/2006/relationships"><Relationship Id="rId8" Type="http://schemas.openxmlformats.org/officeDocument/2006/relationships/vmlDrawing" Target="../drawings/vmlDrawing10.vml"/><Relationship Id="rId7" Type="http://schemas.openxmlformats.org/officeDocument/2006/relationships/slideLayout" Target="../slideLayouts/slideLayout4.xml"/><Relationship Id="rId6" Type="http://schemas.openxmlformats.org/officeDocument/2006/relationships/tags" Target="../tags/tag85.xml"/><Relationship Id="rId5" Type="http://schemas.openxmlformats.org/officeDocument/2006/relationships/image" Target="../media/image43.wmf"/><Relationship Id="rId4" Type="http://schemas.openxmlformats.org/officeDocument/2006/relationships/oleObject" Target="../embeddings/oleObject10.bin"/><Relationship Id="rId3" Type="http://schemas.openxmlformats.org/officeDocument/2006/relationships/tags" Target="../tags/tag84.xml"/><Relationship Id="rId2" Type="http://schemas.openxmlformats.org/officeDocument/2006/relationships/image" Target="../media/image42.png"/><Relationship Id="rId1" Type="http://schemas.openxmlformats.org/officeDocument/2006/relationships/tags" Target="../tags/tag83.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7.xml"/><Relationship Id="rId1" Type="http://schemas.openxmlformats.org/officeDocument/2006/relationships/tags" Target="../tags/tag86.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4.jpeg"/><Relationship Id="rId2" Type="http://schemas.openxmlformats.org/officeDocument/2006/relationships/tags" Target="../tags/tag89.xml"/><Relationship Id="rId1" Type="http://schemas.openxmlformats.org/officeDocument/2006/relationships/tags" Target="../tags/tag88.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5.png"/><Relationship Id="rId2" Type="http://schemas.openxmlformats.org/officeDocument/2006/relationships/tags" Target="../tags/tag91.xml"/><Relationship Id="rId1" Type="http://schemas.openxmlformats.org/officeDocument/2006/relationships/tags" Target="../tags/tag90.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6.png"/><Relationship Id="rId1" Type="http://schemas.openxmlformats.org/officeDocument/2006/relationships/tags" Target="../tags/tag9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7.png"/><Relationship Id="rId1" Type="http://schemas.openxmlformats.org/officeDocument/2006/relationships/tags" Target="../tags/tag9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4.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5.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6.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8.xml"/><Relationship Id="rId1" Type="http://schemas.openxmlformats.org/officeDocument/2006/relationships/tags" Target="../tags/tag9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ctrTitle"/>
          </p:nvPr>
        </p:nvSpPr>
        <p:spPr>
          <a:xfrm>
            <a:off x="1114272" y="3736672"/>
            <a:ext cx="6912768" cy="1003279"/>
          </a:xfrm>
        </p:spPr>
        <p:txBody>
          <a:bodyPr>
            <a:noAutofit/>
          </a:bodyPr>
          <a:lstStyle/>
          <a:p>
            <a:pPr algn="ctr"/>
            <a:r>
              <a:rPr lang="zh-CN" sz="4400" b="1" dirty="0" smtClean="0">
                <a:latin typeface="宋体" panose="02010600030101010101" pitchFamily="2" charset="-122"/>
                <a:ea typeface="宋体" panose="02010600030101010101" pitchFamily="2" charset="-122"/>
                <a:sym typeface="+mn-ea"/>
              </a:rPr>
              <a:t>深搜的剪枝</a:t>
            </a:r>
            <a:endParaRPr lang="zh-CN" sz="4400" b="1" dirty="0" smtClean="0">
              <a:latin typeface="宋体" panose="02010600030101010101" pitchFamily="2" charset="-122"/>
              <a:ea typeface="宋体" panose="02010600030101010101" pitchFamily="2" charset="-122"/>
            </a:endParaRPr>
          </a:p>
        </p:txBody>
      </p:sp>
      <p:sp>
        <p:nvSpPr>
          <p:cNvPr id="5" name="副标题 2"/>
          <p:cNvSpPr>
            <a:spLocks noGrp="1"/>
          </p:cNvSpPr>
          <p:nvPr>
            <p:ph type="subTitle" idx="1"/>
          </p:nvPr>
        </p:nvSpPr>
        <p:spPr>
          <a:xfrm>
            <a:off x="1219200" y="5124450"/>
            <a:ext cx="6858000" cy="533400"/>
          </a:xfrm>
        </p:spPr>
        <p:txBody>
          <a:bodyPr>
            <a:normAutofit/>
          </a:bodyPr>
          <a:lstStyle/>
          <a:p>
            <a:pPr algn="ctr"/>
            <a:r>
              <a:rPr lang="en-US" altLang="zh-CN" sz="2800" dirty="0" smtClean="0"/>
              <a:t>                                   </a:t>
            </a:r>
            <a:r>
              <a:rPr lang="zh-CN" altLang="en-US" sz="2800" b="1" dirty="0" smtClean="0">
                <a:latin typeface="宋体" panose="02010600030101010101" pitchFamily="2" charset="-122"/>
                <a:ea typeface="宋体" panose="02010600030101010101" pitchFamily="2" charset="-122"/>
              </a:rPr>
              <a:t>信智学院  </a:t>
            </a:r>
            <a:r>
              <a:rPr lang="zh-CN" sz="2800" b="1" dirty="0">
                <a:latin typeface="宋体" panose="02010600030101010101" pitchFamily="2" charset="-122"/>
                <a:ea typeface="宋体" panose="02010600030101010101" pitchFamily="2" charset="-122"/>
              </a:rPr>
              <a:t>陈琰宏</a:t>
            </a:r>
            <a:endParaRPr lang="zh-CN" sz="2800" b="1" dirty="0">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44" y="1124744"/>
            <a:ext cx="9144000" cy="10424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99" advTm="5181"/>
    </mc:Choice>
    <mc:Fallback>
      <p:transition spd="slow" advTm="518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3" name="图片 2"/>
          <p:cNvPicPr>
            <a:picLocks noChangeAspect="1"/>
          </p:cNvPicPr>
          <p:nvPr/>
        </p:nvPicPr>
        <p:blipFill>
          <a:blip r:embed="rId1"/>
          <a:stretch>
            <a:fillRect/>
          </a:stretch>
        </p:blipFill>
        <p:spPr>
          <a:xfrm>
            <a:off x="403860" y="1224280"/>
            <a:ext cx="5899785" cy="5042535"/>
          </a:xfrm>
          <a:prstGeom prst="rect">
            <a:avLst/>
          </a:prstGeom>
        </p:spPr>
      </p:pic>
      <p:pic>
        <p:nvPicPr>
          <p:cNvPr id="4" name="图片 3"/>
          <p:cNvPicPr>
            <a:picLocks noChangeAspect="1"/>
          </p:cNvPicPr>
          <p:nvPr/>
        </p:nvPicPr>
        <p:blipFill>
          <a:blip r:embed="rId2"/>
          <a:stretch>
            <a:fillRect/>
          </a:stretch>
        </p:blipFill>
        <p:spPr>
          <a:xfrm>
            <a:off x="5203825" y="1224280"/>
            <a:ext cx="3720465" cy="196278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zh-CN" altLang="en-US" sz="3600" b="1" dirty="0" smtClean="0">
                <a:solidFill>
                  <a:schemeClr val="accent5">
                    <a:lumMod val="75000"/>
                  </a:schemeClr>
                </a:solidFill>
              </a:rPr>
              <a:t>思路</a:t>
            </a:r>
            <a:r>
              <a:rPr lang="en-US" altLang="zh-CN" sz="3600" b="1" dirty="0" smtClean="0">
                <a:solidFill>
                  <a:schemeClr val="accent5">
                    <a:lumMod val="75000"/>
                  </a:schemeClr>
                </a:solidFill>
              </a:rPr>
              <a:t>2</a:t>
            </a:r>
            <a:r>
              <a:rPr lang="zh-CN" altLang="en-US" sz="3600" b="1" dirty="0" smtClean="0">
                <a:solidFill>
                  <a:schemeClr val="accent5">
                    <a:lumMod val="75000"/>
                  </a:schemeClr>
                </a:solidFill>
              </a:rPr>
              <a:t>：</a:t>
            </a:r>
            <a:endParaRPr lang="zh-CN" altLang="en-US" sz="3600" b="1" dirty="0" smtClean="0">
              <a:solidFill>
                <a:schemeClr val="accent5">
                  <a:lumMod val="75000"/>
                </a:schemeClr>
              </a:solidFill>
            </a:endParaRPr>
          </a:p>
        </p:txBody>
      </p:sp>
      <p:sp>
        <p:nvSpPr>
          <p:cNvPr id="5" name="Text Box 7"/>
          <p:cNvSpPr txBox="1">
            <a:spLocks noChangeArrowheads="1"/>
          </p:cNvSpPr>
          <p:nvPr/>
        </p:nvSpPr>
        <p:spPr bwMode="auto">
          <a:xfrm>
            <a:off x="450591" y="1237489"/>
            <a:ext cx="8065901" cy="5037455"/>
          </a:xfrm>
          <a:prstGeom prst="rect">
            <a:avLst/>
          </a:prstGeom>
          <a:noFill/>
          <a:ln w="9525">
            <a:noFill/>
            <a:miter lim="800000"/>
          </a:ln>
          <a:effectLst/>
        </p:spPr>
        <p:txBody>
          <a:bodyPr wrap="square">
            <a:spAutoFit/>
          </a:bodyPr>
          <a:lstStyle/>
          <a:p>
            <a:pPr>
              <a:lnSpc>
                <a:spcPct val="90000"/>
              </a:lnSpc>
              <a:spcBef>
                <a:spcPct val="50000"/>
              </a:spcBef>
            </a:pP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设 f(n,m) 为整数 n 拆分成 m 个数字的方案数</a:t>
            </a:r>
            <a:r>
              <a:rPr lang="zh-CN" sz="2400" dirty="0">
                <a:latin typeface="宋体" panose="02010600030101010101" pitchFamily="2" charset="-122"/>
                <a:ea typeface="宋体" panose="02010600030101010101" pitchFamily="2" charset="-122"/>
                <a:cs typeface="宋体" panose="02010600030101010101" pitchFamily="2" charset="-122"/>
              </a:rPr>
              <a:t>。</a:t>
            </a:r>
            <a:endParaRPr sz="2400" dirty="0">
              <a:latin typeface="宋体" panose="02010600030101010101" pitchFamily="2" charset="-122"/>
              <a:ea typeface="宋体" panose="02010600030101010101" pitchFamily="2" charset="-122"/>
              <a:cs typeface="宋体" panose="02010600030101010101" pitchFamily="2" charset="-122"/>
            </a:endParaRPr>
          </a:p>
          <a:p>
            <a:pPr>
              <a:lnSpc>
                <a:spcPct val="90000"/>
              </a:lnSpc>
              <a:spcBef>
                <a:spcPct val="50000"/>
              </a:spcBef>
            </a:pP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那么对于每一个情况一定可以分为以下两种情况，且不重不漏。 </a:t>
            </a:r>
            <a:endParaRPr sz="2400" dirty="0">
              <a:latin typeface="宋体" panose="02010600030101010101" pitchFamily="2" charset="-122"/>
              <a:ea typeface="宋体" panose="02010600030101010101" pitchFamily="2" charset="-122"/>
              <a:cs typeface="宋体" panose="02010600030101010101" pitchFamily="2" charset="-122"/>
            </a:endParaRPr>
          </a:p>
          <a:p>
            <a:pPr>
              <a:lnSpc>
                <a:spcPct val="90000"/>
              </a:lnSpc>
              <a:spcBef>
                <a:spcPct val="50000"/>
              </a:spcBef>
            </a:pPr>
            <a:r>
              <a:rPr sz="2400" dirty="0">
                <a:latin typeface="宋体" panose="02010600030101010101" pitchFamily="2" charset="-122"/>
                <a:ea typeface="宋体" panose="02010600030101010101" pitchFamily="2" charset="-122"/>
                <a:cs typeface="宋体" panose="02010600030101010101" pitchFamily="2" charset="-122"/>
              </a:rPr>
              <a:t>1.不选 1 的情况 </a:t>
            </a:r>
            <a:endParaRPr sz="2400" dirty="0">
              <a:latin typeface="宋体" panose="02010600030101010101" pitchFamily="2" charset="-122"/>
              <a:ea typeface="宋体" panose="02010600030101010101" pitchFamily="2" charset="-122"/>
              <a:cs typeface="宋体" panose="02010600030101010101" pitchFamily="2" charset="-122"/>
            </a:endParaRPr>
          </a:p>
          <a:p>
            <a:pPr>
              <a:lnSpc>
                <a:spcPct val="90000"/>
              </a:lnSpc>
              <a:spcBef>
                <a:spcPct val="50000"/>
              </a:spcBef>
            </a:pP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如果不选择 1，我们把 n 拆分成 m 块的情况，可以等价于将每一块都减去1，然后分为m块，即 f(n-m,m) </a:t>
            </a:r>
            <a:endParaRPr sz="2400" dirty="0">
              <a:latin typeface="宋体" panose="02010600030101010101" pitchFamily="2" charset="-122"/>
              <a:ea typeface="宋体" panose="02010600030101010101" pitchFamily="2" charset="-122"/>
              <a:cs typeface="宋体" panose="02010600030101010101" pitchFamily="2" charset="-122"/>
            </a:endParaRPr>
          </a:p>
          <a:p>
            <a:pPr>
              <a:lnSpc>
                <a:spcPct val="90000"/>
              </a:lnSpc>
              <a:spcBef>
                <a:spcPct val="50000"/>
              </a:spcBef>
            </a:pPr>
            <a:r>
              <a:rPr sz="2400" dirty="0">
                <a:latin typeface="宋体" panose="02010600030101010101" pitchFamily="2" charset="-122"/>
                <a:ea typeface="宋体" panose="02010600030101010101" pitchFamily="2" charset="-122"/>
                <a:cs typeface="宋体" panose="02010600030101010101" pitchFamily="2" charset="-122"/>
              </a:rPr>
              <a:t>2.选 1 的情况 </a:t>
            </a:r>
            <a:endParaRPr sz="2400" dirty="0">
              <a:latin typeface="宋体" panose="02010600030101010101" pitchFamily="2" charset="-122"/>
              <a:ea typeface="宋体" panose="02010600030101010101" pitchFamily="2" charset="-122"/>
              <a:cs typeface="宋体" panose="02010600030101010101" pitchFamily="2" charset="-122"/>
            </a:endParaRPr>
          </a:p>
          <a:p>
            <a:pPr>
              <a:lnSpc>
                <a:spcPct val="90000"/>
              </a:lnSpc>
              <a:spcBef>
                <a:spcPct val="50000"/>
              </a:spcBef>
            </a:pP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那么就是其中一块肯定有一个 1，然后对n-1分成m-1块，即 f(n-1,m-1)。</a:t>
            </a:r>
            <a:endParaRPr sz="2400" dirty="0">
              <a:latin typeface="宋体" panose="02010600030101010101" pitchFamily="2" charset="-122"/>
              <a:ea typeface="宋体" panose="02010600030101010101" pitchFamily="2" charset="-122"/>
              <a:cs typeface="宋体" panose="02010600030101010101" pitchFamily="2" charset="-122"/>
            </a:endParaRPr>
          </a:p>
          <a:p>
            <a:pPr>
              <a:lnSpc>
                <a:spcPct val="90000"/>
              </a:lnSpc>
              <a:spcBef>
                <a:spcPct val="50000"/>
              </a:spcBef>
            </a:pP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所以总递推式为 f(n,m)=f(n-m,m)+f(n-1,m-1)</a:t>
            </a:r>
            <a:endParaRPr sz="2400" dirty="0">
              <a:latin typeface="宋体" panose="02010600030101010101" pitchFamily="2" charset="-122"/>
              <a:ea typeface="宋体" panose="02010600030101010101" pitchFamily="2" charset="-122"/>
              <a:cs typeface="宋体" panose="02010600030101010101" pitchFamily="2" charset="-122"/>
            </a:endParaRPr>
          </a:p>
          <a:p>
            <a:pPr>
              <a:lnSpc>
                <a:spcPct val="90000"/>
              </a:lnSpc>
              <a:spcBef>
                <a:spcPct val="50000"/>
              </a:spcBef>
            </a:pP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递归结束的条件是 </a:t>
            </a: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n=0 或 n</a:t>
            </a:r>
            <a:endParaRPr sz="2400" dirty="0">
              <a:latin typeface="宋体" panose="02010600030101010101" pitchFamily="2" charset="-122"/>
              <a:ea typeface="宋体" panose="02010600030101010101" pitchFamily="2" charset="-122"/>
              <a:cs typeface="宋体" panose="02010600030101010101" pitchFamily="2" charset="-122"/>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custDataLst>
              <p:tags r:id="rId1"/>
            </p:custDataLst>
          </p:nvPr>
        </p:nvPicPr>
        <p:blipFill>
          <a:blip r:embed="rId2"/>
          <a:stretch>
            <a:fillRect/>
          </a:stretch>
        </p:blipFill>
        <p:spPr>
          <a:xfrm>
            <a:off x="470535" y="1209675"/>
            <a:ext cx="8261985" cy="48755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2" name="图片 1"/>
          <p:cNvPicPr>
            <a:picLocks noChangeAspect="1"/>
          </p:cNvPicPr>
          <p:nvPr>
            <p:custDataLst>
              <p:tags r:id="rId1"/>
            </p:custDataLst>
          </p:nvPr>
        </p:nvPicPr>
        <p:blipFill>
          <a:blip r:embed="rId2"/>
          <a:stretch>
            <a:fillRect/>
          </a:stretch>
        </p:blipFill>
        <p:spPr>
          <a:xfrm>
            <a:off x="433705" y="1315085"/>
            <a:ext cx="8082915" cy="44475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2 [</a:t>
            </a:r>
            <a:r>
              <a:rPr lang="en-US" altLang="zh-CN" sz="3600" b="1" dirty="0" smtClean="0">
                <a:solidFill>
                  <a:schemeClr val="accent5">
                    <a:lumMod val="75000"/>
                  </a:schemeClr>
                </a:solidFill>
                <a:sym typeface="+mn-ea"/>
              </a:rPr>
              <a:t>3651</a:t>
            </a:r>
            <a:r>
              <a:rPr lang="en-US" altLang="zh-CN" sz="3600" b="1" dirty="0" smtClean="0">
                <a:solidFill>
                  <a:schemeClr val="accent5">
                    <a:lumMod val="75000"/>
                  </a:schemeClr>
                </a:solidFill>
                <a:sym typeface="+mn-ea"/>
              </a:rPr>
              <a:t>]: 生日蛋糕</a:t>
            </a:r>
            <a:endParaRPr lang="en-US" altLang="zh-CN" sz="3600" b="1" dirty="0" smtClean="0">
              <a:solidFill>
                <a:schemeClr val="accent5">
                  <a:lumMod val="75000"/>
                </a:schemeClr>
              </a:solidFill>
              <a:sym typeface="+mn-ea"/>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5" name="文本框 4"/>
          <p:cNvSpPr txBox="1"/>
          <p:nvPr/>
        </p:nvSpPr>
        <p:spPr>
          <a:xfrm>
            <a:off x="491490" y="1082040"/>
            <a:ext cx="8162925" cy="5631180"/>
          </a:xfrm>
          <a:prstGeom prst="rect">
            <a:avLst/>
          </a:prstGeom>
          <a:noFill/>
        </p:spPr>
        <p:txBody>
          <a:bodyPr wrap="square" rtlCol="0" anchor="t">
            <a:spAutoFit/>
          </a:bodyPr>
          <a:p>
            <a:pPr>
              <a:lnSpc>
                <a:spcPct val="150000"/>
              </a:lnSpc>
            </a:pPr>
            <a:r>
              <a:rPr lang="en-US" altLang="zh-CN" sz="2400">
                <a:latin typeface="宋体" panose="02010600030101010101" pitchFamily="2" charset="-122"/>
                <a:ea typeface="宋体" panose="02010600030101010101" pitchFamily="2" charset="-122"/>
                <a:cs typeface="宋体" panose="02010600030101010101" pitchFamily="2" charset="-122"/>
              </a:rPr>
              <a:t>   7</a:t>
            </a:r>
            <a:r>
              <a:rPr lang="zh-CN" altLang="en-US" sz="2400">
                <a:latin typeface="宋体" panose="02010600030101010101" pitchFamily="2" charset="-122"/>
                <a:ea typeface="宋体" panose="02010600030101010101" pitchFamily="2" charset="-122"/>
                <a:cs typeface="宋体" panose="02010600030101010101" pitchFamily="2" charset="-122"/>
              </a:rPr>
              <a:t>月17日是Mr.W的生日，ACM-THU为此要制作一个体积为Nπ的</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M层</a:t>
            </a:r>
            <a:r>
              <a:rPr lang="zh-CN" altLang="en-US" sz="2400">
                <a:latin typeface="宋体" panose="02010600030101010101" pitchFamily="2" charset="-122"/>
                <a:ea typeface="宋体" panose="02010600030101010101" pitchFamily="2" charset="-122"/>
                <a:cs typeface="宋体" panose="02010600030101010101" pitchFamily="2" charset="-122"/>
              </a:rPr>
              <a:t>生日蛋糕，每层都是一个圆柱体。</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设从下往上数第i(1 &lt;= i &lt;= M)层蛋糕是</a:t>
            </a: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rPr>
              <a:t>半径为Ri</a:t>
            </a:r>
            <a:r>
              <a:rPr lang="zh-CN" altLang="en-US" sz="2400">
                <a:latin typeface="宋体" panose="02010600030101010101" pitchFamily="2" charset="-122"/>
                <a:ea typeface="宋体" panose="02010600030101010101" pitchFamily="2" charset="-122"/>
                <a:cs typeface="宋体" panose="02010600030101010101" pitchFamily="2" charset="-122"/>
              </a:rPr>
              <a:t>, </a:t>
            </a: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rPr>
              <a:t>高度为Hi</a:t>
            </a:r>
            <a:r>
              <a:rPr lang="zh-CN" altLang="en-US" sz="2400">
                <a:latin typeface="宋体" panose="02010600030101010101" pitchFamily="2" charset="-122"/>
                <a:ea typeface="宋体" panose="02010600030101010101" pitchFamily="2" charset="-122"/>
                <a:cs typeface="宋体" panose="02010600030101010101" pitchFamily="2" charset="-122"/>
              </a:rPr>
              <a:t>的圆柱。当i &lt; M时，要求</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R</a:t>
            </a:r>
            <a:r>
              <a:rPr lang="zh-CN" altLang="en-US" sz="2400" baseline="-25000">
                <a:latin typeface="宋体" panose="02010600030101010101" pitchFamily="2" charset="-122"/>
                <a:ea typeface="宋体" panose="02010600030101010101" pitchFamily="2" charset="-122"/>
                <a:cs typeface="宋体" panose="02010600030101010101" pitchFamily="2" charset="-122"/>
              </a:rPr>
              <a:t>i</a:t>
            </a:r>
            <a:r>
              <a:rPr lang="zh-CN" altLang="en-US" sz="2400">
                <a:latin typeface="宋体" panose="02010600030101010101" pitchFamily="2" charset="-122"/>
                <a:ea typeface="宋体" panose="02010600030101010101" pitchFamily="2" charset="-122"/>
                <a:cs typeface="宋体" panose="02010600030101010101" pitchFamily="2" charset="-122"/>
              </a:rPr>
              <a:t> &gt; R</a:t>
            </a:r>
            <a:r>
              <a:rPr lang="zh-CN" altLang="en-US" sz="2400" baseline="-25000">
                <a:latin typeface="宋体" panose="02010600030101010101" pitchFamily="2" charset="-122"/>
                <a:ea typeface="宋体" panose="02010600030101010101" pitchFamily="2" charset="-122"/>
                <a:cs typeface="宋体" panose="02010600030101010101" pitchFamily="2" charset="-122"/>
              </a:rPr>
              <a:t>i+1</a:t>
            </a:r>
            <a:r>
              <a:rPr lang="en-US" altLang="zh-CN" sz="2400" baseline="-250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且</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H</a:t>
            </a:r>
            <a:r>
              <a:rPr lang="zh-CN" altLang="en-US" sz="2400" baseline="-25000">
                <a:latin typeface="宋体" panose="02010600030101010101" pitchFamily="2" charset="-122"/>
                <a:ea typeface="宋体" panose="02010600030101010101" pitchFamily="2" charset="-122"/>
                <a:cs typeface="宋体" panose="02010600030101010101" pitchFamily="2" charset="-122"/>
              </a:rPr>
              <a:t>i</a:t>
            </a:r>
            <a:r>
              <a:rPr lang="zh-CN" altLang="en-US" sz="2400">
                <a:latin typeface="宋体" panose="02010600030101010101" pitchFamily="2" charset="-122"/>
                <a:ea typeface="宋体" panose="02010600030101010101" pitchFamily="2" charset="-122"/>
                <a:cs typeface="宋体" panose="02010600030101010101" pitchFamily="2" charset="-122"/>
              </a:rPr>
              <a:t> &gt; H</a:t>
            </a:r>
            <a:r>
              <a:rPr lang="zh-CN" altLang="en-US" sz="2400" baseline="-25000">
                <a:latin typeface="宋体" panose="02010600030101010101" pitchFamily="2" charset="-122"/>
                <a:ea typeface="宋体" panose="02010600030101010101" pitchFamily="2" charset="-122"/>
                <a:cs typeface="宋体" panose="02010600030101010101" pitchFamily="2" charset="-122"/>
              </a:rPr>
              <a:t>i+1</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由于要在蛋糕上抹奶油，为尽可能节约经费，我们希望蛋糕外表面（最下一层的下底面除外）的面积Q最小。</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令Q = Sπ，请编程对给出的</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蛋糕的体积</a:t>
            </a:r>
            <a:r>
              <a:rPr lang="en-US" altLang="zh-CN"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rPr>
              <a:t>N</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和</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M，找出</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蛋糕的制作方案（适当的</a:t>
            </a:r>
            <a:r>
              <a:rPr lang="en-US" altLang="zh-CN" sz="2400" b="1">
                <a:highlight>
                  <a:srgbClr val="FFFF00"/>
                </a:highlight>
                <a:latin typeface="宋体" panose="02010600030101010101" pitchFamily="2" charset="-122"/>
                <a:ea typeface="宋体" panose="02010600030101010101" pitchFamily="2" charset="-122"/>
                <a:cs typeface="宋体" panose="02010600030101010101" pitchFamily="2" charset="-122"/>
              </a:rPr>
              <a:t> </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Ri</a:t>
            </a:r>
            <a:r>
              <a:rPr lang="en-US" altLang="zh-CN" sz="2400" b="1">
                <a:highlight>
                  <a:srgbClr val="FFFF00"/>
                </a:highlight>
                <a:latin typeface="宋体" panose="02010600030101010101" pitchFamily="2" charset="-122"/>
                <a:ea typeface="宋体" panose="02010600030101010101" pitchFamily="2" charset="-122"/>
                <a:cs typeface="宋体" panose="02010600030101010101" pitchFamily="2" charset="-122"/>
              </a:rPr>
              <a:t> </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和</a:t>
            </a:r>
            <a:r>
              <a:rPr lang="en-US" altLang="zh-CN" sz="2400" b="1">
                <a:highlight>
                  <a:srgbClr val="FFFF00"/>
                </a:highlight>
                <a:latin typeface="宋体" panose="02010600030101010101" pitchFamily="2" charset="-122"/>
                <a:ea typeface="宋体" panose="02010600030101010101" pitchFamily="2" charset="-122"/>
                <a:cs typeface="宋体" panose="02010600030101010101" pitchFamily="2" charset="-122"/>
              </a:rPr>
              <a:t> </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Hi</a:t>
            </a:r>
            <a:r>
              <a:rPr lang="en-US" altLang="zh-CN" sz="2400" b="1">
                <a:highlight>
                  <a:srgbClr val="FFFF00"/>
                </a:highlight>
                <a:latin typeface="宋体" panose="02010600030101010101" pitchFamily="2" charset="-122"/>
                <a:ea typeface="宋体" panose="02010600030101010101" pitchFamily="2" charset="-122"/>
                <a:cs typeface="宋体" panose="02010600030101010101" pitchFamily="2" charset="-122"/>
              </a:rPr>
              <a:t> </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的值），使S最小</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（除Q外，以上所有数据皆为正整数）</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a:t>
            </a:r>
            <a:r>
              <a:rPr lang="en-US" altLang="zh-CN" sz="3600" b="1" dirty="0" smtClean="0">
                <a:solidFill>
                  <a:schemeClr val="accent5">
                    <a:lumMod val="75000"/>
                  </a:schemeClr>
                </a:solidFill>
                <a:sym typeface="+mn-ea"/>
              </a:rPr>
              <a:t>3651</a:t>
            </a:r>
            <a:r>
              <a:rPr lang="en-US" altLang="zh-CN" sz="3600" b="1" dirty="0" smtClean="0">
                <a:solidFill>
                  <a:schemeClr val="accent5">
                    <a:lumMod val="75000"/>
                  </a:schemeClr>
                </a:solidFill>
                <a:sym typeface="+mn-ea"/>
              </a:rPr>
              <a:t>]: 生日蛋糕</a:t>
            </a:r>
            <a:endParaRPr lang="en-US" altLang="zh-CN" sz="3600" b="1" dirty="0" smtClean="0">
              <a:solidFill>
                <a:schemeClr val="accent5">
                  <a:lumMod val="75000"/>
                </a:schemeClr>
              </a:solidFill>
              <a:sym typeface="+mn-ea"/>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5" name="文本框 4"/>
          <p:cNvSpPr txBox="1"/>
          <p:nvPr/>
        </p:nvSpPr>
        <p:spPr>
          <a:xfrm>
            <a:off x="491490" y="1286510"/>
            <a:ext cx="8162925" cy="3784600"/>
          </a:xfrm>
          <a:prstGeom prst="rect">
            <a:avLst/>
          </a:prstGeom>
          <a:noFill/>
        </p:spPr>
        <p:txBody>
          <a:bodyPr wrap="square" rtlCol="0" anchor="t">
            <a:spAutoFit/>
          </a:bodyPr>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输入有两行，第一行为N（N &lt;= 10000），表示待制作的蛋糕的体积为N;第二行为M(M &lt;= 20)，表示蛋糕的层数为M。</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输出仅一行，是一个正整数S（若无解则S = 0）。</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样例输入</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100</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表示待制作的蛋糕的体积为N</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2</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表示蛋糕的层数为M</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样例输出</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68</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最小的</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蛋糕外表面的面积Q</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custDataLst>
              <p:tags r:id="rId1"/>
            </p:custDataLst>
          </p:nvPr>
        </p:nvPicPr>
        <p:blipFill>
          <a:blip r:embed="rId2"/>
          <a:stretch>
            <a:fillRect/>
          </a:stretch>
        </p:blipFill>
        <p:spPr>
          <a:xfrm>
            <a:off x="5782945" y="3164205"/>
            <a:ext cx="3194050" cy="310261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5" name="对象 14"/>
          <p:cNvGraphicFramePr/>
          <p:nvPr>
            <p:custDataLst>
              <p:tags r:id="rId1"/>
            </p:custDataLst>
          </p:nvPr>
        </p:nvGraphicFramePr>
        <p:xfrm>
          <a:off x="5893435" y="3658870"/>
          <a:ext cx="2961640" cy="2606040"/>
        </p:xfrm>
        <a:graphic>
          <a:graphicData uri="http://schemas.openxmlformats.org/presentationml/2006/ole">
            <mc:AlternateContent xmlns:mc="http://schemas.openxmlformats.org/markup-compatibility/2006">
              <mc:Choice xmlns:v="urn:schemas-microsoft-com:vml" Requires="v">
                <p:oleObj spid="_x0000_s16" name="" r:id="rId2" imgW="6070600" imgH="4552950" progId="Paint.Picture">
                  <p:embed/>
                </p:oleObj>
              </mc:Choice>
              <mc:Fallback>
                <p:oleObj name="" r:id="rId2" imgW="6070600" imgH="4552950" progId="Paint.Picture">
                  <p:embed/>
                  <p:pic>
                    <p:nvPicPr>
                      <p:cNvPr id="0" name="图片 15"/>
                      <p:cNvPicPr/>
                      <p:nvPr/>
                    </p:nvPicPr>
                    <p:blipFill>
                      <a:blip r:embed="rId3"/>
                      <a:stretch>
                        <a:fillRect/>
                      </a:stretch>
                    </p:blipFill>
                    <p:spPr>
                      <a:xfrm>
                        <a:off x="5893435" y="3658870"/>
                        <a:ext cx="2961640" cy="2606040"/>
                      </a:xfrm>
                      <a:prstGeom prst="rect">
                        <a:avLst/>
                      </a:prstGeom>
                    </p:spPr>
                  </p:pic>
                </p:oleObj>
              </mc:Fallback>
            </mc:AlternateContent>
          </a:graphicData>
        </a:graphic>
      </p:graphicFrame>
      <p:sp>
        <p:nvSpPr>
          <p:cNvPr id="3" name="内容占位符 2"/>
          <p:cNvSpPr>
            <a:spLocks noGrp="1"/>
          </p:cNvSpPr>
          <p:nvPr>
            <p:ph idx="1"/>
          </p:nvPr>
        </p:nvSpPr>
        <p:spPr>
          <a:xfrm>
            <a:off x="399415" y="1253490"/>
            <a:ext cx="8226425" cy="2716530"/>
          </a:xfrm>
        </p:spPr>
        <p:txBody>
          <a:bodyPr>
            <a:noAutofit/>
          </a:bodyPr>
          <a:p>
            <a:pPr marL="0" indent="0">
              <a:lnSpc>
                <a:spcPct val="100000"/>
              </a:lnSpc>
              <a:buNone/>
            </a:pPr>
            <a:r>
              <a:rPr lang="en-US" altLang="zh-CN" sz="2300">
                <a:latin typeface="宋体" panose="02010600030101010101" pitchFamily="2" charset="-122"/>
                <a:ea typeface="宋体" panose="02010600030101010101" pitchFamily="2" charset="-122"/>
                <a:cs typeface="宋体" panose="02010600030101010101" pitchFamily="2" charset="-122"/>
              </a:rPr>
              <a:t>   </a:t>
            </a:r>
            <a:r>
              <a:rPr lang="zh-CN" altLang="en-US" sz="2300">
                <a:latin typeface="宋体" panose="02010600030101010101" pitchFamily="2" charset="-122"/>
                <a:ea typeface="宋体" panose="02010600030101010101" pitchFamily="2" charset="-122"/>
                <a:cs typeface="宋体" panose="02010600030101010101" pitchFamily="2" charset="-122"/>
              </a:rPr>
              <a:t>首先理解题意：题目要求在确定体积</a:t>
            </a:r>
            <a:r>
              <a:rPr lang="en-US" altLang="zh-CN" sz="2300">
                <a:latin typeface="宋体" panose="02010600030101010101" pitchFamily="2" charset="-122"/>
                <a:ea typeface="宋体" panose="02010600030101010101" pitchFamily="2" charset="-122"/>
                <a:cs typeface="宋体" panose="02010600030101010101" pitchFamily="2" charset="-122"/>
              </a:rPr>
              <a:t>V</a:t>
            </a:r>
            <a:r>
              <a:rPr lang="zh-CN" altLang="en-US" sz="2300">
                <a:latin typeface="宋体" panose="02010600030101010101" pitchFamily="2" charset="-122"/>
                <a:ea typeface="宋体" panose="02010600030101010101" pitchFamily="2" charset="-122"/>
                <a:cs typeface="宋体" panose="02010600030101010101" pitchFamily="2" charset="-122"/>
              </a:rPr>
              <a:t>和层数</a:t>
            </a:r>
            <a:r>
              <a:rPr lang="en-US" altLang="zh-CN" sz="2300">
                <a:latin typeface="宋体" panose="02010600030101010101" pitchFamily="2" charset="-122"/>
                <a:ea typeface="宋体" panose="02010600030101010101" pitchFamily="2" charset="-122"/>
                <a:cs typeface="宋体" panose="02010600030101010101" pitchFamily="2" charset="-122"/>
              </a:rPr>
              <a:t>m</a:t>
            </a:r>
            <a:r>
              <a:rPr lang="zh-CN" altLang="en-US" sz="2300">
                <a:latin typeface="宋体" panose="02010600030101010101" pitchFamily="2" charset="-122"/>
                <a:ea typeface="宋体" panose="02010600030101010101" pitchFamily="2" charset="-122"/>
                <a:cs typeface="宋体" panose="02010600030101010101" pitchFamily="2" charset="-122"/>
              </a:rPr>
              <a:t>情况下，求最小的表面积。即在约数条件</a:t>
            </a:r>
            <a:r>
              <a:rPr lang="en-US" altLang="zh-CN" sz="2300">
                <a:latin typeface="宋体" panose="02010600030101010101" pitchFamily="2" charset="-122"/>
                <a:ea typeface="宋体" panose="02010600030101010101" pitchFamily="2" charset="-122"/>
                <a:cs typeface="宋体" panose="02010600030101010101" pitchFamily="2" charset="-122"/>
              </a:rPr>
              <a:t>V</a:t>
            </a:r>
            <a:r>
              <a:rPr lang="zh-CN" altLang="en-US" sz="2300">
                <a:latin typeface="宋体" panose="02010600030101010101" pitchFamily="2" charset="-122"/>
                <a:ea typeface="宋体" panose="02010600030101010101" pitchFamily="2" charset="-122"/>
                <a:cs typeface="宋体" panose="02010600030101010101" pitchFamily="2" charset="-122"/>
              </a:rPr>
              <a:t>和</a:t>
            </a:r>
            <a:r>
              <a:rPr lang="en-US" altLang="zh-CN" sz="2300">
                <a:latin typeface="宋体" panose="02010600030101010101" pitchFamily="2" charset="-122"/>
                <a:ea typeface="宋体" panose="02010600030101010101" pitchFamily="2" charset="-122"/>
                <a:cs typeface="宋体" panose="02010600030101010101" pitchFamily="2" charset="-122"/>
              </a:rPr>
              <a:t>m</a:t>
            </a:r>
            <a:r>
              <a:rPr lang="zh-CN" altLang="en-US" sz="2300">
                <a:latin typeface="宋体" panose="02010600030101010101" pitchFamily="2" charset="-122"/>
                <a:ea typeface="宋体" panose="02010600030101010101" pitchFamily="2" charset="-122"/>
                <a:cs typeface="宋体" panose="02010600030101010101" pitchFamily="2" charset="-122"/>
              </a:rPr>
              <a:t>的情况下，求最小的半径</a:t>
            </a:r>
            <a:r>
              <a:rPr lang="en-US" altLang="zh-CN" sz="2300">
                <a:latin typeface="宋体" panose="02010600030101010101" pitchFamily="2" charset="-122"/>
                <a:ea typeface="宋体" panose="02010600030101010101" pitchFamily="2" charset="-122"/>
                <a:cs typeface="宋体" panose="02010600030101010101" pitchFamily="2" charset="-122"/>
              </a:rPr>
              <a:t>ri</a:t>
            </a:r>
            <a:r>
              <a:rPr lang="zh-CN" altLang="en-US" sz="2300">
                <a:latin typeface="宋体" panose="02010600030101010101" pitchFamily="2" charset="-122"/>
                <a:ea typeface="宋体" panose="02010600030101010101" pitchFamily="2" charset="-122"/>
                <a:cs typeface="宋体" panose="02010600030101010101" pitchFamily="2" charset="-122"/>
              </a:rPr>
              <a:t>和高度</a:t>
            </a:r>
            <a:r>
              <a:rPr lang="en-US" altLang="zh-CN" sz="2300">
                <a:latin typeface="宋体" panose="02010600030101010101" pitchFamily="2" charset="-122"/>
                <a:ea typeface="宋体" panose="02010600030101010101" pitchFamily="2" charset="-122"/>
                <a:cs typeface="宋体" panose="02010600030101010101" pitchFamily="2" charset="-122"/>
              </a:rPr>
              <a:t>hi</a:t>
            </a:r>
            <a:r>
              <a:rPr lang="zh-CN" altLang="en-US" sz="2300">
                <a:latin typeface="宋体" panose="02010600030101010101" pitchFamily="2" charset="-122"/>
                <a:ea typeface="宋体" panose="02010600030101010101" pitchFamily="2" charset="-122"/>
                <a:cs typeface="宋体" panose="02010600030101010101" pitchFamily="2" charset="-122"/>
              </a:rPr>
              <a:t>。可以用枚举或搜索求解。同时还要求：从下到上的半径越来越小，高也越来越小。</a:t>
            </a:r>
            <a:endParaRPr lang="zh-CN" altLang="en-US" sz="2300">
              <a:latin typeface="宋体" panose="02010600030101010101" pitchFamily="2" charset="-122"/>
              <a:ea typeface="宋体" panose="02010600030101010101" pitchFamily="2" charset="-122"/>
              <a:cs typeface="宋体" panose="02010600030101010101" pitchFamily="2" charset="-122"/>
            </a:endParaRPr>
          </a:p>
          <a:p>
            <a:pPr marL="0" indent="457200">
              <a:lnSpc>
                <a:spcPct val="100000"/>
              </a:lnSpc>
              <a:buNone/>
            </a:pPr>
            <a:r>
              <a:rPr lang="zh-CN" altLang="en-US" sz="2300">
                <a:latin typeface="宋体" panose="02010600030101010101" pitchFamily="2" charset="-122"/>
                <a:ea typeface="宋体" panose="02010600030101010101" pitchFamily="2" charset="-122"/>
                <a:cs typeface="宋体" panose="02010600030101010101" pitchFamily="2" charset="-122"/>
              </a:rPr>
              <a:t>观察可的，所有的平面的表面积（红色部分）加起来就是底面的表面积，所以只要算侧面的表面积（绿色部分）就可以。</a:t>
            </a:r>
            <a:endParaRPr lang="en-US" altLang="zh-CN" sz="2300">
              <a:latin typeface="宋体" panose="02010600030101010101" pitchFamily="2" charset="-122"/>
              <a:ea typeface="宋体" panose="02010600030101010101" pitchFamily="2" charset="-122"/>
              <a:cs typeface="宋体" panose="02010600030101010101" pitchFamily="2" charset="-122"/>
            </a:endParaRPr>
          </a:p>
          <a:p>
            <a:pPr marL="0" indent="0">
              <a:lnSpc>
                <a:spcPct val="100000"/>
              </a:lnSpc>
              <a:buNone/>
            </a:pPr>
            <a:endParaRPr lang="en-US" altLang="zh-CN" sz="2300">
              <a:latin typeface="宋体" panose="02010600030101010101" pitchFamily="2" charset="-122"/>
              <a:ea typeface="宋体" panose="02010600030101010101" pitchFamily="2" charset="-122"/>
              <a:cs typeface="宋体" panose="02010600030101010101" pitchFamily="2" charset="-122"/>
            </a:endParaRPr>
          </a:p>
          <a:p>
            <a:pPr marL="0" indent="0">
              <a:lnSpc>
                <a:spcPct val="100000"/>
              </a:lnSpc>
              <a:buNone/>
            </a:pP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11266" name="标题 11265"/>
          <p:cNvSpPr>
            <a:spLocks noGrp="1"/>
          </p:cNvSpPr>
          <p:nvPr>
            <p:ph type="title"/>
          </p:nvPr>
        </p:nvSpPr>
        <p:spPr>
          <a:xfrm>
            <a:off x="628759" y="365126"/>
            <a:ext cx="7888070" cy="717225"/>
          </a:xfrm>
        </p:spPr>
        <p:txBody>
          <a:bodyPr anchor="ctr">
            <a:normAutofit/>
          </a:bodyPr>
          <a:p>
            <a:r>
              <a:rPr lang="zh-CN" altLang="en-US" sz="3600" b="1" dirty="0" smtClean="0">
                <a:solidFill>
                  <a:schemeClr val="accent5">
                    <a:lumMod val="75000"/>
                  </a:schemeClr>
                </a:solidFill>
              </a:rPr>
              <a:t>思路</a:t>
            </a:r>
            <a:endParaRPr lang="zh-CN" altLang="en-US" sz="3600" b="1" dirty="0" smtClean="0">
              <a:solidFill>
                <a:schemeClr val="accent5">
                  <a:lumMod val="75000"/>
                </a:schemeClr>
              </a:solidFill>
              <a:sym typeface="+mn-ea"/>
            </a:endParaRPr>
          </a:p>
        </p:txBody>
      </p:sp>
      <p:sp>
        <p:nvSpPr>
          <p:cNvPr id="6" name="文本框 5"/>
          <p:cNvSpPr txBox="1"/>
          <p:nvPr/>
        </p:nvSpPr>
        <p:spPr>
          <a:xfrm>
            <a:off x="399415" y="3830955"/>
            <a:ext cx="6059805" cy="2214880"/>
          </a:xfrm>
          <a:prstGeom prst="rect">
            <a:avLst/>
          </a:prstGeom>
          <a:noFill/>
        </p:spPr>
        <p:txBody>
          <a:bodyPr wrap="square" rtlCol="0" anchor="t">
            <a:spAutoFit/>
          </a:bodyPr>
          <a:p>
            <a:pPr marL="0" indent="0">
              <a:lnSpc>
                <a:spcPct val="100000"/>
              </a:lnSpc>
              <a:buNone/>
            </a:pPr>
            <a:r>
              <a:rPr lang="zh-CN" altLang="en-US" sz="2300">
                <a:latin typeface="宋体" panose="02010600030101010101" pitchFamily="2" charset="-122"/>
                <a:ea typeface="宋体" panose="02010600030101010101" pitchFamily="2" charset="-122"/>
                <a:cs typeface="宋体" panose="02010600030101010101" pitchFamily="2" charset="-122"/>
                <a:sym typeface="+mn-ea"/>
              </a:rPr>
              <a:t>红色面积</a:t>
            </a:r>
            <a:r>
              <a:rPr lang="en-US" altLang="zh-CN" sz="2300">
                <a:latin typeface="宋体" panose="02010600030101010101" pitchFamily="2" charset="-122"/>
                <a:ea typeface="宋体" panose="02010600030101010101" pitchFamily="2" charset="-122"/>
                <a:cs typeface="宋体" panose="02010600030101010101" pitchFamily="2" charset="-122"/>
                <a:sym typeface="+mn-ea"/>
              </a:rPr>
              <a:t> S1=</a:t>
            </a:r>
            <a:r>
              <a:rPr sz="2300">
                <a:latin typeface="宋体" panose="02010600030101010101" pitchFamily="2" charset="-122"/>
                <a:ea typeface="宋体" panose="02010600030101010101" pitchFamily="2" charset="-122"/>
                <a:cs typeface="宋体" panose="02010600030101010101" pitchFamily="2" charset="-122"/>
                <a:sym typeface="+mn-ea"/>
              </a:rPr>
              <a:t>π</a:t>
            </a:r>
            <a:r>
              <a:rPr lang="en-US" altLang="zh-CN" sz="2300">
                <a:latin typeface="宋体" panose="02010600030101010101" pitchFamily="2" charset="-122"/>
                <a:ea typeface="宋体" panose="02010600030101010101" pitchFamily="2" charset="-122"/>
                <a:cs typeface="宋体" panose="02010600030101010101" pitchFamily="2" charset="-122"/>
                <a:sym typeface="+mn-ea"/>
              </a:rPr>
              <a:t>*r</a:t>
            </a:r>
            <a:r>
              <a:rPr lang="en-US" altLang="zh-CN" sz="2300" baseline="-25000">
                <a:latin typeface="宋体" panose="02010600030101010101" pitchFamily="2" charset="-122"/>
                <a:ea typeface="宋体" panose="02010600030101010101" pitchFamily="2" charset="-122"/>
                <a:cs typeface="宋体" panose="02010600030101010101" pitchFamily="2" charset="-122"/>
                <a:sym typeface="+mn-ea"/>
              </a:rPr>
              <a:t>m</a:t>
            </a:r>
            <a:r>
              <a:rPr lang="en-US" altLang="zh-CN" sz="2300">
                <a:latin typeface="宋体" panose="02010600030101010101" pitchFamily="2" charset="-122"/>
                <a:ea typeface="宋体" panose="02010600030101010101" pitchFamily="2" charset="-122"/>
                <a:cs typeface="宋体" panose="02010600030101010101" pitchFamily="2" charset="-122"/>
                <a:sym typeface="+mn-ea"/>
              </a:rPr>
              <a:t>*r</a:t>
            </a:r>
            <a:r>
              <a:rPr lang="en-US" altLang="zh-CN" sz="2300" baseline="-25000">
                <a:latin typeface="宋体" panose="02010600030101010101" pitchFamily="2" charset="-122"/>
                <a:ea typeface="宋体" panose="02010600030101010101" pitchFamily="2" charset="-122"/>
                <a:cs typeface="宋体" panose="02010600030101010101" pitchFamily="2" charset="-122"/>
                <a:sym typeface="+mn-ea"/>
              </a:rPr>
              <a:t>m</a:t>
            </a:r>
            <a:endParaRPr lang="en-US" altLang="zh-CN" sz="230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00000"/>
              </a:lnSpc>
              <a:buNone/>
            </a:pPr>
            <a:endParaRPr lang="en-US" altLang="zh-CN" sz="230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00000"/>
              </a:lnSpc>
              <a:buNone/>
            </a:pPr>
            <a:r>
              <a:rPr sz="2300">
                <a:latin typeface="宋体" panose="02010600030101010101" pitchFamily="2" charset="-122"/>
                <a:ea typeface="宋体" panose="02010600030101010101" pitchFamily="2" charset="-122"/>
                <a:cs typeface="宋体" panose="02010600030101010101" pitchFamily="2" charset="-122"/>
              </a:rPr>
              <a:t>圆柱体</a:t>
            </a:r>
            <a:r>
              <a:rPr lang="zh-CN" sz="2300">
                <a:latin typeface="宋体" panose="02010600030101010101" pitchFamily="2" charset="-122"/>
                <a:ea typeface="宋体" panose="02010600030101010101" pitchFamily="2" charset="-122"/>
                <a:cs typeface="宋体" panose="02010600030101010101" pitchFamily="2" charset="-122"/>
              </a:rPr>
              <a:t>侧</a:t>
            </a:r>
            <a:r>
              <a:rPr sz="2300">
                <a:latin typeface="宋体" panose="02010600030101010101" pitchFamily="2" charset="-122"/>
                <a:ea typeface="宋体" panose="02010600030101010101" pitchFamily="2" charset="-122"/>
                <a:cs typeface="宋体" panose="02010600030101010101" pitchFamily="2" charset="-122"/>
              </a:rPr>
              <a:t>面积=2π</a:t>
            </a:r>
            <a:r>
              <a:rPr lang="en-US" sz="2300">
                <a:latin typeface="宋体" panose="02010600030101010101" pitchFamily="2" charset="-122"/>
                <a:ea typeface="宋体" panose="02010600030101010101" pitchFamily="2" charset="-122"/>
                <a:cs typeface="宋体" panose="02010600030101010101" pitchFamily="2" charset="-122"/>
              </a:rPr>
              <a:t>*</a:t>
            </a:r>
            <a:r>
              <a:rPr lang="zh-CN" altLang="en-US" sz="2300">
                <a:latin typeface="宋体" panose="02010600030101010101" pitchFamily="2" charset="-122"/>
                <a:ea typeface="宋体" panose="02010600030101010101" pitchFamily="2" charset="-122"/>
                <a:cs typeface="宋体" panose="02010600030101010101" pitchFamily="2" charset="-122"/>
              </a:rPr>
              <a:t>（</a:t>
            </a:r>
            <a:r>
              <a:rPr sz="2300">
                <a:latin typeface="宋体" panose="02010600030101010101" pitchFamily="2" charset="-122"/>
                <a:ea typeface="宋体" panose="02010600030101010101" pitchFamily="2" charset="-122"/>
                <a:cs typeface="宋体" panose="02010600030101010101" pitchFamily="2" charset="-122"/>
              </a:rPr>
              <a:t>r</a:t>
            </a:r>
            <a:r>
              <a:rPr lang="en-US" sz="2300" baseline="-25000">
                <a:latin typeface="宋体" panose="02010600030101010101" pitchFamily="2" charset="-122"/>
                <a:ea typeface="宋体" panose="02010600030101010101" pitchFamily="2" charset="-122"/>
                <a:cs typeface="宋体" panose="02010600030101010101" pitchFamily="2" charset="-122"/>
              </a:rPr>
              <a:t>1</a:t>
            </a:r>
            <a:r>
              <a:rPr sz="2300">
                <a:latin typeface="宋体" panose="02010600030101010101" pitchFamily="2" charset="-122"/>
                <a:ea typeface="宋体" panose="02010600030101010101" pitchFamily="2" charset="-122"/>
                <a:cs typeface="宋体" panose="02010600030101010101" pitchFamily="2" charset="-122"/>
              </a:rPr>
              <a:t>*h</a:t>
            </a:r>
            <a:r>
              <a:rPr lang="en-US" sz="2300" baseline="-25000">
                <a:latin typeface="宋体" panose="02010600030101010101" pitchFamily="2" charset="-122"/>
                <a:ea typeface="宋体" panose="02010600030101010101" pitchFamily="2" charset="-122"/>
                <a:cs typeface="宋体" panose="02010600030101010101" pitchFamily="2" charset="-122"/>
              </a:rPr>
              <a:t>1</a:t>
            </a:r>
            <a:r>
              <a:rPr lang="en-US" sz="2300">
                <a:latin typeface="宋体" panose="02010600030101010101" pitchFamily="2" charset="-122"/>
                <a:ea typeface="宋体" panose="02010600030101010101" pitchFamily="2" charset="-122"/>
                <a:cs typeface="宋体" panose="02010600030101010101" pitchFamily="2" charset="-122"/>
              </a:rPr>
              <a:t>+r</a:t>
            </a:r>
            <a:r>
              <a:rPr lang="en-US" sz="2300" baseline="-25000">
                <a:latin typeface="宋体" panose="02010600030101010101" pitchFamily="2" charset="-122"/>
                <a:ea typeface="宋体" panose="02010600030101010101" pitchFamily="2" charset="-122"/>
                <a:cs typeface="宋体" panose="02010600030101010101" pitchFamily="2" charset="-122"/>
              </a:rPr>
              <a:t>2</a:t>
            </a:r>
            <a:r>
              <a:rPr lang="en-US" sz="2300">
                <a:latin typeface="宋体" panose="02010600030101010101" pitchFamily="2" charset="-122"/>
                <a:ea typeface="宋体" panose="02010600030101010101" pitchFamily="2" charset="-122"/>
                <a:cs typeface="宋体" panose="02010600030101010101" pitchFamily="2" charset="-122"/>
              </a:rPr>
              <a:t>*h</a:t>
            </a:r>
            <a:r>
              <a:rPr lang="en-US" sz="2300" baseline="-25000">
                <a:latin typeface="宋体" panose="02010600030101010101" pitchFamily="2" charset="-122"/>
                <a:ea typeface="宋体" panose="02010600030101010101" pitchFamily="2" charset="-122"/>
                <a:cs typeface="宋体" panose="02010600030101010101" pitchFamily="2" charset="-122"/>
              </a:rPr>
              <a:t>2</a:t>
            </a:r>
            <a:r>
              <a:rPr lang="en-US" sz="2300">
                <a:latin typeface="宋体" panose="02010600030101010101" pitchFamily="2" charset="-122"/>
                <a:ea typeface="宋体" panose="02010600030101010101" pitchFamily="2" charset="-122"/>
                <a:cs typeface="宋体" panose="02010600030101010101" pitchFamily="2" charset="-122"/>
              </a:rPr>
              <a:t>+...+r</a:t>
            </a:r>
            <a:r>
              <a:rPr lang="en-US" sz="2300" baseline="-25000">
                <a:latin typeface="宋体" panose="02010600030101010101" pitchFamily="2" charset="-122"/>
                <a:ea typeface="宋体" panose="02010600030101010101" pitchFamily="2" charset="-122"/>
                <a:cs typeface="宋体" panose="02010600030101010101" pitchFamily="2" charset="-122"/>
              </a:rPr>
              <a:t>m</a:t>
            </a:r>
            <a:r>
              <a:rPr lang="en-US" sz="2300">
                <a:latin typeface="宋体" panose="02010600030101010101" pitchFamily="2" charset="-122"/>
                <a:ea typeface="宋体" panose="02010600030101010101" pitchFamily="2" charset="-122"/>
                <a:cs typeface="宋体" panose="02010600030101010101" pitchFamily="2" charset="-122"/>
              </a:rPr>
              <a:t>*h</a:t>
            </a:r>
            <a:r>
              <a:rPr lang="en-US" sz="2300" baseline="-25000">
                <a:latin typeface="宋体" panose="02010600030101010101" pitchFamily="2" charset="-122"/>
                <a:ea typeface="宋体" panose="02010600030101010101" pitchFamily="2" charset="-122"/>
                <a:cs typeface="宋体" panose="02010600030101010101" pitchFamily="2" charset="-122"/>
              </a:rPr>
              <a:t>m</a:t>
            </a:r>
            <a:r>
              <a:rPr lang="en-US" sz="2300">
                <a:latin typeface="宋体" panose="02010600030101010101" pitchFamily="2" charset="-122"/>
                <a:ea typeface="宋体" panose="02010600030101010101" pitchFamily="2" charset="-122"/>
                <a:cs typeface="宋体" panose="02010600030101010101" pitchFamily="2" charset="-122"/>
              </a:rPr>
              <a:t>)</a:t>
            </a:r>
            <a:endParaRPr lang="en-US" sz="2300">
              <a:latin typeface="宋体" panose="02010600030101010101" pitchFamily="2" charset="-122"/>
              <a:ea typeface="宋体" panose="02010600030101010101" pitchFamily="2" charset="-122"/>
              <a:cs typeface="宋体" panose="02010600030101010101" pitchFamily="2" charset="-122"/>
            </a:endParaRPr>
          </a:p>
          <a:p>
            <a:pPr marL="0" indent="0">
              <a:lnSpc>
                <a:spcPct val="100000"/>
              </a:lnSpc>
              <a:buNone/>
            </a:pPr>
            <a:endParaRPr sz="2300">
              <a:latin typeface="宋体" panose="02010600030101010101" pitchFamily="2" charset="-122"/>
              <a:ea typeface="宋体" panose="02010600030101010101" pitchFamily="2" charset="-122"/>
              <a:cs typeface="宋体" panose="02010600030101010101" pitchFamily="2" charset="-122"/>
            </a:endParaRPr>
          </a:p>
          <a:p>
            <a:pPr marL="0" indent="0">
              <a:lnSpc>
                <a:spcPct val="100000"/>
              </a:lnSpc>
              <a:buNone/>
            </a:pPr>
            <a:r>
              <a:rPr sz="2300">
                <a:latin typeface="宋体" panose="02010600030101010101" pitchFamily="2" charset="-122"/>
                <a:ea typeface="宋体" panose="02010600030101010101" pitchFamily="2" charset="-122"/>
                <a:cs typeface="宋体" panose="02010600030101010101" pitchFamily="2" charset="-122"/>
              </a:rPr>
              <a:t>圆柱体体积=πr</a:t>
            </a:r>
            <a:r>
              <a:rPr lang="en-US" sz="2300" baseline="-25000">
                <a:latin typeface="宋体" panose="02010600030101010101" pitchFamily="2" charset="-122"/>
                <a:ea typeface="宋体" panose="02010600030101010101" pitchFamily="2" charset="-122"/>
                <a:cs typeface="宋体" panose="02010600030101010101" pitchFamily="2" charset="-122"/>
              </a:rPr>
              <a:t>1</a:t>
            </a:r>
            <a:r>
              <a:rPr sz="2300">
                <a:latin typeface="宋体" panose="02010600030101010101" pitchFamily="2" charset="-122"/>
                <a:ea typeface="宋体" panose="02010600030101010101" pitchFamily="2" charset="-122"/>
                <a:cs typeface="宋体" panose="02010600030101010101" pitchFamily="2" charset="-122"/>
              </a:rPr>
              <a:t>²​*h​</a:t>
            </a:r>
            <a:r>
              <a:rPr lang="en-US" sz="2300" baseline="-25000">
                <a:latin typeface="宋体" panose="02010600030101010101" pitchFamily="2" charset="-122"/>
                <a:ea typeface="宋体" panose="02010600030101010101" pitchFamily="2" charset="-122"/>
                <a:cs typeface="宋体" panose="02010600030101010101" pitchFamily="2" charset="-122"/>
              </a:rPr>
              <a:t>1</a:t>
            </a:r>
            <a:r>
              <a:rPr lang="en-US" altLang="zh-CN" sz="2300">
                <a:latin typeface="宋体" panose="02010600030101010101" pitchFamily="2" charset="-122"/>
                <a:ea typeface="宋体" panose="02010600030101010101" pitchFamily="2" charset="-122"/>
                <a:cs typeface="宋体" panose="02010600030101010101" pitchFamily="2" charset="-122"/>
              </a:rPr>
              <a:t>+...+</a:t>
            </a:r>
            <a:r>
              <a:rPr sz="2300">
                <a:latin typeface="宋体" panose="02010600030101010101" pitchFamily="2" charset="-122"/>
                <a:ea typeface="宋体" panose="02010600030101010101" pitchFamily="2" charset="-122"/>
                <a:cs typeface="宋体" panose="02010600030101010101" pitchFamily="2" charset="-122"/>
                <a:sym typeface="+mn-ea"/>
              </a:rPr>
              <a:t>π</a:t>
            </a:r>
            <a:r>
              <a:rPr lang="en-US" sz="2300">
                <a:latin typeface="宋体" panose="02010600030101010101" pitchFamily="2" charset="-122"/>
                <a:ea typeface="宋体" panose="02010600030101010101" pitchFamily="2" charset="-122"/>
                <a:cs typeface="宋体" panose="02010600030101010101" pitchFamily="2" charset="-122"/>
                <a:sym typeface="+mn-ea"/>
              </a:rPr>
              <a:t>r</a:t>
            </a:r>
            <a:r>
              <a:rPr lang="en-US" sz="2300" baseline="-25000">
                <a:latin typeface="宋体" panose="02010600030101010101" pitchFamily="2" charset="-122"/>
                <a:ea typeface="宋体" panose="02010600030101010101" pitchFamily="2" charset="-122"/>
                <a:cs typeface="宋体" panose="02010600030101010101" pitchFamily="2" charset="-122"/>
                <a:sym typeface="+mn-ea"/>
              </a:rPr>
              <a:t>m</a:t>
            </a:r>
            <a:r>
              <a:rPr lang="en-US" sz="2300" baseline="30000">
                <a:latin typeface="宋体" panose="02010600030101010101" pitchFamily="2" charset="-122"/>
                <a:ea typeface="宋体" panose="02010600030101010101" pitchFamily="2" charset="-122"/>
                <a:cs typeface="宋体" panose="02010600030101010101" pitchFamily="2" charset="-122"/>
                <a:sym typeface="+mn-ea"/>
              </a:rPr>
              <a:t>2</a:t>
            </a:r>
            <a:r>
              <a:rPr lang="en-US" sz="2300">
                <a:latin typeface="宋体" panose="02010600030101010101" pitchFamily="2" charset="-122"/>
                <a:ea typeface="宋体" panose="02010600030101010101" pitchFamily="2" charset="-122"/>
                <a:cs typeface="宋体" panose="02010600030101010101" pitchFamily="2" charset="-122"/>
                <a:sym typeface="+mn-ea"/>
              </a:rPr>
              <a:t>*h</a:t>
            </a:r>
            <a:r>
              <a:rPr lang="en-US" sz="2300" baseline="-25000">
                <a:latin typeface="宋体" panose="02010600030101010101" pitchFamily="2" charset="-122"/>
                <a:ea typeface="宋体" panose="02010600030101010101" pitchFamily="2" charset="-122"/>
                <a:cs typeface="宋体" panose="02010600030101010101" pitchFamily="2" charset="-122"/>
                <a:sym typeface="+mn-ea"/>
              </a:rPr>
              <a:t>m</a:t>
            </a:r>
            <a:endParaRPr lang="zh-CN" altLang="en-US" sz="2300">
              <a:latin typeface="宋体" panose="02010600030101010101" pitchFamily="2" charset="-122"/>
              <a:ea typeface="宋体" panose="02010600030101010101" pitchFamily="2" charset="-122"/>
              <a:cs typeface="宋体" panose="02010600030101010101" pitchFamily="2" charset="-122"/>
            </a:endParaRPr>
          </a:p>
          <a:p>
            <a:pPr marL="0" indent="0">
              <a:lnSpc>
                <a:spcPct val="100000"/>
              </a:lnSpc>
              <a:buNone/>
            </a:pPr>
            <a:endParaRPr lang="zh-CN" altLang="en-US" sz="23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11266" name="标题 11265"/>
          <p:cNvSpPr>
            <a:spLocks noGrp="1"/>
          </p:cNvSpPr>
          <p:nvPr>
            <p:ph type="title"/>
          </p:nvPr>
        </p:nvSpPr>
        <p:spPr>
          <a:xfrm>
            <a:off x="628759" y="365126"/>
            <a:ext cx="7888070" cy="717225"/>
          </a:xfrm>
        </p:spPr>
        <p:txBody>
          <a:bodyPr anchor="ctr">
            <a:normAutofit/>
          </a:bodyPr>
          <a:p>
            <a:r>
              <a:rPr lang="zh-CN" altLang="en-US" sz="3600" b="1" dirty="0" smtClean="0">
                <a:solidFill>
                  <a:schemeClr val="accent5">
                    <a:lumMod val="75000"/>
                  </a:schemeClr>
                </a:solidFill>
              </a:rPr>
              <a:t>分析</a:t>
            </a:r>
            <a:r>
              <a:rPr lang="en-US" altLang="zh-CN" sz="3600" b="1" dirty="0" smtClean="0">
                <a:solidFill>
                  <a:schemeClr val="accent5">
                    <a:lumMod val="75000"/>
                  </a:schemeClr>
                </a:solidFill>
              </a:rPr>
              <a:t>1</a:t>
            </a:r>
            <a:r>
              <a:rPr lang="zh-CN" altLang="en-US" sz="3600" b="1" dirty="0" smtClean="0">
                <a:solidFill>
                  <a:schemeClr val="accent5">
                    <a:lumMod val="75000"/>
                  </a:schemeClr>
                </a:solidFill>
              </a:rPr>
              <a:t>：</a:t>
            </a:r>
            <a:r>
              <a:rPr lang="zh-CN" altLang="en-US" sz="2800" b="1" dirty="0" smtClean="0">
                <a:solidFill>
                  <a:schemeClr val="accent5">
                    <a:lumMod val="75000"/>
                  </a:schemeClr>
                </a:solidFill>
                <a:sym typeface="+mn-ea"/>
              </a:rPr>
              <a:t>优化搜索顺序</a:t>
            </a:r>
            <a:endParaRPr lang="zh-CN" altLang="en-US" sz="2800" b="1" dirty="0" smtClean="0">
              <a:solidFill>
                <a:schemeClr val="accent5">
                  <a:lumMod val="75000"/>
                </a:schemeClr>
              </a:solidFill>
              <a:sym typeface="+mn-ea"/>
            </a:endParaRPr>
          </a:p>
        </p:txBody>
      </p:sp>
      <p:sp>
        <p:nvSpPr>
          <p:cNvPr id="6" name="文本框 5"/>
          <p:cNvSpPr txBox="1"/>
          <p:nvPr/>
        </p:nvSpPr>
        <p:spPr>
          <a:xfrm>
            <a:off x="524510" y="1637030"/>
            <a:ext cx="8095615" cy="2568575"/>
          </a:xfrm>
          <a:prstGeom prst="rect">
            <a:avLst/>
          </a:prstGeom>
          <a:noFill/>
        </p:spPr>
        <p:txBody>
          <a:bodyPr wrap="square" rtlCol="0" anchor="t">
            <a:spAutoFit/>
          </a:bodyPr>
          <a:p>
            <a:pPr marL="0" indent="457200">
              <a:lnSpc>
                <a:spcPct val="100000"/>
              </a:lnSpc>
              <a:buNone/>
            </a:pPr>
            <a:r>
              <a:rPr lang="zh-CN" altLang="en-US" sz="2300">
                <a:latin typeface="宋体" panose="02010600030101010101" pitchFamily="2" charset="-122"/>
                <a:ea typeface="宋体" panose="02010600030101010101" pitchFamily="2" charset="-122"/>
                <a:cs typeface="宋体" panose="02010600030101010101" pitchFamily="2" charset="-122"/>
                <a:sym typeface="+mn-ea"/>
              </a:rPr>
              <a:t>自下而上搜索时，先处理大的体积，再处理小的体积；先处理大的体积，表明剩余的体积更小，分支就会越少（即给剩余部分的选择余地越少越好），符合</a:t>
            </a:r>
            <a:r>
              <a:rPr lang="en-US" altLang="zh-CN" sz="2300">
                <a:latin typeface="宋体" panose="02010600030101010101" pitchFamily="2" charset="-122"/>
                <a:ea typeface="宋体" panose="02010600030101010101" pitchFamily="2" charset="-122"/>
                <a:cs typeface="宋体" panose="02010600030101010101" pitchFamily="2" charset="-122"/>
                <a:sym typeface="+mn-ea"/>
              </a:rPr>
              <a:t>“</a:t>
            </a:r>
            <a:r>
              <a:rPr lang="zh-CN" altLang="en-US" sz="2300" b="1">
                <a:latin typeface="宋体" panose="02010600030101010101" pitchFamily="2" charset="-122"/>
                <a:ea typeface="宋体" panose="02010600030101010101" pitchFamily="2" charset="-122"/>
                <a:cs typeface="宋体" panose="02010600030101010101" pitchFamily="2" charset="-122"/>
                <a:sym typeface="+mn-ea"/>
              </a:rPr>
              <a:t>优化搜索顺序</a:t>
            </a:r>
            <a:r>
              <a:rPr lang="en-US" altLang="zh-CN" sz="2300">
                <a:latin typeface="宋体" panose="02010600030101010101" pitchFamily="2" charset="-122"/>
                <a:ea typeface="宋体" panose="02010600030101010101" pitchFamily="2" charset="-122"/>
                <a:cs typeface="宋体" panose="02010600030101010101" pitchFamily="2" charset="-122"/>
                <a:sym typeface="+mn-ea"/>
              </a:rPr>
              <a:t>”</a:t>
            </a:r>
            <a:r>
              <a:rPr lang="zh-CN" altLang="en-US" sz="2300">
                <a:latin typeface="宋体" panose="02010600030101010101" pitchFamily="2" charset="-122"/>
                <a:ea typeface="宋体" panose="02010600030101010101" pitchFamily="2" charset="-122"/>
                <a:cs typeface="宋体" panose="02010600030101010101" pitchFamily="2" charset="-122"/>
                <a:sym typeface="+mn-ea"/>
              </a:rPr>
              <a:t>策略。同时在枚举半径</a:t>
            </a:r>
            <a:r>
              <a:rPr lang="en-US" altLang="zh-CN" sz="2300">
                <a:latin typeface="宋体" panose="02010600030101010101" pitchFamily="2" charset="-122"/>
                <a:ea typeface="宋体" panose="02010600030101010101" pitchFamily="2" charset="-122"/>
                <a:cs typeface="宋体" panose="02010600030101010101" pitchFamily="2" charset="-122"/>
                <a:sym typeface="+mn-ea"/>
              </a:rPr>
              <a:t>r</a:t>
            </a:r>
            <a:r>
              <a:rPr lang="zh-CN" altLang="en-US" sz="2300">
                <a:latin typeface="宋体" panose="02010600030101010101" pitchFamily="2" charset="-122"/>
                <a:ea typeface="宋体" panose="02010600030101010101" pitchFamily="2" charset="-122"/>
                <a:cs typeface="宋体" panose="02010600030101010101" pitchFamily="2" charset="-122"/>
                <a:sym typeface="+mn-ea"/>
              </a:rPr>
              <a:t>和高度</a:t>
            </a:r>
            <a:r>
              <a:rPr lang="en-US" altLang="zh-CN" sz="2300">
                <a:latin typeface="宋体" panose="02010600030101010101" pitchFamily="2" charset="-122"/>
                <a:ea typeface="宋体" panose="02010600030101010101" pitchFamily="2" charset="-122"/>
                <a:cs typeface="宋体" panose="02010600030101010101" pitchFamily="2" charset="-122"/>
                <a:sym typeface="+mn-ea"/>
              </a:rPr>
              <a:t>h</a:t>
            </a:r>
            <a:r>
              <a:rPr lang="zh-CN" altLang="en-US" sz="2300">
                <a:latin typeface="宋体" panose="02010600030101010101" pitchFamily="2" charset="-122"/>
                <a:ea typeface="宋体" panose="02010600030101010101" pitchFamily="2" charset="-122"/>
                <a:cs typeface="宋体" panose="02010600030101010101" pitchFamily="2" charset="-122"/>
                <a:sym typeface="+mn-ea"/>
              </a:rPr>
              <a:t>时，先枚举半径再枚举高度，因为半径是平方级别，占的比重更大，同样半径和高度越大，给</a:t>
            </a:r>
            <a:r>
              <a:rPr lang="zh-CN" altLang="en-US" sz="2300">
                <a:latin typeface="宋体" panose="02010600030101010101" pitchFamily="2" charset="-122"/>
                <a:ea typeface="宋体" panose="02010600030101010101" pitchFamily="2" charset="-122"/>
                <a:cs typeface="宋体" panose="02010600030101010101" pitchFamily="2" charset="-122"/>
                <a:sym typeface="+mn-ea"/>
              </a:rPr>
              <a:t>剩余部分的选择余地就越少</a:t>
            </a:r>
            <a:r>
              <a:rPr lang="zh-CN" altLang="en-US" sz="2300">
                <a:latin typeface="宋体" panose="02010600030101010101" pitchFamily="2" charset="-122"/>
                <a:ea typeface="宋体" panose="02010600030101010101" pitchFamily="2" charset="-122"/>
                <a:cs typeface="宋体" panose="02010600030101010101" pitchFamily="2" charset="-122"/>
                <a:sym typeface="+mn-ea"/>
              </a:rPr>
              <a:t>。所以枚举时，半径和高度都从大到小搜索。</a:t>
            </a:r>
            <a:endParaRPr lang="en-US" altLang="zh-CN" sz="23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2" name="文本框 11"/>
          <p:cNvSpPr txBox="1"/>
          <p:nvPr/>
        </p:nvSpPr>
        <p:spPr>
          <a:xfrm>
            <a:off x="1111885" y="1193800"/>
            <a:ext cx="4572000" cy="445135"/>
          </a:xfrm>
          <a:prstGeom prst="rect">
            <a:avLst/>
          </a:prstGeom>
          <a:noFill/>
        </p:spPr>
        <p:txBody>
          <a:bodyPr wrap="square" rtlCol="0">
            <a:spAutoFit/>
          </a:bodyPr>
          <a:p>
            <a:r>
              <a:rPr lang="zh-CN" altLang="en-US" sz="2300">
                <a:latin typeface="宋体" panose="02010600030101010101" pitchFamily="2" charset="-122"/>
                <a:ea typeface="宋体" panose="02010600030101010101" pitchFamily="2" charset="-122"/>
                <a:cs typeface="宋体" panose="02010600030101010101" pitchFamily="2" charset="-122"/>
                <a:sym typeface="+mn-ea"/>
              </a:rPr>
              <a:t>如何考虑搜索的顺序？</a:t>
            </a:r>
            <a:endParaRPr lang="zh-CN" altLang="en-US" sz="2300">
              <a:latin typeface="宋体" panose="02010600030101010101" pitchFamily="2" charset="-122"/>
              <a:ea typeface="宋体" panose="02010600030101010101" pitchFamily="2" charset="-122"/>
              <a:cs typeface="宋体" panose="02010600030101010101" pitchFamily="2" charset="-122"/>
            </a:endParaRPr>
          </a:p>
        </p:txBody>
      </p:sp>
      <p:sp>
        <p:nvSpPr>
          <p:cNvPr id="13" name="文本框 12"/>
          <p:cNvSpPr txBox="1"/>
          <p:nvPr/>
        </p:nvSpPr>
        <p:spPr>
          <a:xfrm>
            <a:off x="524510" y="4205605"/>
            <a:ext cx="4572000" cy="1322070"/>
          </a:xfrm>
          <a:prstGeom prst="rect">
            <a:avLst/>
          </a:prstGeom>
          <a:noFill/>
        </p:spPr>
        <p:txBody>
          <a:bodyPr wrap="square" rtlCol="0" anchor="t">
            <a:spAutoFit/>
          </a:bodyPr>
          <a:p>
            <a:pPr marL="285750" indent="-285750">
              <a:buFont typeface="Arial" panose="020B0604020202020204" pitchFamily="34" charset="0"/>
              <a:buChar char="•"/>
            </a:pPr>
            <a:r>
              <a:rPr lang="zh-CN" altLang="en-US" sz="2000">
                <a:latin typeface="宋体" panose="02010600030101010101" pitchFamily="2" charset="-122"/>
                <a:ea typeface="宋体" panose="02010600030101010101" pitchFamily="2" charset="-122"/>
              </a:rPr>
              <a:t>层间：从下到上</a:t>
            </a:r>
            <a:endParaRPr lang="zh-CN" altLang="en-US" sz="2000">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r>
              <a:rPr lang="zh-CN" altLang="en-US" sz="2000">
                <a:latin typeface="宋体" panose="02010600030101010101" pitchFamily="2" charset="-122"/>
                <a:ea typeface="宋体" panose="02010600030101010101" pitchFamily="2" charset="-122"/>
              </a:rPr>
              <a:t>层内：先枚举半径再枚举高（半径相对于高来说对体积的影响较大），半径由大到小，高度由大到小</a:t>
            </a:r>
            <a:endParaRPr lang="zh-CN" altLang="en-US" sz="2000">
              <a:latin typeface="宋体" panose="02010600030101010101" pitchFamily="2" charset="-122"/>
              <a:ea typeface="宋体" panose="02010600030101010101" pitchFamily="2" charset="-122"/>
            </a:endParaRPr>
          </a:p>
        </p:txBody>
      </p:sp>
      <p:graphicFrame>
        <p:nvGraphicFramePr>
          <p:cNvPr id="15" name="对象 14"/>
          <p:cNvGraphicFramePr/>
          <p:nvPr>
            <p:custDataLst>
              <p:tags r:id="rId1"/>
            </p:custDataLst>
          </p:nvPr>
        </p:nvGraphicFramePr>
        <p:xfrm>
          <a:off x="6092190" y="3780155"/>
          <a:ext cx="2762885" cy="2506980"/>
        </p:xfrm>
        <a:graphic>
          <a:graphicData uri="http://schemas.openxmlformats.org/presentationml/2006/ole">
            <mc:AlternateContent xmlns:mc="http://schemas.openxmlformats.org/markup-compatibility/2006">
              <mc:Choice xmlns:v="urn:schemas-microsoft-com:vml" Requires="v">
                <p:oleObj spid="_x0000_s16" name="" r:id="rId2" imgW="6070600" imgH="4552950" progId="Paint.Picture">
                  <p:embed/>
                </p:oleObj>
              </mc:Choice>
              <mc:Fallback>
                <p:oleObj name="" r:id="rId2" imgW="6070600" imgH="4552950" progId="Paint.Picture">
                  <p:embed/>
                  <p:pic>
                    <p:nvPicPr>
                      <p:cNvPr id="0" name="图片 15"/>
                      <p:cNvPicPr/>
                      <p:nvPr/>
                    </p:nvPicPr>
                    <p:blipFill>
                      <a:blip r:embed="rId3"/>
                      <a:stretch>
                        <a:fillRect/>
                      </a:stretch>
                    </p:blipFill>
                    <p:spPr>
                      <a:xfrm>
                        <a:off x="6092190" y="3780155"/>
                        <a:ext cx="2762885" cy="2506980"/>
                      </a:xfrm>
                      <a:prstGeom prst="rect">
                        <a:avLst/>
                      </a:prstGeom>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custDataLst>
              <p:tags r:id="rId1"/>
            </p:custDataLst>
          </p:nvPr>
        </p:nvPicPr>
        <p:blipFill>
          <a:blip r:embed="rId2"/>
          <a:stretch>
            <a:fillRect/>
          </a:stretch>
        </p:blipFill>
        <p:spPr>
          <a:xfrm>
            <a:off x="351790" y="1263015"/>
            <a:ext cx="8521700" cy="26003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11266" name="标题 11265"/>
          <p:cNvSpPr>
            <a:spLocks noGrp="1"/>
          </p:cNvSpPr>
          <p:nvPr>
            <p:ph type="title"/>
          </p:nvPr>
        </p:nvSpPr>
        <p:spPr>
          <a:xfrm>
            <a:off x="628759" y="365126"/>
            <a:ext cx="7888070" cy="717225"/>
          </a:xfrm>
        </p:spPr>
        <p:txBody>
          <a:bodyPr anchor="ctr">
            <a:normAutofit/>
          </a:bodyPr>
          <a:p>
            <a:r>
              <a:rPr lang="zh-CN" altLang="en-US" sz="3600" b="1" dirty="0" smtClean="0">
                <a:solidFill>
                  <a:schemeClr val="accent5">
                    <a:lumMod val="75000"/>
                  </a:schemeClr>
                </a:solidFill>
              </a:rPr>
              <a:t>分析</a:t>
            </a:r>
            <a:r>
              <a:rPr lang="en-US" altLang="zh-CN" sz="3600" b="1" dirty="0" smtClean="0">
                <a:solidFill>
                  <a:schemeClr val="accent5">
                    <a:lumMod val="75000"/>
                  </a:schemeClr>
                </a:solidFill>
              </a:rPr>
              <a:t>2</a:t>
            </a:r>
            <a:r>
              <a:rPr lang="zh-CN" altLang="en-US" sz="3600" b="1" dirty="0" smtClean="0">
                <a:solidFill>
                  <a:schemeClr val="accent5">
                    <a:lumMod val="75000"/>
                  </a:schemeClr>
                </a:solidFill>
              </a:rPr>
              <a:t>：</a:t>
            </a:r>
            <a:r>
              <a:rPr lang="zh-CN" altLang="en-US" sz="2800" b="1" dirty="0" smtClean="0">
                <a:solidFill>
                  <a:schemeClr val="accent5">
                    <a:lumMod val="75000"/>
                  </a:schemeClr>
                </a:solidFill>
                <a:sym typeface="+mn-ea"/>
              </a:rPr>
              <a:t>可行性剪枝</a:t>
            </a:r>
            <a:endParaRPr lang="zh-CN" altLang="en-US" sz="2800" b="1" dirty="0" smtClean="0">
              <a:solidFill>
                <a:schemeClr val="accent5">
                  <a:lumMod val="75000"/>
                </a:schemeClr>
              </a:solidFill>
              <a:sym typeface="+mn-ea"/>
            </a:endParaRPr>
          </a:p>
        </p:txBody>
      </p:sp>
      <p:sp>
        <p:nvSpPr>
          <p:cNvPr id="6" name="文本框 5"/>
          <p:cNvSpPr txBox="1"/>
          <p:nvPr/>
        </p:nvSpPr>
        <p:spPr>
          <a:xfrm>
            <a:off x="475615" y="1699895"/>
            <a:ext cx="8144510" cy="3046095"/>
          </a:xfrm>
          <a:prstGeom prst="rect">
            <a:avLst/>
          </a:prstGeom>
          <a:noFill/>
        </p:spPr>
        <p:txBody>
          <a:bodyPr wrap="square" rtlCol="0" anchor="t">
            <a:spAutoFit/>
          </a:bodyPr>
          <a:p>
            <a:pPr marL="0" indent="457200">
              <a:lnSpc>
                <a:spcPct val="100000"/>
              </a:lnSpc>
              <a:buNone/>
            </a:pPr>
            <a:r>
              <a:rPr sz="2400">
                <a:latin typeface="宋体" panose="02010600030101010101" pitchFamily="2" charset="-122"/>
                <a:ea typeface="宋体" panose="02010600030101010101" pitchFamily="2" charset="-122"/>
                <a:cs typeface="宋体" panose="02010600030101010101" pitchFamily="2" charset="-122"/>
                <a:sym typeface="+mn-ea"/>
              </a:rPr>
              <a:t>记总体积为n，当前层位</a:t>
            </a:r>
            <a:r>
              <a:rPr lang="en-US" sz="2400">
                <a:latin typeface="宋体" panose="02010600030101010101" pitchFamily="2" charset="-122"/>
                <a:ea typeface="宋体" panose="02010600030101010101" pitchFamily="2" charset="-122"/>
                <a:cs typeface="宋体" panose="02010600030101010101" pitchFamily="2" charset="-122"/>
                <a:sym typeface="+mn-ea"/>
              </a:rPr>
              <a:t>u</a:t>
            </a:r>
            <a:r>
              <a:rPr sz="2400">
                <a:latin typeface="宋体" panose="02010600030101010101" pitchFamily="2" charset="-122"/>
                <a:ea typeface="宋体" panose="02010600030101010101" pitchFamily="2" charset="-122"/>
                <a:cs typeface="宋体" panose="02010600030101010101" pitchFamily="2" charset="-122"/>
                <a:sym typeface="+mn-ea"/>
              </a:rPr>
              <a:t>, 第</a:t>
            </a:r>
            <a:r>
              <a:rPr lang="en-US" sz="2400">
                <a:latin typeface="宋体" panose="02010600030101010101" pitchFamily="2" charset="-122"/>
                <a:ea typeface="宋体" panose="02010600030101010101" pitchFamily="2" charset="-122"/>
                <a:cs typeface="宋体" panose="02010600030101010101" pitchFamily="2" charset="-122"/>
                <a:sym typeface="+mn-ea"/>
              </a:rPr>
              <a:t>i</a:t>
            </a:r>
            <a:r>
              <a:rPr sz="2400">
                <a:latin typeface="宋体" panose="02010600030101010101" pitchFamily="2" charset="-122"/>
                <a:ea typeface="宋体" panose="02010600030101010101" pitchFamily="2" charset="-122"/>
                <a:cs typeface="宋体" panose="02010600030101010101" pitchFamily="2" charset="-122"/>
                <a:sym typeface="+mn-ea"/>
              </a:rPr>
              <a:t>层的高度为H</a:t>
            </a:r>
            <a:r>
              <a:rPr lang="en-US" sz="2400">
                <a:latin typeface="宋体" panose="02010600030101010101" pitchFamily="2" charset="-122"/>
                <a:ea typeface="宋体" panose="02010600030101010101" pitchFamily="2" charset="-122"/>
                <a:cs typeface="宋体" panose="02010600030101010101" pitchFamily="2" charset="-122"/>
                <a:sym typeface="+mn-ea"/>
              </a:rPr>
              <a:t>u</a:t>
            </a:r>
            <a:r>
              <a:rPr sz="2400">
                <a:latin typeface="宋体" panose="02010600030101010101" pitchFamily="2" charset="-122"/>
                <a:ea typeface="宋体" panose="02010600030101010101" pitchFamily="2" charset="-122"/>
                <a:cs typeface="宋体" panose="02010600030101010101" pitchFamily="2" charset="-122"/>
                <a:sym typeface="+mn-ea"/>
              </a:rPr>
              <a:t>, 半径为R</a:t>
            </a:r>
            <a:r>
              <a:rPr lang="en-US" sz="2400">
                <a:latin typeface="宋体" panose="02010600030101010101" pitchFamily="2" charset="-122"/>
                <a:ea typeface="宋体" panose="02010600030101010101" pitchFamily="2" charset="-122"/>
                <a:cs typeface="宋体" panose="02010600030101010101" pitchFamily="2" charset="-122"/>
                <a:sym typeface="+mn-ea"/>
              </a:rPr>
              <a:t>u</a:t>
            </a:r>
            <a:r>
              <a:rPr sz="2400">
                <a:latin typeface="宋体" panose="02010600030101010101" pitchFamily="2" charset="-122"/>
                <a:ea typeface="宋体" panose="02010600030101010101" pitchFamily="2" charset="-122"/>
                <a:cs typeface="宋体" panose="02010600030101010101" pitchFamily="2" charset="-122"/>
                <a:sym typeface="+mn-ea"/>
              </a:rPr>
              <a:t>， 体积为V</a:t>
            </a:r>
            <a:r>
              <a:rPr lang="en-US" sz="2400">
                <a:latin typeface="宋体" panose="02010600030101010101" pitchFamily="2" charset="-122"/>
                <a:ea typeface="宋体" panose="02010600030101010101" pitchFamily="2" charset="-122"/>
                <a:cs typeface="宋体" panose="02010600030101010101" pitchFamily="2" charset="-122"/>
                <a:sym typeface="+mn-ea"/>
              </a:rPr>
              <a:t>u</a:t>
            </a:r>
            <a:r>
              <a:rPr sz="2400">
                <a:latin typeface="宋体" panose="02010600030101010101" pitchFamily="2" charset="-122"/>
                <a:ea typeface="宋体" panose="02010600030101010101" pitchFamily="2" charset="-122"/>
                <a:cs typeface="宋体" panose="02010600030101010101" pitchFamily="2" charset="-122"/>
                <a:sym typeface="+mn-ea"/>
              </a:rPr>
              <a:t>, 第m</a:t>
            </a:r>
            <a:r>
              <a:rPr lang="en-US" sz="2400">
                <a:latin typeface="宋体" panose="02010600030101010101" pitchFamily="2" charset="-122"/>
                <a:ea typeface="宋体" panose="02010600030101010101" pitchFamily="2" charset="-122"/>
                <a:cs typeface="宋体" panose="02010600030101010101" pitchFamily="2" charset="-122"/>
                <a:sym typeface="+mn-ea"/>
              </a:rPr>
              <a:t> </a:t>
            </a:r>
            <a:r>
              <a:rPr sz="2400">
                <a:latin typeface="宋体" panose="02010600030101010101" pitchFamily="2" charset="-122"/>
                <a:ea typeface="宋体" panose="02010600030101010101" pitchFamily="2" charset="-122"/>
                <a:cs typeface="宋体" panose="02010600030101010101" pitchFamily="2" charset="-122"/>
                <a:sym typeface="+mn-ea"/>
              </a:rPr>
              <a:t>层到第</a:t>
            </a:r>
            <a:r>
              <a:rPr lang="en-US" sz="2400">
                <a:latin typeface="宋体" panose="02010600030101010101" pitchFamily="2" charset="-122"/>
                <a:ea typeface="宋体" panose="02010600030101010101" pitchFamily="2" charset="-122"/>
                <a:cs typeface="宋体" panose="02010600030101010101" pitchFamily="2" charset="-122"/>
                <a:sym typeface="+mn-ea"/>
              </a:rPr>
              <a:t> u </a:t>
            </a:r>
            <a:r>
              <a:rPr sz="2400">
                <a:latin typeface="宋体" panose="02010600030101010101" pitchFamily="2" charset="-122"/>
                <a:ea typeface="宋体" panose="02010600030101010101" pitchFamily="2" charset="-122"/>
                <a:cs typeface="宋体" panose="02010600030101010101" pitchFamily="2" charset="-122"/>
                <a:sym typeface="+mn-ea"/>
              </a:rPr>
              <a:t>层体积的累计值</a:t>
            </a:r>
            <a:r>
              <a:rPr lang="en-US" sz="2400">
                <a:latin typeface="宋体" panose="02010600030101010101" pitchFamily="2" charset="-122"/>
                <a:ea typeface="宋体" panose="02010600030101010101" pitchFamily="2" charset="-122"/>
                <a:cs typeface="宋体" panose="02010600030101010101" pitchFamily="2" charset="-122"/>
                <a:sym typeface="+mn-ea"/>
              </a:rPr>
              <a:t> </a:t>
            </a:r>
            <a:r>
              <a:rPr sz="2400">
                <a:latin typeface="宋体" panose="02010600030101010101" pitchFamily="2" charset="-122"/>
                <a:ea typeface="宋体" panose="02010600030101010101" pitchFamily="2" charset="-122"/>
                <a:cs typeface="宋体" panose="02010600030101010101" pitchFamily="2" charset="-122"/>
                <a:sym typeface="+mn-ea"/>
              </a:rPr>
              <a:t>V</a:t>
            </a:r>
            <a:r>
              <a:rPr lang="zh-CN" sz="2400">
                <a:latin typeface="宋体" panose="02010600030101010101" pitchFamily="2" charset="-122"/>
                <a:ea typeface="宋体" panose="02010600030101010101" pitchFamily="2" charset="-122"/>
                <a:cs typeface="宋体" panose="02010600030101010101" pitchFamily="2" charset="-122"/>
                <a:sym typeface="+mn-ea"/>
              </a:rPr>
              <a:t>。</a:t>
            </a:r>
            <a:r>
              <a:rPr sz="2400">
                <a:latin typeface="宋体" panose="02010600030101010101" pitchFamily="2" charset="-122"/>
                <a:ea typeface="宋体" panose="02010600030101010101" pitchFamily="2" charset="-122"/>
                <a:cs typeface="宋体" panose="02010600030101010101" pitchFamily="2" charset="-122"/>
                <a:sym typeface="+mn-ea"/>
              </a:rPr>
              <a:t>对于</a:t>
            </a:r>
            <a:r>
              <a:rPr lang="en-US" sz="2400">
                <a:latin typeface="宋体" panose="02010600030101010101" pitchFamily="2" charset="-122"/>
                <a:ea typeface="宋体" panose="02010600030101010101" pitchFamily="2" charset="-122"/>
                <a:cs typeface="宋体" panose="02010600030101010101" pitchFamily="2" charset="-122"/>
                <a:sym typeface="+mn-ea"/>
              </a:rPr>
              <a:t> </a:t>
            </a:r>
            <a:r>
              <a:rPr sz="2400">
                <a:latin typeface="宋体" panose="02010600030101010101" pitchFamily="2" charset="-122"/>
                <a:ea typeface="宋体" panose="02010600030101010101" pitchFamily="2" charset="-122"/>
                <a:cs typeface="宋体" panose="02010600030101010101" pitchFamily="2" charset="-122"/>
                <a:sym typeface="+mn-ea"/>
              </a:rPr>
              <a:t>R, 当前为第</a:t>
            </a:r>
            <a:r>
              <a:rPr lang="en-US" sz="2400">
                <a:latin typeface="宋体" panose="02010600030101010101" pitchFamily="2" charset="-122"/>
                <a:ea typeface="宋体" panose="02010600030101010101" pitchFamily="2" charset="-122"/>
                <a:cs typeface="宋体" panose="02010600030101010101" pitchFamily="2" charset="-122"/>
                <a:sym typeface="+mn-ea"/>
              </a:rPr>
              <a:t> u </a:t>
            </a:r>
            <a:r>
              <a:rPr sz="2400">
                <a:latin typeface="宋体" panose="02010600030101010101" pitchFamily="2" charset="-122"/>
                <a:ea typeface="宋体" panose="02010600030101010101" pitchFamily="2" charset="-122"/>
                <a:cs typeface="宋体" panose="02010600030101010101" pitchFamily="2" charset="-122"/>
                <a:sym typeface="+mn-ea"/>
              </a:rPr>
              <a:t>层, 第</a:t>
            </a:r>
            <a:r>
              <a:rPr lang="en-US" sz="2400">
                <a:latin typeface="宋体" panose="02010600030101010101" pitchFamily="2" charset="-122"/>
                <a:ea typeface="宋体" panose="02010600030101010101" pitchFamily="2" charset="-122"/>
                <a:cs typeface="宋体" panose="02010600030101010101" pitchFamily="2" charset="-122"/>
                <a:sym typeface="+mn-ea"/>
              </a:rPr>
              <a:t> u </a:t>
            </a:r>
            <a:r>
              <a:rPr sz="2400">
                <a:latin typeface="宋体" panose="02010600030101010101" pitchFamily="2" charset="-122"/>
                <a:ea typeface="宋体" panose="02010600030101010101" pitchFamily="2" charset="-122"/>
                <a:cs typeface="宋体" panose="02010600030101010101" pitchFamily="2" charset="-122"/>
                <a:sym typeface="+mn-ea"/>
              </a:rPr>
              <a:t>层的体积为Vu。R</a:t>
            </a:r>
            <a:r>
              <a:rPr lang="en-US" sz="2400">
                <a:latin typeface="宋体" panose="02010600030101010101" pitchFamily="2" charset="-122"/>
                <a:ea typeface="宋体" panose="02010600030101010101" pitchFamily="2" charset="-122"/>
                <a:cs typeface="宋体" panose="02010600030101010101" pitchFamily="2" charset="-122"/>
                <a:sym typeface="+mn-ea"/>
              </a:rPr>
              <a:t> </a:t>
            </a:r>
            <a:r>
              <a:rPr sz="2400">
                <a:latin typeface="宋体" panose="02010600030101010101" pitchFamily="2" charset="-122"/>
                <a:ea typeface="宋体" panose="02010600030101010101" pitchFamily="2" charset="-122"/>
                <a:cs typeface="宋体" panose="02010600030101010101" pitchFamily="2" charset="-122"/>
                <a:sym typeface="+mn-ea"/>
              </a:rPr>
              <a:t>最小的取值应该是当前的层号</a:t>
            </a:r>
            <a:r>
              <a:rPr lang="en-US" sz="2400">
                <a:latin typeface="宋体" panose="02010600030101010101" pitchFamily="2" charset="-122"/>
                <a:ea typeface="宋体" panose="02010600030101010101" pitchFamily="2" charset="-122"/>
                <a:cs typeface="宋体" panose="02010600030101010101" pitchFamily="2" charset="-122"/>
                <a:sym typeface="+mn-ea"/>
              </a:rPr>
              <a:t>u</a:t>
            </a:r>
            <a:r>
              <a:rPr lang="en-US" sz="240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上面还有</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u</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1,u-2,..1</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层，第</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u</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层的最小半径为</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i</a:t>
            </a:r>
            <a:r>
              <a:rPr lang="en-US" sz="2400">
                <a:latin typeface="宋体" panose="02010600030101010101" pitchFamily="2" charset="-122"/>
                <a:ea typeface="宋体" panose="02010600030101010101" pitchFamily="2" charset="-122"/>
                <a:cs typeface="宋体" panose="02010600030101010101" pitchFamily="2" charset="-122"/>
                <a:sym typeface="+mn-ea"/>
              </a:rPr>
              <a:t>)</a:t>
            </a:r>
            <a:r>
              <a:rPr sz="2400">
                <a:latin typeface="宋体" panose="02010600030101010101" pitchFamily="2" charset="-122"/>
                <a:ea typeface="宋体" panose="02010600030101010101" pitchFamily="2" charset="-122"/>
                <a:cs typeface="宋体" panose="02010600030101010101" pitchFamily="2" charset="-122"/>
                <a:sym typeface="+mn-ea"/>
              </a:rPr>
              <a:t> ，R的最大值应该由两部分决定</a:t>
            </a:r>
            <a:endParaRPr sz="2400">
              <a:latin typeface="宋体" panose="02010600030101010101" pitchFamily="2" charset="-122"/>
              <a:ea typeface="宋体" panose="02010600030101010101" pitchFamily="2" charset="-122"/>
              <a:cs typeface="宋体" panose="02010600030101010101" pitchFamily="2" charset="-122"/>
              <a:sym typeface="+mn-ea"/>
            </a:endParaRPr>
          </a:p>
          <a:p>
            <a:pPr marL="800100" lvl="1" indent="-342900">
              <a:lnSpc>
                <a:spcPct val="100000"/>
              </a:lnSpc>
              <a:buFont typeface="Arial" panose="020B0604020202020204" pitchFamily="34" charset="0"/>
              <a:buChar char="•"/>
            </a:pPr>
            <a:r>
              <a:rPr lang="en-US" sz="2400">
                <a:latin typeface="宋体" panose="02010600030101010101" pitchFamily="2" charset="-122"/>
                <a:ea typeface="宋体" panose="02010600030101010101" pitchFamily="2" charset="-122"/>
                <a:cs typeface="宋体" panose="02010600030101010101" pitchFamily="2" charset="-122"/>
                <a:sym typeface="+mn-ea"/>
              </a:rPr>
              <a:t>u </a:t>
            </a:r>
            <a:r>
              <a:rPr sz="2400">
                <a:latin typeface="宋体" panose="02010600030101010101" pitchFamily="2" charset="-122"/>
                <a:ea typeface="宋体" panose="02010600030101010101" pitchFamily="2" charset="-122"/>
                <a:cs typeface="宋体" panose="02010600030101010101" pitchFamily="2" charset="-122"/>
                <a:sym typeface="+mn-ea"/>
              </a:rPr>
              <a:t>+1层的半径减1, </a:t>
            </a:r>
            <a:r>
              <a:rPr lang="zh-CN" sz="2400">
                <a:latin typeface="宋体" panose="02010600030101010101" pitchFamily="2" charset="-122"/>
                <a:ea typeface="宋体" panose="02010600030101010101" pitchFamily="2" charset="-122"/>
                <a:cs typeface="宋体" panose="02010600030101010101" pitchFamily="2" charset="-122"/>
                <a:sym typeface="+mn-ea"/>
              </a:rPr>
              <a:t>即</a:t>
            </a:r>
            <a:r>
              <a:rPr sz="2400">
                <a:latin typeface="宋体" panose="02010600030101010101" pitchFamily="2" charset="-122"/>
                <a:ea typeface="宋体" panose="02010600030101010101" pitchFamily="2" charset="-122"/>
                <a:cs typeface="宋体" panose="02010600030101010101" pitchFamily="2" charset="-122"/>
                <a:sym typeface="+mn-ea"/>
              </a:rPr>
              <a:t>R</a:t>
            </a:r>
            <a:r>
              <a:rPr lang="en-US" sz="2400" baseline="-25000">
                <a:latin typeface="宋体" panose="02010600030101010101" pitchFamily="2" charset="-122"/>
                <a:ea typeface="宋体" panose="02010600030101010101" pitchFamily="2" charset="-122"/>
                <a:cs typeface="宋体" panose="02010600030101010101" pitchFamily="2" charset="-122"/>
                <a:sym typeface="+mn-ea"/>
              </a:rPr>
              <a:t>u</a:t>
            </a:r>
            <a:r>
              <a:rPr sz="2400" baseline="-25000">
                <a:latin typeface="宋体" panose="02010600030101010101" pitchFamily="2" charset="-122"/>
                <a:ea typeface="宋体" panose="02010600030101010101" pitchFamily="2" charset="-122"/>
                <a:cs typeface="宋体" panose="02010600030101010101" pitchFamily="2" charset="-122"/>
                <a:sym typeface="+mn-ea"/>
              </a:rPr>
              <a:t>+1</a:t>
            </a:r>
            <a:r>
              <a:rPr lang="en-US" sz="2400">
                <a:latin typeface="宋体" panose="02010600030101010101" pitchFamily="2" charset="-122"/>
                <a:ea typeface="宋体" panose="02010600030101010101" pitchFamily="2" charset="-122"/>
                <a:cs typeface="宋体" panose="02010600030101010101" pitchFamily="2" charset="-122"/>
                <a:sym typeface="+mn-ea"/>
              </a:rPr>
              <a:t>-</a:t>
            </a:r>
            <a:r>
              <a:rPr sz="2400">
                <a:latin typeface="宋体" panose="02010600030101010101" pitchFamily="2" charset="-122"/>
                <a:ea typeface="宋体" panose="02010600030101010101" pitchFamily="2" charset="-122"/>
                <a:cs typeface="宋体" panose="02010600030101010101" pitchFamily="2" charset="-122"/>
                <a:sym typeface="+mn-ea"/>
              </a:rPr>
              <a:t>1</a:t>
            </a:r>
            <a:endParaRPr sz="2400">
              <a:latin typeface="宋体" panose="02010600030101010101" pitchFamily="2" charset="-122"/>
              <a:ea typeface="宋体" panose="02010600030101010101" pitchFamily="2" charset="-122"/>
              <a:cs typeface="宋体" panose="02010600030101010101" pitchFamily="2" charset="-122"/>
              <a:sym typeface="+mn-ea"/>
            </a:endParaRPr>
          </a:p>
          <a:p>
            <a:pPr marL="800100" lvl="1" indent="-342900">
              <a:lnSpc>
                <a:spcPct val="100000"/>
              </a:lnSpc>
              <a:buFont typeface="Arial" panose="020B0604020202020204" pitchFamily="34" charset="0"/>
              <a:buChar char="•"/>
            </a:pPr>
            <a:r>
              <a:rPr sz="2400">
                <a:latin typeface="宋体" panose="02010600030101010101" pitchFamily="2" charset="-122"/>
                <a:ea typeface="宋体" panose="02010600030101010101" pitchFamily="2" charset="-122"/>
                <a:cs typeface="宋体" panose="02010600030101010101" pitchFamily="2" charset="-122"/>
                <a:sym typeface="+mn-ea"/>
              </a:rPr>
              <a:t>第</a:t>
            </a:r>
            <a:r>
              <a:rPr lang="en-US" sz="2400">
                <a:latin typeface="宋体" panose="02010600030101010101" pitchFamily="2" charset="-122"/>
                <a:ea typeface="宋体" panose="02010600030101010101" pitchFamily="2" charset="-122"/>
                <a:cs typeface="宋体" panose="02010600030101010101" pitchFamily="2" charset="-122"/>
                <a:sym typeface="+mn-ea"/>
              </a:rPr>
              <a:t>u</a:t>
            </a:r>
            <a:r>
              <a:rPr sz="2400">
                <a:latin typeface="宋体" panose="02010600030101010101" pitchFamily="2" charset="-122"/>
                <a:ea typeface="宋体" panose="02010600030101010101" pitchFamily="2" charset="-122"/>
                <a:cs typeface="宋体" panose="02010600030101010101" pitchFamily="2" charset="-122"/>
                <a:sym typeface="+mn-ea"/>
              </a:rPr>
              <a:t>层体积的最大值除第</a:t>
            </a:r>
            <a:r>
              <a:rPr lang="en-US" sz="2400">
                <a:latin typeface="宋体" panose="02010600030101010101" pitchFamily="2" charset="-122"/>
                <a:ea typeface="宋体" panose="02010600030101010101" pitchFamily="2" charset="-122"/>
                <a:cs typeface="宋体" panose="02010600030101010101" pitchFamily="2" charset="-122"/>
                <a:sym typeface="+mn-ea"/>
              </a:rPr>
              <a:t>u</a:t>
            </a:r>
            <a:r>
              <a:rPr sz="2400">
                <a:latin typeface="宋体" panose="02010600030101010101" pitchFamily="2" charset="-122"/>
                <a:ea typeface="宋体" panose="02010600030101010101" pitchFamily="2" charset="-122"/>
                <a:cs typeface="宋体" panose="02010600030101010101" pitchFamily="2" charset="-122"/>
                <a:sym typeface="+mn-ea"/>
              </a:rPr>
              <a:t>层高度的最小值</a:t>
            </a:r>
            <a:r>
              <a:rPr lang="en-US" sz="2400">
                <a:latin typeface="宋体" panose="02010600030101010101" pitchFamily="2" charset="-122"/>
                <a:ea typeface="宋体" panose="02010600030101010101" pitchFamily="2" charset="-122"/>
                <a:cs typeface="宋体" panose="02010600030101010101" pitchFamily="2" charset="-122"/>
                <a:sym typeface="+mn-ea"/>
              </a:rPr>
              <a:t>u</a:t>
            </a:r>
            <a:endParaRPr sz="2400">
              <a:latin typeface="宋体" panose="02010600030101010101" pitchFamily="2" charset="-122"/>
              <a:ea typeface="宋体" panose="02010600030101010101" pitchFamily="2" charset="-122"/>
              <a:cs typeface="宋体" panose="02010600030101010101" pitchFamily="2" charset="-122"/>
              <a:sym typeface="+mn-ea"/>
            </a:endParaRPr>
          </a:p>
          <a:p>
            <a:pPr marL="0" indent="457200">
              <a:lnSpc>
                <a:spcPct val="100000"/>
              </a:lnSpc>
              <a:buNone/>
            </a:pPr>
            <a:r>
              <a:rPr sz="2400">
                <a:latin typeface="宋体" panose="02010600030101010101" pitchFamily="2" charset="-122"/>
                <a:ea typeface="宋体" panose="02010600030101010101" pitchFamily="2" charset="-122"/>
                <a:cs typeface="宋体" panose="02010600030101010101" pitchFamily="2" charset="-122"/>
                <a:sym typeface="+mn-ea"/>
              </a:rPr>
              <a:t>这两者的最小值, 故有以下等式成立</a:t>
            </a:r>
            <a:endParaRPr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2" name="文本框 11"/>
          <p:cNvSpPr txBox="1"/>
          <p:nvPr/>
        </p:nvSpPr>
        <p:spPr>
          <a:xfrm>
            <a:off x="1111885" y="1229995"/>
            <a:ext cx="4572000"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宋体" panose="02010600030101010101" pitchFamily="2" charset="-122"/>
                <a:sym typeface="+mn-ea"/>
              </a:rPr>
              <a:t>如何确定半径</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 r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的范围？</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15" name="对象 14"/>
          <p:cNvGraphicFramePr/>
          <p:nvPr>
            <p:custDataLst>
              <p:tags r:id="rId1"/>
            </p:custDataLst>
          </p:nvPr>
        </p:nvGraphicFramePr>
        <p:xfrm>
          <a:off x="7077710" y="4457700"/>
          <a:ext cx="1856740" cy="1471930"/>
        </p:xfrm>
        <a:graphic>
          <a:graphicData uri="http://schemas.openxmlformats.org/presentationml/2006/ole">
            <mc:AlternateContent xmlns:mc="http://schemas.openxmlformats.org/markup-compatibility/2006">
              <mc:Choice xmlns:v="urn:schemas-microsoft-com:vml" Requires="v">
                <p:oleObj spid="_x0000_s16" name="" r:id="rId2" imgW="6070600" imgH="4552950" progId="Paint.Picture">
                  <p:embed/>
                </p:oleObj>
              </mc:Choice>
              <mc:Fallback>
                <p:oleObj name="" r:id="rId2" imgW="6070600" imgH="4552950" progId="Paint.Picture">
                  <p:embed/>
                  <p:pic>
                    <p:nvPicPr>
                      <p:cNvPr id="0" name="图片 15"/>
                      <p:cNvPicPr/>
                      <p:nvPr/>
                    </p:nvPicPr>
                    <p:blipFill>
                      <a:blip r:embed="rId3"/>
                      <a:stretch>
                        <a:fillRect/>
                      </a:stretch>
                    </p:blipFill>
                    <p:spPr>
                      <a:xfrm>
                        <a:off x="7077710" y="4457700"/>
                        <a:ext cx="1856740" cy="1471930"/>
                      </a:xfrm>
                      <a:prstGeom prst="rect">
                        <a:avLst/>
                      </a:prstGeom>
                    </p:spPr>
                  </p:pic>
                </p:oleObj>
              </mc:Fallback>
            </mc:AlternateContent>
          </a:graphicData>
        </a:graphic>
      </p:graphicFrame>
      <p:pic>
        <p:nvPicPr>
          <p:cNvPr id="2" name="图片 1"/>
          <p:cNvPicPr>
            <a:picLocks noChangeAspect="1"/>
          </p:cNvPicPr>
          <p:nvPr>
            <p:custDataLst>
              <p:tags r:id="rId4"/>
            </p:custDataLst>
          </p:nvPr>
        </p:nvPicPr>
        <p:blipFill>
          <a:blip r:embed="rId5"/>
          <a:stretch>
            <a:fillRect/>
          </a:stretch>
        </p:blipFill>
        <p:spPr>
          <a:xfrm>
            <a:off x="784225" y="4943475"/>
            <a:ext cx="5674995" cy="926465"/>
          </a:xfrm>
          <a:prstGeom prst="rect">
            <a:avLst/>
          </a:prstGeom>
        </p:spPr>
      </p:pic>
      <p:pic>
        <p:nvPicPr>
          <p:cNvPr id="3" name="图片 2"/>
          <p:cNvPicPr>
            <a:picLocks noChangeAspect="1"/>
          </p:cNvPicPr>
          <p:nvPr>
            <p:custDataLst>
              <p:tags r:id="rId6"/>
            </p:custDataLst>
          </p:nvPr>
        </p:nvPicPr>
        <p:blipFill>
          <a:blip r:embed="rId7"/>
          <a:srcRect t="12259" b="78852"/>
          <a:stretch>
            <a:fillRect/>
          </a:stretch>
        </p:blipFill>
        <p:spPr>
          <a:xfrm>
            <a:off x="351790" y="6067425"/>
            <a:ext cx="8521700" cy="2311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152400"/>
            <a:ext cx="8229600" cy="990600"/>
          </a:xfrm>
        </p:spPr>
        <p:txBody>
          <a:bodyPr/>
          <a:lstStyle/>
          <a:p>
            <a:r>
              <a:rPr lang="zh-CN" altLang="en-US" dirty="0" smtClean="0">
                <a:solidFill>
                  <a:schemeClr val="accent5">
                    <a:lumMod val="75000"/>
                  </a:schemeClr>
                </a:solidFill>
              </a:rPr>
              <a:t>教学内容</a:t>
            </a:r>
            <a:endParaRPr lang="zh-CN" altLang="en-US" dirty="0" smtClean="0">
              <a:solidFill>
                <a:schemeClr val="accent5">
                  <a:lumMod val="75000"/>
                </a:schemeClr>
              </a:solidFill>
            </a:endParaRPr>
          </a:p>
        </p:txBody>
      </p:sp>
      <p:sp>
        <p:nvSpPr>
          <p:cNvPr id="7" name="灯片编号占位符 4"/>
          <p:cNvSpPr>
            <a:spLocks noGrp="1"/>
          </p:cNvSpPr>
          <p:nvPr>
            <p:ph type="sldNum" sz="quarter" idx="12"/>
          </p:nvPr>
        </p:nvSpPr>
        <p:spPr>
          <a:xfrm>
            <a:off x="612648" y="6356350"/>
            <a:ext cx="1981200" cy="365760"/>
          </a:xfrm>
        </p:spPr>
        <p:txBody>
          <a:bodyPr/>
          <a:lstStyle/>
          <a:p>
            <a:fld id="{0C913308-F349-4B6D-A68A-DD1791B4A57B}" type="slidenum">
              <a:rPr lang="zh-CN" altLang="en-US" smtClean="0"/>
            </a:fld>
            <a:endParaRPr lang="zh-CN" altLang="en-US" dirty="0"/>
          </a:p>
        </p:txBody>
      </p:sp>
      <p:sp>
        <p:nvSpPr>
          <p:cNvPr id="8" name="文本框 39"/>
          <p:cNvSpPr txBox="1"/>
          <p:nvPr/>
        </p:nvSpPr>
        <p:spPr>
          <a:xfrm>
            <a:off x="1890395" y="2875915"/>
            <a:ext cx="6045200" cy="52197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charset="-122"/>
                <a:ea typeface="微软雅黑" panose="020B0503020204020204" charset="-122"/>
              </a:rPr>
              <a:t>剪枝</a:t>
            </a:r>
            <a:endParaRPr lang="zh-CN" altLang="en-US" sz="2800" b="1"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9" name="矩形: 圆角 40"/>
          <p:cNvSpPr/>
          <p:nvPr/>
        </p:nvSpPr>
        <p:spPr>
          <a:xfrm>
            <a:off x="873586" y="2805602"/>
            <a:ext cx="712356" cy="712356"/>
          </a:xfrm>
          <a:prstGeom prst="roundRect">
            <a:avLst/>
          </a:prstGeom>
          <a:solidFill>
            <a:srgbClr val="0070C0"/>
          </a:solidFill>
          <a:ln>
            <a:noFill/>
          </a:ln>
          <a:effectLst>
            <a:outerShdw blurRad="63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ndParaRPr>
          </a:p>
        </p:txBody>
      </p:sp>
      <p:sp>
        <p:nvSpPr>
          <p:cNvPr id="10" name="文本框 41"/>
          <p:cNvSpPr txBox="1"/>
          <p:nvPr/>
        </p:nvSpPr>
        <p:spPr>
          <a:xfrm>
            <a:off x="886345" y="2922009"/>
            <a:ext cx="712356"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ea typeface="微软雅黑" panose="020B0503020204020204" charset="-122"/>
              </a:rPr>
              <a:t>02</a:t>
            </a:r>
            <a:endParaRPr lang="zh-CN" altLang="en-US" sz="2800" dirty="0">
              <a:solidFill>
                <a:schemeClr val="bg1"/>
              </a:solidFill>
              <a:latin typeface="Impact" panose="020B0806030902050204" pitchFamily="34" charset="0"/>
              <a:ea typeface="微软雅黑" panose="020B0503020204020204" charset="-122"/>
            </a:endParaRPr>
          </a:p>
        </p:txBody>
      </p:sp>
      <p:cxnSp>
        <p:nvCxnSpPr>
          <p:cNvPr id="11" name="直接连接符 10"/>
          <p:cNvCxnSpPr/>
          <p:nvPr/>
        </p:nvCxnSpPr>
        <p:spPr>
          <a:xfrm>
            <a:off x="1784493" y="2875399"/>
            <a:ext cx="0" cy="57276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矩形: 圆角 45"/>
          <p:cNvSpPr/>
          <p:nvPr/>
        </p:nvSpPr>
        <p:spPr>
          <a:xfrm>
            <a:off x="873586" y="3781596"/>
            <a:ext cx="712356" cy="712356"/>
          </a:xfrm>
          <a:prstGeom prst="roundRect">
            <a:avLst/>
          </a:prstGeom>
          <a:solidFill>
            <a:srgbClr val="0070C0"/>
          </a:solidFill>
          <a:ln>
            <a:noFill/>
          </a:ln>
          <a:effectLst>
            <a:outerShdw blurRad="63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ndParaRPr>
          </a:p>
        </p:txBody>
      </p:sp>
      <p:sp>
        <p:nvSpPr>
          <p:cNvPr id="14" name="文本框 46"/>
          <p:cNvSpPr txBox="1"/>
          <p:nvPr/>
        </p:nvSpPr>
        <p:spPr>
          <a:xfrm>
            <a:off x="886345" y="3898003"/>
            <a:ext cx="712356"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ea typeface="微软雅黑" panose="020B0503020204020204" charset="-122"/>
              </a:rPr>
              <a:t>03</a:t>
            </a:r>
            <a:endParaRPr lang="zh-CN" altLang="en-US" sz="2800" dirty="0">
              <a:solidFill>
                <a:schemeClr val="bg1"/>
              </a:solidFill>
              <a:latin typeface="Impact" panose="020B0806030902050204" pitchFamily="34" charset="0"/>
              <a:ea typeface="微软雅黑" panose="020B0503020204020204" charset="-122"/>
            </a:endParaRPr>
          </a:p>
        </p:txBody>
      </p:sp>
      <p:cxnSp>
        <p:nvCxnSpPr>
          <p:cNvPr id="15" name="直接连接符 14"/>
          <p:cNvCxnSpPr/>
          <p:nvPr/>
        </p:nvCxnSpPr>
        <p:spPr>
          <a:xfrm>
            <a:off x="1784493" y="3851393"/>
            <a:ext cx="0" cy="57276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文本框 54"/>
          <p:cNvSpPr txBox="1"/>
          <p:nvPr/>
        </p:nvSpPr>
        <p:spPr>
          <a:xfrm>
            <a:off x="1962785" y="1932940"/>
            <a:ext cx="6588125" cy="521970"/>
          </a:xfrm>
          <a:prstGeom prst="rect">
            <a:avLst/>
          </a:prstGeom>
          <a:noFill/>
        </p:spPr>
        <p:txBody>
          <a:bodyPr wrap="square" rtlCol="0">
            <a:spAutoFit/>
          </a:bodyPr>
          <a:lstStyle/>
          <a:p>
            <a:r>
              <a:rPr lang="en-US" altLang="zh-CN" sz="2800" b="1" dirty="0">
                <a:solidFill>
                  <a:schemeClr val="tx1">
                    <a:lumMod val="75000"/>
                    <a:lumOff val="25000"/>
                  </a:schemeClr>
                </a:solidFill>
                <a:latin typeface="微软雅黑" panose="020B0503020204020204" charset="-122"/>
                <a:ea typeface="微软雅黑" panose="020B0503020204020204" charset="-122"/>
              </a:rPr>
              <a:t>DFS</a:t>
            </a:r>
            <a:endParaRPr lang="en-US" altLang="zh-CN" sz="2800" b="1" dirty="0">
              <a:solidFill>
                <a:schemeClr val="tx1">
                  <a:lumMod val="75000"/>
                  <a:lumOff val="25000"/>
                </a:schemeClr>
              </a:solidFill>
              <a:latin typeface="微软雅黑" panose="020B0503020204020204" charset="-122"/>
              <a:ea typeface="微软雅黑" panose="020B0503020204020204" charset="-122"/>
            </a:endParaRPr>
          </a:p>
        </p:txBody>
      </p:sp>
      <p:sp>
        <p:nvSpPr>
          <p:cNvPr id="26" name="矩形: 圆角 55"/>
          <p:cNvSpPr/>
          <p:nvPr/>
        </p:nvSpPr>
        <p:spPr>
          <a:xfrm>
            <a:off x="886345" y="1863099"/>
            <a:ext cx="712356" cy="712356"/>
          </a:xfrm>
          <a:prstGeom prst="roundRect">
            <a:avLst/>
          </a:prstGeom>
          <a:solidFill>
            <a:srgbClr val="0070C0"/>
          </a:solidFill>
          <a:ln>
            <a:noFill/>
          </a:ln>
          <a:effectLst>
            <a:outerShdw blurRad="63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ndParaRPr>
          </a:p>
        </p:txBody>
      </p:sp>
      <p:sp>
        <p:nvSpPr>
          <p:cNvPr id="27" name="文本框 56"/>
          <p:cNvSpPr txBox="1"/>
          <p:nvPr/>
        </p:nvSpPr>
        <p:spPr>
          <a:xfrm>
            <a:off x="899104" y="1979506"/>
            <a:ext cx="712356"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ea typeface="微软雅黑" panose="020B0503020204020204" charset="-122"/>
              </a:rPr>
              <a:t>01</a:t>
            </a:r>
            <a:endParaRPr lang="zh-CN" altLang="en-US" sz="2800" dirty="0">
              <a:solidFill>
                <a:schemeClr val="bg1"/>
              </a:solidFill>
              <a:latin typeface="Impact" panose="020B0806030902050204" pitchFamily="34" charset="0"/>
              <a:ea typeface="微软雅黑" panose="020B0503020204020204" charset="-122"/>
            </a:endParaRPr>
          </a:p>
        </p:txBody>
      </p:sp>
      <p:cxnSp>
        <p:nvCxnSpPr>
          <p:cNvPr id="28" name="直接连接符 27"/>
          <p:cNvCxnSpPr/>
          <p:nvPr/>
        </p:nvCxnSpPr>
        <p:spPr>
          <a:xfrm>
            <a:off x="1797252" y="1932896"/>
            <a:ext cx="0" cy="57276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文本框 44"/>
          <p:cNvSpPr txBox="1"/>
          <p:nvPr/>
        </p:nvSpPr>
        <p:spPr>
          <a:xfrm>
            <a:off x="1969770" y="3851275"/>
            <a:ext cx="2539365" cy="521970"/>
          </a:xfrm>
          <a:prstGeom prst="rect">
            <a:avLst/>
          </a:prstGeom>
          <a:noFill/>
        </p:spPr>
        <p:txBody>
          <a:bodyPr wrap="square" rtlCol="0">
            <a:spAutoFit/>
          </a:bodyPr>
          <a:lstStyle/>
          <a:p>
            <a:r>
              <a:rPr lang="zh-CN" altLang="en-US" sz="2800" b="1" dirty="0">
                <a:solidFill>
                  <a:schemeClr val="tx1">
                    <a:lumMod val="75000"/>
                    <a:lumOff val="25000"/>
                  </a:schemeClr>
                </a:solidFill>
                <a:latin typeface="微软雅黑" panose="020B0503020204020204" charset="-122"/>
                <a:ea typeface="微软雅黑" panose="020B0503020204020204" charset="-122"/>
              </a:rPr>
              <a:t>扩展</a:t>
            </a:r>
            <a:endParaRPr lang="zh-CN" altLang="en-US" sz="2800" b="1"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7532"/>
    </mc:Choice>
    <mc:Fallback>
      <p:transition spd="slow" advTm="753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11266" name="标题 11265"/>
          <p:cNvSpPr>
            <a:spLocks noGrp="1"/>
          </p:cNvSpPr>
          <p:nvPr>
            <p:ph type="title"/>
          </p:nvPr>
        </p:nvSpPr>
        <p:spPr>
          <a:xfrm>
            <a:off x="628759" y="365126"/>
            <a:ext cx="7888070" cy="717225"/>
          </a:xfrm>
        </p:spPr>
        <p:txBody>
          <a:bodyPr anchor="ctr">
            <a:normAutofit/>
          </a:bodyPr>
          <a:p>
            <a:r>
              <a:rPr lang="zh-CN" altLang="en-US" sz="3600" b="1" dirty="0" smtClean="0">
                <a:solidFill>
                  <a:schemeClr val="accent5">
                    <a:lumMod val="75000"/>
                  </a:schemeClr>
                </a:solidFill>
              </a:rPr>
              <a:t>分析</a:t>
            </a:r>
            <a:r>
              <a:rPr lang="en-US" altLang="zh-CN" sz="3600" b="1" dirty="0" smtClean="0">
                <a:solidFill>
                  <a:schemeClr val="accent5">
                    <a:lumMod val="75000"/>
                  </a:schemeClr>
                </a:solidFill>
              </a:rPr>
              <a:t>2</a:t>
            </a:r>
            <a:r>
              <a:rPr lang="zh-CN" altLang="en-US" sz="3600" b="1" dirty="0" smtClean="0">
                <a:solidFill>
                  <a:schemeClr val="accent5">
                    <a:lumMod val="75000"/>
                  </a:schemeClr>
                </a:solidFill>
              </a:rPr>
              <a:t>：</a:t>
            </a:r>
            <a:r>
              <a:rPr lang="zh-CN" altLang="en-US" sz="2800" b="1" dirty="0" smtClean="0">
                <a:solidFill>
                  <a:schemeClr val="accent5">
                    <a:lumMod val="75000"/>
                  </a:schemeClr>
                </a:solidFill>
                <a:sym typeface="+mn-ea"/>
              </a:rPr>
              <a:t>可行性剪枝</a:t>
            </a:r>
            <a:endParaRPr lang="zh-CN" altLang="en-US" sz="2800" b="1" dirty="0" smtClean="0">
              <a:solidFill>
                <a:schemeClr val="accent5">
                  <a:lumMod val="75000"/>
                </a:schemeClr>
              </a:solidFill>
              <a:sym typeface="+mn-ea"/>
            </a:endParaRPr>
          </a:p>
        </p:txBody>
      </p:sp>
      <p:sp>
        <p:nvSpPr>
          <p:cNvPr id="6" name="文本框 5"/>
          <p:cNvSpPr txBox="1"/>
          <p:nvPr/>
        </p:nvSpPr>
        <p:spPr>
          <a:xfrm>
            <a:off x="475615" y="1689735"/>
            <a:ext cx="8144510" cy="1938020"/>
          </a:xfrm>
          <a:prstGeom prst="rect">
            <a:avLst/>
          </a:prstGeom>
          <a:noFill/>
        </p:spPr>
        <p:txBody>
          <a:bodyPr wrap="square" rtlCol="0" anchor="t">
            <a:spAutoFit/>
          </a:bodyPr>
          <a:p>
            <a:pPr marL="0" indent="457200">
              <a:lnSpc>
                <a:spcPct val="100000"/>
              </a:lnSpc>
              <a:buNone/>
            </a:pPr>
            <a:r>
              <a:rPr sz="2400">
                <a:latin typeface="宋体" panose="02010600030101010101" pitchFamily="2" charset="-122"/>
                <a:ea typeface="宋体" panose="02010600030101010101" pitchFamily="2" charset="-122"/>
                <a:cs typeface="宋体" panose="02010600030101010101" pitchFamily="2" charset="-122"/>
                <a:sym typeface="+mn-ea"/>
              </a:rPr>
              <a:t>对于第u层高度h的推导同理，高度h的取值的最小值应该大于等于层号u，高度的最小值由两部分决定</a:t>
            </a:r>
            <a:endParaRPr sz="2400">
              <a:latin typeface="宋体" panose="02010600030101010101" pitchFamily="2" charset="-122"/>
              <a:ea typeface="宋体" panose="02010600030101010101" pitchFamily="2" charset="-122"/>
              <a:cs typeface="宋体" panose="02010600030101010101" pitchFamily="2" charset="-122"/>
              <a:sym typeface="+mn-ea"/>
            </a:endParaRPr>
          </a:p>
          <a:p>
            <a:pPr marL="800100" lvl="1" indent="-342900">
              <a:lnSpc>
                <a:spcPct val="100000"/>
              </a:lnSpc>
              <a:buFont typeface="Wingdings" panose="05000000000000000000" charset="0"/>
              <a:buChar char="l"/>
            </a:pPr>
            <a:r>
              <a:rPr sz="2400">
                <a:latin typeface="宋体" panose="02010600030101010101" pitchFamily="2" charset="-122"/>
                <a:ea typeface="宋体" panose="02010600030101010101" pitchFamily="2" charset="-122"/>
                <a:cs typeface="宋体" panose="02010600030101010101" pitchFamily="2" charset="-122"/>
                <a:sym typeface="+mn-ea"/>
              </a:rPr>
              <a:t>H</a:t>
            </a:r>
            <a:r>
              <a:rPr sz="2400" baseline="-25000">
                <a:latin typeface="宋体" panose="02010600030101010101" pitchFamily="2" charset="-122"/>
                <a:ea typeface="宋体" panose="02010600030101010101" pitchFamily="2" charset="-122"/>
                <a:cs typeface="宋体" panose="02010600030101010101" pitchFamily="2" charset="-122"/>
                <a:sym typeface="+mn-ea"/>
              </a:rPr>
              <a:t>u+1</a:t>
            </a:r>
            <a:r>
              <a:rPr lang="en-US" sz="2400">
                <a:latin typeface="宋体" panose="02010600030101010101" pitchFamily="2" charset="-122"/>
                <a:ea typeface="宋体" panose="02010600030101010101" pitchFamily="2" charset="-122"/>
                <a:cs typeface="宋体" panose="02010600030101010101" pitchFamily="2" charset="-122"/>
                <a:sym typeface="+mn-ea"/>
              </a:rPr>
              <a:t>-</a:t>
            </a:r>
            <a:r>
              <a:rPr sz="2400">
                <a:latin typeface="宋体" panose="02010600030101010101" pitchFamily="2" charset="-122"/>
                <a:ea typeface="宋体" panose="02010600030101010101" pitchFamily="2" charset="-122"/>
                <a:cs typeface="宋体" panose="02010600030101010101" pitchFamily="2" charset="-122"/>
                <a:sym typeface="+mn-ea"/>
              </a:rPr>
              <a:t>1</a:t>
            </a:r>
            <a:endParaRPr sz="2400">
              <a:latin typeface="宋体" panose="02010600030101010101" pitchFamily="2" charset="-122"/>
              <a:ea typeface="宋体" panose="02010600030101010101" pitchFamily="2" charset="-122"/>
              <a:cs typeface="宋体" panose="02010600030101010101" pitchFamily="2" charset="-122"/>
              <a:sym typeface="+mn-ea"/>
            </a:endParaRPr>
          </a:p>
          <a:p>
            <a:pPr marL="800100" lvl="1" indent="-342900">
              <a:lnSpc>
                <a:spcPct val="100000"/>
              </a:lnSpc>
              <a:buFont typeface="Wingdings" panose="05000000000000000000" charset="0"/>
              <a:buChar char="l"/>
            </a:pPr>
            <a:r>
              <a:rPr sz="2400">
                <a:latin typeface="宋体" panose="02010600030101010101" pitchFamily="2" charset="-122"/>
                <a:ea typeface="宋体" panose="02010600030101010101" pitchFamily="2" charset="-122"/>
                <a:cs typeface="宋体" panose="02010600030101010101" pitchFamily="2" charset="-122"/>
                <a:sym typeface="+mn-ea"/>
              </a:rPr>
              <a:t>第u层体积的最大值除第u层的底面积最小值</a:t>
            </a:r>
            <a:endParaRPr sz="2400">
              <a:latin typeface="宋体" panose="02010600030101010101" pitchFamily="2" charset="-122"/>
              <a:ea typeface="宋体" panose="02010600030101010101" pitchFamily="2" charset="-122"/>
              <a:cs typeface="宋体" panose="02010600030101010101" pitchFamily="2" charset="-122"/>
              <a:sym typeface="+mn-ea"/>
            </a:endParaRPr>
          </a:p>
          <a:p>
            <a:pPr marL="0" indent="457200">
              <a:lnSpc>
                <a:spcPct val="100000"/>
              </a:lnSpc>
              <a:buNone/>
            </a:pPr>
            <a:endParaRPr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2" name="文本框 11"/>
          <p:cNvSpPr txBox="1"/>
          <p:nvPr/>
        </p:nvSpPr>
        <p:spPr>
          <a:xfrm>
            <a:off x="1111885" y="1238885"/>
            <a:ext cx="4572000"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宋体" panose="02010600030101010101" pitchFamily="2" charset="-122"/>
                <a:sym typeface="+mn-ea"/>
              </a:rPr>
              <a:t>如何确定</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hi</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的范围？</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15" name="对象 14"/>
          <p:cNvGraphicFramePr/>
          <p:nvPr>
            <p:custDataLst>
              <p:tags r:id="rId1"/>
            </p:custDataLst>
          </p:nvPr>
        </p:nvGraphicFramePr>
        <p:xfrm>
          <a:off x="7257415" y="3808095"/>
          <a:ext cx="1597660" cy="1223645"/>
        </p:xfrm>
        <a:graphic>
          <a:graphicData uri="http://schemas.openxmlformats.org/presentationml/2006/ole">
            <mc:AlternateContent xmlns:mc="http://schemas.openxmlformats.org/markup-compatibility/2006">
              <mc:Choice xmlns:v="urn:schemas-microsoft-com:vml" Requires="v">
                <p:oleObj spid="_x0000_s16" name="" r:id="rId2" imgW="6070600" imgH="4552950" progId="Paint.Picture">
                  <p:embed/>
                </p:oleObj>
              </mc:Choice>
              <mc:Fallback>
                <p:oleObj name="" r:id="rId2" imgW="6070600" imgH="4552950" progId="Paint.Picture">
                  <p:embed/>
                  <p:pic>
                    <p:nvPicPr>
                      <p:cNvPr id="0" name="图片 15"/>
                      <p:cNvPicPr/>
                      <p:nvPr/>
                    </p:nvPicPr>
                    <p:blipFill>
                      <a:blip r:embed="rId3"/>
                      <a:stretch>
                        <a:fillRect/>
                      </a:stretch>
                    </p:blipFill>
                    <p:spPr>
                      <a:xfrm>
                        <a:off x="7257415" y="3808095"/>
                        <a:ext cx="1597660" cy="1223645"/>
                      </a:xfrm>
                      <a:prstGeom prst="rect">
                        <a:avLst/>
                      </a:prstGeom>
                    </p:spPr>
                  </p:pic>
                </p:oleObj>
              </mc:Fallback>
            </mc:AlternateContent>
          </a:graphicData>
        </a:graphic>
      </p:graphicFrame>
      <p:pic>
        <p:nvPicPr>
          <p:cNvPr id="7" name="图片 6"/>
          <p:cNvPicPr>
            <a:picLocks noChangeAspect="1"/>
          </p:cNvPicPr>
          <p:nvPr>
            <p:custDataLst>
              <p:tags r:id="rId4"/>
            </p:custDataLst>
          </p:nvPr>
        </p:nvPicPr>
        <p:blipFill>
          <a:blip r:embed="rId5"/>
          <a:stretch>
            <a:fillRect/>
          </a:stretch>
        </p:blipFill>
        <p:spPr>
          <a:xfrm>
            <a:off x="1241425" y="3743325"/>
            <a:ext cx="5479415" cy="815975"/>
          </a:xfrm>
          <a:prstGeom prst="rect">
            <a:avLst/>
          </a:prstGeom>
        </p:spPr>
      </p:pic>
      <p:pic>
        <p:nvPicPr>
          <p:cNvPr id="8" name="图片 7"/>
          <p:cNvPicPr>
            <a:picLocks noChangeAspect="1"/>
          </p:cNvPicPr>
          <p:nvPr>
            <p:custDataLst>
              <p:tags r:id="rId6"/>
            </p:custDataLst>
          </p:nvPr>
        </p:nvPicPr>
        <p:blipFill>
          <a:blip r:embed="rId7"/>
          <a:stretch>
            <a:fillRect/>
          </a:stretch>
        </p:blipFill>
        <p:spPr>
          <a:xfrm>
            <a:off x="628650" y="4761865"/>
            <a:ext cx="6942455" cy="908050"/>
          </a:xfrm>
          <a:prstGeom prst="rect">
            <a:avLst/>
          </a:prstGeom>
        </p:spPr>
      </p:pic>
      <p:sp>
        <p:nvSpPr>
          <p:cNvPr id="3" name="文本框 2"/>
          <p:cNvSpPr txBox="1"/>
          <p:nvPr/>
        </p:nvSpPr>
        <p:spPr>
          <a:xfrm>
            <a:off x="737870" y="3347720"/>
            <a:ext cx="4572000" cy="460375"/>
          </a:xfrm>
          <a:prstGeom prst="rect">
            <a:avLst/>
          </a:prstGeom>
          <a:noFill/>
        </p:spPr>
        <p:txBody>
          <a:bodyPr wrap="square" rtlCol="0" anchor="t">
            <a:spAutoFit/>
          </a:bodyPr>
          <a:p>
            <a:r>
              <a:rPr sz="2400">
                <a:latin typeface="宋体" panose="02010600030101010101" pitchFamily="2" charset="-122"/>
                <a:ea typeface="宋体" panose="02010600030101010101" pitchFamily="2" charset="-122"/>
                <a:cs typeface="宋体" panose="02010600030101010101" pitchFamily="2" charset="-122"/>
              </a:rPr>
              <a:t>故同理可得出下列等式</a:t>
            </a:r>
            <a:endParaRPr sz="2400">
              <a:latin typeface="宋体" panose="02010600030101010101" pitchFamily="2" charset="-122"/>
              <a:ea typeface="宋体" panose="02010600030101010101" pitchFamily="2" charset="-122"/>
              <a:cs typeface="宋体" panose="02010600030101010101" pitchFamily="2" charset="-122"/>
            </a:endParaRPr>
          </a:p>
        </p:txBody>
      </p:sp>
      <p:pic>
        <p:nvPicPr>
          <p:cNvPr id="11" name="图片 10"/>
          <p:cNvPicPr>
            <a:picLocks noChangeAspect="1"/>
          </p:cNvPicPr>
          <p:nvPr>
            <p:custDataLst>
              <p:tags r:id="rId8"/>
            </p:custDataLst>
          </p:nvPr>
        </p:nvPicPr>
        <p:blipFill>
          <a:blip r:embed="rId9"/>
          <a:srcRect l="4218" t="19683" b="70818"/>
          <a:stretch>
            <a:fillRect/>
          </a:stretch>
        </p:blipFill>
        <p:spPr>
          <a:xfrm>
            <a:off x="457835" y="5889625"/>
            <a:ext cx="8162290" cy="24701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11266" name="标题 11265"/>
          <p:cNvSpPr>
            <a:spLocks noGrp="1"/>
          </p:cNvSpPr>
          <p:nvPr>
            <p:ph type="title"/>
          </p:nvPr>
        </p:nvSpPr>
        <p:spPr>
          <a:xfrm>
            <a:off x="628759" y="365126"/>
            <a:ext cx="7888070" cy="717225"/>
          </a:xfrm>
        </p:spPr>
        <p:txBody>
          <a:bodyPr anchor="ctr">
            <a:normAutofit/>
          </a:bodyPr>
          <a:p>
            <a:r>
              <a:rPr lang="zh-CN" altLang="en-US" sz="3600" b="1" dirty="0" smtClean="0">
                <a:solidFill>
                  <a:schemeClr val="accent5">
                    <a:lumMod val="75000"/>
                  </a:schemeClr>
                </a:solidFill>
              </a:rPr>
              <a:t>分析</a:t>
            </a:r>
            <a:r>
              <a:rPr lang="en-US" altLang="zh-CN" sz="3600" b="1" dirty="0" smtClean="0">
                <a:solidFill>
                  <a:schemeClr val="accent5">
                    <a:lumMod val="75000"/>
                  </a:schemeClr>
                </a:solidFill>
              </a:rPr>
              <a:t>2</a:t>
            </a:r>
            <a:r>
              <a:rPr lang="zh-CN" altLang="en-US" sz="3600" b="1" dirty="0" smtClean="0">
                <a:solidFill>
                  <a:schemeClr val="accent5">
                    <a:lumMod val="75000"/>
                  </a:schemeClr>
                </a:solidFill>
              </a:rPr>
              <a:t>：</a:t>
            </a:r>
            <a:r>
              <a:rPr lang="zh-CN" altLang="en-US" sz="2800" b="1" dirty="0" smtClean="0">
                <a:solidFill>
                  <a:schemeClr val="accent5">
                    <a:lumMod val="75000"/>
                  </a:schemeClr>
                </a:solidFill>
                <a:sym typeface="+mn-ea"/>
              </a:rPr>
              <a:t>可行性剪枝</a:t>
            </a:r>
            <a:endParaRPr lang="zh-CN" altLang="en-US" sz="2800" b="1" dirty="0" smtClean="0">
              <a:solidFill>
                <a:schemeClr val="accent5">
                  <a:lumMod val="75000"/>
                </a:schemeClr>
              </a:solidFill>
              <a:sym typeface="+mn-ea"/>
            </a:endParaRPr>
          </a:p>
        </p:txBody>
      </p:sp>
      <p:pic>
        <p:nvPicPr>
          <p:cNvPr id="10" name="图片 9"/>
          <p:cNvPicPr>
            <a:picLocks noChangeAspect="1"/>
          </p:cNvPicPr>
          <p:nvPr>
            <p:custDataLst>
              <p:tags r:id="rId1"/>
            </p:custDataLst>
          </p:nvPr>
        </p:nvPicPr>
        <p:blipFill>
          <a:blip r:embed="rId2"/>
          <a:srcRect b="48542"/>
          <a:stretch>
            <a:fillRect/>
          </a:stretch>
        </p:blipFill>
        <p:spPr>
          <a:xfrm>
            <a:off x="628650" y="1336675"/>
            <a:ext cx="7847965" cy="2152015"/>
          </a:xfrm>
          <a:prstGeom prst="rect">
            <a:avLst/>
          </a:prstGeom>
        </p:spPr>
      </p:pic>
      <p:pic>
        <p:nvPicPr>
          <p:cNvPr id="2" name="图片 1"/>
          <p:cNvPicPr>
            <a:picLocks noChangeAspect="1"/>
          </p:cNvPicPr>
          <p:nvPr>
            <p:custDataLst>
              <p:tags r:id="rId3"/>
            </p:custDataLst>
          </p:nvPr>
        </p:nvPicPr>
        <p:blipFill>
          <a:blip r:embed="rId2"/>
          <a:srcRect t="63787" r="31677" b="-2217"/>
          <a:stretch>
            <a:fillRect/>
          </a:stretch>
        </p:blipFill>
        <p:spPr>
          <a:xfrm>
            <a:off x="864235" y="3932555"/>
            <a:ext cx="5925185" cy="1776095"/>
          </a:xfrm>
          <a:prstGeom prst="rect">
            <a:avLst/>
          </a:prstGeom>
        </p:spPr>
      </p:pic>
      <p:sp>
        <p:nvSpPr>
          <p:cNvPr id="5" name="文本框 4"/>
          <p:cNvSpPr txBox="1"/>
          <p:nvPr/>
        </p:nvSpPr>
        <p:spPr>
          <a:xfrm>
            <a:off x="3838575" y="3932555"/>
            <a:ext cx="3048635" cy="368300"/>
          </a:xfrm>
          <a:prstGeom prst="rect">
            <a:avLst/>
          </a:prstGeom>
          <a:noFill/>
        </p:spPr>
        <p:txBody>
          <a:bodyPr wrap="square" rtlCol="0">
            <a:spAutoFit/>
          </a:bodyPr>
          <a:p>
            <a:r>
              <a:rPr lang="zh-CN" altLang="en-US"/>
              <a:t>（还未处理的部分体积）</a:t>
            </a:r>
            <a:endParaRPr lang="zh-CN" altLang="en-US"/>
          </a:p>
        </p:txBody>
      </p:sp>
      <p:pic>
        <p:nvPicPr>
          <p:cNvPr id="22" name="图片 21"/>
          <p:cNvPicPr>
            <a:picLocks noChangeAspect="1"/>
          </p:cNvPicPr>
          <p:nvPr>
            <p:custDataLst>
              <p:tags r:id="rId4"/>
            </p:custDataLst>
          </p:nvPr>
        </p:nvPicPr>
        <p:blipFill>
          <a:blip r:embed="rId5"/>
          <a:srcRect t="34259" b="48976"/>
          <a:stretch>
            <a:fillRect/>
          </a:stretch>
        </p:blipFill>
        <p:spPr>
          <a:xfrm>
            <a:off x="864235" y="5708650"/>
            <a:ext cx="6746875" cy="30670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11266" name="标题 11265"/>
          <p:cNvSpPr>
            <a:spLocks noGrp="1"/>
          </p:cNvSpPr>
          <p:nvPr>
            <p:ph type="title"/>
          </p:nvPr>
        </p:nvSpPr>
        <p:spPr>
          <a:xfrm>
            <a:off x="628759" y="365126"/>
            <a:ext cx="7888070" cy="717225"/>
          </a:xfrm>
        </p:spPr>
        <p:txBody>
          <a:bodyPr anchor="ctr">
            <a:normAutofit/>
          </a:bodyPr>
          <a:p>
            <a:r>
              <a:rPr lang="zh-CN" altLang="en-US" sz="3600" b="1" dirty="0" smtClean="0">
                <a:solidFill>
                  <a:schemeClr val="accent5">
                    <a:lumMod val="75000"/>
                  </a:schemeClr>
                </a:solidFill>
              </a:rPr>
              <a:t>分析</a:t>
            </a:r>
            <a:r>
              <a:rPr lang="en-US" altLang="zh-CN" sz="3600" b="1" dirty="0" smtClean="0">
                <a:solidFill>
                  <a:schemeClr val="accent5">
                    <a:lumMod val="75000"/>
                  </a:schemeClr>
                </a:solidFill>
              </a:rPr>
              <a:t>2</a:t>
            </a:r>
            <a:r>
              <a:rPr lang="zh-CN" altLang="en-US" sz="3600" b="1" dirty="0" smtClean="0">
                <a:solidFill>
                  <a:schemeClr val="accent5">
                    <a:lumMod val="75000"/>
                  </a:schemeClr>
                </a:solidFill>
              </a:rPr>
              <a:t>：</a:t>
            </a:r>
            <a:r>
              <a:rPr lang="zh-CN" altLang="en-US" sz="2800" b="1" dirty="0" smtClean="0">
                <a:solidFill>
                  <a:schemeClr val="accent5">
                    <a:lumMod val="75000"/>
                  </a:schemeClr>
                </a:solidFill>
                <a:sym typeface="+mn-ea"/>
              </a:rPr>
              <a:t>可行性剪枝</a:t>
            </a:r>
            <a:endParaRPr lang="zh-CN" altLang="en-US" sz="2800" b="1" dirty="0" smtClean="0">
              <a:solidFill>
                <a:schemeClr val="accent5">
                  <a:lumMod val="75000"/>
                </a:schemeClr>
              </a:solidFill>
              <a:sym typeface="+mn-ea"/>
            </a:endParaRPr>
          </a:p>
        </p:txBody>
      </p:sp>
      <p:pic>
        <p:nvPicPr>
          <p:cNvPr id="9" name="图片 8"/>
          <p:cNvPicPr>
            <a:picLocks noChangeAspect="1"/>
          </p:cNvPicPr>
          <p:nvPr>
            <p:custDataLst>
              <p:tags r:id="rId1"/>
            </p:custDataLst>
          </p:nvPr>
        </p:nvPicPr>
        <p:blipFill>
          <a:blip r:embed="rId2"/>
          <a:srcRect t="80990"/>
          <a:stretch>
            <a:fillRect/>
          </a:stretch>
        </p:blipFill>
        <p:spPr>
          <a:xfrm>
            <a:off x="389255" y="3941445"/>
            <a:ext cx="8347075" cy="473075"/>
          </a:xfrm>
          <a:prstGeom prst="rect">
            <a:avLst/>
          </a:prstGeom>
        </p:spPr>
      </p:pic>
      <p:pic>
        <p:nvPicPr>
          <p:cNvPr id="13" name="图片 12"/>
          <p:cNvPicPr>
            <a:picLocks noChangeAspect="1"/>
          </p:cNvPicPr>
          <p:nvPr>
            <p:custDataLst>
              <p:tags r:id="rId3"/>
            </p:custDataLst>
          </p:nvPr>
        </p:nvPicPr>
        <p:blipFill>
          <a:blip r:embed="rId2"/>
          <a:srcRect l="36849" t="24721" r="36022" b="42127"/>
          <a:stretch>
            <a:fillRect/>
          </a:stretch>
        </p:blipFill>
        <p:spPr>
          <a:xfrm>
            <a:off x="5749290" y="2040255"/>
            <a:ext cx="2124710" cy="774065"/>
          </a:xfrm>
          <a:prstGeom prst="rect">
            <a:avLst/>
          </a:prstGeom>
        </p:spPr>
      </p:pic>
      <p:pic>
        <p:nvPicPr>
          <p:cNvPr id="14" name="图片 13"/>
          <p:cNvPicPr>
            <a:picLocks noChangeAspect="1"/>
          </p:cNvPicPr>
          <p:nvPr>
            <p:custDataLst>
              <p:tags r:id="rId4"/>
            </p:custDataLst>
          </p:nvPr>
        </p:nvPicPr>
        <p:blipFill>
          <a:blip r:embed="rId5"/>
          <a:srcRect t="28333" r="86496" b="48542"/>
          <a:stretch>
            <a:fillRect/>
          </a:stretch>
        </p:blipFill>
        <p:spPr>
          <a:xfrm>
            <a:off x="389255" y="1277620"/>
            <a:ext cx="1059815" cy="967105"/>
          </a:xfrm>
          <a:prstGeom prst="rect">
            <a:avLst/>
          </a:prstGeom>
        </p:spPr>
      </p:pic>
      <p:pic>
        <p:nvPicPr>
          <p:cNvPr id="17" name="图片 16"/>
          <p:cNvPicPr>
            <a:picLocks noChangeAspect="1"/>
          </p:cNvPicPr>
          <p:nvPr>
            <p:custDataLst>
              <p:tags r:id="rId6"/>
            </p:custDataLst>
          </p:nvPr>
        </p:nvPicPr>
        <p:blipFill>
          <a:blip r:embed="rId5"/>
          <a:srcRect l="35930" t="77568" r="31677" b="366"/>
          <a:stretch>
            <a:fillRect/>
          </a:stretch>
        </p:blipFill>
        <p:spPr>
          <a:xfrm>
            <a:off x="732790" y="2415540"/>
            <a:ext cx="2809240" cy="1019810"/>
          </a:xfrm>
          <a:prstGeom prst="rect">
            <a:avLst/>
          </a:prstGeom>
        </p:spPr>
      </p:pic>
      <p:pic>
        <p:nvPicPr>
          <p:cNvPr id="18" name="图片 17"/>
          <p:cNvPicPr>
            <a:picLocks noChangeAspect="1"/>
          </p:cNvPicPr>
          <p:nvPr>
            <p:custDataLst>
              <p:tags r:id="rId7"/>
            </p:custDataLst>
          </p:nvPr>
        </p:nvPicPr>
        <p:blipFill>
          <a:blip r:embed="rId5"/>
          <a:srcRect l="69633" t="28333" b="48542"/>
          <a:stretch>
            <a:fillRect/>
          </a:stretch>
        </p:blipFill>
        <p:spPr>
          <a:xfrm>
            <a:off x="1449070" y="1304925"/>
            <a:ext cx="2383155" cy="967105"/>
          </a:xfrm>
          <a:prstGeom prst="rect">
            <a:avLst/>
          </a:prstGeom>
        </p:spPr>
      </p:pic>
      <p:sp>
        <p:nvSpPr>
          <p:cNvPr id="20" name="文本框 19"/>
          <p:cNvSpPr txBox="1"/>
          <p:nvPr>
            <p:custDataLst>
              <p:tags r:id="rId8"/>
            </p:custDataLst>
          </p:nvPr>
        </p:nvSpPr>
        <p:spPr>
          <a:xfrm>
            <a:off x="4151630" y="2415540"/>
            <a:ext cx="799465" cy="398780"/>
          </a:xfrm>
          <a:prstGeom prst="rect">
            <a:avLst/>
          </a:prstGeom>
          <a:noFill/>
        </p:spPr>
        <p:txBody>
          <a:bodyPr wrap="square" rtlCol="0">
            <a:spAutoFit/>
          </a:bodyPr>
          <a:p>
            <a:r>
              <a:rPr lang="zh-CN" altLang="en-US" sz="2000"/>
              <a:t>推出</a:t>
            </a:r>
            <a:endParaRPr lang="zh-CN" altLang="en-US" sz="2000"/>
          </a:p>
        </p:txBody>
      </p:sp>
      <p:pic>
        <p:nvPicPr>
          <p:cNvPr id="22" name="图片 21"/>
          <p:cNvPicPr>
            <a:picLocks noChangeAspect="1"/>
          </p:cNvPicPr>
          <p:nvPr>
            <p:custDataLst>
              <p:tags r:id="rId9"/>
            </p:custDataLst>
          </p:nvPr>
        </p:nvPicPr>
        <p:blipFill>
          <a:blip r:embed="rId10"/>
          <a:srcRect t="78669"/>
          <a:stretch>
            <a:fillRect/>
          </a:stretch>
        </p:blipFill>
        <p:spPr>
          <a:xfrm>
            <a:off x="869315" y="5336540"/>
            <a:ext cx="7004685" cy="40513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11266" name="标题 11265"/>
          <p:cNvSpPr>
            <a:spLocks noGrp="1"/>
          </p:cNvSpPr>
          <p:nvPr>
            <p:ph type="title"/>
          </p:nvPr>
        </p:nvSpPr>
        <p:spPr>
          <a:xfrm>
            <a:off x="628759" y="365126"/>
            <a:ext cx="7888070" cy="717225"/>
          </a:xfrm>
        </p:spPr>
        <p:txBody>
          <a:bodyPr anchor="ctr">
            <a:normAutofit/>
          </a:bodyPr>
          <a:p>
            <a:r>
              <a:rPr lang="zh-CN" altLang="en-US" sz="3600" b="1" dirty="0" smtClean="0">
                <a:solidFill>
                  <a:schemeClr val="accent5">
                    <a:lumMod val="75000"/>
                  </a:schemeClr>
                </a:solidFill>
              </a:rPr>
              <a:t>分析</a:t>
            </a:r>
            <a:r>
              <a:rPr lang="en-US" altLang="zh-CN" sz="3600" b="1" dirty="0" smtClean="0">
                <a:solidFill>
                  <a:schemeClr val="accent5">
                    <a:lumMod val="75000"/>
                  </a:schemeClr>
                </a:solidFill>
              </a:rPr>
              <a:t>3</a:t>
            </a:r>
            <a:r>
              <a:rPr lang="zh-CN" altLang="en-US" sz="3600" b="1" dirty="0" smtClean="0">
                <a:solidFill>
                  <a:schemeClr val="accent5">
                    <a:lumMod val="75000"/>
                  </a:schemeClr>
                </a:solidFill>
              </a:rPr>
              <a:t>：</a:t>
            </a:r>
            <a:r>
              <a:rPr lang="zh-CN" altLang="en-US" sz="2800" b="1" dirty="0" smtClean="0">
                <a:solidFill>
                  <a:schemeClr val="accent5">
                    <a:lumMod val="75000"/>
                  </a:schemeClr>
                </a:solidFill>
                <a:sym typeface="+mn-ea"/>
              </a:rPr>
              <a:t>最优性剪枝</a:t>
            </a:r>
            <a:endParaRPr lang="zh-CN" altLang="en-US" sz="2800" b="1" dirty="0" smtClean="0">
              <a:solidFill>
                <a:schemeClr val="accent5">
                  <a:lumMod val="75000"/>
                </a:schemeClr>
              </a:solidFill>
              <a:sym typeface="+mn-ea"/>
            </a:endParaRPr>
          </a:p>
        </p:txBody>
      </p:sp>
      <p:pic>
        <p:nvPicPr>
          <p:cNvPr id="2" name="图片 1"/>
          <p:cNvPicPr>
            <a:picLocks noChangeAspect="1"/>
          </p:cNvPicPr>
          <p:nvPr>
            <p:custDataLst>
              <p:tags r:id="rId1"/>
            </p:custDataLst>
          </p:nvPr>
        </p:nvPicPr>
        <p:blipFill>
          <a:blip r:embed="rId2"/>
          <a:stretch>
            <a:fillRect/>
          </a:stretch>
        </p:blipFill>
        <p:spPr>
          <a:xfrm>
            <a:off x="325120" y="1485265"/>
            <a:ext cx="8362950" cy="1419860"/>
          </a:xfrm>
          <a:prstGeom prst="rect">
            <a:avLst/>
          </a:prstGeom>
        </p:spPr>
      </p:pic>
      <p:pic>
        <p:nvPicPr>
          <p:cNvPr id="22" name="图片 21"/>
          <p:cNvPicPr>
            <a:picLocks noChangeAspect="1"/>
          </p:cNvPicPr>
          <p:nvPr>
            <p:custDataLst>
              <p:tags r:id="rId3"/>
            </p:custDataLst>
          </p:nvPr>
        </p:nvPicPr>
        <p:blipFill>
          <a:blip r:embed="rId4"/>
          <a:stretch>
            <a:fillRect/>
          </a:stretch>
        </p:blipFill>
        <p:spPr>
          <a:xfrm>
            <a:off x="826135" y="3429000"/>
            <a:ext cx="7001510" cy="18986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2" name="图片 1"/>
          <p:cNvPicPr>
            <a:picLocks noChangeAspect="1"/>
          </p:cNvPicPr>
          <p:nvPr>
            <p:custDataLst>
              <p:tags r:id="rId1"/>
            </p:custDataLst>
          </p:nvPr>
        </p:nvPicPr>
        <p:blipFill>
          <a:blip r:embed="rId2"/>
          <a:stretch>
            <a:fillRect/>
          </a:stretch>
        </p:blipFill>
        <p:spPr>
          <a:xfrm>
            <a:off x="403860" y="1254760"/>
            <a:ext cx="7837170" cy="4209415"/>
          </a:xfrm>
          <a:prstGeom prst="rect">
            <a:avLst/>
          </a:prstGeom>
        </p:spPr>
      </p:pic>
      <p:sp>
        <p:nvSpPr>
          <p:cNvPr id="11266" name="标题 11265"/>
          <p:cNvSpPr>
            <a:spLocks noGrp="1"/>
          </p:cNvSpPr>
          <p:nvPr>
            <p:ph type="title"/>
            <p:custDataLst>
              <p:tags r:id="rId3"/>
            </p:custDataLst>
          </p:nvPr>
        </p:nvSpPr>
        <p:spPr>
          <a:xfrm>
            <a:off x="628650" y="365125"/>
            <a:ext cx="1618615" cy="716915"/>
          </a:xfrm>
        </p:spPr>
        <p:txBody>
          <a:bodyPr anchor="ctr">
            <a:normAutofit/>
          </a:bodyPr>
          <a:p>
            <a:r>
              <a:rPr lang="zh-CN" altLang="en-US" sz="2800" b="1" dirty="0" smtClean="0">
                <a:solidFill>
                  <a:schemeClr val="accent5">
                    <a:lumMod val="75000"/>
                  </a:schemeClr>
                </a:solidFill>
                <a:sym typeface="+mn-ea"/>
              </a:rPr>
              <a:t>代码</a:t>
            </a:r>
            <a:endParaRPr lang="zh-CN" altLang="en-US" sz="2800" b="1" dirty="0" smtClean="0">
              <a:solidFill>
                <a:schemeClr val="accent5">
                  <a:lumMod val="75000"/>
                </a:schemeClr>
              </a:solidFill>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2" name="图片 1"/>
          <p:cNvPicPr>
            <a:picLocks noChangeAspect="1"/>
          </p:cNvPicPr>
          <p:nvPr>
            <p:custDataLst>
              <p:tags r:id="rId1"/>
            </p:custDataLst>
          </p:nvPr>
        </p:nvPicPr>
        <p:blipFill>
          <a:blip r:embed="rId2"/>
          <a:stretch>
            <a:fillRect/>
          </a:stretch>
        </p:blipFill>
        <p:spPr>
          <a:xfrm>
            <a:off x="384175" y="1280795"/>
            <a:ext cx="8369300" cy="4394835"/>
          </a:xfrm>
          <a:prstGeom prst="rect">
            <a:avLst/>
          </a:prstGeom>
        </p:spPr>
      </p:pic>
      <p:sp>
        <p:nvSpPr>
          <p:cNvPr id="11266" name="标题 11265"/>
          <p:cNvSpPr>
            <a:spLocks noGrp="1"/>
          </p:cNvSpPr>
          <p:nvPr>
            <p:ph type="title"/>
            <p:custDataLst>
              <p:tags r:id="rId3"/>
            </p:custDataLst>
          </p:nvPr>
        </p:nvSpPr>
        <p:spPr>
          <a:xfrm>
            <a:off x="628650" y="365125"/>
            <a:ext cx="1618615" cy="716915"/>
          </a:xfrm>
        </p:spPr>
        <p:txBody>
          <a:bodyPr anchor="ctr">
            <a:normAutofit/>
          </a:bodyPr>
          <a:p>
            <a:r>
              <a:rPr lang="zh-CN" altLang="en-US" sz="2800" b="1" dirty="0" smtClean="0">
                <a:solidFill>
                  <a:schemeClr val="accent5">
                    <a:lumMod val="75000"/>
                  </a:schemeClr>
                </a:solidFill>
                <a:sym typeface="+mn-ea"/>
              </a:rPr>
              <a:t>代码</a:t>
            </a:r>
            <a:endParaRPr lang="zh-CN" altLang="en-US" sz="2800" b="1" dirty="0" smtClean="0">
              <a:solidFill>
                <a:schemeClr val="accent5">
                  <a:lumMod val="75000"/>
                </a:schemeClr>
              </a:solidFill>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2" name="图片 1"/>
          <p:cNvPicPr>
            <a:picLocks noChangeAspect="1"/>
          </p:cNvPicPr>
          <p:nvPr>
            <p:custDataLst>
              <p:tags r:id="rId1"/>
            </p:custDataLst>
          </p:nvPr>
        </p:nvPicPr>
        <p:blipFill>
          <a:blip r:embed="rId2"/>
          <a:stretch>
            <a:fillRect/>
          </a:stretch>
        </p:blipFill>
        <p:spPr>
          <a:xfrm>
            <a:off x="373380" y="1210310"/>
            <a:ext cx="8300085" cy="4606290"/>
          </a:xfrm>
          <a:prstGeom prst="rect">
            <a:avLst/>
          </a:prstGeom>
        </p:spPr>
      </p:pic>
      <p:sp>
        <p:nvSpPr>
          <p:cNvPr id="11266" name="标题 11265"/>
          <p:cNvSpPr>
            <a:spLocks noGrp="1"/>
          </p:cNvSpPr>
          <p:nvPr>
            <p:ph type="title"/>
            <p:custDataLst>
              <p:tags r:id="rId3"/>
            </p:custDataLst>
          </p:nvPr>
        </p:nvSpPr>
        <p:spPr>
          <a:xfrm>
            <a:off x="628650" y="365125"/>
            <a:ext cx="1618615" cy="716915"/>
          </a:xfrm>
        </p:spPr>
        <p:txBody>
          <a:bodyPr anchor="ctr">
            <a:normAutofit/>
          </a:bodyPr>
          <a:p>
            <a:r>
              <a:rPr lang="zh-CN" altLang="en-US" sz="2800" b="1" dirty="0" smtClean="0">
                <a:solidFill>
                  <a:schemeClr val="accent5">
                    <a:lumMod val="75000"/>
                  </a:schemeClr>
                </a:solidFill>
                <a:sym typeface="+mn-ea"/>
              </a:rPr>
              <a:t>代码</a:t>
            </a:r>
            <a:endParaRPr lang="zh-CN" altLang="en-US" sz="2800" b="1" dirty="0" smtClean="0">
              <a:solidFill>
                <a:schemeClr val="accent5">
                  <a:lumMod val="75000"/>
                </a:schemeClr>
              </a:solidFill>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3" name="图片 2"/>
          <p:cNvPicPr>
            <a:picLocks noChangeAspect="1"/>
          </p:cNvPicPr>
          <p:nvPr>
            <p:custDataLst>
              <p:tags r:id="rId1"/>
            </p:custDataLst>
          </p:nvPr>
        </p:nvPicPr>
        <p:blipFill>
          <a:blip r:embed="rId2"/>
          <a:stretch>
            <a:fillRect/>
          </a:stretch>
        </p:blipFill>
        <p:spPr>
          <a:xfrm>
            <a:off x="111760" y="1365885"/>
            <a:ext cx="8921750" cy="2254250"/>
          </a:xfrm>
          <a:prstGeom prst="rect">
            <a:avLst/>
          </a:prstGeom>
        </p:spPr>
      </p:pic>
      <p:sp>
        <p:nvSpPr>
          <p:cNvPr id="11266" name="标题 11265"/>
          <p:cNvSpPr>
            <a:spLocks noGrp="1"/>
          </p:cNvSpPr>
          <p:nvPr>
            <p:ph type="title"/>
            <p:custDataLst>
              <p:tags r:id="rId3"/>
            </p:custDataLst>
          </p:nvPr>
        </p:nvSpPr>
        <p:spPr>
          <a:xfrm>
            <a:off x="628650" y="365125"/>
            <a:ext cx="1618615" cy="716915"/>
          </a:xfrm>
        </p:spPr>
        <p:txBody>
          <a:bodyPr anchor="ctr">
            <a:normAutofit/>
          </a:bodyPr>
          <a:p>
            <a:r>
              <a:rPr lang="zh-CN" altLang="en-US" sz="2800" b="1" dirty="0" smtClean="0">
                <a:solidFill>
                  <a:schemeClr val="accent5">
                    <a:lumMod val="75000"/>
                  </a:schemeClr>
                </a:solidFill>
                <a:sym typeface="+mn-ea"/>
              </a:rPr>
              <a:t>代码</a:t>
            </a:r>
            <a:endParaRPr lang="zh-CN" altLang="en-US" sz="2800" b="1" dirty="0" smtClean="0">
              <a:solidFill>
                <a:schemeClr val="accent5">
                  <a:lumMod val="75000"/>
                </a:schemeClr>
              </a:solidFill>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3 [2369] </a:t>
            </a:r>
            <a:r>
              <a:rPr lang="zh-CN" altLang="en-US" sz="3600" b="1" dirty="0" smtClean="0">
                <a:solidFill>
                  <a:schemeClr val="accent5">
                    <a:lumMod val="75000"/>
                  </a:schemeClr>
                </a:solidFill>
              </a:rPr>
              <a:t>数列分组</a:t>
            </a:r>
            <a:endParaRPr lang="zh-CN" altLang="en-US" sz="3600" b="1" dirty="0" smtClean="0">
              <a:solidFill>
                <a:schemeClr val="accent5">
                  <a:lumMod val="75000"/>
                </a:schemeClr>
              </a:solidFill>
            </a:endParaRPr>
          </a:p>
        </p:txBody>
      </p:sp>
      <p:sp>
        <p:nvSpPr>
          <p:cNvPr id="5" name="Text Box 7"/>
          <p:cNvSpPr txBox="1">
            <a:spLocks noChangeArrowheads="1"/>
          </p:cNvSpPr>
          <p:nvPr/>
        </p:nvSpPr>
        <p:spPr bwMode="auto">
          <a:xfrm>
            <a:off x="539491" y="1213994"/>
            <a:ext cx="8065901" cy="5077460"/>
          </a:xfrm>
          <a:prstGeom prst="rect">
            <a:avLst/>
          </a:prstGeom>
          <a:noFill/>
          <a:ln w="9525">
            <a:noFill/>
            <a:miter lim="800000"/>
          </a:ln>
          <a:effectLst/>
        </p:spPr>
        <p:txBody>
          <a:bodyPr>
            <a:spAutoFit/>
          </a:bodyPr>
          <a:lstStyle/>
          <a:p>
            <a:pPr>
              <a:lnSpc>
                <a:spcPct val="100000"/>
              </a:lnSpc>
              <a:spcBef>
                <a:spcPct val="50000"/>
              </a:spcBef>
            </a:pPr>
            <a:r>
              <a:rPr sz="2400" dirty="0">
                <a:cs typeface="Consolas" panose="020B0609020204030204" pitchFamily="49" charset="0"/>
              </a:rPr>
              <a:t>给你n个数，将这n个数分成总和相等的若干组，问最多可以分成多少组？</a:t>
            </a:r>
            <a:endParaRPr sz="2400" dirty="0">
              <a:cs typeface="Consolas" panose="020B0609020204030204" pitchFamily="49" charset="0"/>
            </a:endParaRPr>
          </a:p>
          <a:p>
            <a:pPr>
              <a:lnSpc>
                <a:spcPct val="100000"/>
              </a:lnSpc>
              <a:spcBef>
                <a:spcPct val="50000"/>
              </a:spcBef>
            </a:pPr>
            <a:r>
              <a:rPr sz="2400" dirty="0">
                <a:cs typeface="Consolas" panose="020B0609020204030204" pitchFamily="49" charset="0"/>
              </a:rPr>
              <a:t>输入第一行为一个正整数n，第二行输出n个正整数。 输出一个整数，表示最多可以分成多少组。  </a:t>
            </a:r>
            <a:endParaRPr sz="2400" dirty="0">
              <a:cs typeface="Consolas" panose="020B0609020204030204" pitchFamily="49" charset="0"/>
            </a:endParaRPr>
          </a:p>
          <a:p>
            <a:pPr>
              <a:lnSpc>
                <a:spcPct val="100000"/>
              </a:lnSpc>
              <a:spcBef>
                <a:spcPct val="50000"/>
              </a:spcBef>
            </a:pPr>
            <a:r>
              <a:rPr sz="2400" dirty="0">
                <a:cs typeface="Consolas" panose="020B0609020204030204" pitchFamily="49" charset="0"/>
              </a:rPr>
              <a:t>9</a:t>
            </a:r>
            <a:endParaRPr sz="2400" dirty="0">
              <a:cs typeface="Consolas" panose="020B0609020204030204" pitchFamily="49" charset="0"/>
            </a:endParaRPr>
          </a:p>
          <a:p>
            <a:pPr>
              <a:lnSpc>
                <a:spcPct val="100000"/>
              </a:lnSpc>
              <a:spcBef>
                <a:spcPct val="50000"/>
              </a:spcBef>
            </a:pPr>
            <a:r>
              <a:rPr sz="2400" dirty="0">
                <a:cs typeface="Consolas" panose="020B0609020204030204" pitchFamily="49" charset="0"/>
              </a:rPr>
              <a:t>5 2 1 5 2 1 5 2 1</a:t>
            </a:r>
            <a:endParaRPr sz="2400" dirty="0">
              <a:cs typeface="Consolas" panose="020B0609020204030204" pitchFamily="49" charset="0"/>
            </a:endParaRPr>
          </a:p>
          <a:p>
            <a:pPr>
              <a:lnSpc>
                <a:spcPct val="100000"/>
              </a:lnSpc>
              <a:spcBef>
                <a:spcPct val="50000"/>
              </a:spcBef>
            </a:pPr>
            <a:r>
              <a:rPr sz="2400" dirty="0">
                <a:cs typeface="Consolas" panose="020B0609020204030204" pitchFamily="49" charset="0"/>
              </a:rPr>
              <a:t>输出 </a:t>
            </a:r>
            <a:endParaRPr sz="2400" dirty="0">
              <a:cs typeface="Consolas" panose="020B0609020204030204" pitchFamily="49" charset="0"/>
            </a:endParaRPr>
          </a:p>
          <a:p>
            <a:pPr>
              <a:lnSpc>
                <a:spcPct val="100000"/>
              </a:lnSpc>
              <a:spcBef>
                <a:spcPct val="50000"/>
              </a:spcBef>
            </a:pPr>
            <a:r>
              <a:rPr sz="2400" dirty="0">
                <a:cs typeface="Consolas" panose="020B0609020204030204" pitchFamily="49" charset="0"/>
              </a:rPr>
              <a:t>6 </a:t>
            </a:r>
            <a:endParaRPr sz="2400" dirty="0">
              <a:cs typeface="Consolas" panose="020B0609020204030204" pitchFamily="49" charset="0"/>
            </a:endParaRPr>
          </a:p>
          <a:p>
            <a:pPr>
              <a:lnSpc>
                <a:spcPct val="100000"/>
              </a:lnSpc>
              <a:spcBef>
                <a:spcPct val="50000"/>
              </a:spcBef>
            </a:pPr>
            <a:endParaRPr sz="2400" dirty="0">
              <a:cs typeface="Consolas" panose="020B0609020204030204" pitchFamily="49" charset="0"/>
            </a:endParaRPr>
          </a:p>
          <a:p>
            <a:pPr>
              <a:lnSpc>
                <a:spcPct val="100000"/>
              </a:lnSpc>
              <a:spcBef>
                <a:spcPct val="50000"/>
              </a:spcBef>
            </a:pPr>
            <a:r>
              <a:rPr sz="2400" dirty="0">
                <a:cs typeface="Consolas" panose="020B0609020204030204" pitchFamily="49" charset="0"/>
              </a:rPr>
              <a:t>9个数，可以分成 [5 1] [5 1] [5 1] [2 2 2] 共四组。 </a:t>
            </a:r>
            <a:endParaRPr sz="2400" dirty="0">
              <a:cs typeface="Consolas" panose="020B0609020204030204" pitchFamily="49"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5" name="文本框 4"/>
          <p:cNvSpPr txBox="1"/>
          <p:nvPr/>
        </p:nvSpPr>
        <p:spPr>
          <a:xfrm>
            <a:off x="625475" y="1268730"/>
            <a:ext cx="2540000" cy="2676525"/>
          </a:xfrm>
          <a:prstGeom prst="rect">
            <a:avLst/>
          </a:prstGeom>
          <a:noFill/>
        </p:spPr>
        <p:txBody>
          <a:bodyPr wrap="square" rtlCol="0" anchor="t">
            <a:spAutoFit/>
          </a:bodyPr>
          <a:p>
            <a:pPr>
              <a:lnSpc>
                <a:spcPct val="100000"/>
              </a:lnSpc>
              <a:spcBef>
                <a:spcPct val="50000"/>
              </a:spcBef>
            </a:pPr>
            <a:r>
              <a:rPr sz="2400" dirty="0">
                <a:cs typeface="Consolas" panose="020B0609020204030204" pitchFamily="49" charset="0"/>
                <a:sym typeface="+mn-ea"/>
              </a:rPr>
              <a:t>样例输入</a:t>
            </a:r>
            <a:endParaRPr sz="2400" dirty="0">
              <a:cs typeface="Consolas" panose="020B0609020204030204" pitchFamily="49" charset="0"/>
            </a:endParaRPr>
          </a:p>
          <a:p>
            <a:pPr>
              <a:lnSpc>
                <a:spcPct val="100000"/>
              </a:lnSpc>
              <a:spcBef>
                <a:spcPct val="50000"/>
              </a:spcBef>
            </a:pPr>
            <a:r>
              <a:rPr lang="en-US" sz="2400" dirty="0">
                <a:cs typeface="Consolas" panose="020B0609020204030204" pitchFamily="49" charset="0"/>
                <a:sym typeface="+mn-ea"/>
              </a:rPr>
              <a:t>6</a:t>
            </a:r>
            <a:endParaRPr lang="en-US" sz="2400" dirty="0">
              <a:cs typeface="Consolas" panose="020B0609020204030204" pitchFamily="49" charset="0"/>
              <a:sym typeface="+mn-ea"/>
            </a:endParaRPr>
          </a:p>
          <a:p>
            <a:pPr>
              <a:lnSpc>
                <a:spcPct val="100000"/>
              </a:lnSpc>
              <a:spcBef>
                <a:spcPct val="50000"/>
              </a:spcBef>
            </a:pPr>
            <a:r>
              <a:rPr lang="en-US" sz="2400" dirty="0">
                <a:cs typeface="Consolas" panose="020B0609020204030204" pitchFamily="49" charset="0"/>
                <a:sym typeface="+mn-ea"/>
              </a:rPr>
              <a:t>2</a:t>
            </a:r>
            <a:r>
              <a:rPr sz="2400" dirty="0">
                <a:cs typeface="Consolas" panose="020B0609020204030204" pitchFamily="49" charset="0"/>
                <a:sym typeface="+mn-ea"/>
              </a:rPr>
              <a:t> </a:t>
            </a:r>
            <a:r>
              <a:rPr lang="en-US" sz="2400" dirty="0">
                <a:cs typeface="Consolas" panose="020B0609020204030204" pitchFamily="49" charset="0"/>
                <a:sym typeface="+mn-ea"/>
              </a:rPr>
              <a:t>2</a:t>
            </a:r>
            <a:r>
              <a:rPr sz="2400" dirty="0">
                <a:cs typeface="Consolas" panose="020B0609020204030204" pitchFamily="49" charset="0"/>
                <a:sym typeface="+mn-ea"/>
              </a:rPr>
              <a:t> </a:t>
            </a:r>
            <a:r>
              <a:rPr lang="en-US" sz="2400" dirty="0">
                <a:cs typeface="Consolas" panose="020B0609020204030204" pitchFamily="49" charset="0"/>
                <a:sym typeface="+mn-ea"/>
              </a:rPr>
              <a:t>5</a:t>
            </a:r>
            <a:r>
              <a:rPr sz="2400" dirty="0">
                <a:cs typeface="Consolas" panose="020B0609020204030204" pitchFamily="49" charset="0"/>
                <a:sym typeface="+mn-ea"/>
              </a:rPr>
              <a:t> </a:t>
            </a:r>
            <a:r>
              <a:rPr lang="en-US" sz="2400" dirty="0">
                <a:cs typeface="Consolas" panose="020B0609020204030204" pitchFamily="49" charset="0"/>
                <a:sym typeface="+mn-ea"/>
              </a:rPr>
              <a:t>2</a:t>
            </a:r>
            <a:r>
              <a:rPr sz="2400" dirty="0">
                <a:cs typeface="Consolas" panose="020B0609020204030204" pitchFamily="49" charset="0"/>
                <a:sym typeface="+mn-ea"/>
              </a:rPr>
              <a:t> </a:t>
            </a:r>
            <a:r>
              <a:rPr lang="en-US" sz="2400" dirty="0">
                <a:cs typeface="Consolas" panose="020B0609020204030204" pitchFamily="49" charset="0"/>
                <a:sym typeface="+mn-ea"/>
              </a:rPr>
              <a:t>1 3</a:t>
            </a:r>
            <a:endParaRPr lang="en-US" sz="2400" dirty="0">
              <a:cs typeface="Consolas" panose="020B0609020204030204" pitchFamily="49" charset="0"/>
              <a:sym typeface="+mn-ea"/>
            </a:endParaRPr>
          </a:p>
          <a:p>
            <a:pPr>
              <a:lnSpc>
                <a:spcPct val="100000"/>
              </a:lnSpc>
              <a:spcBef>
                <a:spcPct val="50000"/>
              </a:spcBef>
            </a:pPr>
            <a:r>
              <a:rPr sz="2400" dirty="0">
                <a:cs typeface="Consolas" panose="020B0609020204030204" pitchFamily="49" charset="0"/>
                <a:sym typeface="+mn-ea"/>
              </a:rPr>
              <a:t>样例输出</a:t>
            </a:r>
            <a:endParaRPr sz="2400" dirty="0">
              <a:cs typeface="Consolas" panose="020B0609020204030204" pitchFamily="49" charset="0"/>
            </a:endParaRPr>
          </a:p>
          <a:p>
            <a:pPr>
              <a:lnSpc>
                <a:spcPct val="100000"/>
              </a:lnSpc>
              <a:spcBef>
                <a:spcPct val="50000"/>
              </a:spcBef>
            </a:pPr>
            <a:r>
              <a:rPr sz="2400" dirty="0">
                <a:cs typeface="Consolas" panose="020B0609020204030204" pitchFamily="49" charset="0"/>
                <a:sym typeface="+mn-ea"/>
              </a:rPr>
              <a:t>6</a:t>
            </a:r>
            <a:endParaRPr lang="zh-CN" altLang="en-US" sz="2400" dirty="0">
              <a:cs typeface="Consolas" panose="020B0609020204030204" pitchFamily="49" charset="0"/>
              <a:sym typeface="+mn-ea"/>
            </a:endParaRPr>
          </a:p>
        </p:txBody>
      </p:sp>
      <p:graphicFrame>
        <p:nvGraphicFramePr>
          <p:cNvPr id="2" name="对象 1"/>
          <p:cNvGraphicFramePr/>
          <p:nvPr>
            <p:custDataLst>
              <p:tags r:id="rId1"/>
            </p:custDataLst>
          </p:nvPr>
        </p:nvGraphicFramePr>
        <p:xfrm>
          <a:off x="625475" y="4176395"/>
          <a:ext cx="6443980" cy="1175385"/>
        </p:xfrm>
        <a:graphic>
          <a:graphicData uri="http://schemas.openxmlformats.org/presentationml/2006/ole">
            <mc:AlternateContent xmlns:mc="http://schemas.openxmlformats.org/markup-compatibility/2006">
              <mc:Choice xmlns:v="urn:schemas-microsoft-com:vml" Requires="v">
                <p:oleObj spid="_x0000_s3" name="" r:id="rId2" imgW="4997450" imgH="857250" progId="Paint.Picture">
                  <p:embed/>
                </p:oleObj>
              </mc:Choice>
              <mc:Fallback>
                <p:oleObj name="" r:id="rId2" imgW="4997450" imgH="857250" progId="Paint.Picture">
                  <p:embed/>
                  <p:pic>
                    <p:nvPicPr>
                      <p:cNvPr id="0" name="图片 2"/>
                      <p:cNvPicPr/>
                      <p:nvPr/>
                    </p:nvPicPr>
                    <p:blipFill>
                      <a:blip r:embed="rId3"/>
                      <a:stretch>
                        <a:fillRect/>
                      </a:stretch>
                    </p:blipFill>
                    <p:spPr>
                      <a:xfrm>
                        <a:off x="625475" y="4176395"/>
                        <a:ext cx="6443980" cy="1175385"/>
                      </a:xfrm>
                      <a:prstGeom prst="rect">
                        <a:avLst/>
                      </a:prstGeom>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1.1 </a:t>
            </a:r>
            <a:r>
              <a:rPr lang="zh-CN" altLang="en-US" sz="3600" b="1" dirty="0" smtClean="0">
                <a:solidFill>
                  <a:schemeClr val="accent5">
                    <a:lumMod val="75000"/>
                  </a:schemeClr>
                </a:solidFill>
              </a:rPr>
              <a:t>剪枝</a:t>
            </a:r>
            <a:endParaRPr lang="zh-CN" altLang="en-US" sz="3600" b="1" dirty="0" smtClean="0">
              <a:solidFill>
                <a:schemeClr val="accent5">
                  <a:lumMod val="75000"/>
                </a:schemeClr>
              </a:solidFill>
            </a:endParaRPr>
          </a:p>
        </p:txBody>
      </p:sp>
      <p:sp>
        <p:nvSpPr>
          <p:cNvPr id="5" name="Text Box 7"/>
          <p:cNvSpPr txBox="1">
            <a:spLocks noChangeArrowheads="1"/>
          </p:cNvSpPr>
          <p:nvPr/>
        </p:nvSpPr>
        <p:spPr bwMode="auto">
          <a:xfrm>
            <a:off x="450591" y="1342899"/>
            <a:ext cx="8065901" cy="5077460"/>
          </a:xfrm>
          <a:prstGeom prst="rect">
            <a:avLst/>
          </a:prstGeom>
          <a:noFill/>
          <a:ln w="9525">
            <a:noFill/>
            <a:miter lim="800000"/>
          </a:ln>
          <a:effectLst/>
        </p:spPr>
        <p:txBody>
          <a:bodyPr>
            <a:spAutoFit/>
          </a:bodyPr>
          <a:lstStyle/>
          <a:p>
            <a:pPr>
              <a:lnSpc>
                <a:spcPct val="100000"/>
              </a:lnSpc>
              <a:spcBef>
                <a:spcPct val="50000"/>
              </a:spcBef>
            </a:pPr>
            <a:r>
              <a:rPr lang="en-US" sz="2400" dirty="0">
                <a:cs typeface="Consolas" panose="020B0609020204030204" pitchFamily="49" charset="0"/>
              </a:rPr>
              <a:t>        </a:t>
            </a:r>
            <a:r>
              <a:rPr sz="2400" dirty="0">
                <a:cs typeface="Consolas" panose="020B0609020204030204" pitchFamily="49" charset="0"/>
              </a:rPr>
              <a:t>搜索算法的时间复杂度大多是</a:t>
            </a:r>
            <a:r>
              <a:rPr sz="2400" b="1" dirty="0">
                <a:solidFill>
                  <a:srgbClr val="FF0000"/>
                </a:solidFill>
                <a:cs typeface="Consolas" panose="020B0609020204030204" pitchFamily="49" charset="0"/>
              </a:rPr>
              <a:t>指数级</a:t>
            </a:r>
            <a:r>
              <a:rPr sz="2400" dirty="0">
                <a:cs typeface="Consolas" panose="020B0609020204030204" pitchFamily="49" charset="0"/>
              </a:rPr>
              <a:t>的，难以满足对程序运行时间的限制要求，为使降低时间复杂度，对深度优先搜索可以进行一种优化的基本方法——剪枝。</a:t>
            </a:r>
            <a:endParaRPr sz="2400" dirty="0">
              <a:cs typeface="Consolas" panose="020B0609020204030204" pitchFamily="49" charset="0"/>
            </a:endParaRPr>
          </a:p>
          <a:p>
            <a:pPr>
              <a:lnSpc>
                <a:spcPct val="100000"/>
              </a:lnSpc>
              <a:spcBef>
                <a:spcPct val="50000"/>
              </a:spcBef>
            </a:pPr>
            <a:r>
              <a:rPr lang="en-US" sz="2400" dirty="0">
                <a:cs typeface="Consolas" panose="020B0609020204030204" pitchFamily="49" charset="0"/>
              </a:rPr>
              <a:t>        </a:t>
            </a:r>
            <a:r>
              <a:rPr sz="2400" dirty="0">
                <a:cs typeface="Consolas" panose="020B0609020204030204" pitchFamily="49" charset="0"/>
              </a:rPr>
              <a:t>搜索的进程可以看做是从树根出发，遍历一颗倒置树（搜索树）的过程，所谓剪枝，就是</a:t>
            </a:r>
            <a:r>
              <a:rPr sz="2400" b="1" dirty="0">
                <a:solidFill>
                  <a:srgbClr val="FF0000"/>
                </a:solidFill>
                <a:cs typeface="Consolas" panose="020B0609020204030204" pitchFamily="49" charset="0"/>
              </a:rPr>
              <a:t>通过某些判断，避免一些不必要的遍历过程</a:t>
            </a:r>
            <a:r>
              <a:rPr sz="2400" dirty="0">
                <a:cs typeface="Consolas" panose="020B0609020204030204" pitchFamily="49" charset="0"/>
              </a:rPr>
              <a:t>，形象的说，就是减去搜索树中的某些枝条。</a:t>
            </a:r>
            <a:endParaRPr sz="2400" dirty="0">
              <a:cs typeface="Consolas" panose="020B0609020204030204" pitchFamily="49" charset="0"/>
            </a:endParaRPr>
          </a:p>
          <a:p>
            <a:pPr>
              <a:lnSpc>
                <a:spcPct val="100000"/>
              </a:lnSpc>
              <a:spcBef>
                <a:spcPct val="50000"/>
              </a:spcBef>
            </a:pPr>
            <a:r>
              <a:rPr lang="en-US" sz="2400" dirty="0">
                <a:cs typeface="Consolas" panose="020B0609020204030204" pitchFamily="49" charset="0"/>
              </a:rPr>
              <a:t>        </a:t>
            </a:r>
            <a:r>
              <a:rPr sz="2400" dirty="0">
                <a:cs typeface="Consolas" panose="020B0609020204030204" pitchFamily="49" charset="0"/>
              </a:rPr>
              <a:t>显而易见，应用剪枝优化的核心问题是设计剪枝判断方法，即确定哪些枝条舍弃哪些枝条保留，设计出好的剪枝判断方法，可以使得程序运行时间大大缩短，否则会适得其反。</a:t>
            </a:r>
            <a:endParaRPr sz="2400" dirty="0">
              <a:cs typeface="Consolas" panose="020B0609020204030204" pitchFamily="49" charset="0"/>
            </a:endParaRPr>
          </a:p>
          <a:p>
            <a:pPr>
              <a:lnSpc>
                <a:spcPct val="100000"/>
              </a:lnSpc>
              <a:spcBef>
                <a:spcPct val="50000"/>
              </a:spcBef>
            </a:pPr>
            <a:r>
              <a:rPr lang="en-US" sz="2400" dirty="0">
                <a:cs typeface="Consolas" panose="020B0609020204030204" pitchFamily="49" charset="0"/>
              </a:rPr>
              <a:t>                   </a:t>
            </a:r>
            <a:r>
              <a:rPr lang="en-US" sz="2400" b="1" dirty="0">
                <a:solidFill>
                  <a:srgbClr val="FF0000"/>
                </a:solidFill>
                <a:cs typeface="Consolas" panose="020B0609020204030204" pitchFamily="49" charset="0"/>
              </a:rPr>
              <a:t> </a:t>
            </a:r>
            <a:r>
              <a:rPr sz="2400" b="1" dirty="0">
                <a:solidFill>
                  <a:srgbClr val="FF0000"/>
                </a:solidFill>
                <a:cs typeface="Consolas" panose="020B0609020204030204" pitchFamily="49" charset="0"/>
              </a:rPr>
              <a:t>剪枝的原则：正确、准确、高效</a:t>
            </a:r>
            <a:endParaRPr sz="2400" b="1" dirty="0">
              <a:solidFill>
                <a:srgbClr val="FF0000"/>
              </a:solidFill>
              <a:cs typeface="Consolas" panose="020B0609020204030204" pitchFamily="49"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4 [3652] 小木棍</a:t>
            </a:r>
            <a:r>
              <a:rPr lang="zh-CN" altLang="en-US" sz="3600" b="1" dirty="0" smtClean="0">
                <a:solidFill>
                  <a:schemeClr val="accent5">
                    <a:lumMod val="75000"/>
                  </a:schemeClr>
                </a:solidFill>
              </a:rPr>
              <a:t>（木棒）</a:t>
            </a:r>
            <a:endParaRPr lang="zh-CN" altLang="en-US" sz="3600" b="1" dirty="0" smtClean="0">
              <a:solidFill>
                <a:schemeClr val="accent5">
                  <a:lumMod val="75000"/>
                </a:schemeClr>
              </a:solidFill>
            </a:endParaRPr>
          </a:p>
        </p:txBody>
      </p:sp>
      <p:sp>
        <p:nvSpPr>
          <p:cNvPr id="5" name="Text Box 7"/>
          <p:cNvSpPr txBox="1">
            <a:spLocks noChangeArrowheads="1"/>
          </p:cNvSpPr>
          <p:nvPr/>
        </p:nvSpPr>
        <p:spPr bwMode="auto">
          <a:xfrm>
            <a:off x="539491" y="1213994"/>
            <a:ext cx="8065901" cy="5262245"/>
          </a:xfrm>
          <a:prstGeom prst="rect">
            <a:avLst/>
          </a:prstGeom>
          <a:noFill/>
          <a:ln w="9525">
            <a:noFill/>
            <a:miter lim="800000"/>
          </a:ln>
          <a:effectLst/>
        </p:spPr>
        <p:txBody>
          <a:bodyPr>
            <a:spAutoFit/>
          </a:bodyPr>
          <a:lstStyle/>
          <a:p>
            <a:pPr>
              <a:lnSpc>
                <a:spcPct val="100000"/>
              </a:lnSpc>
              <a:spcBef>
                <a:spcPct val="50000"/>
              </a:spcBef>
            </a:pPr>
            <a:r>
              <a:rPr lang="en-US" sz="2400" dirty="0">
                <a:cs typeface="Consolas" panose="020B0609020204030204" pitchFamily="49" charset="0"/>
              </a:rPr>
              <a:t>        </a:t>
            </a:r>
            <a:r>
              <a:rPr sz="2400" dirty="0">
                <a:cs typeface="Consolas" panose="020B0609020204030204" pitchFamily="49" charset="0"/>
              </a:rPr>
              <a:t>乔治有一些</a:t>
            </a:r>
            <a:r>
              <a:rPr sz="2400" b="1" dirty="0">
                <a:solidFill>
                  <a:srgbClr val="FF0000"/>
                </a:solidFill>
                <a:cs typeface="Consolas" panose="020B0609020204030204" pitchFamily="49" charset="0"/>
              </a:rPr>
              <a:t>同样长的小木棍</a:t>
            </a:r>
            <a:r>
              <a:rPr sz="2400" dirty="0">
                <a:cs typeface="Consolas" panose="020B0609020204030204" pitchFamily="49" charset="0"/>
              </a:rPr>
              <a:t>，他把这些木棍随意砍成几段，直到每段的长都不超过50。现在，他想把小木棍拼接成原来的样子，但是却忘记了自己开始时有多少根木棍和它们的长度。</a:t>
            </a:r>
            <a:endParaRPr sz="2400" dirty="0">
              <a:cs typeface="Consolas" panose="020B0609020204030204" pitchFamily="49" charset="0"/>
            </a:endParaRPr>
          </a:p>
          <a:p>
            <a:pPr>
              <a:lnSpc>
                <a:spcPct val="100000"/>
              </a:lnSpc>
              <a:spcBef>
                <a:spcPct val="50000"/>
              </a:spcBef>
            </a:pPr>
            <a:r>
              <a:rPr lang="en-US" sz="2400" dirty="0">
                <a:cs typeface="Consolas" panose="020B0609020204030204" pitchFamily="49" charset="0"/>
              </a:rPr>
              <a:t>     </a:t>
            </a:r>
            <a:r>
              <a:rPr sz="2400" dirty="0">
                <a:cs typeface="Consolas" panose="020B0609020204030204" pitchFamily="49" charset="0"/>
              </a:rPr>
              <a:t>给出每段小木棍的长度，编程帮他找出</a:t>
            </a:r>
            <a:r>
              <a:rPr sz="2400" b="1" dirty="0">
                <a:highlight>
                  <a:srgbClr val="FFFF00"/>
                </a:highlight>
                <a:cs typeface="Consolas" panose="020B0609020204030204" pitchFamily="49" charset="0"/>
              </a:rPr>
              <a:t>原始木棍的最小可能长度</a:t>
            </a:r>
            <a:r>
              <a:rPr sz="2400" dirty="0">
                <a:cs typeface="Consolas" panose="020B0609020204030204" pitchFamily="49" charset="0"/>
              </a:rPr>
              <a:t>。</a:t>
            </a:r>
            <a:endParaRPr sz="2400" dirty="0">
              <a:cs typeface="Consolas" panose="020B0609020204030204" pitchFamily="49" charset="0"/>
            </a:endParaRPr>
          </a:p>
          <a:p>
            <a:pPr>
              <a:lnSpc>
                <a:spcPct val="100000"/>
              </a:lnSpc>
              <a:spcBef>
                <a:spcPct val="50000"/>
              </a:spcBef>
            </a:pPr>
            <a:r>
              <a:rPr lang="en-US" sz="2400" dirty="0">
                <a:cs typeface="Consolas" panose="020B0609020204030204" pitchFamily="49" charset="0"/>
              </a:rPr>
              <a:t>        </a:t>
            </a:r>
            <a:r>
              <a:rPr sz="2400" dirty="0">
                <a:cs typeface="Consolas" panose="020B0609020204030204" pitchFamily="49" charset="0"/>
              </a:rPr>
              <a:t>输入输入文件共有二行。第一行为一个单独的整数N表示砍过以后的小木棍的总数，其中N≤60。第二行为N个用空个隔开的正整数，表示N根小木棍的长度。</a:t>
            </a:r>
            <a:endParaRPr sz="2400" dirty="0">
              <a:cs typeface="Consolas" panose="020B0609020204030204" pitchFamily="49" charset="0"/>
            </a:endParaRPr>
          </a:p>
          <a:p>
            <a:pPr>
              <a:lnSpc>
                <a:spcPct val="100000"/>
              </a:lnSpc>
              <a:spcBef>
                <a:spcPct val="50000"/>
              </a:spcBef>
            </a:pPr>
            <a:r>
              <a:rPr lang="en-US" sz="2400" dirty="0">
                <a:cs typeface="Consolas" panose="020B0609020204030204" pitchFamily="49" charset="0"/>
              </a:rPr>
              <a:t>       </a:t>
            </a:r>
            <a:r>
              <a:rPr sz="2400" dirty="0">
                <a:cs typeface="Consolas" panose="020B0609020204030204" pitchFamily="49" charset="0"/>
              </a:rPr>
              <a:t>输出输出文件仅一行，表示要求的原始木棍的最小可能长度。</a:t>
            </a:r>
            <a:endParaRPr sz="2400" dirty="0">
              <a:cs typeface="Consolas" panose="020B0609020204030204" pitchFamily="49" charset="0"/>
            </a:endParaRPr>
          </a:p>
          <a:p>
            <a:pPr>
              <a:lnSpc>
                <a:spcPct val="100000"/>
              </a:lnSpc>
              <a:spcBef>
                <a:spcPct val="50000"/>
              </a:spcBef>
            </a:pPr>
            <a:endParaRPr sz="2400" dirty="0">
              <a:cs typeface="Consolas" panose="020B0609020204030204" pitchFamily="49"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5" name="文本框 4"/>
          <p:cNvSpPr txBox="1"/>
          <p:nvPr/>
        </p:nvSpPr>
        <p:spPr>
          <a:xfrm>
            <a:off x="625475" y="1418590"/>
            <a:ext cx="2540000" cy="2676525"/>
          </a:xfrm>
          <a:prstGeom prst="rect">
            <a:avLst/>
          </a:prstGeom>
          <a:noFill/>
        </p:spPr>
        <p:txBody>
          <a:bodyPr wrap="square" rtlCol="0" anchor="t">
            <a:spAutoFit/>
          </a:bodyPr>
          <a:p>
            <a:pPr>
              <a:lnSpc>
                <a:spcPct val="100000"/>
              </a:lnSpc>
              <a:spcBef>
                <a:spcPct val="50000"/>
              </a:spcBef>
            </a:pPr>
            <a:r>
              <a:rPr sz="2400" dirty="0">
                <a:cs typeface="Consolas" panose="020B0609020204030204" pitchFamily="49" charset="0"/>
                <a:sym typeface="+mn-ea"/>
              </a:rPr>
              <a:t>样例输入</a:t>
            </a:r>
            <a:endParaRPr sz="2400" dirty="0">
              <a:cs typeface="Consolas" panose="020B0609020204030204" pitchFamily="49" charset="0"/>
            </a:endParaRPr>
          </a:p>
          <a:p>
            <a:pPr>
              <a:lnSpc>
                <a:spcPct val="100000"/>
              </a:lnSpc>
              <a:spcBef>
                <a:spcPct val="50000"/>
              </a:spcBef>
            </a:pPr>
            <a:r>
              <a:rPr sz="2400" dirty="0">
                <a:cs typeface="Consolas" panose="020B0609020204030204" pitchFamily="49" charset="0"/>
                <a:sym typeface="+mn-ea"/>
              </a:rPr>
              <a:t>9</a:t>
            </a:r>
            <a:endParaRPr sz="2400" dirty="0">
              <a:cs typeface="Consolas" panose="020B0609020204030204" pitchFamily="49" charset="0"/>
            </a:endParaRPr>
          </a:p>
          <a:p>
            <a:pPr>
              <a:lnSpc>
                <a:spcPct val="100000"/>
              </a:lnSpc>
              <a:spcBef>
                <a:spcPct val="50000"/>
              </a:spcBef>
            </a:pPr>
            <a:r>
              <a:rPr sz="2400" dirty="0">
                <a:cs typeface="Consolas" panose="020B0609020204030204" pitchFamily="49" charset="0"/>
                <a:sym typeface="+mn-ea"/>
              </a:rPr>
              <a:t>5 2 1 5 2 1 5 2 1</a:t>
            </a:r>
            <a:endParaRPr sz="2400" dirty="0">
              <a:cs typeface="Consolas" panose="020B0609020204030204" pitchFamily="49" charset="0"/>
            </a:endParaRPr>
          </a:p>
          <a:p>
            <a:pPr>
              <a:lnSpc>
                <a:spcPct val="100000"/>
              </a:lnSpc>
              <a:spcBef>
                <a:spcPct val="50000"/>
              </a:spcBef>
            </a:pPr>
            <a:r>
              <a:rPr sz="2400" dirty="0">
                <a:cs typeface="Consolas" panose="020B0609020204030204" pitchFamily="49" charset="0"/>
                <a:sym typeface="+mn-ea"/>
              </a:rPr>
              <a:t>样例输出</a:t>
            </a:r>
            <a:endParaRPr sz="2400" dirty="0">
              <a:cs typeface="Consolas" panose="020B0609020204030204" pitchFamily="49" charset="0"/>
            </a:endParaRPr>
          </a:p>
          <a:p>
            <a:pPr>
              <a:lnSpc>
                <a:spcPct val="100000"/>
              </a:lnSpc>
              <a:spcBef>
                <a:spcPct val="50000"/>
              </a:spcBef>
            </a:pPr>
            <a:r>
              <a:rPr sz="2400" dirty="0">
                <a:cs typeface="Consolas" panose="020B0609020204030204" pitchFamily="49" charset="0"/>
                <a:sym typeface="+mn-ea"/>
              </a:rPr>
              <a:t>6</a:t>
            </a:r>
            <a:endParaRPr lang="zh-CN" altLang="en-US" sz="2400" dirty="0">
              <a:cs typeface="Consolas" panose="020B0609020204030204" pitchFamily="49" charset="0"/>
              <a:sym typeface="+mn-ea"/>
            </a:endParaRPr>
          </a:p>
        </p:txBody>
      </p:sp>
      <p:graphicFrame>
        <p:nvGraphicFramePr>
          <p:cNvPr id="2" name="对象 1"/>
          <p:cNvGraphicFramePr/>
          <p:nvPr>
            <p:custDataLst>
              <p:tags r:id="rId1"/>
            </p:custDataLst>
          </p:nvPr>
        </p:nvGraphicFramePr>
        <p:xfrm>
          <a:off x="625475" y="4176395"/>
          <a:ext cx="6443980" cy="1175385"/>
        </p:xfrm>
        <a:graphic>
          <a:graphicData uri="http://schemas.openxmlformats.org/presentationml/2006/ole">
            <mc:AlternateContent xmlns:mc="http://schemas.openxmlformats.org/markup-compatibility/2006">
              <mc:Choice xmlns:v="urn:schemas-microsoft-com:vml" Requires="v">
                <p:oleObj spid="_x0000_s3" name="" r:id="rId2" imgW="4997450" imgH="857250" progId="Paint.Picture">
                  <p:embed/>
                </p:oleObj>
              </mc:Choice>
              <mc:Fallback>
                <p:oleObj name="" r:id="rId2" imgW="4997450" imgH="857250" progId="Paint.Picture">
                  <p:embed/>
                  <p:pic>
                    <p:nvPicPr>
                      <p:cNvPr id="0" name="图片 2"/>
                      <p:cNvPicPr/>
                      <p:nvPr/>
                    </p:nvPicPr>
                    <p:blipFill>
                      <a:blip r:embed="rId3"/>
                      <a:stretch>
                        <a:fillRect/>
                      </a:stretch>
                    </p:blipFill>
                    <p:spPr>
                      <a:xfrm>
                        <a:off x="625475" y="4176395"/>
                        <a:ext cx="6443980" cy="1175385"/>
                      </a:xfrm>
                      <a:prstGeom prst="rect">
                        <a:avLst/>
                      </a:prstGeom>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5" name="文本框 4"/>
          <p:cNvSpPr txBox="1"/>
          <p:nvPr/>
        </p:nvSpPr>
        <p:spPr>
          <a:xfrm>
            <a:off x="625475" y="1226820"/>
            <a:ext cx="7794625" cy="5631180"/>
          </a:xfrm>
          <a:prstGeom prst="rect">
            <a:avLst/>
          </a:prstGeom>
          <a:noFill/>
        </p:spPr>
        <p:txBody>
          <a:bodyPr wrap="square" rtlCol="0" anchor="t">
            <a:spAutoFit/>
          </a:bodyPr>
          <a:p>
            <a:pPr>
              <a:lnSpc>
                <a:spcPct val="100000"/>
              </a:lnSpc>
              <a:spcBef>
                <a:spcPct val="50000"/>
              </a:spcBef>
            </a:pPr>
            <a:r>
              <a:rPr lang="en-US" sz="2400" dirty="0">
                <a:cs typeface="Consolas" panose="020B0609020204030204" pitchFamily="49" charset="0"/>
                <a:sym typeface="+mn-ea"/>
              </a:rPr>
              <a:t>   </a:t>
            </a:r>
            <a:r>
              <a:rPr sz="2400" dirty="0">
                <a:cs typeface="Consolas" panose="020B0609020204030204" pitchFamily="49" charset="0"/>
                <a:sym typeface="+mn-ea"/>
              </a:rPr>
              <a:t>    抽象题意，可将题意理解为： 给你n个数，将这n个数分成总和相等的若干组，问最多可以分成多少组</a:t>
            </a:r>
            <a:r>
              <a:rPr sz="2400" dirty="0">
                <a:cs typeface="Consolas" panose="020B0609020204030204" pitchFamily="49" charset="0"/>
                <a:sym typeface="+mn-ea"/>
              </a:rPr>
              <a:t>？（组数越多即长度越小）</a:t>
            </a:r>
            <a:endParaRPr lang="en-US" altLang="en-US" sz="2400" dirty="0">
              <a:cs typeface="Consolas" panose="020B0609020204030204" pitchFamily="49" charset="0"/>
              <a:sym typeface="+mn-ea"/>
            </a:endParaRPr>
          </a:p>
          <a:p>
            <a:pPr indent="457200">
              <a:lnSpc>
                <a:spcPct val="100000"/>
              </a:lnSpc>
              <a:spcBef>
                <a:spcPct val="50000"/>
              </a:spcBef>
            </a:pPr>
            <a:r>
              <a:rPr sz="2400" dirty="0">
                <a:cs typeface="Consolas" panose="020B0609020204030204" pitchFamily="49" charset="0"/>
                <a:sym typeface="+mn-ea"/>
              </a:rPr>
              <a:t>要得到原始最短木棍的可能长度，可以按照分段数的长度，依次枚举所有的可能长度len</a:t>
            </a:r>
            <a:r>
              <a:rPr lang="zh-CN" sz="2400" dirty="0">
                <a:cs typeface="Consolas" panose="020B0609020204030204" pitchFamily="49" charset="0"/>
                <a:sym typeface="+mn-ea"/>
              </a:rPr>
              <a:t>，这里的长度</a:t>
            </a:r>
            <a:r>
              <a:rPr lang="en-US" altLang="zh-CN" sz="2400" dirty="0">
                <a:cs typeface="Consolas" panose="020B0609020204030204" pitchFamily="49" charset="0"/>
                <a:sym typeface="+mn-ea"/>
              </a:rPr>
              <a:t>len</a:t>
            </a:r>
            <a:r>
              <a:rPr lang="zh-CN" altLang="en-US" sz="2400" dirty="0">
                <a:cs typeface="Consolas" panose="020B0609020204030204" pitchFamily="49" charset="0"/>
                <a:sym typeface="+mn-ea"/>
              </a:rPr>
              <a:t>不是单调的，不能用二分</a:t>
            </a:r>
            <a:r>
              <a:rPr lang="zh-CN" sz="2400" dirty="0">
                <a:cs typeface="Consolas" panose="020B0609020204030204" pitchFamily="49" charset="0"/>
                <a:sym typeface="+mn-ea"/>
              </a:rPr>
              <a:t>；</a:t>
            </a:r>
            <a:r>
              <a:rPr sz="2400" dirty="0">
                <a:cs typeface="Consolas" panose="020B0609020204030204" pitchFamily="49" charset="0"/>
                <a:sym typeface="+mn-ea"/>
              </a:rPr>
              <a:t>可以确定原木棍的长度 len 在最长木棍的长度与 </a:t>
            </a:r>
            <a:r>
              <a:rPr lang="en-US" sz="2400" dirty="0">
                <a:cs typeface="Consolas" panose="020B0609020204030204" pitchFamily="49" charset="0"/>
                <a:sym typeface="+mn-ea"/>
              </a:rPr>
              <a:t>sum</a:t>
            </a:r>
            <a:r>
              <a:rPr sz="2400" dirty="0">
                <a:cs typeface="Consolas" panose="020B0609020204030204" pitchFamily="49" charset="0"/>
                <a:sym typeface="+mn-ea"/>
              </a:rPr>
              <a:t>之间，</a:t>
            </a:r>
            <a:endParaRPr sz="2400" dirty="0">
              <a:cs typeface="Consolas" panose="020B0609020204030204" pitchFamily="49" charset="0"/>
              <a:sym typeface="+mn-ea"/>
            </a:endParaRPr>
          </a:p>
          <a:p>
            <a:pPr>
              <a:lnSpc>
                <a:spcPct val="100000"/>
              </a:lnSpc>
              <a:spcBef>
                <a:spcPct val="50000"/>
              </a:spcBef>
            </a:pPr>
            <a:r>
              <a:rPr lang="en-US" sz="2400" dirty="0">
                <a:cs typeface="Consolas" panose="020B0609020204030204" pitchFamily="49" charset="0"/>
                <a:sym typeface="+mn-ea"/>
              </a:rPr>
              <a:t>         </a:t>
            </a:r>
            <a:r>
              <a:rPr sz="2400" dirty="0">
                <a:cs typeface="Consolas" panose="020B0609020204030204" pitchFamily="49" charset="0"/>
                <a:sym typeface="+mn-ea"/>
              </a:rPr>
              <a:t>每次枚举len时，用深搜判断是否能用截断后的木棍拼合出整数个len，能用的话，找出最小的len即可</a:t>
            </a:r>
            <a:r>
              <a:rPr lang="zh-CN" sz="2400" dirty="0">
                <a:cs typeface="Consolas" panose="020B0609020204030204" pitchFamily="49" charset="0"/>
                <a:sym typeface="+mn-ea"/>
              </a:rPr>
              <a:t>。</a:t>
            </a:r>
            <a:endParaRPr lang="zh-CN" sz="2400" dirty="0">
              <a:cs typeface="Consolas" panose="020B0609020204030204" pitchFamily="49" charset="0"/>
              <a:sym typeface="+mn-ea"/>
            </a:endParaRPr>
          </a:p>
          <a:p>
            <a:pPr>
              <a:lnSpc>
                <a:spcPct val="100000"/>
              </a:lnSpc>
              <a:spcBef>
                <a:spcPct val="50000"/>
              </a:spcBef>
            </a:pPr>
            <a:r>
              <a:rPr lang="zh-CN" sz="2400" dirty="0">
                <a:cs typeface="Consolas" panose="020B0609020204030204" pitchFamily="49" charset="0"/>
                <a:sym typeface="+mn-ea"/>
              </a:rPr>
              <a:t> </a:t>
            </a:r>
            <a:r>
              <a:rPr lang="en-US" altLang="zh-CN" sz="2400" dirty="0">
                <a:cs typeface="Consolas" panose="020B0609020204030204" pitchFamily="49" charset="0"/>
                <a:sym typeface="+mn-ea"/>
              </a:rPr>
              <a:t>       </a:t>
            </a:r>
            <a:r>
              <a:rPr sz="2400" dirty="0">
                <a:cs typeface="Consolas" panose="020B0609020204030204" pitchFamily="49" charset="0"/>
                <a:sym typeface="+mn-ea"/>
              </a:rPr>
              <a:t>对于1S的时间限制，用不加任何剪枝的深搜时，时间效率为指数级，效率非常低，程序运行将严重超时。对于此题，可以从可行性和最优性上加以剪枝</a:t>
            </a:r>
            <a:endParaRPr sz="2400" dirty="0">
              <a:cs typeface="Consolas" panose="020B0609020204030204" pitchFamily="49" charset="0"/>
              <a:sym typeface="+mn-ea"/>
            </a:endParaRPr>
          </a:p>
          <a:p>
            <a:pPr>
              <a:lnSpc>
                <a:spcPct val="100000"/>
              </a:lnSpc>
              <a:spcBef>
                <a:spcPct val="50000"/>
              </a:spcBef>
            </a:pPr>
            <a:endParaRPr sz="2400" dirty="0">
              <a:cs typeface="Consolas" panose="020B0609020204030204" pitchFamily="49" charset="0"/>
              <a:sym typeface="+mn-ea"/>
            </a:endParaRPr>
          </a:p>
        </p:txBody>
      </p:sp>
      <p:sp>
        <p:nvSpPr>
          <p:cNvPr id="6" name="文本框 5"/>
          <p:cNvSpPr txBox="1"/>
          <p:nvPr/>
        </p:nvSpPr>
        <p:spPr>
          <a:xfrm>
            <a:off x="625475" y="531495"/>
            <a:ext cx="1402080" cy="534035"/>
          </a:xfrm>
          <a:prstGeom prst="rect">
            <a:avLst/>
          </a:prstGeom>
          <a:noFill/>
        </p:spPr>
        <p:txBody>
          <a:bodyPr wrap="none" rtlCol="0">
            <a:spAutoFit/>
          </a:bodyPr>
          <a:p>
            <a:pPr algn="l">
              <a:lnSpc>
                <a:spcPct val="90000"/>
              </a:lnSpc>
              <a:spcBef>
                <a:spcPct val="50000"/>
              </a:spcBef>
              <a:buClrTx/>
              <a:buSzTx/>
              <a:buFontTx/>
            </a:pPr>
            <a:r>
              <a:rPr lang="en-US" altLang="zh-CN" sz="3200" b="1" dirty="0" smtClean="0">
                <a:solidFill>
                  <a:schemeClr val="accent5">
                    <a:lumMod val="75000"/>
                  </a:schemeClr>
                </a:solidFill>
                <a:latin typeface="+mj-lt"/>
                <a:ea typeface="+mj-ea"/>
                <a:cs typeface="+mj-cs"/>
                <a:sym typeface="+mn-ea"/>
              </a:rPr>
              <a:t>分析</a:t>
            </a:r>
            <a:r>
              <a:rPr lang="zh-CN" altLang="en-US" sz="3200" b="1" dirty="0" smtClean="0">
                <a:solidFill>
                  <a:schemeClr val="accent5">
                    <a:lumMod val="75000"/>
                  </a:schemeClr>
                </a:solidFill>
                <a:latin typeface="+mj-lt"/>
                <a:ea typeface="+mj-ea"/>
                <a:cs typeface="+mj-cs"/>
                <a:sym typeface="+mn-ea"/>
              </a:rPr>
              <a:t>：</a:t>
            </a:r>
            <a:endParaRPr lang="zh-CN" altLang="en-US" sz="3200" b="1" dirty="0" smtClean="0">
              <a:solidFill>
                <a:schemeClr val="accent5">
                  <a:lumMod val="75000"/>
                </a:schemeClr>
              </a:solidFill>
              <a:latin typeface="+mj-lt"/>
              <a:ea typeface="+mj-ea"/>
              <a:cs typeface="+mj-cs"/>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5" name="文本框 4"/>
          <p:cNvSpPr txBox="1"/>
          <p:nvPr/>
        </p:nvSpPr>
        <p:spPr>
          <a:xfrm>
            <a:off x="625475" y="1418590"/>
            <a:ext cx="7785100" cy="4707890"/>
          </a:xfrm>
          <a:prstGeom prst="rect">
            <a:avLst/>
          </a:prstGeom>
          <a:noFill/>
        </p:spPr>
        <p:txBody>
          <a:bodyPr wrap="square" rtlCol="0" anchor="t">
            <a:spAutoFit/>
          </a:bodyPr>
          <a:p>
            <a:pPr>
              <a:lnSpc>
                <a:spcPct val="100000"/>
              </a:lnSpc>
              <a:spcBef>
                <a:spcPct val="50000"/>
              </a:spcBef>
            </a:pPr>
            <a:r>
              <a:rPr sz="2400" dirty="0">
                <a:cs typeface="Consolas" panose="020B0609020204030204" pitchFamily="49" charset="0"/>
                <a:sym typeface="+mn-ea"/>
              </a:rPr>
              <a:t>从最优性方面分析，可以做以下两种剪枝：</a:t>
            </a:r>
            <a:endParaRPr sz="2400" dirty="0">
              <a:cs typeface="Consolas" panose="020B0609020204030204" pitchFamily="49" charset="0"/>
              <a:sym typeface="+mn-ea"/>
            </a:endParaRPr>
          </a:p>
          <a:p>
            <a:pPr>
              <a:lnSpc>
                <a:spcPct val="100000"/>
              </a:lnSpc>
              <a:spcBef>
                <a:spcPct val="50000"/>
              </a:spcBef>
            </a:pPr>
            <a:r>
              <a:rPr lang="en-US" sz="2400" dirty="0">
                <a:cs typeface="Consolas" panose="020B0609020204030204" pitchFamily="49" charset="0"/>
                <a:sym typeface="+mn-ea"/>
              </a:rPr>
              <a:t>        1</a:t>
            </a:r>
            <a:r>
              <a:rPr lang="zh-CN" altLang="en-US" sz="2400" dirty="0">
                <a:cs typeface="Consolas" panose="020B0609020204030204" pitchFamily="49" charset="0"/>
                <a:sym typeface="+mn-ea"/>
              </a:rPr>
              <a:t>）</a:t>
            </a:r>
            <a:r>
              <a:rPr lang="en-US" altLang="zh-CN" sz="2400" dirty="0">
                <a:cs typeface="Consolas" panose="020B0609020204030204" pitchFamily="49" charset="0"/>
                <a:sym typeface="+mn-ea"/>
              </a:rPr>
              <a:t> </a:t>
            </a:r>
            <a:r>
              <a:rPr sz="2400" dirty="0">
                <a:cs typeface="Consolas" panose="020B0609020204030204" pitchFamily="49" charset="0"/>
                <a:sym typeface="+mn-ea"/>
              </a:rPr>
              <a:t>设所有木棍的长度和是 </a:t>
            </a:r>
            <a:r>
              <a:rPr lang="en-US" sz="2400" dirty="0">
                <a:cs typeface="Consolas" panose="020B0609020204030204" pitchFamily="49" charset="0"/>
                <a:sym typeface="+mn-ea"/>
              </a:rPr>
              <a:t>sum</a:t>
            </a:r>
            <a:r>
              <a:rPr sz="2400" dirty="0">
                <a:cs typeface="Consolas" panose="020B0609020204030204" pitchFamily="49" charset="0"/>
                <a:sym typeface="+mn-ea"/>
              </a:rPr>
              <a:t>,那么原长度（也就是需要输出的长度）一定能够被 </a:t>
            </a:r>
            <a:r>
              <a:rPr lang="en-US" sz="2400" dirty="0">
                <a:cs typeface="Consolas" panose="020B0609020204030204" pitchFamily="49" charset="0"/>
                <a:sym typeface="+mn-ea"/>
              </a:rPr>
              <a:t>sum</a:t>
            </a:r>
            <a:r>
              <a:rPr sz="2400" dirty="0">
                <a:cs typeface="Consolas" panose="020B0609020204030204" pitchFamily="49" charset="0"/>
                <a:sym typeface="+mn-ea"/>
              </a:rPr>
              <a:t>整除，不然就没法拼了，即一定要拼出整数根</a:t>
            </a:r>
            <a:endParaRPr sz="2400" dirty="0">
              <a:cs typeface="Consolas" panose="020B0609020204030204" pitchFamily="49" charset="0"/>
              <a:sym typeface="+mn-ea"/>
            </a:endParaRPr>
          </a:p>
          <a:p>
            <a:pPr>
              <a:lnSpc>
                <a:spcPct val="100000"/>
              </a:lnSpc>
              <a:spcBef>
                <a:spcPct val="50000"/>
              </a:spcBef>
            </a:pPr>
            <a:r>
              <a:rPr lang="en-US" sz="2400" dirty="0">
                <a:cs typeface="Consolas" panose="020B0609020204030204" pitchFamily="49" charset="0"/>
                <a:sym typeface="+mn-ea"/>
              </a:rPr>
              <a:t>        2</a:t>
            </a:r>
            <a:r>
              <a:rPr lang="zh-CN" altLang="en-US" sz="2400" dirty="0">
                <a:cs typeface="Consolas" panose="020B0609020204030204" pitchFamily="49" charset="0"/>
                <a:sym typeface="+mn-ea"/>
              </a:rPr>
              <a:t>）</a:t>
            </a:r>
            <a:r>
              <a:rPr sz="2400" dirty="0">
                <a:cs typeface="Consolas" panose="020B0609020204030204" pitchFamily="49" charset="0"/>
                <a:sym typeface="+mn-ea"/>
              </a:rPr>
              <a:t>木棍原来的长度一定大于等于所有木棍中最长的那一根</a:t>
            </a:r>
            <a:endParaRPr sz="2400" dirty="0">
              <a:cs typeface="Consolas" panose="020B0609020204030204" pitchFamily="49" charset="0"/>
              <a:sym typeface="+mn-ea"/>
            </a:endParaRPr>
          </a:p>
          <a:p>
            <a:pPr>
              <a:lnSpc>
                <a:spcPct val="100000"/>
              </a:lnSpc>
              <a:spcBef>
                <a:spcPct val="50000"/>
              </a:spcBef>
            </a:pPr>
            <a:r>
              <a:rPr sz="2400" dirty="0">
                <a:cs typeface="Consolas" panose="020B0609020204030204" pitchFamily="49" charset="0"/>
                <a:sym typeface="+mn-ea"/>
              </a:rPr>
              <a:t>综合上述两点，可以确定原木棍的长度 len 在最长木棍的长度与 </a:t>
            </a:r>
            <a:r>
              <a:rPr lang="en-US" sz="2400" dirty="0">
                <a:cs typeface="Consolas" panose="020B0609020204030204" pitchFamily="49" charset="0"/>
                <a:sym typeface="+mn-ea"/>
              </a:rPr>
              <a:t>sum</a:t>
            </a:r>
            <a:r>
              <a:rPr sz="2400" dirty="0">
                <a:cs typeface="Consolas" panose="020B0609020204030204" pitchFamily="49" charset="0"/>
                <a:sym typeface="+mn-ea"/>
              </a:rPr>
              <a:t>之间，且 </a:t>
            </a:r>
            <a:r>
              <a:rPr lang="en-US" sz="2400" dirty="0">
                <a:cs typeface="Consolas" panose="020B0609020204030204" pitchFamily="49" charset="0"/>
                <a:sym typeface="+mn-ea"/>
              </a:rPr>
              <a:t>sum</a:t>
            </a:r>
            <a:r>
              <a:rPr sz="2400" dirty="0">
                <a:cs typeface="Consolas" panose="020B0609020204030204" pitchFamily="49" charset="0"/>
                <a:sym typeface="+mn-ea"/>
              </a:rPr>
              <a:t>能被 len 整除。所以，在搜索原木棍的长度时，可以设定为从截断后所有木棍中最长的长度开始，每次增加长度后，必须能整除 </a:t>
            </a:r>
            <a:r>
              <a:rPr lang="en-US" sz="2400" dirty="0">
                <a:cs typeface="Consolas" panose="020B0609020204030204" pitchFamily="49" charset="0"/>
                <a:sym typeface="+mn-ea"/>
              </a:rPr>
              <a:t>sum</a:t>
            </a:r>
            <a:r>
              <a:rPr sz="2400" dirty="0">
                <a:cs typeface="Consolas" panose="020B0609020204030204" pitchFamily="49" charset="0"/>
                <a:sym typeface="+mn-ea"/>
              </a:rPr>
              <a:t>。这样可以有效地优化程序</a:t>
            </a:r>
            <a:endParaRPr sz="2400" dirty="0">
              <a:cs typeface="Consolas" panose="020B0609020204030204" pitchFamily="49" charset="0"/>
              <a:sym typeface="+mn-ea"/>
            </a:endParaRPr>
          </a:p>
        </p:txBody>
      </p:sp>
      <p:sp>
        <p:nvSpPr>
          <p:cNvPr id="11266" name="标题 11265"/>
          <p:cNvSpPr>
            <a:spLocks noGrp="1"/>
          </p:cNvSpPr>
          <p:nvPr>
            <p:ph type="title"/>
            <p:custDataLst>
              <p:tags r:id="rId1"/>
            </p:custDataLst>
          </p:nvPr>
        </p:nvSpPr>
        <p:spPr>
          <a:xfrm>
            <a:off x="628759" y="365126"/>
            <a:ext cx="7888070" cy="717225"/>
          </a:xfrm>
        </p:spPr>
        <p:txBody>
          <a:bodyPr anchor="ctr">
            <a:normAutofit/>
          </a:bodyPr>
          <a:p>
            <a:r>
              <a:rPr lang="zh-CN" altLang="en-US" sz="3600" b="1" dirty="0" smtClean="0">
                <a:solidFill>
                  <a:schemeClr val="accent5">
                    <a:lumMod val="75000"/>
                  </a:schemeClr>
                </a:solidFill>
              </a:rPr>
              <a:t>分析：</a:t>
            </a:r>
            <a:endParaRPr lang="zh-CN" altLang="en-US" sz="3600" b="1" dirty="0" smtClean="0">
              <a:solidFill>
                <a:schemeClr val="accent5">
                  <a:lumMod val="75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11266" name="标题 11265"/>
          <p:cNvSpPr>
            <a:spLocks noGrp="1"/>
          </p:cNvSpPr>
          <p:nvPr>
            <p:ph type="title"/>
            <p:custDataLst>
              <p:tags r:id="rId1"/>
            </p:custDataLst>
          </p:nvPr>
        </p:nvSpPr>
        <p:spPr>
          <a:xfrm>
            <a:off x="628759" y="365126"/>
            <a:ext cx="7888070" cy="717225"/>
          </a:xfrm>
        </p:spPr>
        <p:txBody>
          <a:bodyPr anchor="ctr">
            <a:normAutofit/>
          </a:bodyPr>
          <a:p>
            <a:r>
              <a:rPr lang="zh-CN" altLang="en-US" sz="3600" b="1" dirty="0" smtClean="0">
                <a:solidFill>
                  <a:schemeClr val="accent5">
                    <a:lumMod val="75000"/>
                  </a:schemeClr>
                </a:solidFill>
              </a:rPr>
              <a:t>优化</a:t>
            </a:r>
            <a:r>
              <a:rPr lang="en-US" altLang="zh-CN" sz="3600" b="1" dirty="0" smtClean="0">
                <a:solidFill>
                  <a:schemeClr val="accent5">
                    <a:lumMod val="75000"/>
                  </a:schemeClr>
                </a:solidFill>
              </a:rPr>
              <a:t>1</a:t>
            </a:r>
            <a:r>
              <a:rPr lang="zh-CN" altLang="en-US" sz="3600" b="1" dirty="0" smtClean="0">
                <a:solidFill>
                  <a:schemeClr val="accent5">
                    <a:lumMod val="75000"/>
                  </a:schemeClr>
                </a:solidFill>
              </a:rPr>
              <a:t>：</a:t>
            </a:r>
            <a:r>
              <a:rPr lang="zh-CN" altLang="en-US" sz="3600" b="1" dirty="0" smtClean="0">
                <a:solidFill>
                  <a:schemeClr val="accent5">
                    <a:lumMod val="75000"/>
                  </a:schemeClr>
                </a:solidFill>
              </a:rPr>
              <a:t>整除</a:t>
            </a:r>
            <a:endParaRPr lang="zh-CN" altLang="en-US" sz="3600" b="1" dirty="0" smtClean="0">
              <a:solidFill>
                <a:schemeClr val="accent5">
                  <a:lumMod val="75000"/>
                </a:schemeClr>
              </a:solidFill>
            </a:endParaRPr>
          </a:p>
        </p:txBody>
      </p:sp>
      <p:sp>
        <p:nvSpPr>
          <p:cNvPr id="10" name="文本框 9"/>
          <p:cNvSpPr txBox="1"/>
          <p:nvPr/>
        </p:nvSpPr>
        <p:spPr>
          <a:xfrm>
            <a:off x="869950" y="1338580"/>
            <a:ext cx="7039610" cy="1000125"/>
          </a:xfrm>
          <a:prstGeom prst="rect">
            <a:avLst/>
          </a:prstGeom>
          <a:noFill/>
        </p:spPr>
        <p:txBody>
          <a:bodyPr wrap="square" rtlCol="0" anchor="t">
            <a:noAutofit/>
          </a:bodyPr>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拼接目标长度</a:t>
            </a:r>
            <a:r>
              <a:rPr lang="en-US" altLang="zh-CN" sz="2400">
                <a:latin typeface="宋体" panose="02010600030101010101" pitchFamily="2" charset="-122"/>
                <a:ea typeface="宋体" panose="02010600030101010101" pitchFamily="2" charset="-122"/>
                <a:cs typeface="宋体" panose="02010600030101010101" pitchFamily="2" charset="-122"/>
              </a:rPr>
              <a:t>length</a:t>
            </a:r>
            <a:r>
              <a:rPr lang="zh-CN" altLang="en-US" sz="2400">
                <a:latin typeface="宋体" panose="02010600030101010101" pitchFamily="2" charset="-122"/>
                <a:ea typeface="宋体" panose="02010600030101010101" pitchFamily="2" charset="-122"/>
                <a:cs typeface="宋体" panose="02010600030101010101" pitchFamily="2" charset="-122"/>
              </a:rPr>
              <a:t>，必然能被总长度</a:t>
            </a:r>
            <a:r>
              <a:rPr lang="en-US" altLang="zh-CN" sz="2400">
                <a:latin typeface="宋体" panose="02010600030101010101" pitchFamily="2" charset="-122"/>
                <a:ea typeface="宋体" panose="02010600030101010101" pitchFamily="2" charset="-122"/>
                <a:cs typeface="宋体" panose="02010600030101010101" pitchFamily="2" charset="-122"/>
              </a:rPr>
              <a:t>sun</a:t>
            </a:r>
            <a:r>
              <a:rPr lang="zh-CN" altLang="en-US" sz="2400">
                <a:latin typeface="宋体" panose="02010600030101010101" pitchFamily="2" charset="-122"/>
                <a:ea typeface="宋体" panose="02010600030101010101" pitchFamily="2" charset="-122"/>
                <a:cs typeface="宋体" panose="02010600030101010101" pitchFamily="2" charset="-122"/>
              </a:rPr>
              <a:t>整除，否则该进入下一个目标长度。</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11" name="图片 10"/>
          <p:cNvPicPr>
            <a:picLocks noChangeAspect="1"/>
          </p:cNvPicPr>
          <p:nvPr>
            <p:custDataLst>
              <p:tags r:id="rId2"/>
            </p:custDataLst>
          </p:nvPr>
        </p:nvPicPr>
        <p:blipFill>
          <a:blip r:embed="rId3"/>
          <a:stretch>
            <a:fillRect/>
          </a:stretch>
        </p:blipFill>
        <p:spPr>
          <a:xfrm>
            <a:off x="311785" y="4483100"/>
            <a:ext cx="2748915" cy="1454785"/>
          </a:xfrm>
          <a:prstGeom prst="rect">
            <a:avLst/>
          </a:prstGeom>
        </p:spPr>
      </p:pic>
      <p:pic>
        <p:nvPicPr>
          <p:cNvPr id="12" name="图片 11"/>
          <p:cNvPicPr>
            <a:picLocks noChangeAspect="1"/>
          </p:cNvPicPr>
          <p:nvPr>
            <p:custDataLst>
              <p:tags r:id="rId4"/>
            </p:custDataLst>
          </p:nvPr>
        </p:nvPicPr>
        <p:blipFill>
          <a:blip r:embed="rId5"/>
          <a:stretch>
            <a:fillRect/>
          </a:stretch>
        </p:blipFill>
        <p:spPr>
          <a:xfrm>
            <a:off x="3147695" y="2338705"/>
            <a:ext cx="5781675" cy="241808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graphicFrame>
        <p:nvGraphicFramePr>
          <p:cNvPr id="6" name="对象 5"/>
          <p:cNvGraphicFramePr/>
          <p:nvPr>
            <p:custDataLst>
              <p:tags r:id="rId1"/>
            </p:custDataLst>
          </p:nvPr>
        </p:nvGraphicFramePr>
        <p:xfrm>
          <a:off x="1835785" y="1766570"/>
          <a:ext cx="6205220" cy="4371340"/>
        </p:xfrm>
        <a:graphic>
          <a:graphicData uri="http://schemas.openxmlformats.org/presentationml/2006/ole">
            <mc:AlternateContent xmlns:mc="http://schemas.openxmlformats.org/markup-compatibility/2006">
              <mc:Choice xmlns:v="urn:schemas-microsoft-com:vml" Requires="v">
                <p:oleObj spid="_x0000_s7" name="" r:id="rId2" imgW="5505450" imgH="3975100" progId="Paint.Picture">
                  <p:embed/>
                </p:oleObj>
              </mc:Choice>
              <mc:Fallback>
                <p:oleObj name="" r:id="rId2" imgW="5505450" imgH="3975100" progId="Paint.Picture">
                  <p:embed/>
                  <p:pic>
                    <p:nvPicPr>
                      <p:cNvPr id="0" name="图片 6"/>
                      <p:cNvPicPr/>
                      <p:nvPr/>
                    </p:nvPicPr>
                    <p:blipFill>
                      <a:blip r:embed="rId3"/>
                      <a:stretch>
                        <a:fillRect/>
                      </a:stretch>
                    </p:blipFill>
                    <p:spPr>
                      <a:xfrm>
                        <a:off x="1835785" y="1766570"/>
                        <a:ext cx="6205220" cy="4371340"/>
                      </a:xfrm>
                      <a:prstGeom prst="rect">
                        <a:avLst/>
                      </a:prstGeom>
                    </p:spPr>
                  </p:pic>
                </p:oleObj>
              </mc:Fallback>
            </mc:AlternateContent>
          </a:graphicData>
        </a:graphic>
      </p:graphicFrame>
      <p:sp>
        <p:nvSpPr>
          <p:cNvPr id="11266" name="标题 11265"/>
          <p:cNvSpPr>
            <a:spLocks noGrp="1"/>
          </p:cNvSpPr>
          <p:nvPr>
            <p:ph type="title"/>
            <p:custDataLst>
              <p:tags r:id="rId4"/>
            </p:custDataLst>
          </p:nvPr>
        </p:nvSpPr>
        <p:spPr>
          <a:xfrm>
            <a:off x="628759" y="365126"/>
            <a:ext cx="7888070" cy="717225"/>
          </a:xfrm>
        </p:spPr>
        <p:txBody>
          <a:bodyPr anchor="ctr">
            <a:normAutofit/>
          </a:bodyPr>
          <a:p>
            <a:r>
              <a:rPr lang="zh-CN" altLang="en-US" sz="3600" b="1" dirty="0" smtClean="0">
                <a:solidFill>
                  <a:schemeClr val="accent5">
                    <a:lumMod val="75000"/>
                  </a:schemeClr>
                </a:solidFill>
              </a:rPr>
              <a:t>优化</a:t>
            </a:r>
            <a:r>
              <a:rPr lang="en-US" altLang="zh-CN" sz="3600" b="1" dirty="0" smtClean="0">
                <a:solidFill>
                  <a:schemeClr val="accent5">
                    <a:lumMod val="75000"/>
                  </a:schemeClr>
                </a:solidFill>
              </a:rPr>
              <a:t>2</a:t>
            </a:r>
            <a:r>
              <a:rPr lang="zh-CN" altLang="en-US" sz="3600" b="1" dirty="0" smtClean="0">
                <a:solidFill>
                  <a:schemeClr val="accent5">
                    <a:lumMod val="75000"/>
                  </a:schemeClr>
                </a:solidFill>
              </a:rPr>
              <a:t>：优化搜索</a:t>
            </a:r>
            <a:r>
              <a:rPr lang="zh-CN" altLang="en-US" sz="3600" b="1" dirty="0" smtClean="0">
                <a:solidFill>
                  <a:schemeClr val="accent5">
                    <a:lumMod val="75000"/>
                  </a:schemeClr>
                </a:solidFill>
              </a:rPr>
              <a:t>顺序</a:t>
            </a:r>
            <a:endParaRPr lang="zh-CN" altLang="en-US" sz="3600" b="1" dirty="0" smtClean="0">
              <a:solidFill>
                <a:schemeClr val="accent5">
                  <a:lumMod val="75000"/>
                </a:schemeClr>
              </a:solidFill>
            </a:endParaRPr>
          </a:p>
        </p:txBody>
      </p:sp>
      <p:sp>
        <p:nvSpPr>
          <p:cNvPr id="10" name="文本框 9"/>
          <p:cNvSpPr txBox="1"/>
          <p:nvPr/>
        </p:nvSpPr>
        <p:spPr>
          <a:xfrm>
            <a:off x="714375" y="1244600"/>
            <a:ext cx="4572000" cy="521970"/>
          </a:xfrm>
          <a:prstGeom prst="rect">
            <a:avLst/>
          </a:prstGeom>
          <a:noFill/>
        </p:spPr>
        <p:txBody>
          <a:bodyPr wrap="square" rtlCol="0" anchor="t">
            <a:spAutoFit/>
          </a:bodyPr>
          <a:p>
            <a:r>
              <a:rPr lang="zh-CN" altLang="en-US" sz="2800" b="1" dirty="0" smtClean="0">
                <a:solidFill>
                  <a:schemeClr val="accent5">
                    <a:lumMod val="75000"/>
                  </a:schemeClr>
                </a:solidFill>
                <a:sym typeface="+mn-ea"/>
              </a:rPr>
              <a:t>无序的遍历</a:t>
            </a:r>
            <a:endParaRPr lang="zh-CN" altLang="en-US" sz="2800" b="1" dirty="0" smtClean="0">
              <a:solidFill>
                <a:schemeClr val="accent5">
                  <a:lumMod val="75000"/>
                </a:schemeClr>
              </a:solidFill>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graphicFrame>
        <p:nvGraphicFramePr>
          <p:cNvPr id="8" name="对象 7"/>
          <p:cNvGraphicFramePr/>
          <p:nvPr>
            <p:custDataLst>
              <p:tags r:id="rId1"/>
            </p:custDataLst>
          </p:nvPr>
        </p:nvGraphicFramePr>
        <p:xfrm>
          <a:off x="2193290" y="1843405"/>
          <a:ext cx="5775325" cy="2971165"/>
        </p:xfrm>
        <a:graphic>
          <a:graphicData uri="http://schemas.openxmlformats.org/presentationml/2006/ole">
            <mc:AlternateContent xmlns:mc="http://schemas.openxmlformats.org/markup-compatibility/2006">
              <mc:Choice xmlns:v="urn:schemas-microsoft-com:vml" Requires="v">
                <p:oleObj spid="_x0000_s9" name="" r:id="rId2" imgW="5130800" imgH="3549650" progId="Paint.Picture">
                  <p:embed/>
                </p:oleObj>
              </mc:Choice>
              <mc:Fallback>
                <p:oleObj name="" r:id="rId2" imgW="5130800" imgH="3549650" progId="Paint.Picture">
                  <p:embed/>
                  <p:pic>
                    <p:nvPicPr>
                      <p:cNvPr id="0" name="图片 8"/>
                      <p:cNvPicPr/>
                      <p:nvPr/>
                    </p:nvPicPr>
                    <p:blipFill>
                      <a:blip r:embed="rId3"/>
                      <a:stretch>
                        <a:fillRect/>
                      </a:stretch>
                    </p:blipFill>
                    <p:spPr>
                      <a:xfrm>
                        <a:off x="2193290" y="1843405"/>
                        <a:ext cx="5775325" cy="2971165"/>
                      </a:xfrm>
                      <a:prstGeom prst="rect">
                        <a:avLst/>
                      </a:prstGeom>
                    </p:spPr>
                  </p:pic>
                </p:oleObj>
              </mc:Fallback>
            </mc:AlternateContent>
          </a:graphicData>
        </a:graphic>
      </p:graphicFrame>
      <p:sp>
        <p:nvSpPr>
          <p:cNvPr id="11266" name="标题 11265"/>
          <p:cNvSpPr>
            <a:spLocks noGrp="1"/>
          </p:cNvSpPr>
          <p:nvPr>
            <p:ph type="title"/>
            <p:custDataLst>
              <p:tags r:id="rId4"/>
            </p:custDataLst>
          </p:nvPr>
        </p:nvSpPr>
        <p:spPr>
          <a:xfrm>
            <a:off x="628650" y="1126490"/>
            <a:ext cx="3519170" cy="716915"/>
          </a:xfrm>
        </p:spPr>
        <p:txBody>
          <a:bodyPr anchor="ctr">
            <a:normAutofit/>
          </a:bodyPr>
          <a:p>
            <a:r>
              <a:rPr lang="zh-CN" altLang="en-US" sz="2800" b="1" dirty="0" smtClean="0">
                <a:solidFill>
                  <a:schemeClr val="accent5">
                    <a:lumMod val="75000"/>
                  </a:schemeClr>
                </a:solidFill>
              </a:rPr>
              <a:t>有序的遍历</a:t>
            </a:r>
            <a:endParaRPr lang="zh-CN" altLang="en-US" sz="2800" b="1" dirty="0" smtClean="0">
              <a:solidFill>
                <a:schemeClr val="accent5">
                  <a:lumMod val="75000"/>
                </a:schemeClr>
              </a:solidFill>
            </a:endParaRPr>
          </a:p>
        </p:txBody>
      </p:sp>
      <p:sp>
        <p:nvSpPr>
          <p:cNvPr id="2" name="标题 11265"/>
          <p:cNvSpPr>
            <a:spLocks noGrp="1"/>
          </p:cNvSpPr>
          <p:nvPr>
            <p:custDataLst>
              <p:tags r:id="rId5"/>
            </p:custDataLst>
          </p:nvPr>
        </p:nvSpPr>
        <p:spPr>
          <a:xfrm>
            <a:off x="628759" y="365126"/>
            <a:ext cx="7888070" cy="717225"/>
          </a:xfrm>
          <a:prstGeom prst="rect">
            <a:avLst/>
          </a:prstGeom>
        </p:spPr>
        <p:txBody>
          <a:bodyPr vert="horz"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smtClean="0">
                <a:solidFill>
                  <a:schemeClr val="accent5">
                    <a:lumMod val="75000"/>
                  </a:schemeClr>
                </a:solidFill>
              </a:rPr>
              <a:t>优化剪枝</a:t>
            </a:r>
            <a:r>
              <a:rPr lang="en-US" altLang="zh-CN" sz="3600" b="1" dirty="0" smtClean="0">
                <a:solidFill>
                  <a:schemeClr val="accent5">
                    <a:lumMod val="75000"/>
                  </a:schemeClr>
                </a:solidFill>
              </a:rPr>
              <a:t>2</a:t>
            </a:r>
            <a:r>
              <a:rPr lang="zh-CN" altLang="en-US" sz="3600" b="1" dirty="0" smtClean="0">
                <a:solidFill>
                  <a:schemeClr val="accent5">
                    <a:lumMod val="75000"/>
                  </a:schemeClr>
                </a:solidFill>
              </a:rPr>
              <a:t>：优化搜索</a:t>
            </a:r>
            <a:r>
              <a:rPr lang="zh-CN" altLang="en-US" sz="3600" b="1" dirty="0" smtClean="0">
                <a:solidFill>
                  <a:schemeClr val="accent5">
                    <a:lumMod val="75000"/>
                  </a:schemeClr>
                </a:solidFill>
              </a:rPr>
              <a:t>顺序</a:t>
            </a:r>
            <a:endParaRPr lang="zh-CN" altLang="en-US" sz="3600" b="1" dirty="0" smtClean="0">
              <a:solidFill>
                <a:schemeClr val="accent5">
                  <a:lumMod val="75000"/>
                </a:schemeClr>
              </a:solidFill>
            </a:endParaRPr>
          </a:p>
        </p:txBody>
      </p:sp>
      <p:pic>
        <p:nvPicPr>
          <p:cNvPr id="3" name="图片 2"/>
          <p:cNvPicPr>
            <a:picLocks noChangeAspect="1"/>
          </p:cNvPicPr>
          <p:nvPr>
            <p:custDataLst>
              <p:tags r:id="rId6"/>
            </p:custDataLst>
          </p:nvPr>
        </p:nvPicPr>
        <p:blipFill>
          <a:blip r:embed="rId7"/>
          <a:stretch>
            <a:fillRect/>
          </a:stretch>
        </p:blipFill>
        <p:spPr>
          <a:xfrm>
            <a:off x="354330" y="4959985"/>
            <a:ext cx="7300595" cy="112585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11266" name="标题 11265"/>
          <p:cNvSpPr>
            <a:spLocks noGrp="1"/>
          </p:cNvSpPr>
          <p:nvPr>
            <p:ph type="title"/>
            <p:custDataLst>
              <p:tags r:id="rId1"/>
            </p:custDataLst>
          </p:nvPr>
        </p:nvSpPr>
        <p:spPr>
          <a:xfrm>
            <a:off x="705485" y="1265555"/>
            <a:ext cx="7898130" cy="3463925"/>
          </a:xfrm>
        </p:spPr>
        <p:txBody>
          <a:bodyPr anchor="ctr">
            <a:normAutofit fontScale="90000"/>
          </a:bodyPr>
          <a:p>
            <a:pPr>
              <a:lnSpc>
                <a:spcPct val="150000"/>
              </a:lnSpc>
            </a:pPr>
            <a:r>
              <a:rPr lang="en-US" altLang="zh-CN" sz="2665">
                <a:latin typeface="宋体" panose="02010600030101010101" pitchFamily="2" charset="-122"/>
                <a:ea typeface="宋体" panose="02010600030101010101" pitchFamily="2" charset="-122"/>
              </a:rPr>
              <a:t>    3-1. </a:t>
            </a:r>
            <a:r>
              <a:rPr lang="zh-CN" altLang="en-US" sz="2665">
                <a:latin typeface="宋体" panose="02010600030101010101" pitchFamily="2" charset="-122"/>
                <a:ea typeface="宋体" panose="02010600030101010101" pitchFamily="2" charset="-122"/>
              </a:rPr>
              <a:t>拼接一根木棒只与长度有关，跟木棍的顺序无关，所以这是组合问题。本题按照组合数的方式枚举。</a:t>
            </a:r>
            <a:br>
              <a:rPr lang="zh-CN" altLang="en-US" sz="2665">
                <a:latin typeface="宋体" panose="02010600030101010101" pitchFamily="2" charset="-122"/>
                <a:ea typeface="宋体" panose="02010600030101010101" pitchFamily="2" charset="-122"/>
              </a:rPr>
            </a:br>
            <a:br>
              <a:rPr lang="zh-CN" altLang="en-US" sz="2665">
                <a:latin typeface="宋体" panose="02010600030101010101" pitchFamily="2" charset="-122"/>
                <a:ea typeface="宋体" panose="02010600030101010101" pitchFamily="2" charset="-122"/>
              </a:rPr>
            </a:br>
            <a:br>
              <a:rPr lang="zh-CN" altLang="en-US" sz="2665">
                <a:latin typeface="宋体" panose="02010600030101010101" pitchFamily="2" charset="-122"/>
                <a:ea typeface="宋体" panose="02010600030101010101" pitchFamily="2" charset="-122"/>
              </a:rPr>
            </a:br>
            <a:r>
              <a:rPr lang="en-US" altLang="zh-CN" sz="2665">
                <a:latin typeface="宋体" panose="02010600030101010101" pitchFamily="2" charset="-122"/>
                <a:ea typeface="宋体" panose="02010600030101010101" pitchFamily="2" charset="-122"/>
              </a:rPr>
              <a:t>    3-2. </a:t>
            </a:r>
            <a:r>
              <a:rPr lang="zh-CN" altLang="en-US" sz="2665">
                <a:latin typeface="宋体" panose="02010600030101010101" pitchFamily="2" charset="-122"/>
                <a:ea typeface="宋体" panose="02010600030101010101" pitchFamily="2" charset="-122"/>
              </a:rPr>
              <a:t>如果当前木棍加到当前棒中失败了，则直接略过后面相同长度的木棍。</a:t>
            </a:r>
            <a:br>
              <a:rPr lang="zh-CN" altLang="en-US" sz="2665">
                <a:latin typeface="宋体" panose="02010600030101010101" pitchFamily="2" charset="-122"/>
                <a:ea typeface="宋体" panose="02010600030101010101" pitchFamily="2" charset="-122"/>
              </a:rPr>
            </a:br>
            <a:endParaRPr lang="zh-CN" altLang="en-US" sz="2665">
              <a:latin typeface="宋体" panose="02010600030101010101" pitchFamily="2" charset="-122"/>
              <a:ea typeface="宋体" panose="02010600030101010101" pitchFamily="2" charset="-122"/>
            </a:endParaRPr>
          </a:p>
        </p:txBody>
      </p:sp>
      <p:sp>
        <p:nvSpPr>
          <p:cNvPr id="2" name="标题 11265"/>
          <p:cNvSpPr>
            <a:spLocks noGrp="1"/>
          </p:cNvSpPr>
          <p:nvPr>
            <p:custDataLst>
              <p:tags r:id="rId2"/>
            </p:custDataLst>
          </p:nvPr>
        </p:nvSpPr>
        <p:spPr>
          <a:xfrm>
            <a:off x="628759" y="365126"/>
            <a:ext cx="7888070" cy="717225"/>
          </a:xfrm>
          <a:prstGeom prst="rect">
            <a:avLst/>
          </a:prstGeom>
        </p:spPr>
        <p:txBody>
          <a:bodyPr vert="horz"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smtClean="0">
                <a:solidFill>
                  <a:schemeClr val="accent5">
                    <a:lumMod val="75000"/>
                  </a:schemeClr>
                </a:solidFill>
                <a:sym typeface="+mn-ea"/>
              </a:rPr>
              <a:t>优化剪枝</a:t>
            </a:r>
            <a:r>
              <a:rPr lang="en-US" altLang="zh-CN" sz="3600" b="1" dirty="0" smtClean="0">
                <a:solidFill>
                  <a:schemeClr val="accent5">
                    <a:lumMod val="75000"/>
                  </a:schemeClr>
                </a:solidFill>
              </a:rPr>
              <a:t>3</a:t>
            </a:r>
            <a:r>
              <a:rPr lang="zh-CN" altLang="en-US" sz="3600" b="1" dirty="0" smtClean="0">
                <a:solidFill>
                  <a:schemeClr val="accent5">
                    <a:lumMod val="75000"/>
                  </a:schemeClr>
                </a:solidFill>
              </a:rPr>
              <a:t>：排除等效</a:t>
            </a:r>
            <a:r>
              <a:rPr lang="zh-CN" altLang="en-US" sz="3600" b="1" dirty="0" smtClean="0">
                <a:solidFill>
                  <a:schemeClr val="accent5">
                    <a:lumMod val="75000"/>
                  </a:schemeClr>
                </a:solidFill>
              </a:rPr>
              <a:t>冗余</a:t>
            </a:r>
            <a:endParaRPr lang="zh-CN" altLang="en-US" sz="3600" b="1" dirty="0" smtClean="0">
              <a:solidFill>
                <a:schemeClr val="accent5">
                  <a:lumMod val="75000"/>
                </a:schemeClr>
              </a:solidFill>
            </a:endParaRPr>
          </a:p>
        </p:txBody>
      </p:sp>
      <p:pic>
        <p:nvPicPr>
          <p:cNvPr id="3" name="图片 2"/>
          <p:cNvPicPr>
            <a:picLocks noChangeAspect="1"/>
          </p:cNvPicPr>
          <p:nvPr>
            <p:custDataLst>
              <p:tags r:id="rId3"/>
            </p:custDataLst>
          </p:nvPr>
        </p:nvPicPr>
        <p:blipFill>
          <a:blip r:embed="rId4"/>
          <a:srcRect t="11616"/>
          <a:stretch>
            <a:fillRect/>
          </a:stretch>
        </p:blipFill>
        <p:spPr>
          <a:xfrm>
            <a:off x="1139825" y="2257425"/>
            <a:ext cx="5319395" cy="1024255"/>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984250" y="4479925"/>
            <a:ext cx="7176770" cy="13430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2880" y="1152843"/>
            <a:ext cx="8778875" cy="5262245"/>
          </a:xfrm>
          <a:prstGeom prst="rect">
            <a:avLst/>
          </a:prstGeom>
          <a:noFill/>
          <a:ln>
            <a:noFill/>
          </a:ln>
        </p:spPr>
        <p:txBody>
          <a:bodyPr>
            <a:spAutoFit/>
          </a:bodyPr>
          <a:lstStyle/>
          <a:p>
            <a:pPr marL="457200" indent="-457200">
              <a:buFont typeface="Arial" panose="020B0604020202020204" pitchFamily="34" charset="0"/>
              <a:buChar char="•"/>
            </a:pPr>
            <a:r>
              <a:rPr lang="zh-CN" altLang="zh-CN" sz="2400" dirty="0">
                <a:ln>
                  <a:solidFill>
                    <a:srgbClr val="0070C0"/>
                  </a:solidFill>
                </a:ln>
                <a:solidFill>
                  <a:srgbClr val="00B0F0"/>
                </a:solidFill>
                <a:effectLst/>
                <a:latin typeface="楷体" panose="02010609060101010101" charset="-122"/>
                <a:ea typeface="楷体" panose="02010609060101010101" charset="-122"/>
              </a:rPr>
              <a:t>原则之一：正确性</a:t>
            </a:r>
            <a:endParaRPr lang="zh-CN" altLang="zh-CN" sz="2400" dirty="0">
              <a:ln>
                <a:solidFill>
                  <a:srgbClr val="0070C0"/>
                </a:solidFill>
              </a:ln>
              <a:solidFill>
                <a:srgbClr val="00B0F0"/>
              </a:solidFill>
              <a:effectLst/>
              <a:latin typeface="楷体" panose="02010609060101010101" charset="-122"/>
              <a:ea typeface="楷体" panose="02010609060101010101" charset="-122"/>
            </a:endParaRPr>
          </a:p>
          <a:p>
            <a:r>
              <a:rPr lang="en-US" altLang="zh-CN" sz="2400" dirty="0">
                <a:latin typeface="楷体" panose="02010609060101010101" charset="-122"/>
                <a:ea typeface="楷体" panose="02010609060101010101" charset="-122"/>
              </a:rPr>
              <a:t>    </a:t>
            </a:r>
            <a:r>
              <a:rPr lang="zh-CN" altLang="zh-CN" sz="2400" dirty="0">
                <a:latin typeface="楷体" panose="02010609060101010101" charset="-122"/>
                <a:ea typeface="楷体" panose="02010609060101010101" charset="-122"/>
              </a:rPr>
              <a:t>剪枝能优化程序的执行效率，是因为它</a:t>
            </a:r>
            <a:r>
              <a:rPr lang="en-US" altLang="zh-CN" sz="2400" dirty="0">
                <a:latin typeface="楷体" panose="02010609060101010101" charset="-122"/>
                <a:ea typeface="楷体" panose="02010609060101010101" charset="-122"/>
              </a:rPr>
              <a:t>“</a:t>
            </a:r>
            <a:r>
              <a:rPr lang="zh-CN" altLang="zh-CN" sz="2400" dirty="0">
                <a:latin typeface="楷体" panose="02010609060101010101" charset="-122"/>
                <a:ea typeface="楷体" panose="02010609060101010101" charset="-122"/>
              </a:rPr>
              <a:t>剪去</a:t>
            </a:r>
            <a:r>
              <a:rPr lang="en-US" altLang="zh-CN" sz="2400" dirty="0">
                <a:latin typeface="楷体" panose="02010609060101010101" charset="-122"/>
                <a:ea typeface="楷体" panose="02010609060101010101" charset="-122"/>
              </a:rPr>
              <a:t>”</a:t>
            </a:r>
            <a:r>
              <a:rPr lang="zh-CN" altLang="zh-CN" sz="2400" dirty="0">
                <a:latin typeface="楷体" panose="02010609060101010101" charset="-122"/>
                <a:ea typeface="楷体" panose="02010609060101010101" charset="-122"/>
              </a:rPr>
              <a:t>搜索树中的一些</a:t>
            </a:r>
            <a:r>
              <a:rPr lang="en-US" altLang="zh-CN" sz="2400" dirty="0">
                <a:latin typeface="楷体" panose="02010609060101010101" charset="-122"/>
                <a:ea typeface="楷体" panose="02010609060101010101" charset="-122"/>
              </a:rPr>
              <a:t>“</a:t>
            </a:r>
            <a:r>
              <a:rPr lang="zh-CN" altLang="zh-CN" sz="2400" dirty="0">
                <a:latin typeface="楷体" panose="02010609060101010101" charset="-122"/>
                <a:ea typeface="楷体" panose="02010609060101010101" charset="-122"/>
              </a:rPr>
              <a:t>枝条</a:t>
            </a:r>
            <a:r>
              <a:rPr lang="en-US" altLang="zh-CN" sz="2400" dirty="0">
                <a:latin typeface="楷体" panose="02010609060101010101" charset="-122"/>
                <a:ea typeface="楷体" panose="02010609060101010101" charset="-122"/>
              </a:rPr>
              <a:t>”</a:t>
            </a:r>
            <a:r>
              <a:rPr lang="zh-CN"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但</a:t>
            </a:r>
            <a:r>
              <a:rPr lang="zh-CN" altLang="zh-CN" sz="2400" dirty="0">
                <a:latin typeface="楷体" panose="02010609060101010101" charset="-122"/>
                <a:ea typeface="楷体" panose="02010609060101010101" charset="-122"/>
              </a:rPr>
              <a:t>如果在剪枝时，将所需要的解的枝条剪掉，一切优化也就</a:t>
            </a:r>
            <a:r>
              <a:rPr lang="zh-CN" altLang="en-US" sz="2400" dirty="0">
                <a:latin typeface="楷体" panose="02010609060101010101" charset="-122"/>
                <a:ea typeface="楷体" panose="02010609060101010101" charset="-122"/>
              </a:rPr>
              <a:t>没有</a:t>
            </a:r>
            <a:r>
              <a:rPr lang="zh-CN" altLang="zh-CN" sz="2400" dirty="0">
                <a:latin typeface="楷体" panose="02010609060101010101" charset="-122"/>
                <a:ea typeface="楷体" panose="02010609060101010101" charset="-122"/>
              </a:rPr>
              <a:t>意义。所以，剪枝的第一个</a:t>
            </a:r>
            <a:r>
              <a:rPr lang="zh-CN" altLang="en-US" sz="2400" dirty="0">
                <a:latin typeface="楷体" panose="02010609060101010101" charset="-122"/>
                <a:ea typeface="楷体" panose="02010609060101010101" charset="-122"/>
              </a:rPr>
              <a:t>原则</a:t>
            </a:r>
            <a:r>
              <a:rPr lang="zh-CN" altLang="zh-CN" sz="2400" dirty="0">
                <a:latin typeface="楷体" panose="02010609060101010101" charset="-122"/>
                <a:ea typeface="楷体" panose="02010609060101010101" charset="-122"/>
              </a:rPr>
              <a:t>是正确性，即必须保证不丢失正确的结果。</a:t>
            </a:r>
            <a:endParaRPr lang="zh-CN" altLang="zh-CN" sz="2400" dirty="0">
              <a:latin typeface="楷体" panose="02010609060101010101" charset="-122"/>
              <a:ea typeface="楷体" panose="02010609060101010101" charset="-122"/>
            </a:endParaRPr>
          </a:p>
          <a:p>
            <a:pPr marL="457200" indent="-457200">
              <a:buFont typeface="Arial" panose="020B0604020202020204" pitchFamily="34" charset="0"/>
              <a:buChar char="•"/>
            </a:pPr>
            <a:r>
              <a:rPr lang="zh-CN" altLang="zh-CN" sz="2400" dirty="0">
                <a:ln>
                  <a:solidFill>
                    <a:srgbClr val="0070C0"/>
                  </a:solidFill>
                </a:ln>
                <a:solidFill>
                  <a:srgbClr val="00B0F0"/>
                </a:solidFill>
                <a:effectLst/>
                <a:latin typeface="楷体" panose="02010609060101010101" charset="-122"/>
                <a:ea typeface="楷体" panose="02010609060101010101" charset="-122"/>
              </a:rPr>
              <a:t>原则之二：准确性</a:t>
            </a:r>
            <a:endParaRPr lang="zh-CN" altLang="zh-CN" sz="2400" dirty="0">
              <a:ln>
                <a:solidFill>
                  <a:srgbClr val="0070C0"/>
                </a:solidFill>
              </a:ln>
              <a:solidFill>
                <a:srgbClr val="00B0F0"/>
              </a:solidFill>
              <a:effectLst/>
              <a:latin typeface="楷体" panose="02010609060101010101" charset="-122"/>
              <a:ea typeface="楷体" panose="02010609060101010101" charset="-122"/>
            </a:endParaRPr>
          </a:p>
          <a:p>
            <a:r>
              <a:rPr lang="en-US" altLang="zh-CN" sz="2400" dirty="0">
                <a:latin typeface="楷体" panose="02010609060101010101" charset="-122"/>
                <a:ea typeface="楷体" panose="02010609060101010101" charset="-122"/>
              </a:rPr>
              <a:t>    </a:t>
            </a:r>
            <a:r>
              <a:rPr lang="zh-CN" altLang="zh-CN" sz="2400" dirty="0">
                <a:latin typeface="楷体" panose="02010609060101010101" charset="-122"/>
                <a:ea typeface="楷体" panose="02010609060101010101" charset="-122"/>
              </a:rPr>
              <a:t>在保证了正确性的基础上，对剪枝判断的第二个要求就是准确性，即能够尽可能多的剪去不能通向正解的枝条。剪枝方法只有在具有了较高的准确性的时候，才能真正收到优化的效果。</a:t>
            </a:r>
            <a:endParaRPr lang="en-US" altLang="zh-CN" sz="2400" dirty="0">
              <a:latin typeface="楷体" panose="02010609060101010101" charset="-122"/>
              <a:ea typeface="楷体" panose="02010609060101010101" charset="-122"/>
            </a:endParaRPr>
          </a:p>
          <a:p>
            <a:pPr marL="457200" indent="-457200">
              <a:buFont typeface="Arial" panose="020B0604020202020204" pitchFamily="34" charset="0"/>
              <a:buChar char="•"/>
            </a:pPr>
            <a:r>
              <a:rPr lang="zh-CN" altLang="zh-CN" sz="2400" dirty="0">
                <a:ln>
                  <a:solidFill>
                    <a:srgbClr val="0070C0"/>
                  </a:solidFill>
                </a:ln>
                <a:solidFill>
                  <a:srgbClr val="00B0F0"/>
                </a:solidFill>
                <a:effectLst/>
                <a:latin typeface="楷体" panose="02010609060101010101" charset="-122"/>
                <a:ea typeface="楷体" panose="02010609060101010101" charset="-122"/>
              </a:rPr>
              <a:t>原则之三：高效性</a:t>
            </a:r>
            <a:endParaRPr lang="zh-CN" altLang="zh-CN" sz="2400" dirty="0">
              <a:ln>
                <a:solidFill>
                  <a:srgbClr val="0070C0"/>
                </a:solidFill>
              </a:ln>
              <a:solidFill>
                <a:srgbClr val="00B0F0"/>
              </a:solidFill>
              <a:effectLst/>
              <a:latin typeface="楷体" panose="02010609060101010101" charset="-122"/>
              <a:ea typeface="楷体" panose="02010609060101010101" charset="-122"/>
            </a:endParaRPr>
          </a:p>
          <a:p>
            <a:r>
              <a:rPr lang="zh-CN" altLang="en-US" sz="2400" dirty="0">
                <a:latin typeface="楷体" panose="02010609060101010101" charset="-122"/>
                <a:ea typeface="楷体" panose="02010609060101010101" charset="-122"/>
              </a:rPr>
              <a:t>    </a:t>
            </a:r>
            <a:r>
              <a:rPr lang="zh-CN" altLang="zh-CN" sz="2400" dirty="0">
                <a:latin typeface="楷体" panose="02010609060101010101" charset="-122"/>
                <a:ea typeface="楷体" panose="02010609060101010101" charset="-122"/>
              </a:rPr>
              <a:t>利用出解的</a:t>
            </a:r>
            <a:r>
              <a:rPr lang="en-US" altLang="zh-CN" sz="2400" dirty="0">
                <a:latin typeface="楷体" panose="02010609060101010101" charset="-122"/>
                <a:ea typeface="楷体" panose="02010609060101010101" charset="-122"/>
              </a:rPr>
              <a:t>“</a:t>
            </a:r>
            <a:r>
              <a:rPr lang="zh-CN" altLang="zh-CN" sz="2400" dirty="0">
                <a:latin typeface="楷体" panose="02010609060101010101" charset="-122"/>
                <a:ea typeface="楷体" panose="02010609060101010101" charset="-122"/>
              </a:rPr>
              <a:t>必要条件</a:t>
            </a:r>
            <a:r>
              <a:rPr lang="en-US" altLang="zh-CN" sz="2400" dirty="0">
                <a:latin typeface="楷体" panose="02010609060101010101" charset="-122"/>
                <a:ea typeface="楷体" panose="02010609060101010101" charset="-122"/>
              </a:rPr>
              <a:t>”</a:t>
            </a:r>
            <a:r>
              <a:rPr lang="zh-CN" altLang="zh-CN" sz="2400" dirty="0">
                <a:latin typeface="楷体" panose="02010609060101010101" charset="-122"/>
                <a:ea typeface="楷体" panose="02010609060101010101" charset="-122"/>
              </a:rPr>
              <a:t>进行判断，</a:t>
            </a:r>
            <a:r>
              <a:rPr lang="zh-CN" altLang="en-US" sz="2400" dirty="0">
                <a:latin typeface="楷体" panose="02010609060101010101" charset="-122"/>
                <a:ea typeface="楷体" panose="02010609060101010101" charset="-122"/>
              </a:rPr>
              <a:t>会</a:t>
            </a:r>
            <a:r>
              <a:rPr lang="zh-CN" altLang="zh-CN" sz="2400" dirty="0">
                <a:latin typeface="楷体" panose="02010609060101010101" charset="-122"/>
                <a:ea typeface="楷体" panose="02010609060101010101" charset="-122"/>
              </a:rPr>
              <a:t>有不含正解的枝条没被剪枝。这些情况下的剪枝判断操作，</a:t>
            </a:r>
            <a:r>
              <a:rPr lang="zh-CN" altLang="en-US" sz="2400" dirty="0">
                <a:latin typeface="楷体" panose="02010609060101010101" charset="-122"/>
                <a:ea typeface="楷体" panose="02010609060101010101" charset="-122"/>
              </a:rPr>
              <a:t>对</a:t>
            </a:r>
            <a:r>
              <a:rPr lang="zh-CN" altLang="zh-CN" sz="2400" dirty="0">
                <a:latin typeface="楷体" panose="02010609060101010101" charset="-122"/>
                <a:ea typeface="楷体" panose="02010609060101010101" charset="-122"/>
              </a:rPr>
              <a:t>程序的效率的提高</a:t>
            </a:r>
            <a:r>
              <a:rPr lang="zh-CN" altLang="en-US" sz="2400" dirty="0">
                <a:latin typeface="楷体" panose="02010609060101010101" charset="-122"/>
                <a:ea typeface="楷体" panose="02010609060101010101" charset="-122"/>
              </a:rPr>
              <a:t>有副作用</a:t>
            </a:r>
            <a:r>
              <a:rPr lang="zh-CN" altLang="zh-CN" sz="2400" dirty="0">
                <a:latin typeface="楷体" panose="02010609060101010101" charset="-122"/>
                <a:ea typeface="楷体" panose="02010609060101010101" charset="-122"/>
              </a:rPr>
              <a:t>。为了减少剪枝判断的副作用，除了要改善判断的准确性外，还需要提高判断操作本身的时间效率。</a:t>
            </a:r>
            <a:endParaRPr lang="en-US" altLang="zh-CN" sz="2400" dirty="0">
              <a:latin typeface="楷体" panose="02010609060101010101" charset="-122"/>
              <a:ea typeface="楷体" panose="02010609060101010101" charset="-122"/>
            </a:endParaRPr>
          </a:p>
        </p:txBody>
      </p:sp>
      <p:sp>
        <p:nvSpPr>
          <p:cNvPr id="11266" name="标题 11265"/>
          <p:cNvSpPr>
            <a:spLocks noGrp="1"/>
          </p:cNvSpPr>
          <p:nvPr>
            <p:ph type="title"/>
            <p:custDataLst>
              <p:tags r:id="rId1"/>
            </p:custDataLst>
          </p:nvPr>
        </p:nvSpPr>
        <p:spPr>
          <a:xfrm>
            <a:off x="628759" y="365126"/>
            <a:ext cx="7888070" cy="717225"/>
          </a:xfrm>
        </p:spPr>
        <p:txBody>
          <a:bodyPr anchor="ctr">
            <a:normAutofit/>
          </a:bodyPr>
          <a:p>
            <a:r>
              <a:rPr lang="en-US" altLang="zh-CN" sz="3600" b="1" dirty="0" smtClean="0">
                <a:solidFill>
                  <a:schemeClr val="accent5">
                    <a:lumMod val="75000"/>
                  </a:schemeClr>
                </a:solidFill>
              </a:rPr>
              <a:t>1.1 </a:t>
            </a:r>
            <a:r>
              <a:rPr lang="zh-CN" altLang="en-US" sz="3600" b="1" dirty="0" smtClean="0">
                <a:solidFill>
                  <a:schemeClr val="accent5">
                    <a:lumMod val="75000"/>
                  </a:schemeClr>
                </a:solidFill>
              </a:rPr>
              <a:t>剪枝</a:t>
            </a:r>
            <a:endParaRPr lang="zh-CN" altLang="en-US" sz="3600" b="1" dirty="0" smtClean="0">
              <a:solidFill>
                <a:schemeClr val="accent5">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11266" name="标题 11265"/>
          <p:cNvSpPr>
            <a:spLocks noGrp="1"/>
          </p:cNvSpPr>
          <p:nvPr>
            <p:ph type="title"/>
            <p:custDataLst>
              <p:tags r:id="rId1"/>
            </p:custDataLst>
          </p:nvPr>
        </p:nvSpPr>
        <p:spPr>
          <a:xfrm>
            <a:off x="628650" y="1273810"/>
            <a:ext cx="7898130" cy="553085"/>
          </a:xfrm>
        </p:spPr>
        <p:txBody>
          <a:bodyPr anchor="ctr">
            <a:normAutofit fontScale="90000"/>
          </a:bodyPr>
          <a:p>
            <a:pPr>
              <a:lnSpc>
                <a:spcPct val="150000"/>
              </a:lnSpc>
            </a:pPr>
            <a:r>
              <a:rPr lang="en-US" altLang="zh-CN" sz="2400">
                <a:latin typeface="宋体" panose="02010600030101010101" pitchFamily="2" charset="-122"/>
                <a:ea typeface="宋体" panose="02010600030101010101" pitchFamily="2" charset="-122"/>
              </a:rPr>
              <a:t> 3-3. </a:t>
            </a:r>
            <a:r>
              <a:rPr lang="zh-CN" altLang="en-US" sz="2400">
                <a:latin typeface="宋体" panose="02010600030101010101" pitchFamily="2" charset="-122"/>
                <a:ea typeface="宋体" panose="02010600030101010101" pitchFamily="2" charset="-122"/>
              </a:rPr>
              <a:t>如果木棒的第一根木棍失败，则当前木棒一定</a:t>
            </a:r>
            <a:r>
              <a:rPr lang="zh-CN" altLang="en-US" sz="2400">
                <a:latin typeface="宋体" panose="02010600030101010101" pitchFamily="2" charset="-122"/>
                <a:ea typeface="宋体" panose="02010600030101010101" pitchFamily="2" charset="-122"/>
              </a:rPr>
              <a:t>失败。</a:t>
            </a:r>
            <a:endParaRPr lang="zh-CN" altLang="en-US" sz="2400">
              <a:latin typeface="宋体" panose="02010600030101010101" pitchFamily="2" charset="-122"/>
              <a:ea typeface="宋体" panose="02010600030101010101" pitchFamily="2" charset="-122"/>
            </a:endParaRPr>
          </a:p>
        </p:txBody>
      </p:sp>
      <p:sp>
        <p:nvSpPr>
          <p:cNvPr id="2" name="标题 11265"/>
          <p:cNvSpPr>
            <a:spLocks noGrp="1"/>
          </p:cNvSpPr>
          <p:nvPr>
            <p:custDataLst>
              <p:tags r:id="rId2"/>
            </p:custDataLst>
          </p:nvPr>
        </p:nvSpPr>
        <p:spPr>
          <a:xfrm>
            <a:off x="628759" y="365126"/>
            <a:ext cx="7888070" cy="717225"/>
          </a:xfrm>
          <a:prstGeom prst="rect">
            <a:avLst/>
          </a:prstGeom>
        </p:spPr>
        <p:txBody>
          <a:bodyPr vert="horz"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smtClean="0">
                <a:solidFill>
                  <a:schemeClr val="accent5">
                    <a:lumMod val="75000"/>
                  </a:schemeClr>
                </a:solidFill>
                <a:sym typeface="+mn-ea"/>
              </a:rPr>
              <a:t>优化剪枝</a:t>
            </a:r>
            <a:r>
              <a:rPr lang="en-US" altLang="zh-CN" sz="3600" b="1" dirty="0" smtClean="0">
                <a:solidFill>
                  <a:schemeClr val="accent5">
                    <a:lumMod val="75000"/>
                  </a:schemeClr>
                </a:solidFill>
              </a:rPr>
              <a:t>3</a:t>
            </a:r>
            <a:r>
              <a:rPr lang="zh-CN" altLang="en-US" sz="3600" b="1" dirty="0" smtClean="0">
                <a:solidFill>
                  <a:schemeClr val="accent5">
                    <a:lumMod val="75000"/>
                  </a:schemeClr>
                </a:solidFill>
              </a:rPr>
              <a:t>：排除等效</a:t>
            </a:r>
            <a:r>
              <a:rPr lang="zh-CN" altLang="en-US" sz="3600" b="1" dirty="0" smtClean="0">
                <a:solidFill>
                  <a:schemeClr val="accent5">
                    <a:lumMod val="75000"/>
                  </a:schemeClr>
                </a:solidFill>
              </a:rPr>
              <a:t>冗余</a:t>
            </a:r>
            <a:endParaRPr lang="zh-CN" altLang="en-US" sz="3600" b="1" dirty="0" smtClean="0">
              <a:solidFill>
                <a:schemeClr val="accent5">
                  <a:lumMod val="75000"/>
                </a:schemeClr>
              </a:solidFill>
            </a:endParaRPr>
          </a:p>
        </p:txBody>
      </p:sp>
      <p:pic>
        <p:nvPicPr>
          <p:cNvPr id="6" name="图片 5"/>
          <p:cNvPicPr>
            <a:picLocks noChangeAspect="1"/>
          </p:cNvPicPr>
          <p:nvPr>
            <p:custDataLst>
              <p:tags r:id="rId3"/>
            </p:custDataLst>
          </p:nvPr>
        </p:nvPicPr>
        <p:blipFill>
          <a:blip r:embed="rId4"/>
          <a:stretch>
            <a:fillRect/>
          </a:stretch>
        </p:blipFill>
        <p:spPr>
          <a:xfrm>
            <a:off x="589280" y="2018665"/>
            <a:ext cx="8263255" cy="1048385"/>
          </a:xfrm>
          <a:prstGeom prst="rect">
            <a:avLst/>
          </a:prstGeom>
        </p:spPr>
      </p:pic>
      <p:sp>
        <p:nvSpPr>
          <p:cNvPr id="7" name="标题 11265"/>
          <p:cNvSpPr>
            <a:spLocks noGrp="1"/>
          </p:cNvSpPr>
          <p:nvPr>
            <p:custDataLst>
              <p:tags r:id="rId5"/>
            </p:custDataLst>
          </p:nvPr>
        </p:nvSpPr>
        <p:spPr>
          <a:xfrm>
            <a:off x="589280" y="3429000"/>
            <a:ext cx="8080375" cy="922020"/>
          </a:xfrm>
          <a:prstGeom prst="rect">
            <a:avLst/>
          </a:prstGeom>
        </p:spPr>
        <p:txBody>
          <a:bodyPr vert="horz"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zh-CN" sz="2400">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3-</a:t>
            </a:r>
            <a:r>
              <a:rPr lang="en-US" altLang="zh-CN" sz="2400">
                <a:latin typeface="宋体" panose="02010600030101010101" pitchFamily="2" charset="-122"/>
                <a:ea typeface="宋体" panose="02010600030101010101" pitchFamily="2" charset="-122"/>
              </a:rPr>
              <a:t>4</a:t>
            </a:r>
            <a:r>
              <a:rPr lang="zh-CN" altLang="en-US" sz="2400">
                <a:latin typeface="宋体" panose="02010600030101010101" pitchFamily="2" charset="-122"/>
                <a:ea typeface="宋体" panose="02010600030101010101" pitchFamily="2" charset="-122"/>
              </a:rPr>
              <a:t>. 最后一根木棒放入后可以达到length却没有成功，就一定失败（对结果没影响）</a:t>
            </a:r>
            <a:endParaRPr lang="zh-CN" altLang="en-US" sz="2400">
              <a:latin typeface="宋体" panose="02010600030101010101" pitchFamily="2" charset="-122"/>
              <a:ea typeface="宋体" panose="02010600030101010101" pitchFamily="2" charset="-122"/>
            </a:endParaRPr>
          </a:p>
        </p:txBody>
      </p:sp>
      <p:pic>
        <p:nvPicPr>
          <p:cNvPr id="8" name="图片 7"/>
          <p:cNvPicPr>
            <a:picLocks noChangeAspect="1"/>
          </p:cNvPicPr>
          <p:nvPr>
            <p:custDataLst>
              <p:tags r:id="rId6"/>
            </p:custDataLst>
          </p:nvPr>
        </p:nvPicPr>
        <p:blipFill>
          <a:blip r:embed="rId7"/>
          <a:stretch>
            <a:fillRect/>
          </a:stretch>
        </p:blipFill>
        <p:spPr>
          <a:xfrm>
            <a:off x="628650" y="4627880"/>
            <a:ext cx="8214360" cy="67945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z="1050" smtClean="0"/>
            </a:fld>
            <a:endParaRPr lang="zh-CN" altLang="en-US" sz="1050"/>
          </a:p>
        </p:txBody>
      </p:sp>
      <p:sp>
        <p:nvSpPr>
          <p:cNvPr id="2" name="矩形 1"/>
          <p:cNvSpPr/>
          <p:nvPr>
            <p:custDataLst>
              <p:tags r:id="rId1"/>
            </p:custDataLst>
          </p:nvPr>
        </p:nvSpPr>
        <p:spPr>
          <a:xfrm>
            <a:off x="404495" y="1336040"/>
            <a:ext cx="8395970" cy="5020310"/>
          </a:xfrm>
          <a:prstGeom prst="rect">
            <a:avLst/>
          </a:prstGeom>
          <a:noFill/>
          <a:ln>
            <a:noFill/>
          </a:ln>
        </p:spPr>
        <p:txBody>
          <a:bodyPr>
            <a:noAutofit/>
          </a:bodyPr>
          <a:lstStyle/>
          <a:p>
            <a:pPr indent="0">
              <a:buFont typeface="Arial" panose="020B0604020202020204" pitchFamily="34" charset="0"/>
              <a:buNone/>
            </a:pPr>
            <a:r>
              <a:rPr lang="zh-CN" altLang="zh-CN" sz="2800" dirty="0">
                <a:latin typeface="楷体" panose="02010609060101010101" charset="-122"/>
                <a:ea typeface="楷体" panose="02010609060101010101" charset="-122"/>
              </a:rPr>
              <a:t>综合上述分析，可以剪枝以下</a:t>
            </a:r>
            <a:r>
              <a:rPr lang="en-US" altLang="zh-CN" sz="2800" dirty="0">
                <a:latin typeface="楷体" panose="02010609060101010101" charset="-122"/>
                <a:ea typeface="楷体" panose="02010609060101010101" charset="-122"/>
              </a:rPr>
              <a:t>7</a:t>
            </a:r>
            <a:r>
              <a:rPr lang="zh-CN" altLang="zh-CN" sz="2800" dirty="0">
                <a:latin typeface="楷体" panose="02010609060101010101" charset="-122"/>
                <a:ea typeface="楷体" panose="02010609060101010101" charset="-122"/>
              </a:rPr>
              <a:t>点：</a:t>
            </a:r>
            <a:endParaRPr lang="zh-CN" altLang="zh-CN" sz="2800" dirty="0">
              <a:latin typeface="楷体" panose="02010609060101010101" charset="-122"/>
              <a:ea typeface="楷体" panose="02010609060101010101" charset="-122"/>
            </a:endParaRPr>
          </a:p>
          <a:p>
            <a:r>
              <a:rPr lang="en-US" altLang="zh-CN" sz="2000" dirty="0">
                <a:latin typeface="楷体" panose="02010609060101010101" charset="-122"/>
                <a:ea typeface="楷体" panose="02010609060101010101" charset="-122"/>
              </a:rPr>
              <a:t>  1) </a:t>
            </a:r>
            <a:r>
              <a:rPr lang="zh-CN" altLang="en-US" sz="2000" dirty="0">
                <a:latin typeface="楷体" panose="02010609060101010101" charset="-122"/>
                <a:ea typeface="楷体" panose="02010609060101010101" charset="-122"/>
              </a:rPr>
              <a:t>为保证未来分支更少，所以先从长木棍开始搜。同时</a:t>
            </a:r>
            <a:r>
              <a:rPr lang="zh-CN" altLang="zh-CN" sz="2000" dirty="0">
                <a:latin typeface="楷体" panose="02010609060101010101" charset="-122"/>
                <a:ea typeface="楷体" panose="02010609060101010101" charset="-122"/>
              </a:rPr>
              <a:t>短</a:t>
            </a:r>
            <a:r>
              <a:rPr lang="zh-CN" altLang="en-US" sz="2000" dirty="0">
                <a:latin typeface="楷体" panose="02010609060101010101" charset="-122"/>
                <a:ea typeface="楷体" panose="02010609060101010101" charset="-122"/>
              </a:rPr>
              <a:t>木棍比长木棍</a:t>
            </a:r>
            <a:r>
              <a:rPr lang="zh-CN" altLang="zh-CN" sz="2000" dirty="0">
                <a:latin typeface="楷体" panose="02010609060101010101" charset="-122"/>
                <a:ea typeface="楷体" panose="02010609060101010101" charset="-122"/>
              </a:rPr>
              <a:t>更灵活组合，所以可以对木棍按长度从大到小排序，。</a:t>
            </a:r>
            <a:endParaRPr lang="zh-CN" altLang="zh-CN" sz="2000" dirty="0">
              <a:latin typeface="楷体" panose="02010609060101010101" charset="-122"/>
              <a:ea typeface="楷体" panose="02010609060101010101" charset="-122"/>
            </a:endParaRPr>
          </a:p>
          <a:p>
            <a:r>
              <a:rPr lang="en-US" altLang="zh-CN" sz="2000" dirty="0">
                <a:latin typeface="楷体" panose="02010609060101010101" charset="-122"/>
                <a:ea typeface="楷体" panose="02010609060101010101" charset="-122"/>
              </a:rPr>
              <a:t>  2)</a:t>
            </a:r>
            <a:r>
              <a:rPr lang="zh-CN" altLang="zh-CN" sz="2000" dirty="0">
                <a:latin typeface="楷体" panose="02010609060101010101" charset="-122"/>
                <a:ea typeface="楷体" panose="02010609060101010101" charset="-122"/>
              </a:rPr>
              <a:t>在截断后的排好序的木棍中，当用木棍</a:t>
            </a:r>
            <a:r>
              <a:rPr lang="en-US" altLang="zh-CN" sz="2000" dirty="0" err="1">
                <a:latin typeface="楷体" panose="02010609060101010101" charset="-122"/>
                <a:ea typeface="楷体" panose="02010609060101010101" charset="-122"/>
              </a:rPr>
              <a:t>i</a:t>
            </a:r>
            <a:r>
              <a:rPr lang="zh-CN" altLang="zh-CN" sz="2000" dirty="0">
                <a:latin typeface="楷体" panose="02010609060101010101" charset="-122"/>
                <a:ea typeface="楷体" panose="02010609060101010101" charset="-122"/>
              </a:rPr>
              <a:t>拼合原始木棍时，可以从第</a:t>
            </a:r>
            <a:r>
              <a:rPr lang="en-US" altLang="zh-CN" sz="2000" dirty="0">
                <a:latin typeface="楷体" panose="02010609060101010101" charset="-122"/>
                <a:ea typeface="楷体" panose="02010609060101010101" charset="-122"/>
              </a:rPr>
              <a:t>i+1</a:t>
            </a:r>
            <a:r>
              <a:rPr lang="zh-CN" altLang="zh-CN" sz="2000" dirty="0">
                <a:latin typeface="楷体" panose="02010609060101010101" charset="-122"/>
                <a:ea typeface="楷体" panose="02010609060101010101" charset="-122"/>
              </a:rPr>
              <a:t>后的木棍开始搜。</a:t>
            </a:r>
            <a:endParaRPr lang="zh-CN" altLang="zh-CN" sz="2000" dirty="0">
              <a:latin typeface="楷体" panose="02010609060101010101" charset="-122"/>
              <a:ea typeface="楷体" panose="02010609060101010101" charset="-122"/>
            </a:endParaRPr>
          </a:p>
          <a:p>
            <a:r>
              <a:rPr lang="en-US" altLang="zh-CN" sz="2000" dirty="0">
                <a:latin typeface="楷体" panose="02010609060101010101" charset="-122"/>
                <a:ea typeface="楷体" panose="02010609060101010101" charset="-122"/>
              </a:rPr>
              <a:t>  3</a:t>
            </a:r>
            <a:r>
              <a:rPr lang="en-US" altLang="zh-CN" sz="2000" dirty="0">
                <a:latin typeface="楷体" panose="02010609060101010101" charset="-122"/>
                <a:ea typeface="楷体" panose="02010609060101010101" charset="-122"/>
                <a:sym typeface="+mn-ea"/>
              </a:rPr>
              <a:t>)</a:t>
            </a:r>
            <a:r>
              <a:rPr lang="zh-CN" altLang="zh-CN" sz="2000" dirty="0">
                <a:latin typeface="楷体" panose="02010609060101010101" charset="-122"/>
                <a:ea typeface="楷体" panose="02010609060101010101" charset="-122"/>
              </a:rPr>
              <a:t>用当前最长长度的木棍开始搜，如果拼不出当前设定的原木棍长度</a:t>
            </a:r>
            <a:r>
              <a:rPr lang="en-US" altLang="zh-CN" sz="2000" dirty="0" err="1">
                <a:latin typeface="楷体" panose="02010609060101010101" charset="-122"/>
                <a:ea typeface="楷体" panose="02010609060101010101" charset="-122"/>
              </a:rPr>
              <a:t>len</a:t>
            </a:r>
            <a:r>
              <a:rPr lang="zh-CN" altLang="zh-CN" sz="2000" dirty="0">
                <a:latin typeface="楷体" panose="02010609060101010101" charset="-122"/>
                <a:ea typeface="楷体" panose="02010609060101010101" charset="-122"/>
              </a:rPr>
              <a:t>，则直接返回，换一个原始木棍长度</a:t>
            </a:r>
            <a:r>
              <a:rPr lang="en-US" altLang="zh-CN" sz="2000" dirty="0" err="1">
                <a:latin typeface="楷体" panose="02010609060101010101" charset="-122"/>
                <a:ea typeface="楷体" panose="02010609060101010101" charset="-122"/>
              </a:rPr>
              <a:t>len</a:t>
            </a:r>
            <a:r>
              <a:rPr lang="zh-CN" altLang="zh-CN" sz="2000" dirty="0">
                <a:latin typeface="楷体" panose="02010609060101010101" charset="-122"/>
                <a:ea typeface="楷体" panose="02010609060101010101" charset="-122"/>
              </a:rPr>
              <a:t>。</a:t>
            </a:r>
            <a:endParaRPr lang="zh-CN" altLang="zh-CN" sz="2000" dirty="0">
              <a:latin typeface="楷体" panose="02010609060101010101" charset="-122"/>
              <a:ea typeface="楷体" panose="02010609060101010101" charset="-122"/>
            </a:endParaRPr>
          </a:p>
          <a:p>
            <a:r>
              <a:rPr lang="en-US" altLang="zh-CN" sz="2000" dirty="0">
                <a:latin typeface="楷体" panose="02010609060101010101" charset="-122"/>
                <a:ea typeface="楷体" panose="02010609060101010101" charset="-122"/>
              </a:rPr>
              <a:t>  4</a:t>
            </a:r>
            <a:r>
              <a:rPr lang="en-US" altLang="zh-CN" sz="2000" dirty="0">
                <a:latin typeface="楷体" panose="02010609060101010101" charset="-122"/>
                <a:ea typeface="楷体" panose="02010609060101010101" charset="-122"/>
                <a:sym typeface="+mn-ea"/>
              </a:rPr>
              <a:t>)</a:t>
            </a:r>
            <a:r>
              <a:rPr lang="zh-CN" altLang="zh-CN" sz="2000" dirty="0">
                <a:latin typeface="楷体" panose="02010609060101010101" charset="-122"/>
                <a:ea typeface="楷体" panose="02010609060101010101" charset="-122"/>
              </a:rPr>
              <a:t>相同长度的木棍不要搜索多次。用当前长度的木棍搜下去得不出结果时，可以提前返回。</a:t>
            </a:r>
            <a:endParaRPr lang="zh-CN" altLang="zh-CN" sz="2000" dirty="0">
              <a:latin typeface="楷体" panose="02010609060101010101" charset="-122"/>
              <a:ea typeface="楷体" panose="02010609060101010101" charset="-122"/>
            </a:endParaRPr>
          </a:p>
          <a:p>
            <a:r>
              <a:rPr lang="en-US" altLang="zh-CN" sz="2000" dirty="0">
                <a:latin typeface="楷体" panose="02010609060101010101" charset="-122"/>
                <a:ea typeface="楷体" panose="02010609060101010101" charset="-122"/>
              </a:rPr>
              <a:t>  5</a:t>
            </a:r>
            <a:r>
              <a:rPr lang="en-US" altLang="zh-CN" sz="2000" dirty="0">
                <a:latin typeface="楷体" panose="02010609060101010101" charset="-122"/>
                <a:ea typeface="楷体" panose="02010609060101010101" charset="-122"/>
                <a:sym typeface="+mn-ea"/>
              </a:rPr>
              <a:t>)</a:t>
            </a:r>
            <a:r>
              <a:rPr lang="zh-CN" altLang="zh-CN" sz="2000" dirty="0">
                <a:latin typeface="楷体" panose="02010609060101010101" charset="-122"/>
                <a:ea typeface="楷体" panose="02010609060101010101" charset="-122"/>
              </a:rPr>
              <a:t>判断搜到的几根木棍组成的长度是否大于原始长度</a:t>
            </a:r>
            <a:r>
              <a:rPr lang="en-US" altLang="zh-CN" sz="2000" dirty="0" err="1">
                <a:latin typeface="楷体" panose="02010609060101010101" charset="-122"/>
                <a:ea typeface="楷体" panose="02010609060101010101" charset="-122"/>
              </a:rPr>
              <a:t>len</a:t>
            </a:r>
            <a:r>
              <a:rPr lang="zh-CN" altLang="zh-CN" sz="2000" dirty="0">
                <a:latin typeface="楷体" panose="02010609060101010101" charset="-122"/>
                <a:ea typeface="楷体" panose="02010609060101010101" charset="-122"/>
              </a:rPr>
              <a:t>，如果大于，可以提前返回。</a:t>
            </a:r>
            <a:endParaRPr lang="zh-CN" altLang="zh-CN" sz="2000" dirty="0">
              <a:latin typeface="楷体" panose="02010609060101010101" charset="-122"/>
              <a:ea typeface="楷体" panose="02010609060101010101" charset="-122"/>
            </a:endParaRPr>
          </a:p>
          <a:p>
            <a:r>
              <a:rPr lang="en-US" altLang="zh-CN" sz="2000" dirty="0">
                <a:latin typeface="楷体" panose="02010609060101010101" charset="-122"/>
                <a:ea typeface="楷体" panose="02010609060101010101" charset="-122"/>
              </a:rPr>
              <a:t>  6)</a:t>
            </a:r>
            <a:r>
              <a:rPr lang="zh-CN" altLang="zh-CN" sz="2000" dirty="0">
                <a:latin typeface="楷体" panose="02010609060101010101" charset="-122"/>
                <a:ea typeface="楷体" panose="02010609060101010101" charset="-122"/>
              </a:rPr>
              <a:t>判断当前剩下的木棍根数是否能够拼的木棍根数，如果不够，肯定拼合不成功，直接返回。</a:t>
            </a:r>
            <a:endParaRPr lang="zh-CN" altLang="zh-CN" sz="2000" dirty="0">
              <a:latin typeface="楷体" panose="02010609060101010101" charset="-122"/>
              <a:ea typeface="楷体" panose="02010609060101010101" charset="-122"/>
            </a:endParaRPr>
          </a:p>
          <a:p>
            <a:r>
              <a:rPr lang="en-US" altLang="zh-CN" sz="2000" dirty="0">
                <a:latin typeface="楷体" panose="02010609060101010101" charset="-122"/>
                <a:ea typeface="楷体" panose="02010609060101010101" charset="-122"/>
              </a:rPr>
              <a:t>  7</a:t>
            </a:r>
            <a:r>
              <a:rPr lang="en-US" altLang="zh-CN" sz="2000" dirty="0">
                <a:latin typeface="楷体" panose="02010609060101010101" charset="-122"/>
                <a:ea typeface="楷体" panose="02010609060101010101" charset="-122"/>
                <a:sym typeface="+mn-ea"/>
              </a:rPr>
              <a:t>)</a:t>
            </a:r>
            <a:r>
              <a:rPr lang="zh-CN" altLang="zh-CN" sz="2000" dirty="0">
                <a:latin typeface="楷体" panose="02010609060101010101" charset="-122"/>
                <a:ea typeface="楷体" panose="02010609060101010101" charset="-122"/>
              </a:rPr>
              <a:t>找到结果后，在能返回的地方马上返回到上一层递归处。</a:t>
            </a:r>
            <a:endParaRPr lang="zh-CN" altLang="zh-CN" sz="2000" dirty="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charRg st="7" end="27"/>
                                            </p:txEl>
                                          </p:spTgt>
                                        </p:tgtEl>
                                        <p:attrNameLst>
                                          <p:attrName>style.visibility</p:attrName>
                                        </p:attrNameLst>
                                      </p:cBhvr>
                                      <p:to>
                                        <p:strVal val="visible"/>
                                      </p:to>
                                    </p:set>
                                    <p:anim calcmode="lin" valueType="num">
                                      <p:cBhvr additive="base">
                                        <p:cTn id="7" dur="500" fill="hold"/>
                                        <p:tgtEl>
                                          <p:spTgt spid="2">
                                            <p:txEl>
                                              <p:charRg st="7" end="2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charRg st="7" end="2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2" name="标题 11265"/>
          <p:cNvSpPr>
            <a:spLocks noGrp="1"/>
          </p:cNvSpPr>
          <p:nvPr>
            <p:custDataLst>
              <p:tags r:id="rId1"/>
            </p:custDataLst>
          </p:nvPr>
        </p:nvSpPr>
        <p:spPr>
          <a:xfrm>
            <a:off x="628650" y="365125"/>
            <a:ext cx="2202180" cy="716915"/>
          </a:xfrm>
          <a:prstGeom prst="rect">
            <a:avLst/>
          </a:prstGeom>
        </p:spPr>
        <p:txBody>
          <a:bodyPr vert="horz" anchor="ctr" anchorCtr="0">
            <a:normAutofit fontScale="8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sz="3600" b="1" dirty="0" smtClean="0">
                <a:solidFill>
                  <a:schemeClr val="accent5">
                    <a:lumMod val="75000"/>
                  </a:schemeClr>
                </a:solidFill>
                <a:sym typeface="+mn-ea"/>
              </a:rPr>
              <a:t>代码</a:t>
            </a:r>
            <a:r>
              <a:rPr lang="zh-CN" altLang="en-US" sz="3600" b="1" dirty="0" smtClean="0">
                <a:solidFill>
                  <a:schemeClr val="accent5">
                    <a:lumMod val="75000"/>
                  </a:schemeClr>
                </a:solidFill>
                <a:sym typeface="+mn-ea"/>
              </a:rPr>
              <a:t>（定义）</a:t>
            </a:r>
            <a:endParaRPr lang="zh-CN" altLang="en-US" sz="3600" b="1" dirty="0" smtClean="0">
              <a:solidFill>
                <a:schemeClr val="accent5">
                  <a:lumMod val="75000"/>
                </a:schemeClr>
              </a:solidFill>
              <a:sym typeface="+mn-ea"/>
            </a:endParaRPr>
          </a:p>
        </p:txBody>
      </p:sp>
      <p:pic>
        <p:nvPicPr>
          <p:cNvPr id="3" name="图片 2"/>
          <p:cNvPicPr>
            <a:picLocks noChangeAspect="1"/>
          </p:cNvPicPr>
          <p:nvPr>
            <p:custDataLst>
              <p:tags r:id="rId2"/>
            </p:custDataLst>
          </p:nvPr>
        </p:nvPicPr>
        <p:blipFill>
          <a:blip r:embed="rId3"/>
          <a:stretch>
            <a:fillRect/>
          </a:stretch>
        </p:blipFill>
        <p:spPr>
          <a:xfrm>
            <a:off x="471170" y="1390015"/>
            <a:ext cx="7625715" cy="416496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2" name="图片 1"/>
          <p:cNvPicPr>
            <a:picLocks noChangeAspect="1"/>
          </p:cNvPicPr>
          <p:nvPr>
            <p:custDataLst>
              <p:tags r:id="rId1"/>
            </p:custDataLst>
          </p:nvPr>
        </p:nvPicPr>
        <p:blipFill>
          <a:blip r:embed="rId2"/>
          <a:stretch>
            <a:fillRect/>
          </a:stretch>
        </p:blipFill>
        <p:spPr>
          <a:xfrm>
            <a:off x="381000" y="1235710"/>
            <a:ext cx="8054340" cy="4521835"/>
          </a:xfrm>
          <a:prstGeom prst="rect">
            <a:avLst/>
          </a:prstGeom>
        </p:spPr>
      </p:pic>
      <p:sp>
        <p:nvSpPr>
          <p:cNvPr id="3" name="标题 11265"/>
          <p:cNvSpPr>
            <a:spLocks noGrp="1"/>
          </p:cNvSpPr>
          <p:nvPr>
            <p:custDataLst>
              <p:tags r:id="rId3"/>
            </p:custDataLst>
          </p:nvPr>
        </p:nvSpPr>
        <p:spPr>
          <a:xfrm>
            <a:off x="628650" y="365125"/>
            <a:ext cx="2202180" cy="716915"/>
          </a:xfrm>
          <a:prstGeom prst="rect">
            <a:avLst/>
          </a:prstGeom>
        </p:spPr>
        <p:txBody>
          <a:bodyPr vert="horz" anchor="ctr" anchorCtr="0">
            <a:normAutofit fontScale="8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sz="3600" b="1" dirty="0" smtClean="0">
                <a:solidFill>
                  <a:schemeClr val="accent5">
                    <a:lumMod val="75000"/>
                  </a:schemeClr>
                </a:solidFill>
                <a:sym typeface="+mn-ea"/>
              </a:rPr>
              <a:t>代码</a:t>
            </a:r>
            <a:r>
              <a:rPr lang="zh-CN" altLang="en-US" sz="3600" b="1" dirty="0" smtClean="0">
                <a:solidFill>
                  <a:schemeClr val="accent5">
                    <a:lumMod val="75000"/>
                  </a:schemeClr>
                </a:solidFill>
                <a:sym typeface="+mn-ea"/>
              </a:rPr>
              <a:t>（</a:t>
            </a:r>
            <a:r>
              <a:rPr lang="en-US" altLang="zh-CN" sz="3600" b="1" dirty="0" smtClean="0">
                <a:solidFill>
                  <a:schemeClr val="accent5">
                    <a:lumMod val="75000"/>
                  </a:schemeClr>
                </a:solidFill>
                <a:sym typeface="+mn-ea"/>
              </a:rPr>
              <a:t>main</a:t>
            </a:r>
            <a:r>
              <a:rPr lang="zh-CN" altLang="en-US" sz="3600" b="1" dirty="0" smtClean="0">
                <a:solidFill>
                  <a:schemeClr val="accent5">
                    <a:lumMod val="75000"/>
                  </a:schemeClr>
                </a:solidFill>
                <a:sym typeface="+mn-ea"/>
              </a:rPr>
              <a:t>）</a:t>
            </a:r>
            <a:endParaRPr lang="zh-CN" altLang="en-US" sz="3600" b="1" dirty="0" smtClean="0">
              <a:solidFill>
                <a:schemeClr val="accent5">
                  <a:lumMod val="75000"/>
                </a:schemeClr>
              </a:solidFill>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2" name="图片 1"/>
          <p:cNvPicPr>
            <a:picLocks noChangeAspect="1"/>
          </p:cNvPicPr>
          <p:nvPr>
            <p:custDataLst>
              <p:tags r:id="rId1"/>
            </p:custDataLst>
          </p:nvPr>
        </p:nvPicPr>
        <p:blipFill>
          <a:blip r:embed="rId2"/>
          <a:stretch>
            <a:fillRect/>
          </a:stretch>
        </p:blipFill>
        <p:spPr>
          <a:xfrm>
            <a:off x="471170" y="1279525"/>
            <a:ext cx="8374380" cy="3556635"/>
          </a:xfrm>
          <a:prstGeom prst="rect">
            <a:avLst/>
          </a:prstGeom>
        </p:spPr>
      </p:pic>
      <p:sp>
        <p:nvSpPr>
          <p:cNvPr id="3" name="标题 11265"/>
          <p:cNvSpPr>
            <a:spLocks noGrp="1"/>
          </p:cNvSpPr>
          <p:nvPr>
            <p:custDataLst>
              <p:tags r:id="rId3"/>
            </p:custDataLst>
          </p:nvPr>
        </p:nvSpPr>
        <p:spPr>
          <a:xfrm>
            <a:off x="628650" y="365125"/>
            <a:ext cx="2202180" cy="716915"/>
          </a:xfrm>
          <a:prstGeom prst="rect">
            <a:avLst/>
          </a:prstGeom>
        </p:spPr>
        <p:txBody>
          <a:bodyPr vert="horz" anchor="ctr" anchorCtr="0">
            <a:normAutofit fontScale="8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sz="3600" b="1" dirty="0" smtClean="0">
                <a:solidFill>
                  <a:schemeClr val="accent5">
                    <a:lumMod val="75000"/>
                  </a:schemeClr>
                </a:solidFill>
                <a:sym typeface="+mn-ea"/>
              </a:rPr>
              <a:t>代码</a:t>
            </a:r>
            <a:r>
              <a:rPr lang="zh-CN" altLang="en-US" sz="3600" b="1" dirty="0" smtClean="0">
                <a:solidFill>
                  <a:schemeClr val="accent5">
                    <a:lumMod val="75000"/>
                  </a:schemeClr>
                </a:solidFill>
                <a:sym typeface="+mn-ea"/>
              </a:rPr>
              <a:t>（</a:t>
            </a:r>
            <a:r>
              <a:rPr lang="en-US" altLang="zh-CN" sz="3600" b="1" dirty="0" smtClean="0">
                <a:solidFill>
                  <a:schemeClr val="accent5">
                    <a:lumMod val="75000"/>
                  </a:schemeClr>
                </a:solidFill>
                <a:sym typeface="+mn-ea"/>
              </a:rPr>
              <a:t>main</a:t>
            </a:r>
            <a:r>
              <a:rPr lang="zh-CN" altLang="en-US" sz="3600" b="1" dirty="0" smtClean="0">
                <a:solidFill>
                  <a:schemeClr val="accent5">
                    <a:lumMod val="75000"/>
                  </a:schemeClr>
                </a:solidFill>
                <a:sym typeface="+mn-ea"/>
              </a:rPr>
              <a:t>）</a:t>
            </a:r>
            <a:endParaRPr lang="zh-CN" altLang="en-US" sz="3600" b="1" dirty="0" smtClean="0">
              <a:solidFill>
                <a:schemeClr val="accent5">
                  <a:lumMod val="75000"/>
                </a:schemeClr>
              </a:solidFill>
              <a:sym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3" name="标题 11265"/>
          <p:cNvSpPr>
            <a:spLocks noGrp="1"/>
          </p:cNvSpPr>
          <p:nvPr>
            <p:custDataLst>
              <p:tags r:id="rId1"/>
            </p:custDataLst>
          </p:nvPr>
        </p:nvSpPr>
        <p:spPr>
          <a:xfrm>
            <a:off x="628650" y="365125"/>
            <a:ext cx="3385820" cy="716915"/>
          </a:xfrm>
          <a:prstGeom prst="rect">
            <a:avLst/>
          </a:prstGeom>
        </p:spPr>
        <p:txBody>
          <a:bodyPr vert="horz"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sz="2800" b="1" dirty="0" smtClean="0">
                <a:solidFill>
                  <a:schemeClr val="accent5">
                    <a:lumMod val="75000"/>
                  </a:schemeClr>
                </a:solidFill>
                <a:sym typeface="+mn-ea"/>
              </a:rPr>
              <a:t>代码</a:t>
            </a:r>
            <a:r>
              <a:rPr lang="en-US" altLang="zh-CN" sz="2800" b="1" dirty="0" smtClean="0">
                <a:solidFill>
                  <a:schemeClr val="accent5">
                    <a:lumMod val="75000"/>
                  </a:schemeClr>
                </a:solidFill>
                <a:sym typeface="+mn-ea"/>
              </a:rPr>
              <a:t>(dfs1 </a:t>
            </a:r>
            <a:r>
              <a:rPr lang="zh-CN" altLang="en-US" sz="2800" b="1" dirty="0" smtClean="0">
                <a:solidFill>
                  <a:schemeClr val="accent5">
                    <a:lumMod val="75000"/>
                  </a:schemeClr>
                </a:solidFill>
                <a:sym typeface="+mn-ea"/>
              </a:rPr>
              <a:t>普通写法</a:t>
            </a:r>
            <a:r>
              <a:rPr lang="en-US" altLang="zh-CN" sz="2800" b="1" dirty="0" smtClean="0">
                <a:solidFill>
                  <a:schemeClr val="accent5">
                    <a:lumMod val="75000"/>
                  </a:schemeClr>
                </a:solidFill>
                <a:sym typeface="+mn-ea"/>
              </a:rPr>
              <a:t>)</a:t>
            </a:r>
            <a:endParaRPr lang="en-US" altLang="zh-CN" sz="2800" b="1" dirty="0" smtClean="0">
              <a:solidFill>
                <a:schemeClr val="accent5">
                  <a:lumMod val="75000"/>
                </a:schemeClr>
              </a:solidFill>
              <a:sym typeface="+mn-ea"/>
            </a:endParaRPr>
          </a:p>
        </p:txBody>
      </p:sp>
      <p:pic>
        <p:nvPicPr>
          <p:cNvPr id="6" name="图片 5"/>
          <p:cNvPicPr>
            <a:picLocks noChangeAspect="1"/>
          </p:cNvPicPr>
          <p:nvPr>
            <p:custDataLst>
              <p:tags r:id="rId2"/>
            </p:custDataLst>
          </p:nvPr>
        </p:nvPicPr>
        <p:blipFill>
          <a:blip r:embed="rId3"/>
          <a:stretch>
            <a:fillRect/>
          </a:stretch>
        </p:blipFill>
        <p:spPr>
          <a:xfrm>
            <a:off x="470535" y="1260475"/>
            <a:ext cx="6602095" cy="503872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6" name="标题 11265"/>
          <p:cNvSpPr>
            <a:spLocks noGrp="1"/>
          </p:cNvSpPr>
          <p:nvPr>
            <p:custDataLst>
              <p:tags r:id="rId1"/>
            </p:custDataLst>
          </p:nvPr>
        </p:nvSpPr>
        <p:spPr>
          <a:xfrm>
            <a:off x="628650" y="365125"/>
            <a:ext cx="3385820" cy="716915"/>
          </a:xfrm>
          <a:prstGeom prst="rect">
            <a:avLst/>
          </a:prstGeom>
        </p:spPr>
        <p:txBody>
          <a:bodyPr vert="horz"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solidFill>
                  <a:schemeClr val="accent5">
                    <a:lumMod val="75000"/>
                  </a:schemeClr>
                </a:solidFill>
                <a:sym typeface="+mn-ea"/>
              </a:rPr>
              <a:t>代码</a:t>
            </a:r>
            <a:r>
              <a:rPr lang="zh-CN" altLang="en-US" sz="2800" b="1" dirty="0" smtClean="0">
                <a:solidFill>
                  <a:schemeClr val="accent5">
                    <a:lumMod val="75000"/>
                  </a:schemeClr>
                </a:solidFill>
                <a:sym typeface="+mn-ea"/>
              </a:rPr>
              <a:t>(dfs1 各种剪枝)</a:t>
            </a:r>
            <a:endParaRPr lang="zh-CN" altLang="en-US" sz="2800" b="1" dirty="0" smtClean="0">
              <a:solidFill>
                <a:schemeClr val="accent5">
                  <a:lumMod val="75000"/>
                </a:schemeClr>
              </a:solidFill>
              <a:sym typeface="+mn-ea"/>
            </a:endParaRPr>
          </a:p>
        </p:txBody>
      </p:sp>
      <p:pic>
        <p:nvPicPr>
          <p:cNvPr id="7" name="图片 6"/>
          <p:cNvPicPr>
            <a:picLocks noChangeAspect="1"/>
          </p:cNvPicPr>
          <p:nvPr>
            <p:custDataLst>
              <p:tags r:id="rId2"/>
            </p:custDataLst>
          </p:nvPr>
        </p:nvPicPr>
        <p:blipFill>
          <a:blip r:embed="rId3"/>
          <a:srcRect r="8592"/>
          <a:stretch>
            <a:fillRect/>
          </a:stretch>
        </p:blipFill>
        <p:spPr>
          <a:xfrm>
            <a:off x="177800" y="1282065"/>
            <a:ext cx="8803005" cy="465836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3197" y="1321325"/>
            <a:ext cx="8778875" cy="3415030"/>
          </a:xfrm>
          <a:prstGeom prst="rect">
            <a:avLst/>
          </a:prstGeom>
          <a:noFill/>
          <a:ln>
            <a:noFill/>
          </a:ln>
        </p:spPr>
        <p:txBody>
          <a:bodyPr>
            <a:spAutoFit/>
          </a:bodyPr>
          <a:lstStyle/>
          <a:p>
            <a:r>
              <a:rPr lang="en-US" altLang="zh-CN" sz="2400" dirty="0">
                <a:latin typeface="楷体" panose="02010609060101010101" charset="-122"/>
                <a:ea typeface="楷体" panose="02010609060101010101" charset="-122"/>
              </a:rPr>
              <a:t>  </a:t>
            </a:r>
            <a:r>
              <a:rPr lang="zh-CN" altLang="zh-CN" sz="2400" dirty="0">
                <a:latin typeface="楷体" panose="02010609060101010101" charset="-122"/>
                <a:ea typeface="楷体" panose="02010609060101010101" charset="-122"/>
              </a:rPr>
              <a:t>已知一个数列</a:t>
            </a:r>
            <a:r>
              <a:rPr lang="en-US" altLang="zh-CN" sz="2400" dirty="0">
                <a:latin typeface="楷体" panose="02010609060101010101" charset="-122"/>
                <a:ea typeface="楷体" panose="02010609060101010101" charset="-122"/>
              </a:rPr>
              <a:t>a0,a1......am</a:t>
            </a:r>
            <a:r>
              <a:rPr lang="zh-CN" altLang="zh-CN" sz="2400" dirty="0">
                <a:latin typeface="楷体" panose="02010609060101010101" charset="-122"/>
                <a:ea typeface="楷体" panose="02010609060101010101" charset="-122"/>
              </a:rPr>
              <a:t>（其中</a:t>
            </a:r>
            <a:r>
              <a:rPr lang="en-US" altLang="zh-CN" sz="2400" dirty="0">
                <a:latin typeface="楷体" panose="02010609060101010101" charset="-122"/>
                <a:ea typeface="楷体" panose="02010609060101010101" charset="-122"/>
              </a:rPr>
              <a:t>a0 = 1</a:t>
            </a:r>
            <a:r>
              <a:rPr lang="zh-CN" altLang="zh-CN" sz="2400" dirty="0">
                <a:latin typeface="楷体" panose="02010609060101010101" charset="-122"/>
                <a:ea typeface="楷体" panose="02010609060101010101" charset="-122"/>
              </a:rPr>
              <a:t>，</a:t>
            </a:r>
            <a:r>
              <a:rPr lang="en-US" altLang="zh-CN" sz="2400" dirty="0">
                <a:latin typeface="楷体" panose="02010609060101010101" charset="-122"/>
                <a:ea typeface="楷体" panose="02010609060101010101" charset="-122"/>
              </a:rPr>
              <a:t>am = n</a:t>
            </a:r>
            <a:r>
              <a:rPr lang="zh-CN" altLang="zh-CN" sz="2400" dirty="0">
                <a:latin typeface="楷体" panose="02010609060101010101" charset="-122"/>
                <a:ea typeface="楷体" panose="02010609060101010101" charset="-122"/>
              </a:rPr>
              <a:t>，</a:t>
            </a:r>
            <a:r>
              <a:rPr lang="en-US" altLang="zh-CN" sz="2400" dirty="0">
                <a:latin typeface="楷体" panose="02010609060101010101" charset="-122"/>
                <a:ea typeface="楷体" panose="02010609060101010101" charset="-122"/>
              </a:rPr>
              <a:t>a0 &lt; a1 &lt; a2 &lt; ... &lt; am-1 &lt; am</a:t>
            </a:r>
            <a:r>
              <a:rPr lang="zh-CN" altLang="zh-CN" sz="2400" dirty="0">
                <a:latin typeface="楷体" panose="02010609060101010101" charset="-122"/>
                <a:ea typeface="楷体" panose="02010609060101010101" charset="-122"/>
              </a:rPr>
              <a:t>）。对于每个</a:t>
            </a:r>
            <a:r>
              <a:rPr lang="en-US" altLang="zh-CN" sz="2400" dirty="0">
                <a:latin typeface="楷体" panose="02010609060101010101" charset="-122"/>
                <a:ea typeface="楷体" panose="02010609060101010101" charset="-122"/>
              </a:rPr>
              <a:t>k(1&lt;=k&lt;=m)</a:t>
            </a:r>
            <a:r>
              <a:rPr lang="zh-CN" altLang="zh-CN" sz="2400" dirty="0">
                <a:latin typeface="楷体" panose="02010609060101010101" charset="-122"/>
                <a:ea typeface="楷体" panose="02010609060101010101" charset="-122"/>
              </a:rPr>
              <a:t>，需要满足</a:t>
            </a:r>
            <a:r>
              <a:rPr lang="en-US" altLang="zh-CN" sz="2400" dirty="0" err="1">
                <a:latin typeface="楷体" panose="02010609060101010101" charset="-122"/>
                <a:ea typeface="楷体" panose="02010609060101010101" charset="-122"/>
              </a:rPr>
              <a:t>ak</a:t>
            </a:r>
            <a:r>
              <a:rPr lang="en-US" altLang="zh-CN" sz="2400" dirty="0">
                <a:latin typeface="楷体" panose="02010609060101010101" charset="-122"/>
                <a:ea typeface="楷体" panose="02010609060101010101" charset="-122"/>
              </a:rPr>
              <a:t>=</a:t>
            </a:r>
            <a:r>
              <a:rPr lang="en-US" altLang="zh-CN" sz="2400" dirty="0" err="1">
                <a:latin typeface="楷体" panose="02010609060101010101" charset="-122"/>
                <a:ea typeface="楷体" panose="02010609060101010101" charset="-122"/>
              </a:rPr>
              <a:t>ai+aj</a:t>
            </a:r>
            <a:r>
              <a:rPr lang="zh-CN" altLang="zh-CN" sz="2400" dirty="0">
                <a:latin typeface="楷体" panose="02010609060101010101" charset="-122"/>
                <a:ea typeface="楷体" panose="02010609060101010101" charset="-122"/>
              </a:rPr>
              <a:t>（</a:t>
            </a:r>
            <a:r>
              <a:rPr lang="en-US" altLang="zh-CN" sz="2400" dirty="0">
                <a:latin typeface="楷体" panose="02010609060101010101" charset="-122"/>
                <a:ea typeface="楷体" panose="02010609060101010101" charset="-122"/>
              </a:rPr>
              <a:t>0 &lt;= </a:t>
            </a:r>
            <a:r>
              <a:rPr lang="en-US" altLang="zh-CN" sz="2400" dirty="0" err="1">
                <a:latin typeface="楷体" panose="02010609060101010101" charset="-122"/>
                <a:ea typeface="楷体" panose="02010609060101010101" charset="-122"/>
              </a:rPr>
              <a:t>i</a:t>
            </a:r>
            <a:r>
              <a:rPr lang="en-US" altLang="zh-CN" sz="2400" dirty="0">
                <a:latin typeface="楷体" panose="02010609060101010101" charset="-122"/>
                <a:ea typeface="楷体" panose="02010609060101010101" charset="-122"/>
              </a:rPr>
              <a:t>, j &lt;= k-1</a:t>
            </a:r>
            <a:r>
              <a:rPr lang="zh-CN" altLang="zh-CN" sz="2400" dirty="0">
                <a:latin typeface="楷体" panose="02010609060101010101" charset="-122"/>
                <a:ea typeface="楷体" panose="02010609060101010101" charset="-122"/>
              </a:rPr>
              <a:t>，这里</a:t>
            </a:r>
            <a:r>
              <a:rPr lang="en-US" altLang="zh-CN" sz="2400" dirty="0" err="1">
                <a:latin typeface="楷体" panose="02010609060101010101" charset="-122"/>
                <a:ea typeface="楷体" panose="02010609060101010101" charset="-122"/>
              </a:rPr>
              <a:t>i</a:t>
            </a:r>
            <a:r>
              <a:rPr lang="zh-CN" altLang="zh-CN" sz="2400" dirty="0">
                <a:latin typeface="楷体" panose="02010609060101010101" charset="-122"/>
                <a:ea typeface="楷体" panose="02010609060101010101" charset="-122"/>
              </a:rPr>
              <a:t>与</a:t>
            </a:r>
            <a:r>
              <a:rPr lang="en-US" altLang="zh-CN" sz="2400" dirty="0">
                <a:latin typeface="楷体" panose="02010609060101010101" charset="-122"/>
                <a:ea typeface="楷体" panose="02010609060101010101" charset="-122"/>
              </a:rPr>
              <a:t>j</a:t>
            </a:r>
            <a:r>
              <a:rPr lang="zh-CN" altLang="zh-CN" sz="2400" dirty="0">
                <a:latin typeface="楷体" panose="02010609060101010101" charset="-122"/>
                <a:ea typeface="楷体" panose="02010609060101010101" charset="-122"/>
              </a:rPr>
              <a:t>可以相等）。</a:t>
            </a:r>
            <a:endParaRPr lang="zh-CN" altLang="zh-CN" sz="2400" dirty="0">
              <a:latin typeface="楷体" panose="02010609060101010101" charset="-122"/>
              <a:ea typeface="楷体" panose="02010609060101010101" charset="-122"/>
            </a:endParaRPr>
          </a:p>
          <a:p>
            <a:r>
              <a:rPr lang="zh-CN" altLang="zh-CN" sz="2400" dirty="0">
                <a:latin typeface="楷体" panose="02010609060101010101" charset="-122"/>
                <a:ea typeface="楷体" panose="02010609060101010101" charset="-122"/>
              </a:rPr>
              <a:t>现给定</a:t>
            </a:r>
            <a:r>
              <a:rPr lang="en-US" altLang="zh-CN" sz="2400" dirty="0">
                <a:latin typeface="楷体" panose="02010609060101010101" charset="-122"/>
                <a:ea typeface="楷体" panose="02010609060101010101" charset="-122"/>
              </a:rPr>
              <a:t>n</a:t>
            </a:r>
            <a:r>
              <a:rPr lang="zh-CN" altLang="zh-CN" sz="2400" dirty="0">
                <a:latin typeface="楷体" panose="02010609060101010101" charset="-122"/>
                <a:ea typeface="楷体" panose="02010609060101010101" charset="-122"/>
              </a:rPr>
              <a:t>的值，要求</a:t>
            </a:r>
            <a:r>
              <a:rPr lang="en-US" altLang="zh-CN" sz="2400" dirty="0">
                <a:latin typeface="楷体" panose="02010609060101010101" charset="-122"/>
                <a:ea typeface="楷体" panose="02010609060101010101" charset="-122"/>
              </a:rPr>
              <a:t>m</a:t>
            </a:r>
            <a:r>
              <a:rPr lang="zh-CN" altLang="zh-CN" sz="2400" dirty="0">
                <a:latin typeface="楷体" panose="02010609060101010101" charset="-122"/>
                <a:ea typeface="楷体" panose="02010609060101010101" charset="-122"/>
              </a:rPr>
              <a:t>的最小值（并不要求输出）</a:t>
            </a:r>
            <a:r>
              <a:rPr lang="en-US" altLang="zh-CN" sz="2400" dirty="0">
                <a:latin typeface="楷体" panose="02010609060101010101" charset="-122"/>
                <a:ea typeface="楷体" panose="02010609060101010101" charset="-122"/>
              </a:rPr>
              <a:t>,</a:t>
            </a:r>
            <a:r>
              <a:rPr lang="zh-CN" altLang="zh-CN" sz="2400" dirty="0">
                <a:latin typeface="楷体" panose="02010609060101010101" charset="-122"/>
                <a:ea typeface="楷体" panose="02010609060101010101" charset="-122"/>
              </a:rPr>
              <a:t>及这个数列的值</a:t>
            </a:r>
            <a:r>
              <a:rPr lang="en-US" altLang="zh-CN" sz="2400" dirty="0">
                <a:latin typeface="楷体" panose="02010609060101010101" charset="-122"/>
                <a:ea typeface="楷体" panose="02010609060101010101" charset="-122"/>
              </a:rPr>
              <a:t>(</a:t>
            </a:r>
            <a:r>
              <a:rPr lang="zh-CN" altLang="zh-CN" sz="2400" dirty="0">
                <a:latin typeface="楷体" panose="02010609060101010101" charset="-122"/>
                <a:ea typeface="楷体" panose="02010609060101010101" charset="-122"/>
              </a:rPr>
              <a:t>可能存在多个数列</a:t>
            </a:r>
            <a:r>
              <a:rPr lang="en-US" altLang="zh-CN" sz="2400" dirty="0">
                <a:latin typeface="楷体" panose="02010609060101010101" charset="-122"/>
                <a:ea typeface="楷体" panose="02010609060101010101" charset="-122"/>
              </a:rPr>
              <a:t>,</a:t>
            </a:r>
            <a:r>
              <a:rPr lang="zh-CN" altLang="zh-CN" sz="2400" dirty="0">
                <a:latin typeface="楷体" panose="02010609060101010101" charset="-122"/>
                <a:ea typeface="楷体" panose="02010609060101010101" charset="-122"/>
              </a:rPr>
              <a:t>只输出任一个满足条件的就可以了</a:t>
            </a:r>
            <a:r>
              <a:rPr lang="en-US" altLang="zh-CN" sz="2400" dirty="0">
                <a:latin typeface="楷体" panose="02010609060101010101" charset="-122"/>
                <a:ea typeface="楷体" panose="02010609060101010101" charset="-122"/>
              </a:rPr>
              <a:t>)</a:t>
            </a:r>
            <a:r>
              <a:rPr lang="zh-CN" altLang="zh-CN" sz="2400" dirty="0">
                <a:latin typeface="楷体" panose="02010609060101010101" charset="-122"/>
                <a:ea typeface="楷体" panose="02010609060101010101" charset="-122"/>
              </a:rPr>
              <a:t>。</a:t>
            </a:r>
            <a:endParaRPr lang="zh-CN" altLang="zh-CN" sz="2400" dirty="0">
              <a:latin typeface="楷体" panose="02010609060101010101" charset="-122"/>
              <a:ea typeface="楷体" panose="02010609060101010101" charset="-122"/>
            </a:endParaRPr>
          </a:p>
          <a:p>
            <a:r>
              <a:rPr lang="zh-CN" altLang="zh-CN" sz="2400" dirty="0">
                <a:latin typeface="楷体" panose="02010609060101010101" charset="-122"/>
                <a:ea typeface="楷体" panose="02010609060101010101" charset="-122"/>
              </a:rPr>
              <a:t>【输入格式】</a:t>
            </a:r>
            <a:endParaRPr lang="zh-CN" altLang="zh-CN" sz="2400" dirty="0">
              <a:latin typeface="楷体" panose="02010609060101010101" charset="-122"/>
              <a:ea typeface="楷体" panose="02010609060101010101" charset="-122"/>
            </a:endParaRPr>
          </a:p>
          <a:p>
            <a:r>
              <a:rPr lang="en-US" altLang="zh-CN" sz="2400" dirty="0">
                <a:latin typeface="楷体" panose="02010609060101010101" charset="-122"/>
                <a:ea typeface="楷体" panose="02010609060101010101" charset="-122"/>
              </a:rPr>
              <a:t>    </a:t>
            </a:r>
            <a:r>
              <a:rPr lang="zh-CN" altLang="zh-CN" sz="2400" dirty="0">
                <a:latin typeface="楷体" panose="02010609060101010101" charset="-122"/>
                <a:ea typeface="楷体" panose="02010609060101010101" charset="-122"/>
              </a:rPr>
              <a:t>多组数据，每行给定一个正整数</a:t>
            </a:r>
            <a:r>
              <a:rPr lang="en-US" altLang="zh-CN" sz="2400" dirty="0">
                <a:latin typeface="楷体" panose="02010609060101010101" charset="-122"/>
                <a:ea typeface="楷体" panose="02010609060101010101" charset="-122"/>
              </a:rPr>
              <a:t>n</a:t>
            </a:r>
            <a:r>
              <a:rPr lang="zh-CN" altLang="zh-CN" sz="2400" dirty="0">
                <a:latin typeface="楷体" panose="02010609060101010101" charset="-122"/>
                <a:ea typeface="楷体" panose="02010609060101010101" charset="-122"/>
              </a:rPr>
              <a:t>。输入以</a:t>
            </a:r>
            <a:r>
              <a:rPr lang="en-US" altLang="zh-CN" sz="2400" dirty="0">
                <a:latin typeface="楷体" panose="02010609060101010101" charset="-122"/>
                <a:ea typeface="楷体" panose="02010609060101010101" charset="-122"/>
              </a:rPr>
              <a:t>0</a:t>
            </a:r>
            <a:r>
              <a:rPr lang="zh-CN" altLang="zh-CN" sz="2400" dirty="0">
                <a:latin typeface="楷体" panose="02010609060101010101" charset="-122"/>
                <a:ea typeface="楷体" panose="02010609060101010101" charset="-122"/>
              </a:rPr>
              <a:t>结束。</a:t>
            </a:r>
            <a:endParaRPr lang="zh-CN" altLang="zh-CN" sz="2400" dirty="0">
              <a:latin typeface="楷体" panose="02010609060101010101" charset="-122"/>
              <a:ea typeface="楷体" panose="02010609060101010101" charset="-122"/>
            </a:endParaRPr>
          </a:p>
          <a:p>
            <a:r>
              <a:rPr lang="zh-CN" altLang="zh-CN" sz="2400" dirty="0">
                <a:latin typeface="楷体" panose="02010609060101010101" charset="-122"/>
                <a:ea typeface="楷体" panose="02010609060101010101" charset="-122"/>
              </a:rPr>
              <a:t>【输出格式】</a:t>
            </a:r>
            <a:endParaRPr lang="zh-CN" altLang="zh-CN" sz="2400" dirty="0">
              <a:latin typeface="楷体" panose="02010609060101010101" charset="-122"/>
              <a:ea typeface="楷体" panose="02010609060101010101" charset="-122"/>
            </a:endParaRPr>
          </a:p>
          <a:p>
            <a:r>
              <a:rPr lang="en-US" altLang="zh-CN" sz="2400" dirty="0">
                <a:latin typeface="楷体" panose="02010609060101010101" charset="-122"/>
                <a:ea typeface="楷体" panose="02010609060101010101" charset="-122"/>
              </a:rPr>
              <a:t>    </a:t>
            </a:r>
            <a:r>
              <a:rPr lang="zh-CN" altLang="zh-CN" sz="2400" dirty="0">
                <a:latin typeface="楷体" panose="02010609060101010101" charset="-122"/>
                <a:ea typeface="楷体" panose="02010609060101010101" charset="-122"/>
              </a:rPr>
              <a:t>对于每组数据，输出满足条件的长度最小的数列。</a:t>
            </a:r>
            <a:endParaRPr lang="zh-CN" altLang="zh-CN" sz="2400" dirty="0">
              <a:latin typeface="楷体" panose="02010609060101010101" charset="-122"/>
              <a:ea typeface="楷体" panose="02010609060101010101" charset="-122"/>
            </a:endParaRPr>
          </a:p>
        </p:txBody>
      </p:sp>
      <p:sp>
        <p:nvSpPr>
          <p:cNvPr id="4" name="标题 11265"/>
          <p:cNvSpPr>
            <a:spLocks noGrp="1"/>
          </p:cNvSpPr>
          <p:nvPr>
            <p:custDataLst>
              <p:tags r:id="rId1"/>
            </p:custDataLst>
          </p:nvPr>
        </p:nvSpPr>
        <p:spPr>
          <a:xfrm>
            <a:off x="407670" y="365125"/>
            <a:ext cx="7510145" cy="716915"/>
          </a:xfrm>
          <a:prstGeom prst="rect">
            <a:avLst/>
          </a:prstGeom>
        </p:spPr>
        <p:txBody>
          <a:bodyPr vert="horz"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smtClean="0">
                <a:solidFill>
                  <a:schemeClr val="accent5">
                    <a:lumMod val="75000"/>
                  </a:schemeClr>
                </a:solidFill>
                <a:sym typeface="+mn-ea"/>
              </a:rPr>
              <a:t>5 </a:t>
            </a:r>
            <a:r>
              <a:rPr lang="zh-CN" altLang="en-US" sz="3600" b="1" dirty="0" smtClean="0">
                <a:solidFill>
                  <a:schemeClr val="accent5">
                    <a:lumMod val="75000"/>
                  </a:schemeClr>
                </a:solidFill>
                <a:sym typeface="+mn-ea"/>
              </a:rPr>
              <a:t>[3653] Addition Chains</a:t>
            </a:r>
            <a:r>
              <a:rPr lang="en-US" altLang="zh-CN" sz="3600" b="1" dirty="0" smtClean="0">
                <a:solidFill>
                  <a:schemeClr val="accent5">
                    <a:lumMod val="75000"/>
                  </a:schemeClr>
                </a:solidFill>
                <a:sym typeface="+mn-ea"/>
              </a:rPr>
              <a:t> </a:t>
            </a:r>
            <a:r>
              <a:rPr lang="zh-CN" altLang="en-US" sz="3600" b="1" dirty="0" smtClean="0">
                <a:solidFill>
                  <a:schemeClr val="accent5">
                    <a:lumMod val="75000"/>
                  </a:schemeClr>
                </a:solidFill>
                <a:sym typeface="+mn-ea"/>
              </a:rPr>
              <a:t>加成序列</a:t>
            </a:r>
            <a:r>
              <a:rPr lang="zh-CN" altLang="en-US" sz="3600" b="1" dirty="0" smtClean="0">
                <a:solidFill>
                  <a:schemeClr val="accent5">
                    <a:lumMod val="75000"/>
                  </a:schemeClr>
                </a:solidFill>
                <a:sym typeface="+mn-ea"/>
              </a:rPr>
              <a:t> </a:t>
            </a:r>
            <a:endParaRPr lang="zh-CN" altLang="en-US" sz="3600" b="1" dirty="0" smtClean="0">
              <a:solidFill>
                <a:schemeClr val="accent5">
                  <a:lumMod val="75000"/>
                </a:schemeClr>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2880" y="1321435"/>
            <a:ext cx="3593465" cy="4707890"/>
          </a:xfrm>
          <a:prstGeom prst="rect">
            <a:avLst/>
          </a:prstGeom>
          <a:noFill/>
          <a:ln>
            <a:noFill/>
          </a:ln>
        </p:spPr>
        <p:txBody>
          <a:bodyPr wrap="square">
            <a:spAutoFit/>
          </a:bodyPr>
          <a:lstStyle/>
          <a:p>
            <a:r>
              <a:rPr altLang="zh-CN" sz="2000"/>
              <a:t>Sample Input</a:t>
            </a:r>
            <a:endParaRPr altLang="zh-CN" sz="2000"/>
          </a:p>
          <a:p>
            <a:r>
              <a:rPr altLang="zh-CN" sz="2000"/>
              <a:t>5</a:t>
            </a:r>
            <a:endParaRPr altLang="zh-CN" sz="2000"/>
          </a:p>
          <a:p>
            <a:r>
              <a:rPr altLang="zh-CN" sz="2000"/>
              <a:t>7</a:t>
            </a:r>
            <a:endParaRPr altLang="zh-CN" sz="2000"/>
          </a:p>
          <a:p>
            <a:r>
              <a:rPr altLang="zh-CN" sz="2000"/>
              <a:t>12</a:t>
            </a:r>
            <a:endParaRPr altLang="zh-CN" sz="2000"/>
          </a:p>
          <a:p>
            <a:r>
              <a:rPr altLang="zh-CN" sz="2000"/>
              <a:t>15</a:t>
            </a:r>
            <a:endParaRPr altLang="zh-CN" sz="2000"/>
          </a:p>
          <a:p>
            <a:r>
              <a:rPr altLang="zh-CN" sz="2000"/>
              <a:t>77</a:t>
            </a:r>
            <a:endParaRPr altLang="zh-CN" sz="2000"/>
          </a:p>
          <a:p>
            <a:r>
              <a:rPr altLang="zh-CN" sz="2000"/>
              <a:t>0</a:t>
            </a:r>
            <a:endParaRPr altLang="zh-CN" sz="2000"/>
          </a:p>
          <a:p>
            <a:r>
              <a:rPr altLang="zh-CN" sz="2000"/>
              <a:t>Sample Output</a:t>
            </a:r>
            <a:endParaRPr altLang="zh-CN" sz="2000"/>
          </a:p>
          <a:p>
            <a:endParaRPr altLang="zh-CN" sz="2000"/>
          </a:p>
          <a:p>
            <a:r>
              <a:rPr altLang="zh-CN" sz="2000"/>
              <a:t>1 2 4 5</a:t>
            </a:r>
            <a:endParaRPr altLang="zh-CN" sz="2000"/>
          </a:p>
          <a:p>
            <a:r>
              <a:rPr altLang="zh-CN" sz="2000"/>
              <a:t>1 2 4 6 7</a:t>
            </a:r>
            <a:endParaRPr altLang="zh-CN" sz="2000"/>
          </a:p>
          <a:p>
            <a:r>
              <a:rPr altLang="zh-CN" sz="2000"/>
              <a:t>1 2 4 8 12</a:t>
            </a:r>
            <a:endParaRPr altLang="zh-CN" sz="2000"/>
          </a:p>
          <a:p>
            <a:r>
              <a:rPr altLang="zh-CN" sz="2000"/>
              <a:t>1 2 4 5 10 15</a:t>
            </a:r>
            <a:endParaRPr altLang="zh-CN" sz="2000"/>
          </a:p>
          <a:p>
            <a:r>
              <a:rPr altLang="zh-CN" sz="2000"/>
              <a:t>1 2 4 8 9 17 34 68 77</a:t>
            </a:r>
            <a:endParaRPr altLang="zh-CN" sz="2000"/>
          </a:p>
          <a:p>
            <a:r>
              <a:rPr altLang="zh-CN" sz="2000"/>
              <a:t>Source</a:t>
            </a:r>
            <a:endParaRPr altLang="zh-CN" sz="2000"/>
          </a:p>
        </p:txBody>
      </p:sp>
      <p:sp>
        <p:nvSpPr>
          <p:cNvPr id="4" name="标题 11265"/>
          <p:cNvSpPr>
            <a:spLocks noGrp="1"/>
          </p:cNvSpPr>
          <p:nvPr>
            <p:custDataLst>
              <p:tags r:id="rId1"/>
            </p:custDataLst>
          </p:nvPr>
        </p:nvSpPr>
        <p:spPr>
          <a:xfrm>
            <a:off x="407670" y="365125"/>
            <a:ext cx="8307070" cy="716915"/>
          </a:xfrm>
          <a:prstGeom prst="rect">
            <a:avLst/>
          </a:prstGeom>
        </p:spPr>
        <p:txBody>
          <a:bodyPr vert="horz"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smtClean="0">
                <a:solidFill>
                  <a:schemeClr val="accent5">
                    <a:lumMod val="75000"/>
                  </a:schemeClr>
                </a:solidFill>
                <a:sym typeface="+mn-ea"/>
              </a:rPr>
              <a:t>[3653] Addition Chains</a:t>
            </a:r>
            <a:r>
              <a:rPr lang="en-US" altLang="zh-CN" sz="3600" b="1" dirty="0" smtClean="0">
                <a:solidFill>
                  <a:schemeClr val="accent5">
                    <a:lumMod val="75000"/>
                  </a:schemeClr>
                </a:solidFill>
                <a:sym typeface="+mn-ea"/>
              </a:rPr>
              <a:t> 加成序列</a:t>
            </a:r>
            <a:r>
              <a:rPr lang="zh-CN" altLang="en-US" sz="3600" b="1" dirty="0" smtClean="0">
                <a:solidFill>
                  <a:schemeClr val="accent5">
                    <a:lumMod val="75000"/>
                  </a:schemeClr>
                </a:solidFill>
                <a:sym typeface="+mn-ea"/>
              </a:rPr>
              <a:t> </a:t>
            </a:r>
            <a:endParaRPr lang="zh-CN" altLang="en-US" sz="3600" b="1" dirty="0" smtClean="0">
              <a:solidFill>
                <a:schemeClr val="accent5">
                  <a:lumMod val="75000"/>
                </a:schemeClr>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1265"/>
          <p:cNvSpPr>
            <a:spLocks noGrp="1"/>
          </p:cNvSpPr>
          <p:nvPr>
            <p:custDataLst>
              <p:tags r:id="rId1"/>
            </p:custDataLst>
          </p:nvPr>
        </p:nvSpPr>
        <p:spPr>
          <a:xfrm>
            <a:off x="407670" y="365125"/>
            <a:ext cx="4704080" cy="716915"/>
          </a:xfrm>
          <a:prstGeom prst="rect">
            <a:avLst/>
          </a:prstGeom>
        </p:spPr>
        <p:txBody>
          <a:bodyPr vert="horz"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smtClean="0">
                <a:solidFill>
                  <a:schemeClr val="accent5">
                    <a:lumMod val="75000"/>
                  </a:schemeClr>
                </a:solidFill>
                <a:sym typeface="+mn-ea"/>
              </a:rPr>
              <a:t>分析 </a:t>
            </a:r>
            <a:endParaRPr lang="zh-CN" altLang="en-US" sz="3600" b="1" dirty="0" smtClean="0">
              <a:solidFill>
                <a:schemeClr val="accent5">
                  <a:lumMod val="75000"/>
                </a:schemeClr>
              </a:solidFill>
              <a:sym typeface="+mn-ea"/>
            </a:endParaRPr>
          </a:p>
        </p:txBody>
      </p:sp>
      <p:sp>
        <p:nvSpPr>
          <p:cNvPr id="2" name="矩形 1"/>
          <p:cNvSpPr/>
          <p:nvPr>
            <p:custDataLst>
              <p:tags r:id="rId2"/>
            </p:custDataLst>
          </p:nvPr>
        </p:nvSpPr>
        <p:spPr>
          <a:xfrm>
            <a:off x="591820" y="1208405"/>
            <a:ext cx="8014970" cy="2670175"/>
          </a:xfrm>
          <a:prstGeom prst="rect">
            <a:avLst/>
          </a:prstGeom>
          <a:noFill/>
          <a:ln>
            <a:noFill/>
          </a:ln>
        </p:spPr>
        <p:txBody>
          <a:bodyPr wrap="square">
            <a:noAutofit/>
          </a:bodyPr>
          <a:p>
            <a:r>
              <a:rPr lang="zh-CN" altLang="en-US" sz="2400">
                <a:latin typeface="宋体" panose="02010600030101010101" pitchFamily="2" charset="-122"/>
                <a:ea typeface="宋体" panose="02010600030101010101" pitchFamily="2" charset="-122"/>
                <a:cs typeface="宋体" panose="02010600030101010101" pitchFamily="2" charset="-122"/>
              </a:rPr>
              <a:t>先理解题意。题目要求输出这样的一个序列：</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1.</a:t>
            </a:r>
            <a:r>
              <a:rPr lang="zh-CN" altLang="en-US" sz="2400">
                <a:latin typeface="宋体" panose="02010600030101010101" pitchFamily="2" charset="-122"/>
                <a:ea typeface="宋体" panose="02010600030101010101" pitchFamily="2" charset="-122"/>
                <a:cs typeface="宋体" panose="02010600030101010101" pitchFamily="2" charset="-122"/>
              </a:rPr>
              <a:t>序列第一个数是</a:t>
            </a:r>
            <a:r>
              <a:rPr lang="en-US" altLang="zh-CN" sz="24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最后一个元素为输入的</a:t>
            </a:r>
            <a:r>
              <a:rPr lang="en-US" altLang="zh-CN" sz="2400">
                <a:latin typeface="宋体" panose="02010600030101010101" pitchFamily="2" charset="-122"/>
                <a:ea typeface="宋体" panose="02010600030101010101" pitchFamily="2" charset="-122"/>
                <a:cs typeface="宋体" panose="02010600030101010101" pitchFamily="2" charset="-122"/>
              </a:rPr>
              <a:t>n</a:t>
            </a:r>
            <a:endParaRPr lang="en-US" altLang="zh-CN"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2. </a:t>
            </a:r>
            <a:r>
              <a:rPr lang="zh-CN" altLang="en-US" sz="2400">
                <a:latin typeface="宋体" panose="02010600030101010101" pitchFamily="2" charset="-122"/>
                <a:ea typeface="宋体" panose="02010600030101010101" pitchFamily="2" charset="-122"/>
                <a:cs typeface="宋体" panose="02010600030101010101" pitchFamily="2" charset="-122"/>
              </a:rPr>
              <a:t>序列是严格单调递增的</a:t>
            </a:r>
            <a:endParaRPr lang="en-US" altLang="zh-CN"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3. </a:t>
            </a:r>
            <a:r>
              <a:rPr lang="zh-CN" altLang="en-US" sz="2400">
                <a:latin typeface="宋体" panose="02010600030101010101" pitchFamily="2" charset="-122"/>
                <a:ea typeface="宋体" panose="02010600030101010101" pitchFamily="2" charset="-122"/>
                <a:cs typeface="宋体" panose="02010600030101010101" pitchFamily="2" charset="-122"/>
              </a:rPr>
              <a:t>序列中的每个数等于序列中前面的</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两个元素的和，或者某个元素的</a:t>
            </a:r>
            <a:r>
              <a:rPr lang="en-US" altLang="zh-CN" sz="24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倍。</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4. </a:t>
            </a:r>
            <a:r>
              <a:rPr lang="zh-CN" altLang="en-US" sz="2400">
                <a:latin typeface="宋体" panose="02010600030101010101" pitchFamily="2" charset="-122"/>
                <a:ea typeface="宋体" panose="02010600030101010101" pitchFamily="2" charset="-122"/>
                <a:cs typeface="宋体" panose="02010600030101010101" pitchFamily="2" charset="-122"/>
              </a:rPr>
              <a:t>构造</a:t>
            </a:r>
            <a:r>
              <a:rPr lang="zh-CN" sz="2400">
                <a:latin typeface="宋体" panose="02010600030101010101" pitchFamily="2" charset="-122"/>
                <a:ea typeface="宋体" panose="02010600030101010101" pitchFamily="2" charset="-122"/>
                <a:cs typeface="宋体" panose="02010600030101010101" pitchFamily="2" charset="-122"/>
              </a:rPr>
              <a:t>一个长度最短的合法方案</a:t>
            </a:r>
            <a:endParaRPr lang="en-US" altLang="zh-CN" sz="2400">
              <a:latin typeface="宋体" panose="02010600030101010101" pitchFamily="2" charset="-122"/>
              <a:ea typeface="宋体" panose="02010600030101010101" pitchFamily="2" charset="-122"/>
              <a:cs typeface="宋体" panose="02010600030101010101" pitchFamily="2" charset="-122"/>
            </a:endParaRPr>
          </a:p>
          <a:p>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custDataLst>
              <p:tags r:id="rId3"/>
            </p:custDataLst>
          </p:nvPr>
        </p:nvSpPr>
        <p:spPr>
          <a:xfrm>
            <a:off x="708660" y="3878580"/>
            <a:ext cx="8204200" cy="2670175"/>
          </a:xfrm>
          <a:prstGeom prst="rect">
            <a:avLst/>
          </a:prstGeom>
          <a:noFill/>
          <a:ln>
            <a:noFill/>
          </a:ln>
        </p:spPr>
        <p:txBody>
          <a:bodyPr wrap="square">
            <a:noAutofit/>
          </a:bodyPr>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考虑</a:t>
            </a:r>
            <a:r>
              <a:rPr lang="en-US" altLang="zh-CN" sz="2400">
                <a:latin typeface="宋体" panose="02010600030101010101" pitchFamily="2" charset="-122"/>
                <a:ea typeface="宋体" panose="02010600030101010101" pitchFamily="2" charset="-122"/>
                <a:cs typeface="宋体" panose="02010600030101010101" pitchFamily="2" charset="-122"/>
              </a:rPr>
              <a:t>DFS</a:t>
            </a:r>
            <a:r>
              <a:rPr lang="zh-CN" altLang="en-US" sz="2400">
                <a:latin typeface="宋体" panose="02010600030101010101" pitchFamily="2" charset="-122"/>
                <a:ea typeface="宋体" panose="02010600030101010101" pitchFamily="2" charset="-122"/>
                <a:cs typeface="宋体" panose="02010600030101010101" pitchFamily="2" charset="-122"/>
              </a:rPr>
              <a:t>求解，题目</a:t>
            </a:r>
            <a:r>
              <a:rPr lang="en-US" altLang="zh-CN" sz="2400">
                <a:latin typeface="宋体" panose="02010600030101010101" pitchFamily="2" charset="-122"/>
                <a:ea typeface="宋体" panose="02010600030101010101" pitchFamily="2" charset="-122"/>
                <a:cs typeface="宋体" panose="02010600030101010101" pitchFamily="2" charset="-122"/>
              </a:rPr>
              <a:t>n=100,</a:t>
            </a:r>
            <a:r>
              <a:rPr lang="zh-CN" altLang="en-US" sz="2400">
                <a:latin typeface="宋体" panose="02010600030101010101" pitchFamily="2" charset="-122"/>
                <a:ea typeface="宋体" panose="02010600030101010101" pitchFamily="2" charset="-122"/>
                <a:cs typeface="宋体" panose="02010600030101010101" pitchFamily="2" charset="-122"/>
              </a:rPr>
              <a:t>理论上要搜索</a:t>
            </a:r>
            <a:r>
              <a:rPr lang="en-US" altLang="zh-CN" sz="2400">
                <a:latin typeface="宋体" panose="02010600030101010101" pitchFamily="2" charset="-122"/>
                <a:ea typeface="宋体" panose="02010600030101010101" pitchFamily="2" charset="-122"/>
                <a:cs typeface="宋体" panose="02010600030101010101" pitchFamily="2" charset="-122"/>
              </a:rPr>
              <a:t>100</a:t>
            </a:r>
            <a:r>
              <a:rPr lang="zh-CN" altLang="en-US" sz="2400">
                <a:latin typeface="宋体" panose="02010600030101010101" pitchFamily="2" charset="-122"/>
                <a:ea typeface="宋体" panose="02010600030101010101" pitchFamily="2" charset="-122"/>
                <a:cs typeface="宋体" panose="02010600030101010101" pitchFamily="2" charset="-122"/>
              </a:rPr>
              <a:t>层，但实际上</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最优情况下 log100</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约</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8</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层就可以，如</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[1,2, 4, 8 ,16,32,64,128] 8</a:t>
            </a:r>
            <a:r>
              <a:rPr lang="zh-CN" altLang="en-US" sz="2400">
                <a:latin typeface="宋体" panose="02010600030101010101" pitchFamily="2" charset="-122"/>
                <a:ea typeface="宋体" panose="02010600030101010101" pitchFamily="2" charset="-122"/>
                <a:cs typeface="宋体" panose="02010600030101010101" pitchFamily="2" charset="-122"/>
              </a:rPr>
              <a:t>层就可以，预估题目</a:t>
            </a:r>
            <a:r>
              <a:rPr lang="en-US" altLang="zh-CN" sz="2400">
                <a:latin typeface="宋体" panose="02010600030101010101" pitchFamily="2" charset="-122"/>
                <a:ea typeface="宋体" panose="02010600030101010101" pitchFamily="2" charset="-122"/>
                <a:cs typeface="宋体" panose="02010600030101010101" pitchFamily="2" charset="-122"/>
              </a:rPr>
              <a:t>15</a:t>
            </a:r>
            <a:r>
              <a:rPr lang="zh-CN" altLang="en-US" sz="2400">
                <a:latin typeface="宋体" panose="02010600030101010101" pitchFamily="2" charset="-122"/>
                <a:ea typeface="宋体" panose="02010600030101010101" pitchFamily="2" charset="-122"/>
                <a:cs typeface="宋体" panose="02010600030101010101" pitchFamily="2" charset="-122"/>
              </a:rPr>
              <a:t>层也就差不多。</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这就是迭代加深的精髓所在,就是我们确定答案在一个比较浅的位置。</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1.1 </a:t>
            </a:r>
            <a:r>
              <a:rPr lang="zh-CN" altLang="en-US" sz="3600" b="1" dirty="0" smtClean="0">
                <a:solidFill>
                  <a:schemeClr val="accent5">
                    <a:lumMod val="75000"/>
                  </a:schemeClr>
                </a:solidFill>
              </a:rPr>
              <a:t>剪枝的优化技巧</a:t>
            </a:r>
            <a:endParaRPr lang="en-US" altLang="zh-CN" sz="3600" b="1" dirty="0" smtClean="0">
              <a:solidFill>
                <a:schemeClr val="accent5">
                  <a:lumMod val="75000"/>
                </a:schemeClr>
              </a:solidFill>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文本框 2"/>
          <p:cNvSpPr txBox="1"/>
          <p:nvPr/>
        </p:nvSpPr>
        <p:spPr>
          <a:xfrm>
            <a:off x="561975" y="1380490"/>
            <a:ext cx="7686040" cy="4892675"/>
          </a:xfrm>
          <a:prstGeom prst="rect">
            <a:avLst/>
          </a:prstGeom>
          <a:noFill/>
        </p:spPr>
        <p:txBody>
          <a:bodyPr wrap="square" rtlCol="0" anchor="t">
            <a:spAutoFit/>
          </a:bodyPr>
          <a:p>
            <a:r>
              <a:rPr lang="zh-CN" altLang="en-US" sz="2400" b="1">
                <a:latin typeface="宋体" panose="02010600030101010101" pitchFamily="2" charset="-122"/>
                <a:ea typeface="宋体" panose="02010600030101010101" pitchFamily="2" charset="-122"/>
                <a:cs typeface="宋体" panose="02010600030101010101" pitchFamily="2" charset="-122"/>
              </a:rPr>
              <a:t>1.优化搜索顺序</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在不同的问题中，搜索树的各个层次、各个分支之间的顺序不是固定的，不同的搜索顺序会产生不同的搜索树形态，其规模大小也相差甚远,</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优先搜索分支较少的节点</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b="1">
                <a:latin typeface="宋体" panose="02010600030101010101" pitchFamily="2" charset="-122"/>
                <a:ea typeface="宋体" panose="02010600030101010101" pitchFamily="2" charset="-122"/>
                <a:cs typeface="宋体" panose="02010600030101010101" pitchFamily="2" charset="-122"/>
              </a:rPr>
              <a:t>2.排除等效冗余</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在搜索过程中，若能判断从搜索树当前节点上沿某几条不同分支到达的子树是相同的，那么只需对其中一条分支执行搜索。</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2880" y="1385570"/>
            <a:ext cx="8538845" cy="4593590"/>
          </a:xfrm>
          <a:prstGeom prst="rect">
            <a:avLst/>
          </a:prstGeom>
          <a:noFill/>
          <a:ln>
            <a:noFill/>
          </a:ln>
        </p:spPr>
        <p:txBody>
          <a:bodyPr>
            <a:noAutofit/>
          </a:bodyPr>
          <a:lstStyle/>
          <a:p>
            <a:pPr indent="457200">
              <a:buFont typeface="Arial" panose="020B0604020202020204" pitchFamily="34" charset="0"/>
              <a:buNone/>
            </a:pPr>
            <a:r>
              <a:rPr lang="zh-CN" altLang="zh-CN" sz="2400" dirty="0">
                <a:latin typeface="宋体" panose="02010600030101010101" pitchFamily="2" charset="-122"/>
                <a:ea typeface="宋体" panose="02010600030101010101" pitchFamily="2" charset="-122"/>
                <a:cs typeface="宋体" panose="02010600030101010101" pitchFamily="2" charset="-122"/>
              </a:rPr>
              <a:t>迭代加深是指，在深度优先搜索时</a:t>
            </a:r>
            <a:r>
              <a:rPr lang="zh-CN" altLang="en-US" sz="2400" dirty="0">
                <a:latin typeface="宋体" panose="02010600030101010101" pitchFamily="2" charset="-122"/>
                <a:ea typeface="宋体" panose="02010600030101010101" pitchFamily="2" charset="-122"/>
                <a:cs typeface="宋体" panose="02010600030101010101" pitchFamily="2" charset="-122"/>
              </a:rPr>
              <a:t>限制搜索的深度，如果当前深度限制下搜不到答案，就把深度限制增加，重新在进行一次搜索。虽然该过程在深度限制为</a:t>
            </a:r>
            <a:r>
              <a:rPr lang="en-US" altLang="zh-CN" sz="2400" dirty="0">
                <a:latin typeface="宋体" panose="02010600030101010101" pitchFamily="2" charset="-122"/>
                <a:ea typeface="宋体" panose="02010600030101010101" pitchFamily="2" charset="-122"/>
                <a:cs typeface="宋体" panose="02010600030101010101" pitchFamily="2" charset="-122"/>
              </a:rPr>
              <a:t>d</a:t>
            </a:r>
            <a:r>
              <a:rPr lang="zh-CN" altLang="en-US" sz="2400" dirty="0">
                <a:latin typeface="宋体" panose="02010600030101010101" pitchFamily="2" charset="-122"/>
                <a:ea typeface="宋体" panose="02010600030101010101" pitchFamily="2" charset="-122"/>
                <a:cs typeface="宋体" panose="02010600030101010101" pitchFamily="2" charset="-122"/>
              </a:rPr>
              <a:t>是，会重复搜索</a:t>
            </a:r>
            <a:r>
              <a:rPr lang="en-US" altLang="zh-CN" sz="2400" dirty="0">
                <a:latin typeface="宋体" panose="02010600030101010101" pitchFamily="2" charset="-122"/>
                <a:ea typeface="宋体" panose="02010600030101010101" pitchFamily="2" charset="-122"/>
                <a:cs typeface="宋体" panose="02010600030101010101" pitchFamily="2" charset="-122"/>
              </a:rPr>
              <a:t>1~d-1</a:t>
            </a:r>
            <a:r>
              <a:rPr lang="zh-CN" altLang="en-US" sz="2400" dirty="0">
                <a:latin typeface="宋体" panose="02010600030101010101" pitchFamily="2" charset="-122"/>
                <a:ea typeface="宋体" panose="02010600030101010101" pitchFamily="2" charset="-122"/>
                <a:cs typeface="宋体" panose="02010600030101010101" pitchFamily="2" charset="-122"/>
              </a:rPr>
              <a:t>层的节点，但当搜索树节点分子数目较多时，随着层数深度，每层节点会呈现指数级增长，这点重复搜素与深层子树的规模相比，实在是小巫见大巫。</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indent="0">
              <a:buFont typeface="Arial" panose="020B0604020202020204" pitchFamily="34" charset="0"/>
              <a:buNone/>
            </a:pP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总而言之，但搜索树规模随着层次的深入增加很快，并且我们能够确保答案在一个较浅层的节点时，就可以采用迭代加深的</a:t>
            </a:r>
            <a:r>
              <a:rPr lang="en-US" altLang="zh-CN" sz="2400" dirty="0">
                <a:latin typeface="宋体" panose="02010600030101010101" pitchFamily="2" charset="-122"/>
                <a:ea typeface="宋体" panose="02010600030101010101" pitchFamily="2" charset="-122"/>
                <a:cs typeface="宋体" panose="02010600030101010101" pitchFamily="2" charset="-122"/>
              </a:rPr>
              <a:t>DFS</a:t>
            </a:r>
            <a:r>
              <a:rPr lang="zh-CN" altLang="en-US" sz="2400" dirty="0">
                <a:latin typeface="宋体" panose="02010600030101010101" pitchFamily="2" charset="-122"/>
                <a:ea typeface="宋体" panose="02010600030101010101" pitchFamily="2" charset="-122"/>
                <a:cs typeface="宋体" panose="02010600030101010101" pitchFamily="2" charset="-122"/>
              </a:rPr>
              <a:t>方法来解决。</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
        <p:nvSpPr>
          <p:cNvPr id="2" name="标题 11265"/>
          <p:cNvSpPr>
            <a:spLocks noGrp="1"/>
          </p:cNvSpPr>
          <p:nvPr>
            <p:custDataLst>
              <p:tags r:id="rId1"/>
            </p:custDataLst>
          </p:nvPr>
        </p:nvSpPr>
        <p:spPr>
          <a:xfrm>
            <a:off x="407670" y="365125"/>
            <a:ext cx="4704080" cy="716915"/>
          </a:xfrm>
          <a:prstGeom prst="rect">
            <a:avLst/>
          </a:prstGeom>
        </p:spPr>
        <p:txBody>
          <a:bodyPr vert="horz"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smtClean="0">
                <a:solidFill>
                  <a:schemeClr val="accent5">
                    <a:lumMod val="75000"/>
                  </a:schemeClr>
                </a:solidFill>
                <a:sym typeface="+mn-ea"/>
              </a:rPr>
              <a:t>分析 </a:t>
            </a:r>
            <a:endParaRPr lang="zh-CN" altLang="en-US" sz="3600" b="1" dirty="0" smtClean="0">
              <a:solidFill>
                <a:schemeClr val="accent5">
                  <a:lumMod val="75000"/>
                </a:schemeClr>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16255" y="483870"/>
            <a:ext cx="4572000" cy="589280"/>
          </a:xfrm>
          <a:prstGeom prst="rect">
            <a:avLst/>
          </a:prstGeom>
          <a:noFill/>
        </p:spPr>
        <p:txBody>
          <a:bodyPr wrap="square" rtlCol="0">
            <a:spAutoFit/>
          </a:bodyPr>
          <a:p>
            <a:pPr algn="l">
              <a:lnSpc>
                <a:spcPct val="90000"/>
              </a:lnSpc>
              <a:buClrTx/>
              <a:buSzTx/>
              <a:buFontTx/>
            </a:pPr>
            <a:r>
              <a:rPr lang="zh-CN" altLang="en-US" sz="3600" b="1" dirty="0" smtClean="0">
                <a:solidFill>
                  <a:schemeClr val="accent5">
                    <a:lumMod val="75000"/>
                  </a:schemeClr>
                </a:solidFill>
                <a:latin typeface="+mj-lt"/>
                <a:ea typeface="+mj-ea"/>
                <a:cs typeface="+mj-cs"/>
                <a:sym typeface="+mn-ea"/>
              </a:rPr>
              <a:t>搜索框架</a:t>
            </a:r>
            <a:endParaRPr lang="zh-CN" altLang="en-US" sz="3600" b="1" dirty="0" smtClean="0">
              <a:solidFill>
                <a:schemeClr val="accent5">
                  <a:lumMod val="75000"/>
                </a:schemeClr>
              </a:solidFill>
              <a:latin typeface="+mj-lt"/>
              <a:ea typeface="+mj-ea"/>
              <a:cs typeface="+mj-cs"/>
            </a:endParaRPr>
          </a:p>
        </p:txBody>
      </p:sp>
      <p:sp>
        <p:nvSpPr>
          <p:cNvPr id="3" name="文本框 2"/>
          <p:cNvSpPr txBox="1"/>
          <p:nvPr/>
        </p:nvSpPr>
        <p:spPr>
          <a:xfrm>
            <a:off x="655955" y="1383030"/>
            <a:ext cx="7955915" cy="4092575"/>
          </a:xfrm>
          <a:prstGeom prst="rect">
            <a:avLst/>
          </a:prstGeom>
          <a:noFill/>
        </p:spPr>
        <p:txBody>
          <a:bodyPr wrap="square" rtlCol="0" anchor="t">
            <a:spAutoFit/>
          </a:bodyPr>
          <a:p>
            <a:pPr indent="457200"/>
            <a:r>
              <a:rPr lang="zh-CN" altLang="en-US" sz="2000">
                <a:latin typeface="宋体" panose="02010600030101010101" pitchFamily="2" charset="-122"/>
                <a:ea typeface="宋体" panose="02010600030101010101" pitchFamily="2" charset="-122"/>
                <a:cs typeface="宋体" panose="02010600030101010101" pitchFamily="2" charset="-122"/>
              </a:rPr>
              <a:t>依次搜索序列中的每个位置k，枚举和作为分支，</a:t>
            </a:r>
            <a:r>
              <a:rPr lang="en-US" altLang="zh-CN" sz="2000">
                <a:latin typeface="宋体" panose="02010600030101010101" pitchFamily="2" charset="-122"/>
                <a:ea typeface="宋体" panose="02010600030101010101" pitchFamily="2" charset="-122"/>
                <a:cs typeface="宋体" panose="02010600030101010101" pitchFamily="2" charset="-122"/>
              </a:rPr>
              <a:t>x[</a:t>
            </a:r>
            <a:r>
              <a:rPr lang="zh-CN" altLang="en-US" sz="2000">
                <a:latin typeface="宋体" panose="02010600030101010101" pitchFamily="2" charset="-122"/>
                <a:ea typeface="宋体" panose="02010600030101010101" pitchFamily="2" charset="-122"/>
                <a:cs typeface="宋体" panose="02010600030101010101" pitchFamily="2" charset="-122"/>
              </a:rPr>
              <a:t>i</a:t>
            </a: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和x</a:t>
            </a:r>
            <a:r>
              <a:rPr lang="en-US" altLang="zh-CN" sz="2000">
                <a:latin typeface="宋体" panose="02010600030101010101" pitchFamily="2" charset="-122"/>
                <a:ea typeface="宋体" panose="02010600030101010101" pitchFamily="2" charset="-122"/>
                <a:cs typeface="宋体" panose="02010600030101010101" pitchFamily="2" charset="-122"/>
              </a:rPr>
              <a:t>[j]</a:t>
            </a:r>
            <a:r>
              <a:rPr lang="zh-CN" altLang="en-US" sz="2000">
                <a:latin typeface="宋体" panose="02010600030101010101" pitchFamily="2" charset="-122"/>
                <a:ea typeface="宋体" panose="02010600030101010101" pitchFamily="2" charset="-122"/>
                <a:cs typeface="宋体" panose="02010600030101010101" pitchFamily="2" charset="-122"/>
              </a:rPr>
              <a:t>的和填到</a:t>
            </a:r>
            <a:r>
              <a:rPr lang="en-US" altLang="zh-CN" sz="2000">
                <a:latin typeface="宋体" panose="02010600030101010101" pitchFamily="2" charset="-122"/>
                <a:ea typeface="宋体" panose="02010600030101010101" pitchFamily="2" charset="-122"/>
                <a:cs typeface="宋体" panose="02010600030101010101" pitchFamily="2" charset="-122"/>
              </a:rPr>
              <a:t>x[k]</a:t>
            </a:r>
            <a:r>
              <a:rPr lang="zh-CN" altLang="en-US" sz="2000">
                <a:latin typeface="宋体" panose="02010600030101010101" pitchFamily="2" charset="-122"/>
                <a:ea typeface="宋体" panose="02010600030101010101" pitchFamily="2" charset="-122"/>
                <a:cs typeface="宋体" panose="02010600030101010101" pitchFamily="2" charset="-122"/>
              </a:rPr>
              <a:t>上，然后递归填写下一个位置。</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indent="457200"/>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加入以下剪枝</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1. 优化搜索顺序</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indent="457200"/>
            <a:r>
              <a:rPr lang="zh-CN" altLang="en-US" sz="2000">
                <a:latin typeface="宋体" panose="02010600030101010101" pitchFamily="2" charset="-122"/>
                <a:ea typeface="宋体" panose="02010600030101010101" pitchFamily="2" charset="-122"/>
                <a:cs typeface="宋体" panose="02010600030101010101" pitchFamily="2" charset="-122"/>
              </a:rPr>
              <a:t>为了让序列中的数尽快逼近n，在枚举i和j时从大到小枚举.</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2. 排除等效冗余</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对于不同的和j，</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x[</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i</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x</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[j] </a:t>
            </a:r>
            <a:r>
              <a:rPr lang="zh-CN" altLang="en-US" sz="2000">
                <a:latin typeface="宋体" panose="02010600030101010101" pitchFamily="2" charset="-122"/>
                <a:ea typeface="宋体" panose="02010600030101010101" pitchFamily="2" charset="-122"/>
                <a:cs typeface="宋体" panose="02010600030101010101" pitchFamily="2" charset="-122"/>
              </a:rPr>
              <a:t>可能是相等的。我们可以在枚举时用一个bool数组对</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x[</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i</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x</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[j]</a:t>
            </a:r>
            <a:r>
              <a:rPr lang="zh-CN" altLang="en-US" sz="2000">
                <a:latin typeface="宋体" panose="02010600030101010101" pitchFamily="2" charset="-122"/>
                <a:ea typeface="宋体" panose="02010600030101010101" pitchFamily="2" charset="-122"/>
                <a:cs typeface="宋体" panose="02010600030101010101" pitchFamily="2" charset="-122"/>
              </a:rPr>
              <a:t>进行判重，避免重复搜索某一个和.</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en-US" altLang="zh-CN" sz="2000">
                <a:latin typeface="宋体" panose="02010600030101010101" pitchFamily="2" charset="-122"/>
                <a:ea typeface="宋体" panose="02010600030101010101" pitchFamily="2" charset="-122"/>
                <a:cs typeface="宋体" panose="02010600030101010101" pitchFamily="2" charset="-122"/>
              </a:rPr>
              <a:t>  </a:t>
            </a:r>
            <a:r>
              <a:rPr lang="zh-CN" altLang="en-US" sz="2000">
                <a:latin typeface="宋体" panose="02010600030101010101" pitchFamily="2" charset="-122"/>
                <a:ea typeface="宋体" panose="02010600030101010101" pitchFamily="2" charset="-122"/>
                <a:cs typeface="宋体" panose="02010600030101010101" pitchFamily="2" charset="-122"/>
              </a:rPr>
              <a:t>经过观察分析可以发现，m的值（序列长度）不对太大（≤10），而每次枚举两个数的和，分支很多。所以我们采用迭代加深的搜索方式，从1开始限制搜索深度，若搜索失败就增加深度限制重新搜索，知道找到一组解时即可输出答案</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413385" y="1216025"/>
            <a:ext cx="5633085" cy="5053330"/>
          </a:xfrm>
          <a:prstGeom prst="rect">
            <a:avLst/>
          </a:prstGeom>
        </p:spPr>
      </p:pic>
      <p:sp>
        <p:nvSpPr>
          <p:cNvPr id="3" name="文本框 2"/>
          <p:cNvSpPr txBox="1"/>
          <p:nvPr>
            <p:custDataLst>
              <p:tags r:id="rId3"/>
            </p:custDataLst>
          </p:nvPr>
        </p:nvSpPr>
        <p:spPr>
          <a:xfrm>
            <a:off x="516255" y="483870"/>
            <a:ext cx="4572000" cy="589280"/>
          </a:xfrm>
          <a:prstGeom prst="rect">
            <a:avLst/>
          </a:prstGeom>
          <a:noFill/>
        </p:spPr>
        <p:txBody>
          <a:bodyPr wrap="square" rtlCol="0">
            <a:spAutoFit/>
          </a:bodyPr>
          <a:p>
            <a:pPr algn="l">
              <a:lnSpc>
                <a:spcPct val="90000"/>
              </a:lnSpc>
              <a:buClrTx/>
              <a:buSzTx/>
              <a:buFontTx/>
            </a:pPr>
            <a:r>
              <a:rPr lang="zh-CN" altLang="en-US" sz="3600" b="1" dirty="0" smtClean="0">
                <a:solidFill>
                  <a:schemeClr val="accent5">
                    <a:lumMod val="75000"/>
                  </a:schemeClr>
                </a:solidFill>
                <a:latin typeface="+mj-lt"/>
                <a:ea typeface="+mj-ea"/>
                <a:cs typeface="+mj-cs"/>
                <a:sym typeface="+mn-ea"/>
              </a:rPr>
              <a:t>搜索框架</a:t>
            </a:r>
            <a:endParaRPr lang="zh-CN" altLang="en-US" sz="3600" b="1" dirty="0" smtClean="0">
              <a:solidFill>
                <a:schemeClr val="accent5">
                  <a:lumMod val="75000"/>
                </a:schemeClr>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393700" y="1189990"/>
            <a:ext cx="6507480" cy="5153660"/>
          </a:xfrm>
          <a:prstGeom prst="rect">
            <a:avLst/>
          </a:prstGeom>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3832" y="1582310"/>
            <a:ext cx="8778875" cy="4154170"/>
          </a:xfrm>
          <a:prstGeom prst="rect">
            <a:avLst/>
          </a:prstGeom>
          <a:noFill/>
          <a:ln>
            <a:noFill/>
          </a:ln>
        </p:spPr>
        <p:txBody>
          <a:bodyPr>
            <a:spAutoFit/>
          </a:bodyPr>
          <a:lstStyle/>
          <a:p>
            <a:r>
              <a:rPr lang="en-US" altLang="zh-CN" sz="2400" dirty="0">
                <a:latin typeface="楷体" panose="02010609060101010101" charset="-122"/>
                <a:ea typeface="楷体" panose="02010609060101010101" charset="-122"/>
              </a:rPr>
              <a:t>    </a:t>
            </a:r>
            <a:r>
              <a:rPr lang="zh-CN" altLang="zh-CN" sz="2400" dirty="0">
                <a:latin typeface="楷体" panose="02010609060101010101" charset="-122"/>
                <a:ea typeface="楷体" panose="02010609060101010101" charset="-122"/>
              </a:rPr>
              <a:t>已知原数列</a:t>
            </a:r>
            <a:r>
              <a:rPr lang="en-US" altLang="zh-CN" sz="2400" dirty="0">
                <a:latin typeface="楷体" panose="02010609060101010101" charset="-122"/>
                <a:ea typeface="楷体" panose="02010609060101010101" charset="-122"/>
              </a:rPr>
              <a:t>a</a:t>
            </a:r>
            <a:r>
              <a:rPr lang="en-US" altLang="zh-CN" sz="2400" baseline="-25000" dirty="0">
                <a:latin typeface="楷体" panose="02010609060101010101" charset="-122"/>
                <a:ea typeface="楷体" panose="02010609060101010101" charset="-122"/>
              </a:rPr>
              <a:t>1</a:t>
            </a:r>
            <a:r>
              <a:rPr lang="zh-CN" altLang="zh-CN" sz="2400" dirty="0">
                <a:latin typeface="楷体" panose="02010609060101010101" charset="-122"/>
                <a:ea typeface="楷体" panose="02010609060101010101" charset="-122"/>
              </a:rPr>
              <a:t>，</a:t>
            </a:r>
            <a:r>
              <a:rPr lang="en-US" altLang="zh-CN" sz="2400" dirty="0">
                <a:latin typeface="楷体" panose="02010609060101010101" charset="-122"/>
                <a:ea typeface="楷体" panose="02010609060101010101" charset="-122"/>
              </a:rPr>
              <a:t>a</a:t>
            </a:r>
            <a:r>
              <a:rPr lang="en-US" altLang="zh-CN" sz="2400" baseline="-25000" dirty="0">
                <a:latin typeface="楷体" panose="02010609060101010101" charset="-122"/>
                <a:ea typeface="楷体" panose="02010609060101010101" charset="-122"/>
              </a:rPr>
              <a:t>2</a:t>
            </a:r>
            <a:r>
              <a:rPr lang="zh-CN" altLang="zh-CN" sz="2400" dirty="0">
                <a:latin typeface="楷体" panose="02010609060101010101" charset="-122"/>
                <a:ea typeface="楷体" panose="02010609060101010101" charset="-122"/>
              </a:rPr>
              <a:t>，</a:t>
            </a:r>
            <a:r>
              <a:rPr lang="en-US" altLang="zh-CN" sz="2400" dirty="0">
                <a:latin typeface="楷体" panose="02010609060101010101" charset="-122"/>
                <a:ea typeface="楷体" panose="02010609060101010101" charset="-122"/>
              </a:rPr>
              <a:t>…</a:t>
            </a:r>
            <a:r>
              <a:rPr lang="zh-CN" altLang="zh-CN" sz="2400" dirty="0">
                <a:latin typeface="楷体" panose="02010609060101010101" charset="-122"/>
                <a:ea typeface="楷体" panose="02010609060101010101" charset="-122"/>
              </a:rPr>
              <a:t>，</a:t>
            </a:r>
            <a:r>
              <a:rPr lang="en-US" altLang="zh-CN" sz="2400" dirty="0">
                <a:latin typeface="楷体" panose="02010609060101010101" charset="-122"/>
                <a:ea typeface="楷体" panose="02010609060101010101" charset="-122"/>
              </a:rPr>
              <a:t>a</a:t>
            </a:r>
            <a:r>
              <a:rPr lang="en-US" altLang="zh-CN" sz="2400" baseline="-25000" dirty="0">
                <a:latin typeface="楷体" panose="02010609060101010101" charset="-122"/>
                <a:ea typeface="楷体" panose="02010609060101010101" charset="-122"/>
              </a:rPr>
              <a:t>n</a:t>
            </a:r>
            <a:r>
              <a:rPr lang="zh-CN" altLang="zh-CN" sz="2400" dirty="0">
                <a:latin typeface="楷体" panose="02010609060101010101" charset="-122"/>
                <a:ea typeface="楷体" panose="02010609060101010101" charset="-122"/>
              </a:rPr>
              <a:t>中前</a:t>
            </a:r>
            <a:r>
              <a:rPr lang="en-US" altLang="zh-CN" sz="2400" dirty="0">
                <a:latin typeface="楷体" panose="02010609060101010101" charset="-122"/>
                <a:ea typeface="楷体" panose="02010609060101010101" charset="-122"/>
              </a:rPr>
              <a:t>1</a:t>
            </a:r>
            <a:r>
              <a:rPr lang="zh-CN" altLang="zh-CN" sz="2400" dirty="0">
                <a:latin typeface="楷体" panose="02010609060101010101" charset="-122"/>
                <a:ea typeface="楷体" panose="02010609060101010101" charset="-122"/>
              </a:rPr>
              <a:t>项，前</a:t>
            </a:r>
            <a:r>
              <a:rPr lang="en-US" altLang="zh-CN" sz="2400" dirty="0">
                <a:latin typeface="楷体" panose="02010609060101010101" charset="-122"/>
                <a:ea typeface="楷体" panose="02010609060101010101" charset="-122"/>
              </a:rPr>
              <a:t>2</a:t>
            </a:r>
            <a:r>
              <a:rPr lang="zh-CN" altLang="zh-CN" sz="2400" dirty="0">
                <a:latin typeface="楷体" panose="02010609060101010101" charset="-122"/>
                <a:ea typeface="楷体" panose="02010609060101010101" charset="-122"/>
              </a:rPr>
              <a:t>项，前</a:t>
            </a:r>
            <a:r>
              <a:rPr lang="en-US" altLang="zh-CN" sz="2400" dirty="0">
                <a:latin typeface="楷体" panose="02010609060101010101" charset="-122"/>
                <a:ea typeface="楷体" panose="02010609060101010101" charset="-122"/>
              </a:rPr>
              <a:t>3</a:t>
            </a:r>
            <a:r>
              <a:rPr lang="zh-CN" altLang="zh-CN" sz="2400" dirty="0">
                <a:latin typeface="楷体" panose="02010609060101010101" charset="-122"/>
                <a:ea typeface="楷体" panose="02010609060101010101" charset="-122"/>
              </a:rPr>
              <a:t>项</a:t>
            </a:r>
            <a:r>
              <a:rPr lang="en-US" altLang="zh-CN" sz="2400" dirty="0">
                <a:latin typeface="楷体" panose="02010609060101010101" charset="-122"/>
                <a:ea typeface="楷体" panose="02010609060101010101" charset="-122"/>
              </a:rPr>
              <a:t>……</a:t>
            </a:r>
            <a:r>
              <a:rPr lang="zh-CN" altLang="zh-CN" sz="2400" dirty="0">
                <a:latin typeface="楷体" panose="02010609060101010101" charset="-122"/>
                <a:ea typeface="楷体" panose="02010609060101010101" charset="-122"/>
              </a:rPr>
              <a:t>前</a:t>
            </a:r>
            <a:r>
              <a:rPr lang="en-US" altLang="zh-CN" sz="2400" dirty="0">
                <a:latin typeface="楷体" panose="02010609060101010101" charset="-122"/>
                <a:ea typeface="楷体" panose="02010609060101010101" charset="-122"/>
              </a:rPr>
              <a:t>n</a:t>
            </a:r>
            <a:r>
              <a:rPr lang="zh-CN" altLang="zh-CN" sz="2400" dirty="0">
                <a:latin typeface="楷体" panose="02010609060101010101" charset="-122"/>
                <a:ea typeface="楷体" panose="02010609060101010101" charset="-122"/>
              </a:rPr>
              <a:t>项的和</a:t>
            </a:r>
            <a:r>
              <a:rPr lang="en-US" altLang="zh-CN" sz="2400" dirty="0">
                <a:latin typeface="楷体" panose="02010609060101010101" charset="-122"/>
                <a:ea typeface="楷体" panose="02010609060101010101" charset="-122"/>
              </a:rPr>
              <a:t>,</a:t>
            </a:r>
            <a:r>
              <a:rPr lang="zh-CN" altLang="zh-CN" sz="2400" dirty="0">
                <a:latin typeface="楷体" panose="02010609060101010101" charset="-122"/>
                <a:ea typeface="楷体" panose="02010609060101010101" charset="-122"/>
              </a:rPr>
              <a:t>以及后</a:t>
            </a:r>
            <a:r>
              <a:rPr lang="en-US" altLang="zh-CN" sz="2400" dirty="0">
                <a:latin typeface="楷体" panose="02010609060101010101" charset="-122"/>
                <a:ea typeface="楷体" panose="02010609060101010101" charset="-122"/>
              </a:rPr>
              <a:t>1</a:t>
            </a:r>
            <a:r>
              <a:rPr lang="zh-CN" altLang="zh-CN" sz="2400" dirty="0">
                <a:latin typeface="楷体" panose="02010609060101010101" charset="-122"/>
                <a:ea typeface="楷体" panose="02010609060101010101" charset="-122"/>
              </a:rPr>
              <a:t>项</a:t>
            </a:r>
            <a:r>
              <a:rPr lang="en-US" altLang="zh-CN" sz="2400" dirty="0">
                <a:latin typeface="楷体" panose="02010609060101010101" charset="-122"/>
                <a:ea typeface="楷体" panose="02010609060101010101" charset="-122"/>
              </a:rPr>
              <a:t>,</a:t>
            </a:r>
            <a:r>
              <a:rPr lang="zh-CN" altLang="zh-CN" sz="2400" dirty="0">
                <a:latin typeface="楷体" panose="02010609060101010101" charset="-122"/>
                <a:ea typeface="楷体" panose="02010609060101010101" charset="-122"/>
              </a:rPr>
              <a:t>后</a:t>
            </a:r>
            <a:r>
              <a:rPr lang="en-US" altLang="zh-CN" sz="2400" dirty="0">
                <a:latin typeface="楷体" panose="02010609060101010101" charset="-122"/>
                <a:ea typeface="楷体" panose="02010609060101010101" charset="-122"/>
              </a:rPr>
              <a:t>2</a:t>
            </a:r>
            <a:r>
              <a:rPr lang="zh-CN" altLang="zh-CN" sz="2400" dirty="0">
                <a:latin typeface="楷体" panose="02010609060101010101" charset="-122"/>
                <a:ea typeface="楷体" panose="02010609060101010101" charset="-122"/>
              </a:rPr>
              <a:t>项，后</a:t>
            </a:r>
            <a:r>
              <a:rPr lang="en-US" altLang="zh-CN" sz="2400" dirty="0">
                <a:latin typeface="楷体" panose="02010609060101010101" charset="-122"/>
                <a:ea typeface="楷体" panose="02010609060101010101" charset="-122"/>
              </a:rPr>
              <a:t>3</a:t>
            </a:r>
            <a:r>
              <a:rPr lang="zh-CN" altLang="zh-CN" sz="2400" dirty="0">
                <a:latin typeface="楷体" panose="02010609060101010101" charset="-122"/>
                <a:ea typeface="楷体" panose="02010609060101010101" charset="-122"/>
              </a:rPr>
              <a:t>项</a:t>
            </a:r>
            <a:r>
              <a:rPr lang="en-US" altLang="zh-CN" sz="2400" dirty="0">
                <a:latin typeface="楷体" panose="02010609060101010101" charset="-122"/>
                <a:ea typeface="楷体" panose="02010609060101010101" charset="-122"/>
              </a:rPr>
              <a:t>……</a:t>
            </a:r>
            <a:r>
              <a:rPr lang="zh-CN" altLang="zh-CN" sz="2400" dirty="0">
                <a:latin typeface="楷体" panose="02010609060101010101" charset="-122"/>
                <a:ea typeface="楷体" panose="02010609060101010101" charset="-122"/>
              </a:rPr>
              <a:t>后</a:t>
            </a:r>
            <a:r>
              <a:rPr lang="en-US" altLang="zh-CN" sz="2400" dirty="0">
                <a:latin typeface="楷体" panose="02010609060101010101" charset="-122"/>
                <a:ea typeface="楷体" panose="02010609060101010101" charset="-122"/>
              </a:rPr>
              <a:t>n</a:t>
            </a:r>
            <a:r>
              <a:rPr lang="zh-CN" altLang="zh-CN" sz="2400" dirty="0">
                <a:latin typeface="楷体" panose="02010609060101010101" charset="-122"/>
                <a:ea typeface="楷体" panose="02010609060101010101" charset="-122"/>
              </a:rPr>
              <a:t>项的和，但是所有的数据都已经被打乱了顺序，还知道数列中的数存在于集合Ｓ中，求原数列。当存在多组可能数列的时候求左边的数最小的数列。</a:t>
            </a:r>
            <a:endParaRPr lang="zh-CN" altLang="zh-CN" sz="2400" dirty="0">
              <a:latin typeface="楷体" panose="02010609060101010101" charset="-122"/>
              <a:ea typeface="楷体" panose="02010609060101010101" charset="-122"/>
            </a:endParaRPr>
          </a:p>
          <a:p>
            <a:r>
              <a:rPr lang="zh-CN" altLang="zh-CN" sz="2400" dirty="0">
                <a:latin typeface="楷体" panose="02010609060101010101" charset="-122"/>
                <a:ea typeface="楷体" panose="02010609060101010101" charset="-122"/>
              </a:rPr>
              <a:t>【输入格式】</a:t>
            </a:r>
            <a:endParaRPr lang="zh-CN" altLang="zh-CN" sz="2400" dirty="0">
              <a:latin typeface="楷体" panose="02010609060101010101" charset="-122"/>
              <a:ea typeface="楷体" panose="02010609060101010101" charset="-122"/>
            </a:endParaRPr>
          </a:p>
          <a:p>
            <a:r>
              <a:rPr lang="en-US" altLang="zh-CN" sz="2400" dirty="0">
                <a:latin typeface="楷体" panose="02010609060101010101" charset="-122"/>
                <a:ea typeface="楷体" panose="02010609060101010101" charset="-122"/>
              </a:rPr>
              <a:t>	</a:t>
            </a:r>
            <a:r>
              <a:rPr lang="zh-CN" altLang="zh-CN" sz="2400" dirty="0">
                <a:latin typeface="楷体" panose="02010609060101010101" charset="-122"/>
                <a:ea typeface="楷体" panose="02010609060101010101" charset="-122"/>
              </a:rPr>
              <a:t>第一行一个整数</a:t>
            </a:r>
            <a:r>
              <a:rPr lang="en-US" altLang="zh-CN" sz="2400" dirty="0">
                <a:latin typeface="楷体" panose="02010609060101010101" charset="-122"/>
                <a:ea typeface="楷体" panose="02010609060101010101" charset="-122"/>
              </a:rPr>
              <a:t>n</a:t>
            </a:r>
            <a:r>
              <a:rPr lang="zh-CN" altLang="zh-CN" sz="2400" dirty="0">
                <a:latin typeface="楷体" panose="02010609060101010101" charset="-122"/>
                <a:ea typeface="楷体" panose="02010609060101010101" charset="-122"/>
              </a:rPr>
              <a:t>。</a:t>
            </a:r>
            <a:endParaRPr lang="zh-CN" altLang="zh-CN" sz="2400" dirty="0">
              <a:latin typeface="楷体" panose="02010609060101010101" charset="-122"/>
              <a:ea typeface="楷体" panose="02010609060101010101" charset="-122"/>
            </a:endParaRPr>
          </a:p>
          <a:p>
            <a:r>
              <a:rPr lang="en-US" altLang="zh-CN" sz="2400" dirty="0">
                <a:latin typeface="楷体" panose="02010609060101010101" charset="-122"/>
                <a:ea typeface="楷体" panose="02010609060101010101" charset="-122"/>
              </a:rPr>
              <a:t>	</a:t>
            </a:r>
            <a:r>
              <a:rPr lang="zh-CN" altLang="zh-CN" sz="2400" dirty="0">
                <a:latin typeface="楷体" panose="02010609060101010101" charset="-122"/>
                <a:ea typeface="楷体" panose="02010609060101010101" charset="-122"/>
              </a:rPr>
              <a:t>第二行</a:t>
            </a:r>
            <a:r>
              <a:rPr lang="en-US" altLang="zh-CN" sz="2400" dirty="0">
                <a:latin typeface="楷体" panose="02010609060101010101" charset="-122"/>
                <a:ea typeface="楷体" panose="02010609060101010101" charset="-122"/>
              </a:rPr>
              <a:t>2n</a:t>
            </a:r>
            <a:r>
              <a:rPr lang="zh-CN" altLang="zh-CN" sz="2400" dirty="0">
                <a:latin typeface="楷体" panose="02010609060101010101" charset="-122"/>
                <a:ea typeface="楷体" panose="02010609060101010101" charset="-122"/>
              </a:rPr>
              <a:t>个整数，注意：数据已被打乱。</a:t>
            </a:r>
            <a:endParaRPr lang="zh-CN" altLang="zh-CN" sz="2400" dirty="0">
              <a:latin typeface="楷体" panose="02010609060101010101" charset="-122"/>
              <a:ea typeface="楷体" panose="02010609060101010101" charset="-122"/>
            </a:endParaRPr>
          </a:p>
          <a:p>
            <a:r>
              <a:rPr lang="en-US" altLang="zh-CN" sz="2400" dirty="0">
                <a:latin typeface="楷体" panose="02010609060101010101" charset="-122"/>
                <a:ea typeface="楷体" panose="02010609060101010101" charset="-122"/>
              </a:rPr>
              <a:t>	</a:t>
            </a:r>
            <a:r>
              <a:rPr lang="zh-CN" altLang="zh-CN" sz="2400" dirty="0">
                <a:latin typeface="楷体" panose="02010609060101010101" charset="-122"/>
                <a:ea typeface="楷体" panose="02010609060101010101" charset="-122"/>
              </a:rPr>
              <a:t>第三行一个整数</a:t>
            </a:r>
            <a:r>
              <a:rPr lang="en-US" altLang="zh-CN" sz="2400" dirty="0">
                <a:latin typeface="楷体" panose="02010609060101010101" charset="-122"/>
                <a:ea typeface="楷体" panose="02010609060101010101" charset="-122"/>
              </a:rPr>
              <a:t>m</a:t>
            </a:r>
            <a:r>
              <a:rPr lang="zh-CN" altLang="zh-CN" sz="2400" dirty="0">
                <a:latin typeface="楷体" panose="02010609060101010101" charset="-122"/>
                <a:ea typeface="楷体" panose="02010609060101010101" charset="-122"/>
              </a:rPr>
              <a:t>，表示</a:t>
            </a:r>
            <a:r>
              <a:rPr lang="en-US" altLang="zh-CN" sz="2400" dirty="0">
                <a:latin typeface="楷体" panose="02010609060101010101" charset="-122"/>
                <a:ea typeface="楷体" panose="02010609060101010101" charset="-122"/>
              </a:rPr>
              <a:t>S</a:t>
            </a:r>
            <a:r>
              <a:rPr lang="zh-CN" altLang="zh-CN" sz="2400" dirty="0">
                <a:latin typeface="楷体" panose="02010609060101010101" charset="-122"/>
                <a:ea typeface="楷体" panose="02010609060101010101" charset="-122"/>
              </a:rPr>
              <a:t>集合的大小。</a:t>
            </a:r>
            <a:endParaRPr lang="zh-CN" altLang="zh-CN" sz="2400" dirty="0">
              <a:latin typeface="楷体" panose="02010609060101010101" charset="-122"/>
              <a:ea typeface="楷体" panose="02010609060101010101" charset="-122"/>
            </a:endParaRPr>
          </a:p>
          <a:p>
            <a:r>
              <a:rPr lang="en-US" altLang="zh-CN" sz="2400" dirty="0">
                <a:latin typeface="楷体" panose="02010609060101010101" charset="-122"/>
                <a:ea typeface="楷体" panose="02010609060101010101" charset="-122"/>
              </a:rPr>
              <a:t>	</a:t>
            </a:r>
            <a:r>
              <a:rPr lang="zh-CN" altLang="zh-CN" sz="2400" dirty="0">
                <a:latin typeface="楷体" panose="02010609060101010101" charset="-122"/>
                <a:ea typeface="楷体" panose="02010609060101010101" charset="-122"/>
              </a:rPr>
              <a:t>第四行</a:t>
            </a:r>
            <a:r>
              <a:rPr lang="en-US" altLang="zh-CN" sz="2400" dirty="0">
                <a:latin typeface="楷体" panose="02010609060101010101" charset="-122"/>
                <a:ea typeface="楷体" panose="02010609060101010101" charset="-122"/>
              </a:rPr>
              <a:t>m</a:t>
            </a:r>
            <a:r>
              <a:rPr lang="zh-CN" altLang="zh-CN" sz="2400" dirty="0">
                <a:latin typeface="楷体" panose="02010609060101010101" charset="-122"/>
                <a:ea typeface="楷体" panose="02010609060101010101" charset="-122"/>
              </a:rPr>
              <a:t>个整数，表示</a:t>
            </a:r>
            <a:r>
              <a:rPr lang="en-US" altLang="zh-CN" sz="2400" dirty="0">
                <a:latin typeface="楷体" panose="02010609060101010101" charset="-122"/>
                <a:ea typeface="楷体" panose="02010609060101010101" charset="-122"/>
              </a:rPr>
              <a:t>S</a:t>
            </a:r>
            <a:r>
              <a:rPr lang="zh-CN" altLang="zh-CN" sz="2400" dirty="0">
                <a:latin typeface="楷体" panose="02010609060101010101" charset="-122"/>
                <a:ea typeface="楷体" panose="02010609060101010101" charset="-122"/>
              </a:rPr>
              <a:t>集合中的元素。</a:t>
            </a:r>
            <a:endParaRPr lang="zh-CN" altLang="zh-CN" sz="2400" dirty="0">
              <a:latin typeface="楷体" panose="02010609060101010101" charset="-122"/>
              <a:ea typeface="楷体" panose="02010609060101010101" charset="-122"/>
            </a:endParaRPr>
          </a:p>
          <a:p>
            <a:r>
              <a:rPr lang="zh-CN" altLang="zh-CN" sz="2400" dirty="0">
                <a:latin typeface="楷体" panose="02010609060101010101" charset="-122"/>
                <a:ea typeface="楷体" panose="02010609060101010101" charset="-122"/>
              </a:rPr>
              <a:t>【输出格式】</a:t>
            </a:r>
            <a:endParaRPr lang="zh-CN" altLang="zh-CN" sz="2400" dirty="0">
              <a:latin typeface="楷体" panose="02010609060101010101" charset="-122"/>
              <a:ea typeface="楷体" panose="02010609060101010101" charset="-122"/>
            </a:endParaRPr>
          </a:p>
          <a:p>
            <a:r>
              <a:rPr lang="en-US" altLang="zh-CN" sz="2400" dirty="0">
                <a:latin typeface="楷体" panose="02010609060101010101" charset="-122"/>
                <a:ea typeface="楷体" panose="02010609060101010101" charset="-122"/>
              </a:rPr>
              <a:t>	</a:t>
            </a:r>
            <a:r>
              <a:rPr lang="zh-CN" altLang="zh-CN" sz="2400" dirty="0">
                <a:latin typeface="楷体" panose="02010609060101010101" charset="-122"/>
                <a:ea typeface="楷体" panose="02010609060101010101" charset="-122"/>
              </a:rPr>
              <a:t>输出满足条件的最小数列。</a:t>
            </a:r>
            <a:endParaRPr lang="zh-CN" altLang="zh-CN" sz="2400" dirty="0">
              <a:latin typeface="楷体" panose="02010609060101010101" charset="-122"/>
              <a:ea typeface="楷体" panose="02010609060101010101" charset="-122"/>
            </a:endParaRPr>
          </a:p>
        </p:txBody>
      </p:sp>
      <p:sp>
        <p:nvSpPr>
          <p:cNvPr id="4" name="文本框 3"/>
          <p:cNvSpPr txBox="1"/>
          <p:nvPr>
            <p:custDataLst>
              <p:tags r:id="rId1"/>
            </p:custDataLst>
          </p:nvPr>
        </p:nvSpPr>
        <p:spPr>
          <a:xfrm>
            <a:off x="516255" y="483870"/>
            <a:ext cx="7891145" cy="976630"/>
          </a:xfrm>
          <a:prstGeom prst="rect">
            <a:avLst/>
          </a:prstGeom>
          <a:noFill/>
        </p:spPr>
        <p:txBody>
          <a:bodyPr wrap="square" rtlCol="0">
            <a:spAutoFit/>
          </a:bodyPr>
          <a:p>
            <a:pPr algn="l">
              <a:lnSpc>
                <a:spcPct val="90000"/>
              </a:lnSpc>
              <a:buClrTx/>
              <a:buSzTx/>
              <a:buFontTx/>
            </a:pPr>
            <a:r>
              <a:rPr lang="en-US" altLang="zh-CN" sz="3600" b="1" dirty="0" smtClean="0">
                <a:solidFill>
                  <a:schemeClr val="accent5">
                    <a:lumMod val="75000"/>
                  </a:schemeClr>
                </a:solidFill>
                <a:latin typeface="+mj-lt"/>
                <a:ea typeface="+mj-ea"/>
                <a:cs typeface="+mj-cs"/>
                <a:sym typeface="+mn-ea"/>
              </a:rPr>
              <a:t>6 [1292] weight </a:t>
            </a:r>
            <a:r>
              <a:rPr lang="zh-CN" altLang="zh-CN" sz="2800" dirty="0">
                <a:ln>
                  <a:solidFill>
                    <a:srgbClr val="0070C0"/>
                  </a:solidFill>
                </a:ln>
                <a:solidFill>
                  <a:srgbClr val="00B0F0"/>
                </a:solidFill>
                <a:latin typeface="楷体" panose="02010609060101010101" charset="-122"/>
                <a:ea typeface="楷体" panose="02010609060101010101" charset="-122"/>
                <a:sym typeface="+mn-ea"/>
              </a:rPr>
              <a:t>（搜索对象的选择）</a:t>
            </a:r>
            <a:endParaRPr lang="zh-CN" altLang="zh-CN" sz="2800" dirty="0">
              <a:ln>
                <a:solidFill>
                  <a:srgbClr val="0070C0"/>
                </a:solidFill>
              </a:ln>
              <a:solidFill>
                <a:srgbClr val="00B0F0"/>
              </a:solidFill>
              <a:latin typeface="楷体" panose="02010609060101010101" charset="-122"/>
              <a:ea typeface="楷体" panose="02010609060101010101" charset="-122"/>
            </a:endParaRPr>
          </a:p>
          <a:p>
            <a:pPr algn="l">
              <a:lnSpc>
                <a:spcPct val="90000"/>
              </a:lnSpc>
              <a:buClrTx/>
              <a:buSzTx/>
              <a:buFontTx/>
            </a:pPr>
            <a:endParaRPr lang="zh-CN" altLang="zh-CN" sz="2800" b="1" dirty="0" smtClean="0">
              <a:ln>
                <a:solidFill>
                  <a:srgbClr val="0070C0"/>
                </a:solidFill>
              </a:ln>
              <a:solidFill>
                <a:srgbClr val="00B0F0"/>
              </a:solidFill>
              <a:latin typeface="楷体" panose="02010609060101010101" charset="-122"/>
              <a:ea typeface="楷体" panose="02010609060101010101" charset="-122"/>
              <a:cs typeface="+mj-cs"/>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6255" y="1460500"/>
            <a:ext cx="4642485" cy="3046095"/>
          </a:xfrm>
          <a:prstGeom prst="rect">
            <a:avLst/>
          </a:prstGeom>
          <a:noFill/>
          <a:ln>
            <a:noFill/>
          </a:ln>
        </p:spPr>
        <p:txBody>
          <a:bodyPr wrap="square">
            <a:spAutoFit/>
          </a:bodyPr>
          <a:lstStyle/>
          <a:p>
            <a:r>
              <a:rPr altLang="zh-CN" sz="2400" dirty="0">
                <a:latin typeface="楷体" panose="02010609060101010101" charset="-122"/>
                <a:ea typeface="楷体" panose="02010609060101010101" charset="-122"/>
              </a:rPr>
              <a:t>输出满足条件的最小数列。</a:t>
            </a:r>
            <a:endParaRPr altLang="zh-CN" sz="2400" dirty="0">
              <a:latin typeface="楷体" panose="02010609060101010101" charset="-122"/>
              <a:ea typeface="楷体" panose="02010609060101010101" charset="-122"/>
            </a:endParaRPr>
          </a:p>
          <a:p>
            <a:r>
              <a:rPr lang="zh-CN" sz="2400" dirty="0">
                <a:latin typeface="楷体" panose="02010609060101010101" charset="-122"/>
                <a:ea typeface="楷体" panose="02010609060101010101" charset="-122"/>
              </a:rPr>
              <a:t>样例输入：</a:t>
            </a:r>
            <a:endParaRPr lang="zh-CN" sz="2400" dirty="0">
              <a:latin typeface="楷体" panose="02010609060101010101" charset="-122"/>
              <a:ea typeface="楷体" panose="02010609060101010101" charset="-122"/>
            </a:endParaRPr>
          </a:p>
          <a:p>
            <a:r>
              <a:rPr altLang="zh-CN" sz="2400" dirty="0">
                <a:latin typeface="楷体" panose="02010609060101010101" charset="-122"/>
                <a:ea typeface="楷体" panose="02010609060101010101" charset="-122"/>
              </a:rPr>
              <a:t>5</a:t>
            </a:r>
            <a:endParaRPr altLang="zh-CN" sz="2400" dirty="0">
              <a:latin typeface="楷体" panose="02010609060101010101" charset="-122"/>
              <a:ea typeface="楷体" panose="02010609060101010101" charset="-122"/>
            </a:endParaRPr>
          </a:p>
          <a:p>
            <a:r>
              <a:rPr altLang="zh-CN" sz="2400" dirty="0">
                <a:latin typeface="楷体" panose="02010609060101010101" charset="-122"/>
                <a:ea typeface="楷体" panose="02010609060101010101" charset="-122"/>
              </a:rPr>
              <a:t>1 2 5 7 7 9 12 13 14 14</a:t>
            </a:r>
            <a:endParaRPr altLang="zh-CN" sz="2400" dirty="0">
              <a:latin typeface="楷体" panose="02010609060101010101" charset="-122"/>
              <a:ea typeface="楷体" panose="02010609060101010101" charset="-122"/>
            </a:endParaRPr>
          </a:p>
          <a:p>
            <a:r>
              <a:rPr altLang="zh-CN" sz="2400" dirty="0">
                <a:latin typeface="楷体" panose="02010609060101010101" charset="-122"/>
                <a:ea typeface="楷体" panose="02010609060101010101" charset="-122"/>
              </a:rPr>
              <a:t>4</a:t>
            </a:r>
            <a:r>
              <a:rPr lang="en-US" sz="2400" dirty="0">
                <a:latin typeface="楷体" panose="02010609060101010101" charset="-122"/>
                <a:ea typeface="楷体" panose="02010609060101010101" charset="-122"/>
              </a:rPr>
              <a:t>   //</a:t>
            </a:r>
            <a:r>
              <a:rPr lang="zh-CN" altLang="zh-CN" sz="2400" dirty="0">
                <a:latin typeface="楷体" panose="02010609060101010101" charset="-122"/>
                <a:ea typeface="楷体" panose="02010609060101010101" charset="-122"/>
                <a:sym typeface="+mn-ea"/>
              </a:rPr>
              <a:t>集合的大小</a:t>
            </a:r>
            <a:endParaRPr altLang="zh-CN" sz="2400" dirty="0">
              <a:latin typeface="楷体" panose="02010609060101010101" charset="-122"/>
              <a:ea typeface="楷体" panose="02010609060101010101" charset="-122"/>
            </a:endParaRPr>
          </a:p>
          <a:p>
            <a:r>
              <a:rPr altLang="zh-CN" sz="2400" dirty="0">
                <a:latin typeface="楷体" panose="02010609060101010101" charset="-122"/>
                <a:ea typeface="楷体" panose="02010609060101010101" charset="-122"/>
              </a:rPr>
              <a:t>1 2 4 5</a:t>
            </a:r>
            <a:r>
              <a:rPr lang="en-US" sz="2400" dirty="0">
                <a:latin typeface="楷体" panose="02010609060101010101" charset="-122"/>
                <a:ea typeface="楷体" panose="02010609060101010101" charset="-122"/>
              </a:rPr>
              <a:t>  //</a:t>
            </a:r>
            <a:r>
              <a:rPr lang="en-US" altLang="zh-CN" sz="2400" dirty="0">
                <a:latin typeface="楷体" panose="02010609060101010101" charset="-122"/>
                <a:ea typeface="楷体" panose="02010609060101010101" charset="-122"/>
                <a:sym typeface="+mn-ea"/>
              </a:rPr>
              <a:t>S</a:t>
            </a:r>
            <a:r>
              <a:rPr lang="zh-CN" altLang="zh-CN" sz="2400" dirty="0">
                <a:latin typeface="楷体" panose="02010609060101010101" charset="-122"/>
                <a:ea typeface="楷体" panose="02010609060101010101" charset="-122"/>
                <a:sym typeface="+mn-ea"/>
              </a:rPr>
              <a:t>集合中的元素</a:t>
            </a:r>
            <a:endParaRPr lang="zh-CN" altLang="zh-CN" sz="2400" dirty="0">
              <a:latin typeface="楷体" panose="02010609060101010101" charset="-122"/>
              <a:ea typeface="楷体" panose="02010609060101010101" charset="-122"/>
            </a:endParaRPr>
          </a:p>
          <a:p>
            <a:r>
              <a:rPr lang="zh-CN" sz="2400" dirty="0">
                <a:latin typeface="楷体" panose="02010609060101010101" charset="-122"/>
                <a:ea typeface="楷体" panose="02010609060101010101" charset="-122"/>
              </a:rPr>
              <a:t>输出：</a:t>
            </a:r>
            <a:endParaRPr lang="zh-CN" sz="2400" dirty="0">
              <a:latin typeface="楷体" panose="02010609060101010101" charset="-122"/>
              <a:ea typeface="楷体" panose="02010609060101010101" charset="-122"/>
            </a:endParaRPr>
          </a:p>
          <a:p>
            <a:r>
              <a:rPr altLang="zh-CN" sz="2400" dirty="0">
                <a:latin typeface="楷体" panose="02010609060101010101" charset="-122"/>
                <a:ea typeface="楷体" panose="02010609060101010101" charset="-122"/>
              </a:rPr>
              <a:t>1 1 5 2 5 </a:t>
            </a:r>
            <a:r>
              <a:rPr lang="en-US" sz="2400" dirty="0">
                <a:latin typeface="楷体" panose="02010609060101010101" charset="-122"/>
                <a:ea typeface="楷体" panose="02010609060101010101" charset="-122"/>
              </a:rPr>
              <a:t>//</a:t>
            </a:r>
            <a:endParaRPr lang="en-US" sz="2400" dirty="0">
              <a:latin typeface="楷体" panose="02010609060101010101" charset="-122"/>
              <a:ea typeface="楷体" panose="02010609060101010101" charset="-122"/>
            </a:endParaRPr>
          </a:p>
        </p:txBody>
      </p:sp>
      <p:sp>
        <p:nvSpPr>
          <p:cNvPr id="4" name="文本框 3"/>
          <p:cNvSpPr txBox="1"/>
          <p:nvPr>
            <p:custDataLst>
              <p:tags r:id="rId1"/>
            </p:custDataLst>
          </p:nvPr>
        </p:nvSpPr>
        <p:spPr>
          <a:xfrm>
            <a:off x="516255" y="483870"/>
            <a:ext cx="7891145" cy="589280"/>
          </a:xfrm>
          <a:prstGeom prst="rect">
            <a:avLst/>
          </a:prstGeom>
          <a:noFill/>
        </p:spPr>
        <p:txBody>
          <a:bodyPr wrap="square" rtlCol="0">
            <a:spAutoFit/>
          </a:bodyPr>
          <a:p>
            <a:pPr algn="l">
              <a:lnSpc>
                <a:spcPct val="90000"/>
              </a:lnSpc>
              <a:buClrTx/>
              <a:buSzTx/>
              <a:buFontTx/>
            </a:pPr>
            <a:r>
              <a:rPr lang="en-US" altLang="zh-CN" sz="3600" b="1" dirty="0" smtClean="0">
                <a:solidFill>
                  <a:schemeClr val="accent5">
                    <a:lumMod val="75000"/>
                  </a:schemeClr>
                </a:solidFill>
                <a:latin typeface="+mj-lt"/>
                <a:ea typeface="+mj-ea"/>
                <a:cs typeface="+mj-cs"/>
                <a:sym typeface="+mn-ea"/>
              </a:rPr>
              <a:t>[1292] weight </a:t>
            </a:r>
            <a:endParaRPr lang="zh-CN" altLang="zh-CN" sz="2800" b="1" dirty="0" smtClean="0">
              <a:ln>
                <a:solidFill>
                  <a:srgbClr val="0070C0"/>
                </a:solidFill>
              </a:ln>
              <a:solidFill>
                <a:srgbClr val="00B0F0"/>
              </a:solidFill>
              <a:latin typeface="楷体" panose="02010609060101010101" charset="-122"/>
              <a:ea typeface="楷体" panose="02010609060101010101" charset="-122"/>
              <a:cs typeface="+mj-cs"/>
              <a:sym typeface="+mn-ea"/>
            </a:endParaRPr>
          </a:p>
        </p:txBody>
      </p:sp>
      <p:pic>
        <p:nvPicPr>
          <p:cNvPr id="2" name="图片 1"/>
          <p:cNvPicPr>
            <a:picLocks noChangeAspect="1"/>
          </p:cNvPicPr>
          <p:nvPr>
            <p:custDataLst>
              <p:tags r:id="rId2"/>
            </p:custDataLst>
          </p:nvPr>
        </p:nvPicPr>
        <p:blipFill>
          <a:blip r:embed="rId3"/>
          <a:stretch>
            <a:fillRect/>
          </a:stretch>
        </p:blipFill>
        <p:spPr>
          <a:xfrm>
            <a:off x="4711065" y="1460500"/>
            <a:ext cx="3869690" cy="3756660"/>
          </a:xfrm>
          <a:prstGeom prst="rect">
            <a:avLst/>
          </a:prstGeom>
        </p:spPr>
      </p:pic>
      <p:sp>
        <p:nvSpPr>
          <p:cNvPr id="5" name="文本框 4"/>
          <p:cNvSpPr txBox="1"/>
          <p:nvPr/>
        </p:nvSpPr>
        <p:spPr>
          <a:xfrm>
            <a:off x="604520" y="5317490"/>
            <a:ext cx="7263765" cy="829945"/>
          </a:xfrm>
          <a:prstGeom prst="rect">
            <a:avLst/>
          </a:prstGeom>
          <a:noFill/>
        </p:spPr>
        <p:txBody>
          <a:bodyPr wrap="square" rtlCol="0">
            <a:spAutoFit/>
          </a:bodyPr>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结果序列（</a:t>
            </a:r>
            <a:r>
              <a:rPr lang="en-US" altLang="zh-CN" sz="2400">
                <a:latin typeface="宋体" panose="02010600030101010101" pitchFamily="2" charset="-122"/>
                <a:ea typeface="宋体" panose="02010600030101010101" pitchFamily="2" charset="-122"/>
                <a:cs typeface="宋体" panose="02010600030101010101" pitchFamily="2" charset="-122"/>
              </a:rPr>
              <a:t>1,1,5,2,4</a:t>
            </a:r>
            <a:r>
              <a:rPr lang="zh-CN" altLang="en-US" sz="2400">
                <a:latin typeface="宋体" panose="02010600030101010101" pitchFamily="2" charset="-122"/>
                <a:ea typeface="宋体" panose="02010600030101010101" pitchFamily="2" charset="-122"/>
                <a:cs typeface="宋体" panose="02010600030101010101" pitchFamily="2" charset="-122"/>
              </a:rPr>
              <a:t>）中的值都来自集合</a:t>
            </a:r>
            <a:r>
              <a:rPr lang="en-US" altLang="zh-CN" sz="2400">
                <a:latin typeface="宋体" panose="02010600030101010101" pitchFamily="2" charset="-122"/>
                <a:ea typeface="宋体" panose="02010600030101010101" pitchFamily="2" charset="-122"/>
                <a:cs typeface="宋体" panose="02010600030101010101" pitchFamily="2" charset="-122"/>
              </a:rPr>
              <a:t>S</a:t>
            </a:r>
            <a:r>
              <a:rPr lang="zh-CN" altLang="en-US" sz="2400">
                <a:latin typeface="宋体" panose="02010600030101010101" pitchFamily="2" charset="-122"/>
                <a:ea typeface="宋体" panose="02010600030101010101" pitchFamily="2" charset="-122"/>
                <a:cs typeface="宋体" panose="02010600030101010101" pitchFamily="2" charset="-122"/>
              </a:rPr>
              <a:t>，该样例选取集合中的</a:t>
            </a:r>
            <a:r>
              <a:rPr lang="en-US" altLang="zh-CN" sz="2400">
                <a:latin typeface="宋体" panose="02010600030101010101" pitchFamily="2" charset="-122"/>
                <a:ea typeface="宋体" panose="02010600030101010101" pitchFamily="2" charset="-122"/>
                <a:cs typeface="宋体" panose="02010600030101010101" pitchFamily="2" charset="-122"/>
              </a:rPr>
              <a:t>{1,2,5}</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2880" y="1320800"/>
            <a:ext cx="8413115" cy="4102100"/>
          </a:xfrm>
          <a:prstGeom prst="rect">
            <a:avLst/>
          </a:prstGeom>
          <a:noFill/>
          <a:ln>
            <a:noFill/>
          </a:ln>
        </p:spPr>
        <p:txBody>
          <a:bodyPr>
            <a:noAutofit/>
          </a:bodyPr>
          <a:lstStyle/>
          <a:p>
            <a:pPr indent="457200">
              <a:buFont typeface="Arial" panose="020B0604020202020204" pitchFamily="34" charset="0"/>
              <a:buNone/>
            </a:pPr>
            <a:r>
              <a:rPr lang="zh-CN" altLang="zh-CN" sz="2400" dirty="0">
                <a:latin typeface="楷体" panose="02010609060101010101" charset="-122"/>
                <a:ea typeface="楷体" panose="02010609060101010101" charset="-122"/>
              </a:rPr>
              <a:t>因为题目中的Ｓ</a:t>
            </a:r>
            <a:r>
              <a:rPr lang="en-US" altLang="zh-CN" sz="2400" dirty="0">
                <a:latin typeface="楷体" panose="02010609060101010101" charset="-122"/>
                <a:ea typeface="楷体" panose="02010609060101010101" charset="-122"/>
              </a:rPr>
              <a:t>∈{1..500}</a:t>
            </a:r>
            <a:r>
              <a:rPr lang="zh-CN" altLang="zh-CN" sz="2400" dirty="0">
                <a:latin typeface="楷体" panose="02010609060101010101" charset="-122"/>
                <a:ea typeface="楷体" panose="02010609060101010101" charset="-122"/>
              </a:rPr>
              <a:t>，最坏的情况下每个数可以取到的值有</a:t>
            </a:r>
            <a:r>
              <a:rPr lang="en-US" altLang="zh-CN" sz="2400" dirty="0">
                <a:latin typeface="楷体" panose="02010609060101010101" charset="-122"/>
                <a:ea typeface="楷体" panose="02010609060101010101" charset="-122"/>
              </a:rPr>
              <a:t>500</a:t>
            </a:r>
            <a:r>
              <a:rPr lang="zh-CN" altLang="zh-CN" sz="2400" dirty="0">
                <a:latin typeface="楷体" panose="02010609060101010101" charset="-122"/>
                <a:ea typeface="楷体" panose="02010609060101010101" charset="-122"/>
              </a:rPr>
              <a:t>种，从数学方面很难找到较好方法，而采用搜索方法是一种很好的解决办法，根据数列从左往右依次搜索原数列每个数可能的值，然后与所知道的值进行比较。这样，得到了一个最简单的搜索方法</a:t>
            </a:r>
            <a:r>
              <a:rPr lang="en-US" altLang="zh-CN" sz="2400" dirty="0">
                <a:latin typeface="楷体" panose="02010609060101010101" charset="-122"/>
                <a:ea typeface="楷体" panose="02010609060101010101" charset="-122"/>
              </a:rPr>
              <a:t>A</a:t>
            </a:r>
            <a:r>
              <a:rPr lang="zh-CN" altLang="zh-CN" sz="2400" dirty="0">
                <a:latin typeface="楷体" panose="02010609060101010101" charset="-122"/>
                <a:ea typeface="楷体" panose="02010609060101010101" charset="-122"/>
              </a:rPr>
              <a:t>。</a:t>
            </a:r>
            <a:endParaRPr lang="zh-CN" altLang="zh-CN" sz="2400" dirty="0">
              <a:latin typeface="楷体" panose="02010609060101010101" charset="-122"/>
              <a:ea typeface="楷体" panose="02010609060101010101" charset="-122"/>
            </a:endParaRPr>
          </a:p>
          <a:p>
            <a:pPr indent="457200">
              <a:buFont typeface="Arial" panose="020B0604020202020204" pitchFamily="34" charset="0"/>
              <a:buNone/>
            </a:pPr>
            <a:r>
              <a:rPr lang="zh-CN" altLang="zh-CN" sz="2400" dirty="0">
                <a:latin typeface="楷体" panose="02010609060101010101" charset="-122"/>
                <a:ea typeface="楷体" panose="02010609060101010101" charset="-122"/>
              </a:rPr>
              <a:t>但方法</a:t>
            </a:r>
            <a:r>
              <a:rPr lang="en-US" altLang="zh-CN" sz="2400" dirty="0">
                <a:latin typeface="楷体" panose="02010609060101010101" charset="-122"/>
                <a:ea typeface="楷体" panose="02010609060101010101" charset="-122"/>
              </a:rPr>
              <a:t>A</a:t>
            </a:r>
            <a:r>
              <a:rPr lang="zh-CN" altLang="zh-CN" sz="2400" dirty="0">
                <a:latin typeface="楷体" panose="02010609060101010101" charset="-122"/>
                <a:ea typeface="楷体" panose="02010609060101010101" charset="-122"/>
              </a:rPr>
              <a:t>最坏的情况下扩展的节点为</a:t>
            </a:r>
            <a:r>
              <a:rPr lang="en-US" altLang="zh-CN" sz="2400" dirty="0">
                <a:latin typeface="楷体" panose="02010609060101010101" charset="-122"/>
                <a:ea typeface="楷体" panose="02010609060101010101" charset="-122"/>
              </a:rPr>
              <a:t>500</a:t>
            </a:r>
            <a:r>
              <a:rPr lang="en-US" altLang="zh-CN" sz="2400" baseline="30000" dirty="0">
                <a:latin typeface="楷体" panose="02010609060101010101" charset="-122"/>
                <a:ea typeface="楷体" panose="02010609060101010101" charset="-122"/>
              </a:rPr>
              <a:t>1000</a:t>
            </a:r>
            <a:r>
              <a:rPr lang="zh-CN" altLang="zh-CN" sz="2400" dirty="0">
                <a:latin typeface="楷体" panose="02010609060101010101" charset="-122"/>
                <a:ea typeface="楷体" panose="02010609060101010101" charset="-122"/>
              </a:rPr>
              <a:t>，运算速度</a:t>
            </a:r>
            <a:r>
              <a:rPr lang="zh-CN" altLang="en-US" sz="2400" dirty="0">
                <a:latin typeface="楷体" panose="02010609060101010101" charset="-122"/>
                <a:ea typeface="楷体" panose="02010609060101010101" charset="-122"/>
              </a:rPr>
              <a:t>过慢</a:t>
            </a:r>
            <a:r>
              <a:rPr lang="zh-CN" altLang="zh-CN" sz="2400" dirty="0">
                <a:latin typeface="楷体" panose="02010609060101010101" charset="-122"/>
                <a:ea typeface="楷体" panose="02010609060101010101" charset="-122"/>
              </a:rPr>
              <a:t>。</a:t>
            </a:r>
            <a:endParaRPr lang="zh-CN" altLang="zh-CN" sz="2400" dirty="0">
              <a:latin typeface="楷体" panose="02010609060101010101" charset="-122"/>
              <a:ea typeface="楷体" panose="02010609060101010101" charset="-122"/>
            </a:endParaRPr>
          </a:p>
          <a:p>
            <a:pPr indent="457200">
              <a:buFont typeface="Arial" panose="020B0604020202020204" pitchFamily="34" charset="0"/>
              <a:buNone/>
            </a:pPr>
            <a:r>
              <a:rPr lang="zh-CN" altLang="zh-CN" sz="2400" dirty="0">
                <a:latin typeface="楷体" panose="02010609060101010101" charset="-122"/>
                <a:ea typeface="楷体" panose="02010609060101010101" charset="-122"/>
              </a:rPr>
              <a:t>在这个算法中，对数列中的每个数分别进行了</a:t>
            </a:r>
            <a:r>
              <a:rPr lang="en-US" altLang="zh-CN" sz="2400" dirty="0">
                <a:latin typeface="楷体" panose="02010609060101010101" charset="-122"/>
                <a:ea typeface="楷体" panose="02010609060101010101" charset="-122"/>
              </a:rPr>
              <a:t>500</a:t>
            </a:r>
            <a:r>
              <a:rPr lang="zh-CN" altLang="zh-CN" sz="2400" dirty="0">
                <a:latin typeface="楷体" panose="02010609060101010101" charset="-122"/>
                <a:ea typeface="楷体" panose="02010609060101010101" charset="-122"/>
              </a:rPr>
              <a:t>次搜索，</a:t>
            </a:r>
            <a:r>
              <a:rPr lang="zh-CN" altLang="en-US" sz="2400" dirty="0">
                <a:latin typeface="楷体" panose="02010609060101010101" charset="-122"/>
                <a:ea typeface="楷体" panose="02010609060101010101" charset="-122"/>
              </a:rPr>
              <a:t>而</a:t>
            </a:r>
            <a:r>
              <a:rPr lang="zh-CN" altLang="zh-CN" sz="2400" dirty="0">
                <a:latin typeface="楷体" panose="02010609060101010101" charset="-122"/>
                <a:ea typeface="楷体" panose="02010609060101010101" charset="-122"/>
              </a:rPr>
              <a:t>导致了搜索量大。如何有效的减少搜索量是提高本题算法效率的关键。而运用搜索顺序的方法在本题中由于规定了左边的数最小而无法运用。</a:t>
            </a:r>
            <a:endParaRPr lang="zh-CN" altLang="zh-CN" sz="2400" dirty="0">
              <a:latin typeface="楷体" panose="02010609060101010101" charset="-122"/>
              <a:ea typeface="楷体" panose="02010609060101010101" charset="-122"/>
            </a:endParaRPr>
          </a:p>
        </p:txBody>
      </p:sp>
      <p:sp>
        <p:nvSpPr>
          <p:cNvPr id="4" name="文本框 3"/>
          <p:cNvSpPr txBox="1"/>
          <p:nvPr>
            <p:custDataLst>
              <p:tags r:id="rId1"/>
            </p:custDataLst>
          </p:nvPr>
        </p:nvSpPr>
        <p:spPr>
          <a:xfrm>
            <a:off x="516255" y="483870"/>
            <a:ext cx="7891145" cy="589280"/>
          </a:xfrm>
          <a:prstGeom prst="rect">
            <a:avLst/>
          </a:prstGeom>
          <a:noFill/>
        </p:spPr>
        <p:txBody>
          <a:bodyPr wrap="square" rtlCol="0">
            <a:spAutoFit/>
          </a:bodyPr>
          <a:p>
            <a:pPr algn="l">
              <a:lnSpc>
                <a:spcPct val="90000"/>
              </a:lnSpc>
              <a:buClrTx/>
              <a:buSzTx/>
              <a:buFontTx/>
            </a:pPr>
            <a:r>
              <a:rPr lang="zh-CN" altLang="en-US" sz="3600" b="1" dirty="0" smtClean="0">
                <a:solidFill>
                  <a:schemeClr val="accent5">
                    <a:lumMod val="75000"/>
                  </a:schemeClr>
                </a:solidFill>
                <a:latin typeface="+mj-lt"/>
                <a:ea typeface="+mj-ea"/>
                <a:cs typeface="+mj-cs"/>
                <a:sym typeface="+mn-ea"/>
              </a:rPr>
              <a:t>分析</a:t>
            </a:r>
            <a:r>
              <a:rPr lang="en-US" altLang="zh-CN" sz="3600" b="1" dirty="0" smtClean="0">
                <a:solidFill>
                  <a:schemeClr val="accent5">
                    <a:lumMod val="75000"/>
                  </a:schemeClr>
                </a:solidFill>
                <a:latin typeface="+mj-lt"/>
                <a:ea typeface="+mj-ea"/>
                <a:cs typeface="+mj-cs"/>
                <a:sym typeface="+mn-ea"/>
              </a:rPr>
              <a:t> </a:t>
            </a:r>
            <a:endParaRPr lang="zh-CN" altLang="zh-CN" sz="2800" b="1" dirty="0" smtClean="0">
              <a:ln>
                <a:solidFill>
                  <a:srgbClr val="0070C0"/>
                </a:solidFill>
              </a:ln>
              <a:solidFill>
                <a:srgbClr val="00B0F0"/>
              </a:solidFill>
              <a:latin typeface="楷体" panose="02010609060101010101" charset="-122"/>
              <a:ea typeface="楷体" panose="02010609060101010101" charset="-122"/>
              <a:cs typeface="+mj-cs"/>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3197" y="1191095"/>
            <a:ext cx="8778875" cy="4134485"/>
          </a:xfrm>
          <a:prstGeom prst="rect">
            <a:avLst/>
          </a:prstGeom>
          <a:noFill/>
          <a:ln>
            <a:noFill/>
          </a:ln>
        </p:spPr>
        <p:txBody>
          <a:bodyPr>
            <a:spAutoFit/>
          </a:bodyPr>
          <a:lstStyle/>
          <a:p>
            <a:pPr indent="457200">
              <a:buNone/>
            </a:pPr>
            <a:r>
              <a:rPr lang="zh-CN" altLang="en-US" sz="2400" dirty="0">
                <a:latin typeface="宋体" panose="02010600030101010101" pitchFamily="2" charset="-122"/>
                <a:ea typeface="宋体" panose="02010600030101010101" pitchFamily="2" charset="-122"/>
                <a:cs typeface="宋体" panose="02010600030101010101" pitchFamily="2" charset="-122"/>
              </a:rPr>
              <a:t>换个角度思考，</a:t>
            </a:r>
            <a:r>
              <a:rPr lang="zh-CN" altLang="zh-CN" sz="2400" dirty="0">
                <a:latin typeface="宋体" panose="02010600030101010101" pitchFamily="2" charset="-122"/>
                <a:ea typeface="宋体" panose="02010600030101010101" pitchFamily="2" charset="-122"/>
                <a:cs typeface="宋体" panose="02010600030101010101" pitchFamily="2" charset="-122"/>
              </a:rPr>
              <a:t>搜索方法</a:t>
            </a:r>
            <a:r>
              <a:rPr lang="en-US" altLang="zh-CN" sz="2400" dirty="0">
                <a:latin typeface="宋体" panose="02010600030101010101" pitchFamily="2" charset="-122"/>
                <a:ea typeface="宋体" panose="02010600030101010101" pitchFamily="2" charset="-122"/>
                <a:cs typeface="宋体" panose="02010600030101010101" pitchFamily="2" charset="-122"/>
              </a:rPr>
              <a:t>B</a:t>
            </a:r>
            <a:r>
              <a:rPr lang="zh-CN" altLang="zh-CN" sz="2400" dirty="0">
                <a:latin typeface="宋体" panose="02010600030101010101" pitchFamily="2" charset="-122"/>
                <a:ea typeface="宋体" panose="02010600030101010101" pitchFamily="2" charset="-122"/>
                <a:cs typeface="宋体" panose="02010600030101010101" pitchFamily="2" charset="-122"/>
              </a:rPr>
              <a:t>：回过头来看看题目提供给我们的约束条件，我们用</a:t>
            </a:r>
            <a:r>
              <a:rPr lang="en-US" altLang="zh-CN" sz="2400" dirty="0">
                <a:latin typeface="宋体" panose="02010600030101010101" pitchFamily="2" charset="-122"/>
                <a:ea typeface="宋体" panose="02010600030101010101" pitchFamily="2" charset="-122"/>
                <a:cs typeface="宋体" panose="02010600030101010101" pitchFamily="2" charset="-122"/>
              </a:rPr>
              <a:t>S</a:t>
            </a:r>
            <a:r>
              <a:rPr lang="en-US" altLang="zh-CN" sz="2400" baseline="-25000" dirty="0">
                <a:latin typeface="宋体" panose="02010600030101010101" pitchFamily="2" charset="-122"/>
                <a:ea typeface="宋体" panose="02010600030101010101" pitchFamily="2" charset="-122"/>
                <a:cs typeface="宋体" panose="02010600030101010101" pitchFamily="2" charset="-122"/>
              </a:rPr>
              <a:t>i</a:t>
            </a:r>
            <a:r>
              <a:rPr lang="zh-CN" altLang="zh-CN" sz="2400" dirty="0">
                <a:latin typeface="宋体" panose="02010600030101010101" pitchFamily="2" charset="-122"/>
                <a:ea typeface="宋体" panose="02010600030101010101" pitchFamily="2" charset="-122"/>
                <a:cs typeface="宋体" panose="02010600030101010101" pitchFamily="2" charset="-122"/>
              </a:rPr>
              <a:t>表示前</a:t>
            </a:r>
            <a:r>
              <a:rPr lang="en-US" altLang="zh-CN" sz="2400" dirty="0" err="1">
                <a:latin typeface="宋体" panose="02010600030101010101" pitchFamily="2" charset="-122"/>
                <a:ea typeface="宋体" panose="02010600030101010101" pitchFamily="2" charset="-122"/>
                <a:cs typeface="宋体" panose="02010600030101010101" pitchFamily="2" charset="-122"/>
              </a:rPr>
              <a:t>i</a:t>
            </a:r>
            <a:r>
              <a:rPr lang="zh-CN" altLang="zh-CN" sz="2400" dirty="0">
                <a:latin typeface="宋体" panose="02010600030101010101" pitchFamily="2" charset="-122"/>
                <a:ea typeface="宋体" panose="02010600030101010101" pitchFamily="2" charset="-122"/>
                <a:cs typeface="宋体" panose="02010600030101010101" pitchFamily="2" charset="-122"/>
              </a:rPr>
              <a:t>项的和，用</a:t>
            </a:r>
            <a:r>
              <a:rPr lang="en-US" altLang="zh-CN" sz="2400" dirty="0" err="1">
                <a:latin typeface="宋体" panose="02010600030101010101" pitchFamily="2" charset="-122"/>
                <a:ea typeface="宋体" panose="02010600030101010101" pitchFamily="2" charset="-122"/>
                <a:cs typeface="宋体" panose="02010600030101010101" pitchFamily="2" charset="-122"/>
              </a:rPr>
              <a:t>T</a:t>
            </a:r>
            <a:r>
              <a:rPr lang="en-US" altLang="zh-CN" sz="2400" baseline="-25000" dirty="0" err="1">
                <a:latin typeface="宋体" panose="02010600030101010101" pitchFamily="2" charset="-122"/>
                <a:ea typeface="宋体" panose="02010600030101010101" pitchFamily="2" charset="-122"/>
                <a:cs typeface="宋体" panose="02010600030101010101" pitchFamily="2" charset="-122"/>
              </a:rPr>
              <a:t>i</a:t>
            </a:r>
            <a:r>
              <a:rPr lang="zh-CN" altLang="zh-CN" sz="2400" dirty="0">
                <a:latin typeface="宋体" panose="02010600030101010101" pitchFamily="2" charset="-122"/>
                <a:ea typeface="宋体" panose="02010600030101010101" pitchFamily="2" charset="-122"/>
                <a:cs typeface="宋体" panose="02010600030101010101" pitchFamily="2" charset="-122"/>
              </a:rPr>
              <a:t>表示后</a:t>
            </a:r>
            <a:r>
              <a:rPr lang="en-US" altLang="zh-CN" sz="2400" dirty="0" err="1">
                <a:latin typeface="宋体" panose="02010600030101010101" pitchFamily="2" charset="-122"/>
                <a:ea typeface="宋体" panose="02010600030101010101" pitchFamily="2" charset="-122"/>
                <a:cs typeface="宋体" panose="02010600030101010101" pitchFamily="2" charset="-122"/>
              </a:rPr>
              <a:t>i</a:t>
            </a:r>
            <a:r>
              <a:rPr lang="zh-CN" altLang="zh-CN" sz="2400" dirty="0">
                <a:latin typeface="宋体" panose="02010600030101010101" pitchFamily="2" charset="-122"/>
                <a:ea typeface="宋体" panose="02010600030101010101" pitchFamily="2" charset="-122"/>
                <a:cs typeface="宋体" panose="02010600030101010101" pitchFamily="2" charset="-122"/>
              </a:rPr>
              <a:t>项的和。</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2400" dirty="0">
                <a:latin typeface="宋体" panose="02010600030101010101" pitchFamily="2" charset="-122"/>
                <a:ea typeface="宋体" panose="02010600030101010101" pitchFamily="2" charset="-122"/>
                <a:cs typeface="宋体" panose="02010600030101010101" pitchFamily="2" charset="-122"/>
              </a:rPr>
              <a:t>题目中的</a:t>
            </a:r>
            <a:r>
              <a:rPr lang="zh-CN" altLang="zh-CN" sz="2400" dirty="0">
                <a:latin typeface="宋体" panose="02010600030101010101" pitchFamily="2" charset="-122"/>
                <a:ea typeface="宋体" panose="02010600030101010101" pitchFamily="2" charset="-122"/>
                <a:cs typeface="宋体" panose="02010600030101010101" pitchFamily="2" charset="-122"/>
              </a:rPr>
              <a:t>数据应是数列中的</a:t>
            </a:r>
            <a:r>
              <a:rPr lang="en-US" altLang="zh-CN" sz="2400" dirty="0">
                <a:latin typeface="宋体" panose="02010600030101010101" pitchFamily="2" charset="-122"/>
                <a:ea typeface="宋体" panose="02010600030101010101" pitchFamily="2" charset="-122"/>
                <a:cs typeface="宋体" panose="02010600030101010101" pitchFamily="2" charset="-122"/>
              </a:rPr>
              <a:t>S</a:t>
            </a:r>
            <a:r>
              <a:rPr lang="en-US" altLang="zh-CN" sz="2400" baseline="-25000" dirty="0">
                <a:latin typeface="宋体" panose="02010600030101010101" pitchFamily="2" charset="-122"/>
                <a:ea typeface="宋体" panose="02010600030101010101" pitchFamily="2" charset="-122"/>
                <a:cs typeface="宋体" panose="02010600030101010101" pitchFamily="2" charset="-122"/>
              </a:rPr>
              <a:t>1</a:t>
            </a:r>
            <a:r>
              <a:rPr lang="en-US" altLang="zh-CN" sz="2400" dirty="0">
                <a:latin typeface="宋体" panose="02010600030101010101" pitchFamily="2" charset="-122"/>
                <a:ea typeface="宋体" panose="02010600030101010101" pitchFamily="2" charset="-122"/>
                <a:cs typeface="宋体" panose="02010600030101010101" pitchFamily="2" charset="-122"/>
              </a:rPr>
              <a:t>,S</a:t>
            </a:r>
            <a:r>
              <a:rPr lang="en-US" altLang="zh-CN" sz="2400" baseline="-25000" dirty="0">
                <a:latin typeface="宋体" panose="02010600030101010101" pitchFamily="2" charset="-122"/>
                <a:ea typeface="宋体" panose="02010600030101010101" pitchFamily="2" charset="-122"/>
                <a:cs typeface="宋体" panose="02010600030101010101" pitchFamily="2" charset="-122"/>
              </a:rPr>
              <a:t>2</a:t>
            </a:r>
            <a:r>
              <a:rPr lang="en-US" altLang="zh-CN" sz="2400" dirty="0">
                <a:latin typeface="宋体" panose="02010600030101010101" pitchFamily="2" charset="-122"/>
                <a:ea typeface="宋体" panose="02010600030101010101" pitchFamily="2" charset="-122"/>
                <a:cs typeface="宋体" panose="02010600030101010101" pitchFamily="2" charset="-122"/>
              </a:rPr>
              <a:t>……S</a:t>
            </a:r>
            <a:r>
              <a:rPr lang="en-US" altLang="zh-CN" sz="2400" baseline="-25000" dirty="0">
                <a:latin typeface="宋体" panose="02010600030101010101" pitchFamily="2" charset="-122"/>
                <a:ea typeface="宋体" panose="02010600030101010101" pitchFamily="2" charset="-122"/>
                <a:cs typeface="宋体" panose="02010600030101010101" pitchFamily="2" charset="-122"/>
              </a:rPr>
              <a:t>n</a:t>
            </a:r>
            <a:r>
              <a:rPr lang="zh-CN" altLang="zh-CN" sz="2400" dirty="0">
                <a:latin typeface="宋体" panose="02010600030101010101" pitchFamily="2" charset="-122"/>
                <a:ea typeface="宋体" panose="02010600030101010101" pitchFamily="2" charset="-122"/>
                <a:cs typeface="宋体" panose="02010600030101010101" pitchFamily="2" charset="-122"/>
              </a:rPr>
              <a:t>，以</a:t>
            </a:r>
            <a:r>
              <a:rPr lang="zh-CN" altLang="en-US" sz="2400" dirty="0">
                <a:latin typeface="宋体" panose="02010600030101010101" pitchFamily="2" charset="-122"/>
                <a:ea typeface="宋体" panose="02010600030101010101" pitchFamily="2" charset="-122"/>
                <a:cs typeface="宋体" panose="02010600030101010101" pitchFamily="2" charset="-122"/>
              </a:rPr>
              <a:t>及</a:t>
            </a:r>
            <a:r>
              <a:rPr lang="en-US" altLang="zh-CN" sz="2400" dirty="0">
                <a:latin typeface="宋体" panose="02010600030101010101" pitchFamily="2" charset="-122"/>
                <a:ea typeface="宋体" panose="02010600030101010101" pitchFamily="2" charset="-122"/>
                <a:cs typeface="宋体" panose="02010600030101010101" pitchFamily="2" charset="-122"/>
              </a:rPr>
              <a:t>T</a:t>
            </a:r>
            <a:r>
              <a:rPr lang="en-US" altLang="zh-CN" sz="2400" baseline="-25000" dirty="0">
                <a:latin typeface="宋体" panose="02010600030101010101" pitchFamily="2" charset="-122"/>
                <a:ea typeface="宋体" panose="02010600030101010101" pitchFamily="2" charset="-122"/>
                <a:cs typeface="宋体" panose="02010600030101010101" pitchFamily="2" charset="-122"/>
              </a:rPr>
              <a:t>1</a:t>
            </a:r>
            <a:r>
              <a:rPr lang="en-US" altLang="zh-CN" sz="2400" dirty="0">
                <a:latin typeface="宋体" panose="02010600030101010101" pitchFamily="2" charset="-122"/>
                <a:ea typeface="宋体" panose="02010600030101010101" pitchFamily="2" charset="-122"/>
                <a:cs typeface="宋体" panose="02010600030101010101" pitchFamily="2" charset="-122"/>
              </a:rPr>
              <a:t>,T</a:t>
            </a:r>
            <a:r>
              <a:rPr lang="en-US" altLang="zh-CN" sz="2400" baseline="-25000" dirty="0">
                <a:latin typeface="宋体" panose="02010600030101010101" pitchFamily="2" charset="-122"/>
                <a:ea typeface="宋体" panose="02010600030101010101" pitchFamily="2" charset="-122"/>
                <a:cs typeface="宋体" panose="02010600030101010101" pitchFamily="2" charset="-122"/>
              </a:rPr>
              <a:t>2</a:t>
            </a:r>
            <a:r>
              <a:rPr lang="en-US" altLang="zh-CN" sz="2400" dirty="0">
                <a:latin typeface="宋体" panose="02010600030101010101" pitchFamily="2" charset="-122"/>
                <a:ea typeface="宋体" panose="02010600030101010101" pitchFamily="2" charset="-122"/>
                <a:cs typeface="宋体" panose="02010600030101010101" pitchFamily="2" charset="-122"/>
              </a:rPr>
              <a:t>……T</a:t>
            </a:r>
            <a:r>
              <a:rPr lang="en-US" altLang="zh-CN" sz="2400" baseline="-25000" dirty="0">
                <a:latin typeface="宋体" panose="02010600030101010101" pitchFamily="2" charset="-122"/>
                <a:ea typeface="宋体" panose="02010600030101010101" pitchFamily="2" charset="-122"/>
                <a:cs typeface="宋体" panose="02010600030101010101" pitchFamily="2" charset="-122"/>
              </a:rPr>
              <a:t>n</a:t>
            </a:r>
            <a:r>
              <a:rPr lang="zh-CN" altLang="zh-CN" sz="2400" dirty="0">
                <a:latin typeface="宋体" panose="02010600030101010101" pitchFamily="2" charset="-122"/>
                <a:ea typeface="宋体" panose="02010600030101010101" pitchFamily="2" charset="-122"/>
                <a:cs typeface="宋体" panose="02010600030101010101" pitchFamily="2" charset="-122"/>
              </a:rPr>
              <a:t>。其中的任意</a:t>
            </a:r>
            <a:r>
              <a:rPr lang="en-US" altLang="zh-CN" sz="2400" dirty="0">
                <a:latin typeface="宋体" panose="02010600030101010101" pitchFamily="2" charset="-122"/>
                <a:ea typeface="宋体" panose="02010600030101010101" pitchFamily="2" charset="-122"/>
                <a:cs typeface="宋体" panose="02010600030101010101" pitchFamily="2" charset="-122"/>
              </a:rPr>
              <a:t>S</a:t>
            </a:r>
            <a:r>
              <a:rPr lang="en-US" altLang="zh-CN" sz="2400" baseline="-25000" dirty="0">
                <a:latin typeface="宋体" panose="02010600030101010101" pitchFamily="2" charset="-122"/>
                <a:ea typeface="宋体" panose="02010600030101010101" pitchFamily="2" charset="-122"/>
                <a:cs typeface="宋体" panose="02010600030101010101" pitchFamily="2" charset="-122"/>
              </a:rPr>
              <a:t>i+1</a:t>
            </a:r>
            <a:r>
              <a:rPr lang="en-US" altLang="zh-CN" sz="2400" dirty="0">
                <a:latin typeface="宋体" panose="02010600030101010101" pitchFamily="2" charset="-122"/>
                <a:ea typeface="宋体" panose="02010600030101010101" pitchFamily="2" charset="-122"/>
                <a:cs typeface="宋体" panose="02010600030101010101" pitchFamily="2" charset="-122"/>
              </a:rPr>
              <a:t>-S</a:t>
            </a:r>
            <a:r>
              <a:rPr lang="en-US" altLang="zh-CN" sz="2400" baseline="-25000" dirty="0">
                <a:latin typeface="宋体" panose="02010600030101010101" pitchFamily="2" charset="-122"/>
                <a:ea typeface="宋体" panose="02010600030101010101" pitchFamily="2" charset="-122"/>
                <a:cs typeface="宋体" panose="02010600030101010101" pitchFamily="2" charset="-122"/>
              </a:rPr>
              <a:t>i</a:t>
            </a:r>
            <a:r>
              <a:rPr lang="zh-CN" altLang="zh-CN" sz="2400" dirty="0">
                <a:latin typeface="宋体" panose="02010600030101010101" pitchFamily="2" charset="-122"/>
                <a:ea typeface="宋体" panose="02010600030101010101" pitchFamily="2" charset="-122"/>
                <a:cs typeface="宋体" panose="02010600030101010101" pitchFamily="2" charset="-122"/>
              </a:rPr>
              <a:t>和</a:t>
            </a:r>
            <a:r>
              <a:rPr lang="en-US" altLang="zh-CN" sz="2400" dirty="0">
                <a:latin typeface="宋体" panose="02010600030101010101" pitchFamily="2" charset="-122"/>
                <a:ea typeface="宋体" panose="02010600030101010101" pitchFamily="2" charset="-122"/>
                <a:cs typeface="宋体" panose="02010600030101010101" pitchFamily="2" charset="-122"/>
              </a:rPr>
              <a:t>T</a:t>
            </a:r>
            <a:r>
              <a:rPr lang="en-US" altLang="zh-CN" sz="2400" baseline="-25000" dirty="0">
                <a:latin typeface="宋体" panose="02010600030101010101" pitchFamily="2" charset="-122"/>
                <a:ea typeface="宋体" panose="02010600030101010101" pitchFamily="2" charset="-122"/>
                <a:cs typeface="宋体" panose="02010600030101010101" pitchFamily="2" charset="-122"/>
              </a:rPr>
              <a:t>i+1</a:t>
            </a:r>
            <a:r>
              <a:rPr lang="en-US" altLang="zh-CN" sz="2400" dirty="0">
                <a:latin typeface="宋体" panose="02010600030101010101" pitchFamily="2" charset="-122"/>
                <a:ea typeface="宋体" panose="02010600030101010101" pitchFamily="2" charset="-122"/>
                <a:cs typeface="宋体" panose="02010600030101010101" pitchFamily="2" charset="-122"/>
              </a:rPr>
              <a:t>-T</a:t>
            </a:r>
            <a:r>
              <a:rPr lang="en-US" altLang="zh-CN" sz="2400" baseline="-25000" dirty="0">
                <a:latin typeface="宋体" panose="02010600030101010101" pitchFamily="2" charset="-122"/>
                <a:ea typeface="宋体" panose="02010600030101010101" pitchFamily="2" charset="-122"/>
                <a:cs typeface="宋体" panose="02010600030101010101" pitchFamily="2" charset="-122"/>
              </a:rPr>
              <a:t>i</a:t>
            </a:r>
            <a:r>
              <a:rPr lang="zh-CN" altLang="zh-CN" sz="2400" dirty="0">
                <a:latin typeface="宋体" panose="02010600030101010101" pitchFamily="2" charset="-122"/>
                <a:ea typeface="宋体" panose="02010600030101010101" pitchFamily="2" charset="-122"/>
                <a:cs typeface="宋体" panose="02010600030101010101" pitchFamily="2" charset="-122"/>
              </a:rPr>
              <a:t>都属于集合Ｓ。另一个比较容易发现的约束条件是对于任意的</a:t>
            </a:r>
            <a:r>
              <a:rPr lang="en-US" altLang="zh-CN" sz="2400" dirty="0" err="1">
                <a:latin typeface="宋体" panose="02010600030101010101" pitchFamily="2" charset="-122"/>
                <a:ea typeface="宋体" panose="02010600030101010101" pitchFamily="2" charset="-122"/>
                <a:cs typeface="宋体" panose="02010600030101010101" pitchFamily="2" charset="-122"/>
              </a:rPr>
              <a:t>i</a:t>
            </a:r>
            <a:r>
              <a:rPr lang="zh-CN" altLang="zh-CN" sz="2400" dirty="0">
                <a:latin typeface="宋体" panose="02010600030101010101" pitchFamily="2" charset="-122"/>
                <a:ea typeface="宋体" panose="02010600030101010101" pitchFamily="2" charset="-122"/>
                <a:cs typeface="宋体" panose="02010600030101010101" pitchFamily="2" charset="-122"/>
              </a:rPr>
              <a:t>，有</a:t>
            </a:r>
            <a:r>
              <a:rPr lang="en-US" altLang="zh-CN" sz="2400" dirty="0">
                <a:latin typeface="宋体" panose="02010600030101010101" pitchFamily="2" charset="-122"/>
                <a:ea typeface="宋体" panose="02010600030101010101" pitchFamily="2" charset="-122"/>
                <a:cs typeface="宋体" panose="02010600030101010101" pitchFamily="2" charset="-122"/>
              </a:rPr>
              <a:t>S</a:t>
            </a:r>
            <a:r>
              <a:rPr lang="en-US" altLang="zh-CN" sz="2400" baseline="-25000" dirty="0">
                <a:latin typeface="宋体" panose="02010600030101010101" pitchFamily="2" charset="-122"/>
                <a:ea typeface="宋体" panose="02010600030101010101" pitchFamily="2" charset="-122"/>
                <a:cs typeface="宋体" panose="02010600030101010101" pitchFamily="2" charset="-122"/>
              </a:rPr>
              <a:t>n</a:t>
            </a:r>
            <a:r>
              <a:rPr lang="en-US" altLang="zh-CN" sz="2400" dirty="0">
                <a:latin typeface="宋体" panose="02010600030101010101" pitchFamily="2" charset="-122"/>
                <a:ea typeface="宋体" panose="02010600030101010101" pitchFamily="2" charset="-122"/>
                <a:cs typeface="宋体" panose="02010600030101010101" pitchFamily="2" charset="-122"/>
              </a:rPr>
              <a:t>=T</a:t>
            </a:r>
            <a:r>
              <a:rPr lang="en-US" altLang="zh-CN" sz="2400" baseline="-25000" dirty="0">
                <a:latin typeface="宋体" panose="02010600030101010101" pitchFamily="2" charset="-122"/>
                <a:ea typeface="宋体" panose="02010600030101010101" pitchFamily="2" charset="-122"/>
                <a:cs typeface="宋体" panose="02010600030101010101" pitchFamily="2" charset="-122"/>
              </a:rPr>
              <a:t>n</a:t>
            </a:r>
            <a:r>
              <a:rPr lang="en-US" altLang="zh-CN" sz="2400" dirty="0">
                <a:latin typeface="宋体" panose="02010600030101010101" pitchFamily="2" charset="-122"/>
                <a:ea typeface="宋体" panose="02010600030101010101" pitchFamily="2" charset="-122"/>
                <a:cs typeface="宋体" panose="02010600030101010101" pitchFamily="2" charset="-122"/>
              </a:rPr>
              <a:t>=S</a:t>
            </a:r>
            <a:r>
              <a:rPr lang="en-US" altLang="zh-CN" sz="2400" baseline="-25000" dirty="0">
                <a:latin typeface="宋体" panose="02010600030101010101" pitchFamily="2" charset="-122"/>
                <a:ea typeface="宋体" panose="02010600030101010101" pitchFamily="2" charset="-122"/>
                <a:cs typeface="宋体" panose="02010600030101010101" pitchFamily="2" charset="-122"/>
              </a:rPr>
              <a:t>i</a:t>
            </a:r>
            <a:r>
              <a:rPr lang="en-US" altLang="zh-CN" sz="2400" dirty="0">
                <a:latin typeface="宋体" panose="02010600030101010101" pitchFamily="2" charset="-122"/>
                <a:ea typeface="宋体" panose="02010600030101010101" pitchFamily="2" charset="-122"/>
                <a:cs typeface="宋体" panose="02010600030101010101" pitchFamily="2" charset="-122"/>
              </a:rPr>
              <a:t>+T</a:t>
            </a:r>
            <a:r>
              <a:rPr lang="en-US" altLang="zh-CN" sz="2400" baseline="-25000" dirty="0">
                <a:latin typeface="宋体" panose="02010600030101010101" pitchFamily="2" charset="-122"/>
                <a:ea typeface="宋体" panose="02010600030101010101" pitchFamily="2" charset="-122"/>
                <a:cs typeface="宋体" panose="02010600030101010101" pitchFamily="2" charset="-122"/>
              </a:rPr>
              <a:t>i+1</a:t>
            </a:r>
            <a:r>
              <a:rPr lang="zh-CN" altLang="zh-CN" sz="2400" dirty="0">
                <a:latin typeface="宋体" panose="02010600030101010101" pitchFamily="2" charset="-122"/>
                <a:ea typeface="宋体" panose="02010600030101010101" pitchFamily="2" charset="-122"/>
                <a:cs typeface="宋体" panose="02010600030101010101" pitchFamily="2" charset="-122"/>
              </a:rPr>
              <a:t>。同样，在搜索的过程中最大化这些约束条件是提高程序效率的关键。</a:t>
            </a:r>
            <a:endParaRPr lang="zh-CN" altLang="zh-CN" sz="2400" dirty="0">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zh-CN" sz="2400" dirty="0">
                <a:latin typeface="宋体" panose="02010600030101010101" pitchFamily="2" charset="-122"/>
                <a:ea typeface="宋体" panose="02010600030101010101" pitchFamily="2" charset="-122"/>
                <a:cs typeface="宋体" panose="02010600030101010101" pitchFamily="2" charset="-122"/>
              </a:rPr>
              <a:t>当任意从已知的数据中取出两个数的时候，会出现两种情况：</a:t>
            </a:r>
            <a:endParaRPr lang="zh-CN" altLang="zh-CN" sz="240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en-US" altLang="zh-CN" sz="2400" u="sng" dirty="0">
                <a:latin typeface="宋体" panose="02010600030101010101" pitchFamily="2" charset="-122"/>
                <a:ea typeface="宋体" panose="02010600030101010101" pitchFamily="2" charset="-122"/>
                <a:cs typeface="宋体" panose="02010600030101010101" pitchFamily="2" charset="-122"/>
              </a:rPr>
              <a:t>1</a:t>
            </a:r>
            <a:r>
              <a:rPr lang="zh-CN" altLang="zh-CN" sz="2400" u="sng" dirty="0">
                <a:latin typeface="宋体" panose="02010600030101010101" pitchFamily="2" charset="-122"/>
                <a:ea typeface="宋体" panose="02010600030101010101" pitchFamily="2" charset="-122"/>
                <a:cs typeface="宋体" panose="02010600030101010101" pitchFamily="2" charset="-122"/>
              </a:rPr>
              <a:t>、两个数同属于</a:t>
            </a:r>
            <a:r>
              <a:rPr lang="en-US" altLang="zh-CN" sz="2400" u="sng" dirty="0">
                <a:latin typeface="宋体" panose="02010600030101010101" pitchFamily="2" charset="-122"/>
                <a:ea typeface="宋体" panose="02010600030101010101" pitchFamily="2" charset="-122"/>
                <a:cs typeface="宋体" panose="02010600030101010101" pitchFamily="2" charset="-122"/>
              </a:rPr>
              <a:t>S</a:t>
            </a:r>
            <a:r>
              <a:rPr lang="en-US" altLang="zh-CN" sz="2400" u="sng" baseline="-25000" dirty="0">
                <a:latin typeface="宋体" panose="02010600030101010101" pitchFamily="2" charset="-122"/>
                <a:ea typeface="宋体" panose="02010600030101010101" pitchFamily="2" charset="-122"/>
                <a:cs typeface="宋体" panose="02010600030101010101" pitchFamily="2" charset="-122"/>
              </a:rPr>
              <a:t>i</a:t>
            </a:r>
            <a:r>
              <a:rPr lang="en-US" altLang="zh-CN" sz="2400" u="sng" dirty="0">
                <a:latin typeface="宋体" panose="02010600030101010101" pitchFamily="2" charset="-122"/>
                <a:ea typeface="宋体" panose="02010600030101010101" pitchFamily="2" charset="-122"/>
                <a:cs typeface="宋体" panose="02010600030101010101" pitchFamily="2" charset="-122"/>
              </a:rPr>
              <a:t>,</a:t>
            </a:r>
            <a:r>
              <a:rPr lang="zh-CN" altLang="zh-CN" sz="2400" u="sng" dirty="0">
                <a:latin typeface="宋体" panose="02010600030101010101" pitchFamily="2" charset="-122"/>
                <a:ea typeface="宋体" panose="02010600030101010101" pitchFamily="2" charset="-122"/>
                <a:cs typeface="宋体" panose="02010600030101010101" pitchFamily="2" charset="-122"/>
              </a:rPr>
              <a:t>或者</a:t>
            </a:r>
            <a:r>
              <a:rPr lang="en-US" altLang="zh-CN" sz="2400" u="sng" dirty="0" err="1">
                <a:latin typeface="宋体" panose="02010600030101010101" pitchFamily="2" charset="-122"/>
                <a:ea typeface="宋体" panose="02010600030101010101" pitchFamily="2" charset="-122"/>
                <a:cs typeface="宋体" panose="02010600030101010101" pitchFamily="2" charset="-122"/>
              </a:rPr>
              <a:t>T</a:t>
            </a:r>
            <a:r>
              <a:rPr lang="en-US" altLang="zh-CN" sz="2400" u="sng" baseline="-25000" dirty="0" err="1">
                <a:latin typeface="宋体" panose="02010600030101010101" pitchFamily="2" charset="-122"/>
                <a:ea typeface="宋体" panose="02010600030101010101" pitchFamily="2" charset="-122"/>
                <a:cs typeface="宋体" panose="02010600030101010101" pitchFamily="2" charset="-122"/>
              </a:rPr>
              <a:t>i</a:t>
            </a:r>
            <a:endParaRPr lang="en-US" altLang="zh-CN" sz="2400" u="sng" baseline="-25000" dirty="0">
              <a:latin typeface="宋体" panose="02010600030101010101" pitchFamily="2" charset="-122"/>
              <a:ea typeface="宋体" panose="02010600030101010101" pitchFamily="2" charset="-122"/>
              <a:cs typeface="宋体" panose="02010600030101010101" pitchFamily="2" charset="-122"/>
            </a:endParaRPr>
          </a:p>
          <a:p>
            <a:pPr indent="0">
              <a:buNone/>
            </a:pPr>
            <a:endParaRPr lang="en-US" altLang="zh-CN" sz="2400" baseline="-25000" dirty="0">
              <a:latin typeface="宋体" panose="02010600030101010101" pitchFamily="2" charset="-122"/>
              <a:ea typeface="宋体" panose="02010600030101010101" pitchFamily="2" charset="-122"/>
              <a:cs typeface="宋体" panose="02010600030101010101" pitchFamily="2" charset="-122"/>
            </a:endParaRPr>
          </a:p>
          <a:p>
            <a:pPr indent="0">
              <a:buNone/>
            </a:pPr>
            <a:endParaRPr lang="en-US" altLang="zh-CN" sz="2400" baseline="-25000" dirty="0">
              <a:latin typeface="宋体" panose="02010600030101010101" pitchFamily="2" charset="-122"/>
              <a:ea typeface="宋体" panose="02010600030101010101" pitchFamily="2" charset="-122"/>
              <a:cs typeface="宋体" panose="02010600030101010101" pitchFamily="2" charset="-122"/>
            </a:endParaRPr>
          </a:p>
          <a:p>
            <a:pPr indent="0">
              <a:buNone/>
            </a:pPr>
            <a:endParaRPr lang="en-US" altLang="zh-CN" sz="2400" baseline="-2500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en-US" altLang="zh-CN" sz="2400" u="sng" dirty="0">
                <a:latin typeface="宋体" panose="02010600030101010101" pitchFamily="2" charset="-122"/>
                <a:ea typeface="宋体" panose="02010600030101010101" pitchFamily="2" charset="-122"/>
                <a:cs typeface="宋体" panose="02010600030101010101" pitchFamily="2" charset="-122"/>
              </a:rPr>
              <a:t>2</a:t>
            </a:r>
            <a:r>
              <a:rPr lang="zh-CN" altLang="zh-CN" sz="2400" u="sng" dirty="0">
                <a:latin typeface="宋体" panose="02010600030101010101" pitchFamily="2" charset="-122"/>
                <a:ea typeface="宋体" panose="02010600030101010101" pitchFamily="2" charset="-122"/>
                <a:cs typeface="宋体" panose="02010600030101010101" pitchFamily="2" charset="-122"/>
              </a:rPr>
              <a:t>、两数分别属于</a:t>
            </a:r>
            <a:r>
              <a:rPr lang="en-US" altLang="zh-CN" sz="2400" u="sng" dirty="0" err="1">
                <a:latin typeface="宋体" panose="02010600030101010101" pitchFamily="2" charset="-122"/>
                <a:ea typeface="宋体" panose="02010600030101010101" pitchFamily="2" charset="-122"/>
                <a:cs typeface="宋体" panose="02010600030101010101" pitchFamily="2" charset="-122"/>
              </a:rPr>
              <a:t>T</a:t>
            </a:r>
            <a:r>
              <a:rPr lang="en-US" altLang="zh-CN" sz="2400" u="sng" baseline="-25000" dirty="0" err="1">
                <a:latin typeface="宋体" panose="02010600030101010101" pitchFamily="2" charset="-122"/>
                <a:ea typeface="宋体" panose="02010600030101010101" pitchFamily="2" charset="-122"/>
                <a:cs typeface="宋体" panose="02010600030101010101" pitchFamily="2" charset="-122"/>
              </a:rPr>
              <a:t>i</a:t>
            </a:r>
            <a:r>
              <a:rPr lang="zh-CN" altLang="zh-CN" sz="2400" u="sng" dirty="0">
                <a:latin typeface="宋体" panose="02010600030101010101" pitchFamily="2" charset="-122"/>
                <a:ea typeface="宋体" panose="02010600030101010101" pitchFamily="2" charset="-122"/>
                <a:cs typeface="宋体" panose="02010600030101010101" pitchFamily="2" charset="-122"/>
              </a:rPr>
              <a:t>和</a:t>
            </a:r>
            <a:r>
              <a:rPr lang="en-US" altLang="zh-CN" sz="2400" u="sng" dirty="0">
                <a:latin typeface="宋体" panose="02010600030101010101" pitchFamily="2" charset="-122"/>
                <a:ea typeface="宋体" panose="02010600030101010101" pitchFamily="2" charset="-122"/>
                <a:cs typeface="宋体" panose="02010600030101010101" pitchFamily="2" charset="-122"/>
              </a:rPr>
              <a:t>S</a:t>
            </a:r>
            <a:r>
              <a:rPr lang="en-US" altLang="zh-CN" sz="2400" u="sng" baseline="-25000" dirty="0">
                <a:latin typeface="宋体" panose="02010600030101010101" pitchFamily="2" charset="-122"/>
                <a:ea typeface="宋体" panose="02010600030101010101" pitchFamily="2" charset="-122"/>
                <a:cs typeface="宋体" panose="02010600030101010101" pitchFamily="2" charset="-122"/>
              </a:rPr>
              <a:t>i</a:t>
            </a:r>
            <a:endParaRPr lang="en-US" altLang="zh-CN" sz="2400" u="sng"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6" name="对象 5"/>
          <p:cNvGraphicFramePr>
            <a:graphicFrameLocks noChangeAspect="1"/>
          </p:cNvGraphicFramePr>
          <p:nvPr/>
        </p:nvGraphicFramePr>
        <p:xfrm>
          <a:off x="1322750" y="5491996"/>
          <a:ext cx="7309269" cy="619058"/>
        </p:xfrm>
        <a:graphic>
          <a:graphicData uri="http://schemas.openxmlformats.org/presentationml/2006/ole">
            <mc:AlternateContent xmlns:mc="http://schemas.openxmlformats.org/markup-compatibility/2006">
              <mc:Choice xmlns:v="urn:schemas-microsoft-com:vml" Requires="v">
                <p:oleObj spid="_x0000_s4106" name="BMP 图像" r:id="rId1" imgW="2971800" imgH="374650" progId="Paint.Picture">
                  <p:embed/>
                </p:oleObj>
              </mc:Choice>
              <mc:Fallback>
                <p:oleObj name="BMP 图像" r:id="rId1" imgW="2971800" imgH="374650" progId="Paint.Picture">
                  <p:embed/>
                  <p:pic>
                    <p:nvPicPr>
                      <p:cNvPr id="0" name="对象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750" y="5491996"/>
                        <a:ext cx="7309269" cy="619058"/>
                      </a:xfrm>
                      <a:prstGeom prst="rect">
                        <a:avLst/>
                      </a:prstGeom>
                      <a:noFill/>
                      <a:ln>
                        <a:noFill/>
                      </a:ln>
                    </p:spPr>
                  </p:pic>
                </p:oleObj>
              </mc:Fallback>
            </mc:AlternateContent>
          </a:graphicData>
        </a:graphic>
      </p:graphicFrame>
      <p:pic>
        <p:nvPicPr>
          <p:cNvPr id="8" name="图片 7"/>
          <p:cNvPicPr/>
          <p:nvPr/>
        </p:nvPicPr>
        <p:blipFill rotWithShape="1">
          <a:blip r:embed="rId3">
            <a:extLst>
              <a:ext uri="{28A0092B-C50C-407E-A947-70E740481C1C}">
                <a14:useLocalDpi xmlns:a14="http://schemas.microsoft.com/office/drawing/2010/main" val="0"/>
              </a:ext>
            </a:extLst>
          </a:blip>
          <a:srcRect t="29250" b="8812"/>
          <a:stretch>
            <a:fillRect/>
          </a:stretch>
        </p:blipFill>
        <p:spPr bwMode="auto">
          <a:xfrm>
            <a:off x="1110660" y="4272605"/>
            <a:ext cx="7309269" cy="619058"/>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8150" y="1316355"/>
            <a:ext cx="8076565" cy="4597400"/>
          </a:xfrm>
          <a:prstGeom prst="rect">
            <a:avLst/>
          </a:prstGeom>
          <a:noFill/>
          <a:ln>
            <a:noFill/>
          </a:ln>
        </p:spPr>
        <p:txBody>
          <a:bodyPr>
            <a:noAutofit/>
          </a:bodyPr>
          <a:lstStyle/>
          <a:p>
            <a:pPr indent="457200">
              <a:buNone/>
            </a:pPr>
            <a:r>
              <a:rPr lang="zh-CN" altLang="zh-CN" sz="2400" dirty="0">
                <a:latin typeface="楷体" panose="02010609060101010101" charset="-122"/>
                <a:ea typeface="楷体" panose="02010609060101010101" charset="-122"/>
              </a:rPr>
              <a:t>当两数同属于</a:t>
            </a:r>
            <a:r>
              <a:rPr lang="en-US" altLang="zh-CN" sz="2400" dirty="0">
                <a:latin typeface="楷体" panose="02010609060101010101" charset="-122"/>
                <a:ea typeface="楷体" panose="02010609060101010101" charset="-122"/>
              </a:rPr>
              <a:t>S</a:t>
            </a:r>
            <a:r>
              <a:rPr lang="en-US" altLang="zh-CN" sz="2400" baseline="-25000" dirty="0">
                <a:latin typeface="楷体" panose="02010609060101010101" charset="-122"/>
                <a:ea typeface="楷体" panose="02010609060101010101" charset="-122"/>
              </a:rPr>
              <a:t>i</a:t>
            </a:r>
            <a:r>
              <a:rPr lang="zh-CN" altLang="zh-CN" sz="2400" dirty="0">
                <a:latin typeface="楷体" panose="02010609060101010101" charset="-122"/>
                <a:ea typeface="楷体" panose="02010609060101010101" charset="-122"/>
              </a:rPr>
              <a:t>或者</a:t>
            </a:r>
            <a:r>
              <a:rPr lang="en-US" altLang="zh-CN" sz="2400" dirty="0" err="1">
                <a:latin typeface="楷体" panose="02010609060101010101" charset="-122"/>
                <a:ea typeface="楷体" panose="02010609060101010101" charset="-122"/>
              </a:rPr>
              <a:t>T</a:t>
            </a:r>
            <a:r>
              <a:rPr lang="en-US" altLang="zh-CN" sz="2400" baseline="-25000" dirty="0" err="1">
                <a:latin typeface="楷体" panose="02010609060101010101" charset="-122"/>
                <a:ea typeface="楷体" panose="02010609060101010101" charset="-122"/>
              </a:rPr>
              <a:t>i</a:t>
            </a:r>
            <a:r>
              <a:rPr lang="zh-CN" altLang="zh-CN" sz="2400" dirty="0">
                <a:latin typeface="楷体" panose="02010609060101010101" charset="-122"/>
                <a:ea typeface="楷体" panose="02010609060101010101" charset="-122"/>
              </a:rPr>
              <a:t>时，两个数之差，就是图中</a:t>
            </a:r>
            <a:r>
              <a:rPr lang="en-US" altLang="zh-CN" sz="2400" dirty="0" err="1">
                <a:latin typeface="楷体" panose="02010609060101010101" charset="-122"/>
                <a:ea typeface="楷体" panose="02010609060101010101" charset="-122"/>
              </a:rPr>
              <a:t>Sj</a:t>
            </a:r>
            <a:r>
              <a:rPr lang="en-US" altLang="zh-CN" sz="2400" dirty="0">
                <a:latin typeface="楷体" panose="02010609060101010101" charset="-122"/>
                <a:ea typeface="楷体" panose="02010609060101010101" charset="-122"/>
              </a:rPr>
              <a:t>-Si</a:t>
            </a:r>
            <a:r>
              <a:rPr lang="zh-CN" altLang="zh-CN" sz="2400" dirty="0">
                <a:latin typeface="楷体" panose="02010609060101010101" charset="-122"/>
                <a:ea typeface="楷体" panose="02010609060101010101" charset="-122"/>
              </a:rPr>
              <a:t>那一段，而当</a:t>
            </a:r>
            <a:r>
              <a:rPr lang="en-US" altLang="zh-CN" sz="2400" dirty="0">
                <a:latin typeface="楷体" panose="02010609060101010101" charset="-122"/>
                <a:ea typeface="楷体" panose="02010609060101010101" charset="-122"/>
              </a:rPr>
              <a:t>j=i+1</a:t>
            </a:r>
            <a:r>
              <a:rPr lang="zh-CN" altLang="zh-CN" sz="2400" dirty="0">
                <a:latin typeface="楷体" panose="02010609060101010101" charset="-122"/>
                <a:ea typeface="楷体" panose="02010609060101010101" charset="-122"/>
              </a:rPr>
              <a:t>时，</a:t>
            </a:r>
            <a:r>
              <a:rPr lang="en-US" altLang="zh-CN" sz="2400" dirty="0" err="1">
                <a:latin typeface="楷体" panose="02010609060101010101" charset="-122"/>
                <a:ea typeface="楷体" panose="02010609060101010101" charset="-122"/>
              </a:rPr>
              <a:t>Sj</a:t>
            </a:r>
            <a:r>
              <a:rPr lang="en-US" altLang="zh-CN" sz="2400" dirty="0">
                <a:latin typeface="楷体" panose="02010609060101010101" charset="-122"/>
                <a:ea typeface="楷体" panose="02010609060101010101" charset="-122"/>
              </a:rPr>
              <a:t>-Si</a:t>
            </a:r>
            <a:r>
              <a:rPr lang="zh-CN" altLang="zh-CN" sz="2400" dirty="0">
                <a:latin typeface="楷体" panose="02010609060101010101" charset="-122"/>
                <a:ea typeface="楷体" panose="02010609060101010101" charset="-122"/>
              </a:rPr>
              <a:t>必然属于题目给出的集合Ｓ。由此，当每次得到一个数</a:t>
            </a:r>
            <a:r>
              <a:rPr lang="en-US" altLang="zh-CN" sz="2400" dirty="0">
                <a:latin typeface="楷体" panose="02010609060101010101" charset="-122"/>
                <a:ea typeface="楷体" panose="02010609060101010101" charset="-122"/>
              </a:rPr>
              <a:t>Si</a:t>
            </a:r>
            <a:r>
              <a:rPr lang="zh-CN" altLang="zh-CN" sz="2400" dirty="0">
                <a:latin typeface="楷体" panose="02010609060101010101" charset="-122"/>
                <a:ea typeface="楷体" panose="02010609060101010101" charset="-122"/>
              </a:rPr>
              <a:t>或者</a:t>
            </a:r>
            <a:r>
              <a:rPr lang="en-US" altLang="zh-CN" sz="2400" dirty="0" err="1">
                <a:latin typeface="楷体" panose="02010609060101010101" charset="-122"/>
                <a:ea typeface="楷体" panose="02010609060101010101" charset="-122"/>
              </a:rPr>
              <a:t>Ti</a:t>
            </a:r>
            <a:r>
              <a:rPr lang="zh-CN" altLang="zh-CN" sz="2400" dirty="0">
                <a:latin typeface="楷体" panose="02010609060101010101" charset="-122"/>
                <a:ea typeface="楷体" panose="02010609060101010101" charset="-122"/>
              </a:rPr>
              <a:t>时，</a:t>
            </a:r>
            <a:r>
              <a:rPr lang="zh-CN" altLang="en-US" sz="2400" dirty="0">
                <a:latin typeface="楷体" panose="02010609060101010101" charset="-122"/>
                <a:ea typeface="楷体" panose="02010609060101010101" charset="-122"/>
              </a:rPr>
              <a:t>若</a:t>
            </a:r>
            <a:r>
              <a:rPr lang="zh-CN" altLang="zh-CN" sz="2400" dirty="0">
                <a:latin typeface="楷体" panose="02010609060101010101" charset="-122"/>
                <a:ea typeface="楷体" panose="02010609060101010101" charset="-122"/>
              </a:rPr>
              <a:t>已知</a:t>
            </a:r>
            <a:r>
              <a:rPr lang="en-US" altLang="zh-CN" sz="2400" dirty="0">
                <a:latin typeface="楷体" panose="02010609060101010101" charset="-122"/>
                <a:ea typeface="楷体" panose="02010609060101010101" charset="-122"/>
              </a:rPr>
              <a:t>S</a:t>
            </a:r>
            <a:r>
              <a:rPr lang="en-US" altLang="zh-CN" sz="2400" baseline="-25000" dirty="0">
                <a:latin typeface="楷体" panose="02010609060101010101" charset="-122"/>
                <a:ea typeface="楷体" panose="02010609060101010101" charset="-122"/>
              </a:rPr>
              <a:t>i-1</a:t>
            </a:r>
            <a:r>
              <a:rPr lang="zh-CN" altLang="zh-CN" sz="2400" dirty="0">
                <a:latin typeface="楷体" panose="02010609060101010101" charset="-122"/>
                <a:ea typeface="楷体" panose="02010609060101010101" charset="-122"/>
              </a:rPr>
              <a:t>或者</a:t>
            </a:r>
            <a:r>
              <a:rPr lang="en-US" altLang="zh-CN" sz="2400" dirty="0">
                <a:latin typeface="楷体" panose="02010609060101010101" charset="-122"/>
                <a:ea typeface="楷体" panose="02010609060101010101" charset="-122"/>
              </a:rPr>
              <a:t>T</a:t>
            </a:r>
            <a:r>
              <a:rPr lang="en-US" altLang="zh-CN" sz="2400" baseline="-25000" dirty="0">
                <a:latin typeface="楷体" panose="02010609060101010101" charset="-122"/>
                <a:ea typeface="楷体" panose="02010609060101010101" charset="-122"/>
              </a:rPr>
              <a:t>i-1</a:t>
            </a:r>
            <a:r>
              <a:rPr lang="zh-CN" altLang="zh-CN" sz="2400" dirty="0">
                <a:latin typeface="楷体" panose="02010609060101010101" charset="-122"/>
                <a:ea typeface="楷体" panose="02010609060101010101" charset="-122"/>
              </a:rPr>
              <a:t>，便能判断此时的</a:t>
            </a:r>
            <a:r>
              <a:rPr lang="en-US" altLang="zh-CN" sz="2400" dirty="0">
                <a:latin typeface="楷体" panose="02010609060101010101" charset="-122"/>
                <a:ea typeface="楷体" panose="02010609060101010101" charset="-122"/>
              </a:rPr>
              <a:t>S</a:t>
            </a:r>
            <a:r>
              <a:rPr lang="en-US" altLang="zh-CN" sz="2400" baseline="-25000" dirty="0">
                <a:latin typeface="楷体" panose="02010609060101010101" charset="-122"/>
                <a:ea typeface="楷体" panose="02010609060101010101" charset="-122"/>
              </a:rPr>
              <a:t>i</a:t>
            </a:r>
            <a:r>
              <a:rPr lang="zh-CN" altLang="zh-CN" sz="2400" dirty="0">
                <a:latin typeface="楷体" panose="02010609060101010101" charset="-122"/>
                <a:ea typeface="楷体" panose="02010609060101010101" charset="-122"/>
              </a:rPr>
              <a:t>或</a:t>
            </a:r>
            <a:r>
              <a:rPr lang="en-US" altLang="zh-CN" sz="2400" dirty="0" err="1">
                <a:latin typeface="楷体" panose="02010609060101010101" charset="-122"/>
                <a:ea typeface="楷体" panose="02010609060101010101" charset="-122"/>
              </a:rPr>
              <a:t>T</a:t>
            </a:r>
            <a:r>
              <a:rPr lang="en-US" altLang="zh-CN" sz="2400" baseline="-25000" dirty="0" err="1">
                <a:latin typeface="楷体" panose="02010609060101010101" charset="-122"/>
                <a:ea typeface="楷体" panose="02010609060101010101" charset="-122"/>
              </a:rPr>
              <a:t>i</a:t>
            </a:r>
            <a:r>
              <a:rPr lang="zh-CN" altLang="zh-CN" sz="2400" dirty="0">
                <a:latin typeface="楷体" panose="02010609060101010101" charset="-122"/>
                <a:ea typeface="楷体" panose="02010609060101010101" charset="-122"/>
              </a:rPr>
              <a:t>是否合法。所以在搜索中尽可能利用</a:t>
            </a:r>
            <a:r>
              <a:rPr lang="en-US" altLang="zh-CN" sz="2400" dirty="0">
                <a:latin typeface="楷体" panose="02010609060101010101" charset="-122"/>
                <a:ea typeface="楷体" panose="02010609060101010101" charset="-122"/>
              </a:rPr>
              <a:t>S</a:t>
            </a:r>
            <a:r>
              <a:rPr lang="en-US" altLang="zh-CN" sz="2400" baseline="-25000" dirty="0">
                <a:latin typeface="楷体" panose="02010609060101010101" charset="-122"/>
                <a:ea typeface="楷体" panose="02010609060101010101" charset="-122"/>
              </a:rPr>
              <a:t>i-1</a:t>
            </a:r>
            <a:r>
              <a:rPr lang="zh-CN" altLang="zh-CN" sz="2400" dirty="0">
                <a:latin typeface="楷体" panose="02010609060101010101" charset="-122"/>
                <a:ea typeface="楷体" panose="02010609060101010101" charset="-122"/>
              </a:rPr>
              <a:t>和</a:t>
            </a:r>
            <a:r>
              <a:rPr lang="en-US" altLang="zh-CN" sz="2400" dirty="0">
                <a:latin typeface="楷体" panose="02010609060101010101" charset="-122"/>
                <a:ea typeface="楷体" panose="02010609060101010101" charset="-122"/>
              </a:rPr>
              <a:t>T</a:t>
            </a:r>
            <a:r>
              <a:rPr lang="en-US" altLang="zh-CN" sz="2400" baseline="-25000" dirty="0">
                <a:latin typeface="楷体" panose="02010609060101010101" charset="-122"/>
                <a:ea typeface="楷体" panose="02010609060101010101" charset="-122"/>
              </a:rPr>
              <a:t>i-1</a:t>
            </a:r>
            <a:r>
              <a:rPr lang="zh-CN" altLang="zh-CN" sz="2400" dirty="0">
                <a:latin typeface="楷体" panose="02010609060101010101" charset="-122"/>
                <a:ea typeface="楷体" panose="02010609060101010101" charset="-122"/>
              </a:rPr>
              <a:t>推得</a:t>
            </a:r>
            <a:r>
              <a:rPr lang="en-US" altLang="zh-CN" sz="2400" dirty="0">
                <a:latin typeface="楷体" panose="02010609060101010101" charset="-122"/>
                <a:ea typeface="楷体" panose="02010609060101010101" charset="-122"/>
              </a:rPr>
              <a:t>S</a:t>
            </a:r>
            <a:r>
              <a:rPr lang="en-US" altLang="zh-CN" sz="2400" baseline="-25000" dirty="0">
                <a:latin typeface="楷体" panose="02010609060101010101" charset="-122"/>
                <a:ea typeface="楷体" panose="02010609060101010101" charset="-122"/>
              </a:rPr>
              <a:t>i</a:t>
            </a:r>
            <a:r>
              <a:rPr lang="zh-CN" altLang="zh-CN" sz="2400" dirty="0">
                <a:latin typeface="楷体" panose="02010609060101010101" charset="-122"/>
                <a:ea typeface="楷体" panose="02010609060101010101" charset="-122"/>
              </a:rPr>
              <a:t>和</a:t>
            </a:r>
            <a:r>
              <a:rPr lang="en-US" altLang="zh-CN" sz="2400" dirty="0" err="1">
                <a:latin typeface="楷体" panose="02010609060101010101" charset="-122"/>
                <a:ea typeface="楷体" panose="02010609060101010101" charset="-122"/>
              </a:rPr>
              <a:t>T</a:t>
            </a:r>
            <a:r>
              <a:rPr lang="en-US" altLang="zh-CN" sz="2400" baseline="-25000" dirty="0" err="1">
                <a:latin typeface="楷体" panose="02010609060101010101" charset="-122"/>
                <a:ea typeface="楷体" panose="02010609060101010101" charset="-122"/>
              </a:rPr>
              <a:t>i</a:t>
            </a:r>
            <a:r>
              <a:rPr lang="zh-CN" altLang="zh-CN" sz="2400" dirty="0">
                <a:latin typeface="楷体" panose="02010609060101010101" charset="-122"/>
                <a:ea typeface="楷体" panose="02010609060101010101" charset="-122"/>
              </a:rPr>
              <a:t>的可能取值，便能尽可能利用题目的约束条件。</a:t>
            </a:r>
            <a:endParaRPr lang="zh-CN" altLang="zh-CN" sz="2400" dirty="0">
              <a:latin typeface="楷体" panose="02010609060101010101" charset="-122"/>
              <a:ea typeface="楷体" panose="02010609060101010101" charset="-122"/>
            </a:endParaRPr>
          </a:p>
          <a:p>
            <a:pPr indent="457200">
              <a:buNone/>
            </a:pPr>
            <a:r>
              <a:rPr lang="zh-CN" altLang="zh-CN" sz="2400" dirty="0">
                <a:latin typeface="楷体" panose="02010609060101010101" charset="-122"/>
                <a:ea typeface="楷体" panose="02010609060101010101" charset="-122"/>
              </a:rPr>
              <a:t>因为题目的约束条件集中在</a:t>
            </a:r>
            <a:r>
              <a:rPr lang="en-US" altLang="zh-CN" sz="2400" dirty="0">
                <a:latin typeface="楷体" panose="02010609060101010101" charset="-122"/>
                <a:ea typeface="楷体" panose="02010609060101010101" charset="-122"/>
              </a:rPr>
              <a:t>S</a:t>
            </a:r>
            <a:r>
              <a:rPr lang="en-US" altLang="zh-CN" sz="2400" baseline="-25000" dirty="0">
                <a:latin typeface="楷体" panose="02010609060101010101" charset="-122"/>
                <a:ea typeface="楷体" panose="02010609060101010101" charset="-122"/>
              </a:rPr>
              <a:t>i</a:t>
            </a:r>
            <a:r>
              <a:rPr lang="zh-CN" altLang="zh-CN" sz="2400" dirty="0">
                <a:latin typeface="楷体" panose="02010609060101010101" charset="-122"/>
                <a:ea typeface="楷体" panose="02010609060101010101" charset="-122"/>
              </a:rPr>
              <a:t>和</a:t>
            </a:r>
            <a:r>
              <a:rPr lang="en-US" altLang="zh-CN" sz="2400" dirty="0" err="1">
                <a:latin typeface="楷体" panose="02010609060101010101" charset="-122"/>
                <a:ea typeface="楷体" panose="02010609060101010101" charset="-122"/>
              </a:rPr>
              <a:t>T</a:t>
            </a:r>
            <a:r>
              <a:rPr lang="en-US" altLang="zh-CN" sz="2400" baseline="-25000" dirty="0" err="1">
                <a:latin typeface="楷体" panose="02010609060101010101" charset="-122"/>
                <a:ea typeface="楷体" panose="02010609060101010101" charset="-122"/>
              </a:rPr>
              <a:t>i</a:t>
            </a:r>
            <a:r>
              <a:rPr lang="zh-CN" altLang="zh-CN" sz="2400" dirty="0">
                <a:latin typeface="楷体" panose="02010609060101010101" charset="-122"/>
                <a:ea typeface="楷体" panose="02010609060101010101" charset="-122"/>
              </a:rPr>
              <a:t>中，我们改变搜索的对象，不再搜索原数列中每个数的值，而是搜索给出的数中出现在</a:t>
            </a:r>
            <a:r>
              <a:rPr lang="en-US" altLang="zh-CN" sz="2400" dirty="0">
                <a:latin typeface="楷体" panose="02010609060101010101" charset="-122"/>
                <a:ea typeface="楷体" panose="02010609060101010101" charset="-122"/>
              </a:rPr>
              <a:t>S</a:t>
            </a:r>
            <a:r>
              <a:rPr lang="en-US" altLang="zh-CN" sz="2400" baseline="-25000" dirty="0">
                <a:latin typeface="楷体" panose="02010609060101010101" charset="-122"/>
                <a:ea typeface="楷体" panose="02010609060101010101" charset="-122"/>
              </a:rPr>
              <a:t>i</a:t>
            </a:r>
            <a:r>
              <a:rPr lang="zh-CN" altLang="zh-CN" sz="2400" dirty="0">
                <a:latin typeface="楷体" panose="02010609060101010101" charset="-122"/>
                <a:ea typeface="楷体" panose="02010609060101010101" charset="-122"/>
              </a:rPr>
              <a:t>或者</a:t>
            </a:r>
            <a:r>
              <a:rPr lang="en-US" altLang="zh-CN" sz="2400" dirty="0" err="1">
                <a:latin typeface="楷体" panose="02010609060101010101" charset="-122"/>
                <a:ea typeface="楷体" panose="02010609060101010101" charset="-122"/>
              </a:rPr>
              <a:t>T</a:t>
            </a:r>
            <a:r>
              <a:rPr lang="en-US" altLang="zh-CN" sz="2400" baseline="-25000" dirty="0" err="1">
                <a:latin typeface="楷体" panose="02010609060101010101" charset="-122"/>
                <a:ea typeface="楷体" panose="02010609060101010101" charset="-122"/>
              </a:rPr>
              <a:t>i</a:t>
            </a:r>
            <a:r>
              <a:rPr lang="zh-CN" altLang="zh-CN" sz="2400" dirty="0">
                <a:latin typeface="楷体" panose="02010609060101010101" charset="-122"/>
                <a:ea typeface="楷体" panose="02010609060101010101" charset="-122"/>
              </a:rPr>
              <a:t>中的位置。又由于约束条件中得出的</a:t>
            </a:r>
            <a:r>
              <a:rPr lang="en-US" altLang="zh-CN" sz="2400" dirty="0">
                <a:latin typeface="楷体" panose="02010609060101010101" charset="-122"/>
                <a:ea typeface="楷体" panose="02010609060101010101" charset="-122"/>
              </a:rPr>
              <a:t>S</a:t>
            </a:r>
            <a:r>
              <a:rPr lang="en-US" altLang="zh-CN" sz="2400" baseline="-25000" dirty="0">
                <a:latin typeface="楷体" panose="02010609060101010101" charset="-122"/>
                <a:ea typeface="楷体" panose="02010609060101010101" charset="-122"/>
              </a:rPr>
              <a:t>i+1</a:t>
            </a:r>
            <a:r>
              <a:rPr lang="zh-CN" altLang="zh-CN" sz="2400" dirty="0">
                <a:latin typeface="楷体" panose="02010609060101010101" charset="-122"/>
                <a:ea typeface="楷体" panose="02010609060101010101" charset="-122"/>
              </a:rPr>
              <a:t>与</a:t>
            </a:r>
            <a:r>
              <a:rPr lang="en-US" altLang="zh-CN" sz="2400" dirty="0">
                <a:latin typeface="楷体" panose="02010609060101010101" charset="-122"/>
                <a:ea typeface="楷体" panose="02010609060101010101" charset="-122"/>
              </a:rPr>
              <a:t>S</a:t>
            </a:r>
            <a:r>
              <a:rPr lang="en-US" altLang="zh-CN" sz="2400" baseline="-25000" dirty="0">
                <a:latin typeface="楷体" panose="02010609060101010101" charset="-122"/>
                <a:ea typeface="楷体" panose="02010609060101010101" charset="-122"/>
              </a:rPr>
              <a:t>i</a:t>
            </a:r>
            <a:r>
              <a:rPr lang="zh-CN" altLang="zh-CN" sz="2400" dirty="0">
                <a:latin typeface="楷体" panose="02010609060101010101" charset="-122"/>
                <a:ea typeface="楷体" panose="02010609060101010101" charset="-122"/>
              </a:rPr>
              <a:t>的约束关系，</a:t>
            </a:r>
            <a:r>
              <a:rPr lang="zh-CN" altLang="en-US" sz="2400" dirty="0">
                <a:latin typeface="楷体" panose="02010609060101010101" charset="-122"/>
                <a:ea typeface="楷体" panose="02010609060101010101" charset="-122"/>
              </a:rPr>
              <a:t>所以可</a:t>
            </a:r>
            <a:r>
              <a:rPr lang="zh-CN" altLang="zh-CN" sz="2400" dirty="0">
                <a:latin typeface="楷体" panose="02010609060101010101" charset="-122"/>
                <a:ea typeface="楷体" panose="02010609060101010101" charset="-122"/>
              </a:rPr>
              <a:t>在搜索中按照</a:t>
            </a:r>
            <a:r>
              <a:rPr lang="en-US" altLang="zh-CN" sz="2400" dirty="0">
                <a:latin typeface="楷体" panose="02010609060101010101" charset="-122"/>
                <a:ea typeface="楷体" panose="02010609060101010101" charset="-122"/>
              </a:rPr>
              <a:t>S</a:t>
            </a:r>
            <a:r>
              <a:rPr lang="en-US" altLang="zh-CN" sz="2400" baseline="-25000" dirty="0">
                <a:latin typeface="楷体" panose="02010609060101010101" charset="-122"/>
                <a:ea typeface="楷体" panose="02010609060101010101" charset="-122"/>
              </a:rPr>
              <a:t>i</a:t>
            </a:r>
            <a:r>
              <a:rPr lang="zh-CN" altLang="zh-CN" sz="2400" dirty="0">
                <a:latin typeface="楷体" panose="02010609060101010101" charset="-122"/>
                <a:ea typeface="楷体" panose="02010609060101010101" charset="-122"/>
              </a:rPr>
              <a:t>和</a:t>
            </a:r>
            <a:r>
              <a:rPr lang="en-US" altLang="zh-CN" sz="2400" dirty="0" err="1">
                <a:latin typeface="楷体" panose="02010609060101010101" charset="-122"/>
                <a:ea typeface="楷体" panose="02010609060101010101" charset="-122"/>
              </a:rPr>
              <a:t>T</a:t>
            </a:r>
            <a:r>
              <a:rPr lang="en-US" altLang="zh-CN" sz="2400" baseline="-25000" dirty="0" err="1">
                <a:latin typeface="楷体" panose="02010609060101010101" charset="-122"/>
                <a:ea typeface="楷体" panose="02010609060101010101" charset="-122"/>
              </a:rPr>
              <a:t>i</a:t>
            </a:r>
            <a:r>
              <a:rPr lang="zh-CN" altLang="zh-CN" sz="2400" dirty="0">
                <a:latin typeface="楷体" panose="02010609060101010101" charset="-122"/>
                <a:ea typeface="楷体" panose="02010609060101010101" charset="-122"/>
              </a:rPr>
              <a:t>递增或者递减的顺序进行搜索。</a:t>
            </a:r>
            <a:endParaRPr lang="zh-CN" altLang="zh-CN" sz="2400" dirty="0">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6395" y="1351915"/>
            <a:ext cx="8278495" cy="4547870"/>
          </a:xfrm>
          <a:prstGeom prst="rect">
            <a:avLst/>
          </a:prstGeom>
          <a:noFill/>
          <a:ln>
            <a:noFill/>
          </a:ln>
        </p:spPr>
        <p:txBody>
          <a:bodyPr>
            <a:noAutofit/>
          </a:bodyPr>
          <a:lstStyle/>
          <a:p>
            <a:pPr marL="342900" indent="-342900">
              <a:buFont typeface="Arial" panose="020B0604020202020204" pitchFamily="34" charset="0"/>
              <a:buChar char="•"/>
            </a:pPr>
            <a:r>
              <a:rPr lang="zh-CN" altLang="zh-CN" sz="2400" dirty="0">
                <a:latin typeface="楷体" panose="02010609060101010101" charset="-122"/>
                <a:ea typeface="楷体" panose="02010609060101010101" charset="-122"/>
              </a:rPr>
              <a:t>例如，对于数据：</a:t>
            </a:r>
            <a:r>
              <a:rPr lang="en-US" altLang="zh-CN" sz="2400" dirty="0">
                <a:latin typeface="楷体" panose="02010609060101010101" charset="-122"/>
                <a:ea typeface="楷体" panose="02010609060101010101" charset="-122"/>
              </a:rPr>
              <a:t>1 1 5 2 5</a:t>
            </a:r>
            <a:r>
              <a:rPr lang="zh-CN" altLang="zh-CN" sz="2400" dirty="0">
                <a:latin typeface="楷体" panose="02010609060101010101" charset="-122"/>
                <a:ea typeface="楷体" panose="02010609060101010101" charset="-122"/>
              </a:rPr>
              <a:t>，由它得到的值为</a:t>
            </a:r>
            <a:endParaRPr lang="zh-CN" altLang="zh-CN" sz="2400" dirty="0">
              <a:latin typeface="楷体" panose="02010609060101010101" charset="-122"/>
              <a:ea typeface="楷体" panose="02010609060101010101" charset="-122"/>
            </a:endParaRPr>
          </a:p>
          <a:p>
            <a:r>
              <a:rPr lang="zh-CN" altLang="zh-CN" sz="2400" dirty="0">
                <a:latin typeface="楷体" panose="02010609060101010101" charset="-122"/>
                <a:ea typeface="楷体" panose="02010609060101010101" charset="-122"/>
              </a:rPr>
              <a:t>　　</a:t>
            </a:r>
            <a:r>
              <a:rPr lang="en-US" altLang="zh-CN" sz="2400" dirty="0">
                <a:latin typeface="楷体" panose="02010609060101010101" charset="-122"/>
                <a:ea typeface="楷体" panose="02010609060101010101" charset="-122"/>
              </a:rPr>
              <a:t>1 2 7 9 14 5 7 12 13 14</a:t>
            </a:r>
            <a:endParaRPr lang="zh-CN" altLang="zh-CN" sz="2400" dirty="0">
              <a:latin typeface="楷体" panose="02010609060101010101" charset="-122"/>
              <a:ea typeface="楷体" panose="02010609060101010101" charset="-122"/>
            </a:endParaRPr>
          </a:p>
          <a:p>
            <a:r>
              <a:rPr lang="en-US" altLang="zh-CN" sz="2400" dirty="0">
                <a:latin typeface="楷体" panose="02010609060101010101" charset="-122"/>
                <a:ea typeface="楷体" panose="02010609060101010101" charset="-122"/>
              </a:rPr>
              <a:t>   </a:t>
            </a:r>
            <a:r>
              <a:rPr lang="zh-CN" altLang="zh-CN" sz="2400" dirty="0">
                <a:latin typeface="楷体" panose="02010609060101010101" charset="-122"/>
                <a:ea typeface="楷体" panose="02010609060101010101" charset="-122"/>
              </a:rPr>
              <a:t>排序后为：</a:t>
            </a:r>
            <a:endParaRPr lang="zh-CN" altLang="zh-CN" sz="2400" dirty="0">
              <a:latin typeface="楷体" panose="02010609060101010101" charset="-122"/>
              <a:ea typeface="楷体" panose="02010609060101010101" charset="-122"/>
            </a:endParaRPr>
          </a:p>
          <a:p>
            <a:r>
              <a:rPr lang="zh-CN" altLang="zh-CN" sz="2400" dirty="0">
                <a:latin typeface="楷体" panose="02010609060101010101" charset="-122"/>
                <a:ea typeface="楷体" panose="02010609060101010101" charset="-122"/>
              </a:rPr>
              <a:t>　　</a:t>
            </a:r>
            <a:r>
              <a:rPr lang="en-US" altLang="zh-CN" sz="2400" dirty="0">
                <a:latin typeface="楷体" panose="02010609060101010101" charset="-122"/>
                <a:ea typeface="楷体" panose="02010609060101010101" charset="-122"/>
              </a:rPr>
              <a:t>1 2 5 7 7 9 12 13 14 14</a:t>
            </a:r>
            <a:endParaRPr lang="zh-CN" altLang="zh-CN" sz="2400" dirty="0">
              <a:latin typeface="楷体" panose="02010609060101010101" charset="-122"/>
              <a:ea typeface="楷体" panose="02010609060101010101" charset="-122"/>
            </a:endParaRPr>
          </a:p>
          <a:p>
            <a:r>
              <a:rPr lang="en-US" altLang="zh-CN" sz="2400" dirty="0">
                <a:latin typeface="楷体" panose="02010609060101010101" charset="-122"/>
                <a:ea typeface="楷体" panose="02010609060101010101" charset="-122"/>
              </a:rPr>
              <a:t>   </a:t>
            </a:r>
            <a:r>
              <a:rPr lang="zh-CN" altLang="zh-CN" sz="2400" dirty="0">
                <a:latin typeface="楷体" panose="02010609060101010101" charset="-122"/>
                <a:ea typeface="楷体" panose="02010609060101010101" charset="-122"/>
              </a:rPr>
              <a:t>最大的两个数为所有数的和，在搜索中不用考虑，去掉</a:t>
            </a:r>
            <a:r>
              <a:rPr lang="en-US" altLang="zh-CN" sz="2400" dirty="0">
                <a:latin typeface="楷体" panose="02010609060101010101" charset="-122"/>
                <a:ea typeface="楷体" panose="02010609060101010101" charset="-122"/>
              </a:rPr>
              <a:t>14</a:t>
            </a:r>
            <a:r>
              <a:rPr lang="zh-CN" altLang="zh-CN" sz="2400" dirty="0">
                <a:latin typeface="楷体" panose="02010609060101010101" charset="-122"/>
                <a:ea typeface="楷体" panose="02010609060101010101" charset="-122"/>
              </a:rPr>
              <a:t>：</a:t>
            </a:r>
            <a:endParaRPr lang="zh-CN" altLang="zh-CN" sz="2400" dirty="0">
              <a:latin typeface="楷体" panose="02010609060101010101" charset="-122"/>
              <a:ea typeface="楷体" panose="02010609060101010101" charset="-122"/>
            </a:endParaRPr>
          </a:p>
          <a:p>
            <a:r>
              <a:rPr lang="zh-CN" altLang="zh-CN" sz="2400" dirty="0">
                <a:latin typeface="楷体" panose="02010609060101010101" charset="-122"/>
                <a:ea typeface="楷体" panose="02010609060101010101" charset="-122"/>
              </a:rPr>
              <a:t>　　</a:t>
            </a:r>
            <a:r>
              <a:rPr lang="en-US" altLang="zh-CN" sz="2400" dirty="0">
                <a:latin typeface="楷体" panose="02010609060101010101" charset="-122"/>
                <a:ea typeface="楷体" panose="02010609060101010101" charset="-122"/>
              </a:rPr>
              <a:t>1 2 5 7 7 9 12 13</a:t>
            </a:r>
            <a:endParaRPr lang="zh-CN" altLang="zh-CN" sz="2400" dirty="0">
              <a:latin typeface="楷体" panose="02010609060101010101" charset="-122"/>
              <a:ea typeface="楷体" panose="02010609060101010101" charset="-122"/>
            </a:endParaRPr>
          </a:p>
          <a:p>
            <a:pPr marL="342900" indent="-342900">
              <a:buFont typeface="Arial" panose="020B0604020202020204" pitchFamily="34" charset="0"/>
              <a:buChar char="•"/>
            </a:pPr>
            <a:r>
              <a:rPr lang="zh-CN" altLang="zh-CN" sz="2400" dirty="0">
                <a:latin typeface="楷体" panose="02010609060101010101" charset="-122"/>
                <a:ea typeface="楷体" panose="02010609060101010101" charset="-122"/>
              </a:rPr>
              <a:t>观察发现，数列中的最小数</a:t>
            </a:r>
            <a:r>
              <a:rPr lang="en-US" altLang="zh-CN" sz="2400" dirty="0">
                <a:latin typeface="楷体" panose="02010609060101010101" charset="-122"/>
                <a:ea typeface="楷体" panose="02010609060101010101" charset="-122"/>
              </a:rPr>
              <a:t>1</a:t>
            </a:r>
            <a:r>
              <a:rPr lang="zh-CN" altLang="zh-CN" sz="2400" dirty="0">
                <a:latin typeface="楷体" panose="02010609060101010101" charset="-122"/>
                <a:ea typeface="楷体" panose="02010609060101010101" charset="-122"/>
              </a:rPr>
              <a:t>，只可能出现在所求数列的头部或者尾部。再假设</a:t>
            </a:r>
            <a:r>
              <a:rPr lang="en-US" altLang="zh-CN" sz="2400" dirty="0">
                <a:latin typeface="楷体" panose="02010609060101010101" charset="-122"/>
                <a:ea typeface="楷体" panose="02010609060101010101" charset="-122"/>
              </a:rPr>
              <a:t>1</a:t>
            </a:r>
            <a:r>
              <a:rPr lang="zh-CN" altLang="zh-CN" sz="2400" dirty="0">
                <a:latin typeface="楷体" panose="02010609060101010101" charset="-122"/>
                <a:ea typeface="楷体" panose="02010609060101010101" charset="-122"/>
              </a:rPr>
              <a:t>的位置已经得到了，去掉它以后，我们再观察剩下的数中最小的数</a:t>
            </a:r>
            <a:r>
              <a:rPr lang="en-US" altLang="zh-CN" sz="2400" dirty="0">
                <a:latin typeface="楷体" panose="02010609060101010101" charset="-122"/>
                <a:ea typeface="楷体" panose="02010609060101010101" charset="-122"/>
              </a:rPr>
              <a:t>2</a:t>
            </a:r>
            <a:r>
              <a:rPr lang="zh-CN" altLang="zh-CN" sz="2400" dirty="0">
                <a:latin typeface="楷体" panose="02010609060101010101" charset="-122"/>
                <a:ea typeface="楷体" panose="02010609060101010101" charset="-122"/>
              </a:rPr>
              <a:t>，显然也只可能在当前状态的头部或者尾部加上一个数得到</a:t>
            </a:r>
            <a:r>
              <a:rPr lang="en-US" altLang="zh-CN" sz="2400" dirty="0">
                <a:latin typeface="楷体" panose="02010609060101010101" charset="-122"/>
                <a:ea typeface="楷体" panose="02010609060101010101" charset="-122"/>
              </a:rPr>
              <a:t>2</a:t>
            </a:r>
            <a:r>
              <a:rPr lang="zh-CN" altLang="zh-CN" sz="2400" dirty="0">
                <a:latin typeface="楷体" panose="02010609060101010101" charset="-122"/>
                <a:ea typeface="楷体" panose="02010609060101010101" charset="-122"/>
              </a:rPr>
              <a:t>。这样，每搜索一个数，都只会将它放在头部和尾部，也就是放入</a:t>
            </a:r>
            <a:r>
              <a:rPr lang="en-US" altLang="zh-CN" sz="2400" dirty="0">
                <a:latin typeface="楷体" panose="02010609060101010101" charset="-122"/>
                <a:ea typeface="楷体" panose="02010609060101010101" charset="-122"/>
              </a:rPr>
              <a:t>S</a:t>
            </a:r>
            <a:r>
              <a:rPr lang="en-US" altLang="zh-CN" sz="2400" baseline="-25000" dirty="0">
                <a:latin typeface="楷体" panose="02010609060101010101" charset="-122"/>
                <a:ea typeface="楷体" panose="02010609060101010101" charset="-122"/>
              </a:rPr>
              <a:t>i</a:t>
            </a:r>
            <a:r>
              <a:rPr lang="zh-CN" altLang="zh-CN" sz="2400" dirty="0">
                <a:latin typeface="楷体" panose="02010609060101010101" charset="-122"/>
                <a:ea typeface="楷体" panose="02010609060101010101" charset="-122"/>
              </a:rPr>
              <a:t>中或者</a:t>
            </a:r>
            <a:r>
              <a:rPr lang="en-US" altLang="zh-CN" sz="2400" dirty="0" err="1">
                <a:latin typeface="楷体" panose="02010609060101010101" charset="-122"/>
                <a:ea typeface="楷体" panose="02010609060101010101" charset="-122"/>
              </a:rPr>
              <a:t>T</a:t>
            </a:r>
            <a:r>
              <a:rPr lang="en-US" altLang="zh-CN" sz="2400" baseline="-25000" dirty="0" err="1">
                <a:latin typeface="楷体" panose="02010609060101010101" charset="-122"/>
                <a:ea typeface="楷体" panose="02010609060101010101" charset="-122"/>
              </a:rPr>
              <a:t>i</a:t>
            </a:r>
            <a:r>
              <a:rPr lang="zh-CN" altLang="zh-CN" sz="2400" dirty="0">
                <a:latin typeface="楷体" panose="02010609060101010101" charset="-122"/>
                <a:ea typeface="楷体" panose="02010609060101010101" charset="-122"/>
              </a:rPr>
              <a:t>中。</a:t>
            </a:r>
            <a:endParaRPr lang="zh-CN" altLang="zh-CN" sz="2400" dirty="0">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en-US" altLang="zh-CN" sz="3600" b="1" dirty="0" smtClean="0">
                <a:solidFill>
                  <a:schemeClr val="accent5">
                    <a:lumMod val="75000"/>
                  </a:schemeClr>
                </a:solidFill>
              </a:rPr>
              <a:t>1.1 </a:t>
            </a:r>
            <a:r>
              <a:rPr lang="zh-CN" altLang="en-US" sz="3600" b="1" dirty="0" smtClean="0">
                <a:solidFill>
                  <a:schemeClr val="accent5">
                    <a:lumMod val="75000"/>
                  </a:schemeClr>
                </a:solidFill>
              </a:rPr>
              <a:t>剪枝</a:t>
            </a:r>
            <a:endParaRPr lang="zh-CN" altLang="en-US" sz="3600" b="1" dirty="0" smtClean="0">
              <a:solidFill>
                <a:schemeClr val="accent5">
                  <a:lumMod val="75000"/>
                </a:schemeClr>
              </a:solidFill>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文本框 2"/>
          <p:cNvSpPr txBox="1"/>
          <p:nvPr/>
        </p:nvSpPr>
        <p:spPr>
          <a:xfrm>
            <a:off x="628650" y="1149985"/>
            <a:ext cx="7686040" cy="5631180"/>
          </a:xfrm>
          <a:prstGeom prst="rect">
            <a:avLst/>
          </a:prstGeom>
          <a:noFill/>
        </p:spPr>
        <p:txBody>
          <a:bodyPr wrap="square" rtlCol="0" anchor="t">
            <a:spAutoFit/>
          </a:bodyPr>
          <a:p>
            <a:r>
              <a:rPr lang="zh-CN" altLang="en-US" sz="2400" b="1">
                <a:latin typeface="宋体" panose="02010600030101010101" pitchFamily="2" charset="-122"/>
                <a:ea typeface="宋体" panose="02010600030101010101" pitchFamily="2" charset="-122"/>
                <a:cs typeface="宋体" panose="02010600030101010101" pitchFamily="2" charset="-122"/>
              </a:rPr>
              <a:t>3.可行性剪枝</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可行性剪枝也叫上下界剪枝，其是指在搜索过程中，及时对当前状态进行检查，</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若发现分支已无法到达递归边界，就执行回溯</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b="1">
                <a:latin typeface="宋体" panose="02010600030101010101" pitchFamily="2" charset="-122"/>
                <a:ea typeface="宋体" panose="02010600030101010101" pitchFamily="2" charset="-122"/>
                <a:cs typeface="宋体" panose="02010600030101010101" pitchFamily="2" charset="-122"/>
              </a:rPr>
              <a:t>4.最优性剪枝</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在最优化问题的搜索过程中，</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若当前花费的代价已超过当前搜索到的最优解</a:t>
            </a:r>
            <a:r>
              <a:rPr lang="zh-CN" altLang="en-US" sz="2400">
                <a:latin typeface="宋体" panose="02010600030101010101" pitchFamily="2" charset="-122"/>
                <a:ea typeface="宋体" panose="02010600030101010101" pitchFamily="2" charset="-122"/>
                <a:cs typeface="宋体" panose="02010600030101010101" pitchFamily="2" charset="-122"/>
              </a:rPr>
              <a:t>，那么无论采取多么优秀的策略到达递归边界，都不可能更新答案，</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此时可以停止对当前分支的搜索进行回溯</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l">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rPr>
              <a:t>5. 记忆化搜索</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algn="l">
              <a:buClrTx/>
              <a:buSzTx/>
              <a:buFontTx/>
            </a:pPr>
            <a:r>
              <a:rPr lang="zh-CN" altLang="en-US" sz="2400" b="1">
                <a:latin typeface="宋体" panose="02010600030101010101" pitchFamily="2" charset="-122"/>
                <a:ea typeface="宋体" panose="02010600030101010101" pitchFamily="2" charset="-122"/>
                <a:cs typeface="宋体" panose="02010600030101010101" pitchFamily="2" charset="-122"/>
              </a:rPr>
              <a:t> </a:t>
            </a:r>
            <a:r>
              <a:rPr lang="en-US" altLang="zh-CN" sz="2400" b="1">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 可以记录每个状态的搜索结果，在重复遍历一个状态是直接检索并返回。</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6395" y="1162685"/>
            <a:ext cx="8413115" cy="4873625"/>
          </a:xfrm>
          <a:prstGeom prst="rect">
            <a:avLst/>
          </a:prstGeom>
          <a:noFill/>
          <a:ln>
            <a:noFill/>
          </a:ln>
        </p:spPr>
        <p:txBody>
          <a:bodyPr>
            <a:noAutofit/>
          </a:bodyPr>
          <a:lstStyle/>
          <a:p>
            <a:pPr marL="285750" indent="-285750">
              <a:buFont typeface="Arial" panose="020B0604020202020204" pitchFamily="34" charset="0"/>
              <a:buChar char="•"/>
            </a:pPr>
            <a:r>
              <a:rPr lang="zh-CN" altLang="zh-CN" sz="2400" dirty="0">
                <a:latin typeface="楷体" panose="02010609060101010101" charset="-122"/>
                <a:ea typeface="楷体" panose="02010609060101010101" charset="-122"/>
              </a:rPr>
              <a:t>推而广之，由小到大对排序的数进行搜索，判断每个数出现在头部还是尾部。此时由原数列的两头向中间搜索。由之前的分析</a:t>
            </a:r>
            <a:r>
              <a:rPr lang="zh-CN" altLang="en-US" sz="2400" dirty="0">
                <a:latin typeface="楷体" panose="02010609060101010101" charset="-122"/>
                <a:ea typeface="楷体" panose="02010609060101010101" charset="-122"/>
              </a:rPr>
              <a:t>可知</a:t>
            </a:r>
            <a:r>
              <a:rPr lang="zh-CN" altLang="zh-CN" sz="2400" dirty="0">
                <a:latin typeface="楷体" panose="02010609060101010101" charset="-122"/>
                <a:ea typeface="楷体" panose="02010609060101010101" charset="-122"/>
              </a:rPr>
              <a:t>，每个数只可能属于</a:t>
            </a:r>
            <a:r>
              <a:rPr lang="en-US" altLang="zh-CN" sz="2400" dirty="0">
                <a:latin typeface="楷体" panose="02010609060101010101" charset="-122"/>
                <a:ea typeface="楷体" panose="02010609060101010101" charset="-122"/>
              </a:rPr>
              <a:t>S</a:t>
            </a:r>
            <a:r>
              <a:rPr lang="en-US" altLang="zh-CN" sz="2400" baseline="-25000" dirty="0">
                <a:latin typeface="楷体" panose="02010609060101010101" charset="-122"/>
                <a:ea typeface="楷体" panose="02010609060101010101" charset="-122"/>
              </a:rPr>
              <a:t>i</a:t>
            </a:r>
            <a:r>
              <a:rPr lang="zh-CN" altLang="zh-CN" sz="2400" dirty="0">
                <a:latin typeface="楷体" panose="02010609060101010101" charset="-122"/>
                <a:ea typeface="楷体" panose="02010609060101010101" charset="-122"/>
              </a:rPr>
              <a:t>和</a:t>
            </a:r>
            <a:r>
              <a:rPr lang="en-US" altLang="zh-CN" sz="2400" dirty="0" err="1">
                <a:latin typeface="楷体" panose="02010609060101010101" charset="-122"/>
                <a:ea typeface="楷体" panose="02010609060101010101" charset="-122"/>
              </a:rPr>
              <a:t>T</a:t>
            </a:r>
            <a:r>
              <a:rPr lang="en-US" altLang="zh-CN" sz="2400" baseline="-25000" dirty="0" err="1">
                <a:latin typeface="楷体" panose="02010609060101010101" charset="-122"/>
                <a:ea typeface="楷体" panose="02010609060101010101" charset="-122"/>
              </a:rPr>
              <a:t>i</a:t>
            </a:r>
            <a:r>
              <a:rPr lang="zh-CN" altLang="zh-CN" sz="2400" dirty="0">
                <a:latin typeface="楷体" panose="02010609060101010101" charset="-122"/>
                <a:ea typeface="楷体" panose="02010609060101010101" charset="-122"/>
              </a:rPr>
              <a:t>中。当已经搜索出原数列的</a:t>
            </a:r>
            <a:r>
              <a:rPr lang="en-US" altLang="zh-CN" sz="2400" dirty="0">
                <a:latin typeface="楷体" panose="02010609060101010101" charset="-122"/>
                <a:ea typeface="楷体" panose="02010609060101010101" charset="-122"/>
              </a:rPr>
              <a:t>S</a:t>
            </a:r>
            <a:r>
              <a:rPr lang="en-US" altLang="zh-CN" sz="2400" baseline="-25000" dirty="0">
                <a:latin typeface="楷体" panose="02010609060101010101" charset="-122"/>
                <a:ea typeface="楷体" panose="02010609060101010101" charset="-122"/>
              </a:rPr>
              <a:t>1,</a:t>
            </a:r>
            <a:r>
              <a:rPr lang="en-US" altLang="zh-CN" sz="2400" dirty="0">
                <a:latin typeface="楷体" panose="02010609060101010101" charset="-122"/>
                <a:ea typeface="楷体" panose="02010609060101010101" charset="-122"/>
              </a:rPr>
              <a:t>S</a:t>
            </a:r>
            <a:r>
              <a:rPr lang="en-US" altLang="zh-CN" sz="2400" baseline="-25000" dirty="0">
                <a:latin typeface="楷体" panose="02010609060101010101" charset="-122"/>
                <a:ea typeface="楷体" panose="02010609060101010101" charset="-122"/>
              </a:rPr>
              <a:t>2</a:t>
            </a:r>
            <a:r>
              <a:rPr lang="en-US" altLang="zh-CN" sz="2400" dirty="0">
                <a:latin typeface="楷体" panose="02010609060101010101" charset="-122"/>
                <a:ea typeface="楷体" panose="02010609060101010101" charset="-122"/>
              </a:rPr>
              <a:t>…S</a:t>
            </a:r>
            <a:r>
              <a:rPr lang="en-US" altLang="zh-CN" sz="2400" baseline="-25000" dirty="0">
                <a:latin typeface="楷体" panose="02010609060101010101" charset="-122"/>
                <a:ea typeface="楷体" panose="02010609060101010101" charset="-122"/>
              </a:rPr>
              <a:t>i</a:t>
            </a:r>
            <a:r>
              <a:rPr lang="zh-CN" altLang="zh-CN" sz="2400" dirty="0">
                <a:latin typeface="楷体" panose="02010609060101010101" charset="-122"/>
                <a:ea typeface="楷体" panose="02010609060101010101" charset="-122"/>
              </a:rPr>
              <a:t>和</a:t>
            </a:r>
            <a:r>
              <a:rPr lang="en-US" altLang="zh-CN" sz="2400" dirty="0">
                <a:latin typeface="楷体" panose="02010609060101010101" charset="-122"/>
                <a:ea typeface="楷体" panose="02010609060101010101" charset="-122"/>
              </a:rPr>
              <a:t>T</a:t>
            </a:r>
            <a:r>
              <a:rPr lang="en-US" altLang="zh-CN" sz="2400" baseline="-25000" dirty="0">
                <a:latin typeface="楷体" panose="02010609060101010101" charset="-122"/>
                <a:ea typeface="楷体" panose="02010609060101010101" charset="-122"/>
              </a:rPr>
              <a:t>1</a:t>
            </a:r>
            <a:r>
              <a:rPr lang="en-US" altLang="zh-CN" sz="2400" dirty="0">
                <a:latin typeface="楷体" panose="02010609060101010101" charset="-122"/>
                <a:ea typeface="楷体" panose="02010609060101010101" charset="-122"/>
              </a:rPr>
              <a:t>,T</a:t>
            </a:r>
            <a:r>
              <a:rPr lang="en-US" altLang="zh-CN" sz="2400" baseline="-25000" dirty="0">
                <a:latin typeface="楷体" panose="02010609060101010101" charset="-122"/>
                <a:ea typeface="楷体" panose="02010609060101010101" charset="-122"/>
              </a:rPr>
              <a:t>2</a:t>
            </a:r>
            <a:r>
              <a:rPr lang="en-US" altLang="zh-CN" sz="2400" dirty="0">
                <a:latin typeface="楷体" panose="02010609060101010101" charset="-122"/>
                <a:ea typeface="楷体" panose="02010609060101010101" charset="-122"/>
              </a:rPr>
              <a:t>…</a:t>
            </a:r>
            <a:r>
              <a:rPr lang="en-US" altLang="zh-CN" sz="2400" dirty="0" err="1">
                <a:latin typeface="楷体" panose="02010609060101010101" charset="-122"/>
                <a:ea typeface="楷体" panose="02010609060101010101" charset="-122"/>
              </a:rPr>
              <a:t>T</a:t>
            </a:r>
            <a:r>
              <a:rPr lang="en-US" altLang="zh-CN" sz="2400" baseline="-25000" dirty="0" err="1">
                <a:latin typeface="楷体" panose="02010609060101010101" charset="-122"/>
                <a:ea typeface="楷体" panose="02010609060101010101" charset="-122"/>
              </a:rPr>
              <a:t>j</a:t>
            </a:r>
            <a:r>
              <a:rPr lang="zh-CN" altLang="zh-CN" sz="2400" dirty="0">
                <a:latin typeface="楷体" panose="02010609060101010101" charset="-122"/>
                <a:ea typeface="楷体" panose="02010609060101010101" charset="-122"/>
              </a:rPr>
              <a:t>，对于正在搜索的数</a:t>
            </a:r>
            <a:r>
              <a:rPr lang="en-US" altLang="zh-CN" sz="2400" dirty="0">
                <a:latin typeface="楷体" panose="02010609060101010101" charset="-122"/>
                <a:ea typeface="楷体" panose="02010609060101010101" charset="-122"/>
              </a:rPr>
              <a:t>K,</a:t>
            </a:r>
            <a:r>
              <a:rPr lang="zh-CN" altLang="zh-CN" sz="2400" dirty="0">
                <a:latin typeface="楷体" panose="02010609060101010101" charset="-122"/>
                <a:ea typeface="楷体" panose="02010609060101010101" charset="-122"/>
              </a:rPr>
              <a:t>只有两种可能：</a:t>
            </a:r>
            <a:r>
              <a:rPr lang="en-US" altLang="zh-CN" sz="2400" dirty="0">
                <a:latin typeface="楷体" panose="02010609060101010101" charset="-122"/>
                <a:ea typeface="楷体" panose="02010609060101010101" charset="-122"/>
              </a:rPr>
              <a:t>S</a:t>
            </a:r>
            <a:r>
              <a:rPr lang="en-US" altLang="zh-CN" sz="2400" baseline="-25000" dirty="0">
                <a:latin typeface="楷体" panose="02010609060101010101" charset="-122"/>
                <a:ea typeface="楷体" panose="02010609060101010101" charset="-122"/>
              </a:rPr>
              <a:t>i+1</a:t>
            </a:r>
            <a:r>
              <a:rPr lang="zh-CN" altLang="zh-CN" sz="2400" dirty="0">
                <a:latin typeface="楷体" panose="02010609060101010101" charset="-122"/>
                <a:ea typeface="楷体" panose="02010609060101010101" charset="-122"/>
              </a:rPr>
              <a:t>和</a:t>
            </a:r>
            <a:r>
              <a:rPr lang="en-US" altLang="zh-CN" sz="2400" dirty="0">
                <a:latin typeface="楷体" panose="02010609060101010101" charset="-122"/>
                <a:ea typeface="楷体" panose="02010609060101010101" charset="-122"/>
              </a:rPr>
              <a:t>T</a:t>
            </a:r>
            <a:r>
              <a:rPr lang="en-US" altLang="zh-CN" sz="2400" baseline="-25000" dirty="0">
                <a:latin typeface="楷体" panose="02010609060101010101" charset="-122"/>
                <a:ea typeface="楷体" panose="02010609060101010101" charset="-122"/>
              </a:rPr>
              <a:t>j+1</a:t>
            </a:r>
            <a:r>
              <a:rPr lang="zh-CN" altLang="zh-CN" sz="2400" dirty="0">
                <a:latin typeface="楷体" panose="02010609060101010101" charset="-122"/>
                <a:ea typeface="楷体" panose="02010609060101010101" charset="-122"/>
              </a:rPr>
              <a:t>，分别搜索这两个可能，即判断</a:t>
            </a:r>
            <a:r>
              <a:rPr lang="en-US" altLang="zh-CN" sz="2400" dirty="0">
                <a:latin typeface="楷体" panose="02010609060101010101" charset="-122"/>
                <a:ea typeface="楷体" panose="02010609060101010101" charset="-122"/>
              </a:rPr>
              <a:t>K-S</a:t>
            </a:r>
            <a:r>
              <a:rPr lang="en-US" altLang="zh-CN" sz="2400" baseline="-25000" dirty="0">
                <a:latin typeface="楷体" panose="02010609060101010101" charset="-122"/>
                <a:ea typeface="楷体" panose="02010609060101010101" charset="-122"/>
              </a:rPr>
              <a:t>i</a:t>
            </a:r>
            <a:r>
              <a:rPr lang="zh-CN" altLang="zh-CN" sz="2400" dirty="0">
                <a:latin typeface="楷体" panose="02010609060101010101" charset="-122"/>
                <a:ea typeface="楷体" panose="02010609060101010101" charset="-122"/>
              </a:rPr>
              <a:t>和</a:t>
            </a:r>
            <a:r>
              <a:rPr lang="en-US" altLang="zh-CN" sz="2400" dirty="0">
                <a:latin typeface="楷体" panose="02010609060101010101" charset="-122"/>
                <a:ea typeface="楷体" panose="02010609060101010101" charset="-122"/>
              </a:rPr>
              <a:t>K-</a:t>
            </a:r>
            <a:r>
              <a:rPr lang="en-US" altLang="zh-CN" sz="2400" dirty="0" err="1">
                <a:latin typeface="楷体" panose="02010609060101010101" charset="-122"/>
                <a:ea typeface="楷体" panose="02010609060101010101" charset="-122"/>
              </a:rPr>
              <a:t>T</a:t>
            </a:r>
            <a:r>
              <a:rPr lang="en-US" altLang="zh-CN" sz="2400" baseline="-25000" dirty="0" err="1">
                <a:latin typeface="楷体" panose="02010609060101010101" charset="-122"/>
                <a:ea typeface="楷体" panose="02010609060101010101" charset="-122"/>
              </a:rPr>
              <a:t>j</a:t>
            </a:r>
            <a:r>
              <a:rPr lang="zh-CN" altLang="zh-CN" sz="2400" dirty="0">
                <a:latin typeface="楷体" panose="02010609060101010101" charset="-122"/>
                <a:ea typeface="楷体" panose="02010609060101010101" charset="-122"/>
              </a:rPr>
              <a:t>是否属于已知集合Ｓ。并且在每搜索出一个数Ｋ的时候，我们将排序后的数列中</a:t>
            </a:r>
            <a:r>
              <a:rPr lang="en-US" altLang="zh-CN" sz="2400" dirty="0">
                <a:latin typeface="楷体" panose="02010609060101010101" charset="-122"/>
                <a:ea typeface="楷体" panose="02010609060101010101" charset="-122"/>
              </a:rPr>
              <a:t>S</a:t>
            </a:r>
            <a:r>
              <a:rPr lang="en-US" altLang="zh-CN" sz="2400" baseline="-25000" dirty="0">
                <a:latin typeface="楷体" panose="02010609060101010101" charset="-122"/>
                <a:ea typeface="楷体" panose="02010609060101010101" charset="-122"/>
              </a:rPr>
              <a:t>n</a:t>
            </a:r>
            <a:r>
              <a:rPr lang="en-US" altLang="zh-CN" sz="2400" dirty="0">
                <a:latin typeface="楷体" panose="02010609060101010101" charset="-122"/>
                <a:ea typeface="楷体" panose="02010609060101010101" charset="-122"/>
              </a:rPr>
              <a:t>-k</a:t>
            </a:r>
            <a:r>
              <a:rPr lang="zh-CN" altLang="zh-CN" sz="2400" dirty="0">
                <a:latin typeface="楷体" panose="02010609060101010101" charset="-122"/>
                <a:ea typeface="楷体" panose="02010609060101010101" charset="-122"/>
              </a:rPr>
              <a:t>去掉。这样，当</a:t>
            </a:r>
            <a:r>
              <a:rPr lang="en-US" altLang="zh-CN" sz="2400" dirty="0">
                <a:latin typeface="楷体" panose="02010609060101010101" charset="-122"/>
                <a:ea typeface="楷体" panose="02010609060101010101" charset="-122"/>
              </a:rPr>
              <a:t>K-S</a:t>
            </a:r>
            <a:r>
              <a:rPr lang="en-US" altLang="zh-CN" sz="2400" baseline="-25000" dirty="0">
                <a:latin typeface="楷体" panose="02010609060101010101" charset="-122"/>
                <a:ea typeface="楷体" panose="02010609060101010101" charset="-122"/>
              </a:rPr>
              <a:t>i</a:t>
            </a:r>
            <a:r>
              <a:rPr lang="en-US" altLang="zh-CN" sz="2400" dirty="0">
                <a:latin typeface="楷体" panose="02010609060101010101" charset="-122"/>
                <a:ea typeface="楷体" panose="02010609060101010101" charset="-122"/>
              </a:rPr>
              <a:t>(</a:t>
            </a:r>
            <a:r>
              <a:rPr lang="en-US" altLang="zh-CN" sz="2400" dirty="0" err="1">
                <a:latin typeface="楷体" panose="02010609060101010101" charset="-122"/>
                <a:ea typeface="楷体" panose="02010609060101010101" charset="-122"/>
              </a:rPr>
              <a:t>T</a:t>
            </a:r>
            <a:r>
              <a:rPr lang="en-US" altLang="zh-CN" sz="2400" baseline="-25000" dirty="0" err="1">
                <a:latin typeface="楷体" panose="02010609060101010101" charset="-122"/>
                <a:ea typeface="楷体" panose="02010609060101010101" charset="-122"/>
              </a:rPr>
              <a:t>i</a:t>
            </a:r>
            <a:r>
              <a:rPr lang="en-US" altLang="zh-CN" sz="2400" dirty="0">
                <a:latin typeface="楷体" panose="02010609060101010101" charset="-122"/>
                <a:ea typeface="楷体" panose="02010609060101010101" charset="-122"/>
              </a:rPr>
              <a:t>)</a:t>
            </a:r>
            <a:r>
              <a:rPr lang="zh-CN" altLang="zh-CN" sz="2400" dirty="0">
                <a:latin typeface="楷体" panose="02010609060101010101" charset="-122"/>
                <a:ea typeface="楷体" panose="02010609060101010101" charset="-122"/>
              </a:rPr>
              <a:t>不属于集合Ｓ或者</a:t>
            </a:r>
            <a:r>
              <a:rPr lang="en-US" altLang="zh-CN" sz="2400" dirty="0">
                <a:latin typeface="楷体" panose="02010609060101010101" charset="-122"/>
                <a:ea typeface="楷体" panose="02010609060101010101" charset="-122"/>
              </a:rPr>
              <a:t>S</a:t>
            </a:r>
            <a:r>
              <a:rPr lang="en-US" altLang="zh-CN" sz="2400" baseline="-25000" dirty="0">
                <a:latin typeface="楷体" panose="02010609060101010101" charset="-122"/>
                <a:ea typeface="楷体" panose="02010609060101010101" charset="-122"/>
              </a:rPr>
              <a:t>n</a:t>
            </a:r>
            <a:r>
              <a:rPr lang="en-US" altLang="zh-CN" sz="2400" dirty="0">
                <a:latin typeface="楷体" panose="02010609060101010101" charset="-122"/>
                <a:ea typeface="楷体" panose="02010609060101010101" charset="-122"/>
              </a:rPr>
              <a:t>-k</a:t>
            </a:r>
            <a:r>
              <a:rPr lang="zh-CN" altLang="zh-CN" sz="2400" dirty="0">
                <a:latin typeface="楷体" panose="02010609060101010101" charset="-122"/>
                <a:ea typeface="楷体" panose="02010609060101010101" charset="-122"/>
              </a:rPr>
              <a:t>不存在于排序后的数列时，就回溯。</a:t>
            </a:r>
            <a:endParaRPr lang="zh-CN" altLang="zh-CN" sz="2400" dirty="0">
              <a:latin typeface="楷体" panose="02010609060101010101" charset="-122"/>
              <a:ea typeface="楷体" panose="02010609060101010101" charset="-122"/>
            </a:endParaRPr>
          </a:p>
          <a:p>
            <a:pPr marL="285750" indent="-285750">
              <a:buFont typeface="Arial" panose="020B0604020202020204" pitchFamily="34" charset="0"/>
              <a:buChar char="•"/>
            </a:pPr>
            <a:r>
              <a:rPr lang="zh-CN" altLang="zh-CN" sz="2400" dirty="0">
                <a:latin typeface="楷体" panose="02010609060101010101" charset="-122"/>
                <a:ea typeface="楷体" panose="02010609060101010101" charset="-122"/>
              </a:rPr>
              <a:t>这样得到的算法在最坏情况下扩展的节点为</a:t>
            </a:r>
            <a:r>
              <a:rPr lang="en-US" altLang="zh-CN" sz="2400" dirty="0">
                <a:latin typeface="楷体" panose="02010609060101010101" charset="-122"/>
                <a:ea typeface="楷体" panose="02010609060101010101" charset="-122"/>
              </a:rPr>
              <a:t>2</a:t>
            </a:r>
            <a:r>
              <a:rPr lang="en-US" altLang="zh-CN" sz="2400" baseline="30000" dirty="0">
                <a:latin typeface="楷体" panose="02010609060101010101" charset="-122"/>
                <a:ea typeface="楷体" panose="02010609060101010101" charset="-122"/>
              </a:rPr>
              <a:t>1000</a:t>
            </a:r>
            <a:r>
              <a:rPr lang="zh-CN" altLang="zh-CN" sz="2400" dirty="0">
                <a:latin typeface="楷体" panose="02010609060101010101" charset="-122"/>
                <a:ea typeface="楷体" panose="02010609060101010101" charset="-122"/>
              </a:rPr>
              <a:t>，并且由于在搜索过程中充分利用了题目约束条件，运行结果是相当可观的。</a:t>
            </a:r>
            <a:endParaRPr lang="zh-CN" altLang="zh-CN" sz="2400" dirty="0">
              <a:latin typeface="楷体" panose="02010609060101010101" charset="-122"/>
              <a:ea typeface="楷体" panose="02010609060101010101" charset="-122"/>
            </a:endParaRPr>
          </a:p>
          <a:p>
            <a:pPr marL="285750" indent="-285750">
              <a:buFont typeface="Arial" panose="020B0604020202020204" pitchFamily="34" charset="0"/>
              <a:buChar char="•"/>
            </a:pPr>
            <a:r>
              <a:rPr lang="zh-CN" altLang="zh-CN" sz="2400" dirty="0">
                <a:latin typeface="楷体" panose="02010609060101010101" charset="-122"/>
                <a:ea typeface="楷体" panose="02010609060101010101" charset="-122"/>
              </a:rPr>
              <a:t>在这道题目中，原始的搜索方法搜索量巨大，</a:t>
            </a:r>
            <a:r>
              <a:rPr lang="zh-CN" altLang="en-US" sz="2400" dirty="0">
                <a:latin typeface="楷体" panose="02010609060101010101" charset="-122"/>
                <a:ea typeface="楷体" panose="02010609060101010101" charset="-122"/>
              </a:rPr>
              <a:t>但</a:t>
            </a:r>
            <a:r>
              <a:rPr lang="zh-CN" altLang="zh-CN" sz="2400" dirty="0">
                <a:latin typeface="楷体" panose="02010609060101010101" charset="-122"/>
                <a:ea typeface="楷体" panose="02010609060101010101" charset="-122"/>
              </a:rPr>
              <a:t>通过分析，选择适当的搜索对象，在搜索量减少的同时充分利用了题目的约束条件，</a:t>
            </a:r>
            <a:r>
              <a:rPr lang="zh-CN" altLang="en-US" sz="2400" dirty="0">
                <a:latin typeface="楷体" panose="02010609060101010101" charset="-122"/>
                <a:ea typeface="楷体" panose="02010609060101010101" charset="-122"/>
              </a:rPr>
              <a:t>从而</a:t>
            </a:r>
            <a:r>
              <a:rPr lang="zh-CN" altLang="zh-CN" sz="2400" dirty="0">
                <a:latin typeface="楷体" panose="02010609060101010101" charset="-122"/>
                <a:ea typeface="楷体" panose="02010609060101010101" charset="-122"/>
              </a:rPr>
              <a:t>成为了程序的一个有利的剪枝。</a:t>
            </a:r>
            <a:endParaRPr lang="zh-CN" altLang="zh-CN" sz="2400" dirty="0">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6395" y="1207135"/>
            <a:ext cx="8501380" cy="2599055"/>
          </a:xfrm>
          <a:prstGeom prst="rect">
            <a:avLst/>
          </a:prstGeom>
          <a:noFill/>
          <a:ln>
            <a:noFill/>
          </a:ln>
        </p:spPr>
        <p:txBody>
          <a:bodyPr>
            <a:noAutofit/>
          </a:bodyPr>
          <a:lstStyle/>
          <a:p>
            <a:pPr indent="457200"/>
            <a:r>
              <a:rPr lang="zh-CN" altLang="zh-CN" sz="2400" dirty="0">
                <a:latin typeface="楷体" panose="02010609060101010101" charset="-122"/>
                <a:ea typeface="楷体" panose="02010609060101010101" charset="-122"/>
              </a:rPr>
              <a:t>CE 数码公司开发了一种名为自动涂色机（APM）的产品。 </a:t>
            </a:r>
            <a:endParaRPr lang="zh-CN" altLang="zh-CN" sz="2400" dirty="0">
              <a:latin typeface="楷体" panose="02010609060101010101" charset="-122"/>
              <a:ea typeface="楷体" panose="02010609060101010101" charset="-122"/>
            </a:endParaRPr>
          </a:p>
          <a:p>
            <a:r>
              <a:rPr lang="zh-CN" altLang="zh-CN" sz="2400" dirty="0">
                <a:latin typeface="楷体" panose="02010609060101010101" charset="-122"/>
                <a:ea typeface="楷体" panose="02010609060101010101" charset="-122"/>
              </a:rPr>
              <a:t>它能用预定的颜色给一块由不同尺寸且互不覆盖的矩形构成的平板涂色。 为了涂色，APM 需要使用一组刷子，每个刷子涂一种不同的颜色。 </a:t>
            </a:r>
            <a:endParaRPr lang="zh-CN" altLang="zh-CN" sz="2400" dirty="0">
              <a:latin typeface="楷体" panose="02010609060101010101" charset="-122"/>
              <a:ea typeface="楷体" panose="02010609060101010101" charset="-122"/>
            </a:endParaRPr>
          </a:p>
          <a:p>
            <a:pPr indent="457200"/>
            <a:r>
              <a:rPr lang="zh-CN" altLang="zh-CN" sz="2400" dirty="0">
                <a:latin typeface="楷体" panose="02010609060101010101" charset="-122"/>
                <a:ea typeface="楷体" panose="02010609060101010101" charset="-122"/>
              </a:rPr>
              <a:t>APM 拿起一把有颜色 C 的刷子，并给所有颜色为 C 且符合下面限制的矩形涂色：为了避免颜料渗漏导致颜色混合，一个矩形只能在所有紧靠它上方的矩形涂色后，才能涂色。 </a:t>
            </a:r>
            <a:endParaRPr lang="zh-CN" altLang="zh-CN" sz="2400" dirty="0">
              <a:latin typeface="楷体" panose="02010609060101010101" charset="-122"/>
              <a:ea typeface="楷体" panose="02010609060101010101" charset="-122"/>
            </a:endParaRPr>
          </a:p>
          <a:p>
            <a:pPr indent="457200"/>
            <a:endParaRPr lang="zh-CN" altLang="zh-CN" sz="2400" dirty="0">
              <a:latin typeface="楷体" panose="02010609060101010101" charset="-122"/>
              <a:ea typeface="楷体" panose="02010609060101010101" charset="-122"/>
            </a:endParaRPr>
          </a:p>
        </p:txBody>
      </p:sp>
      <p:sp>
        <p:nvSpPr>
          <p:cNvPr id="4" name="文本框 3"/>
          <p:cNvSpPr txBox="1"/>
          <p:nvPr>
            <p:custDataLst>
              <p:tags r:id="rId1"/>
            </p:custDataLst>
          </p:nvPr>
        </p:nvSpPr>
        <p:spPr>
          <a:xfrm>
            <a:off x="516255" y="483870"/>
            <a:ext cx="7891145" cy="589280"/>
          </a:xfrm>
          <a:prstGeom prst="rect">
            <a:avLst/>
          </a:prstGeom>
          <a:noFill/>
        </p:spPr>
        <p:txBody>
          <a:bodyPr wrap="square" rtlCol="0">
            <a:spAutoFit/>
          </a:bodyPr>
          <a:p>
            <a:pPr>
              <a:lnSpc>
                <a:spcPct val="90000"/>
              </a:lnSpc>
              <a:buClrTx/>
              <a:buSzTx/>
              <a:buFontTx/>
            </a:pPr>
            <a:r>
              <a:rPr lang="en-US" altLang="zh-CN" sz="3600" b="1" dirty="0" smtClean="0">
                <a:solidFill>
                  <a:schemeClr val="accent5">
                    <a:lumMod val="75000"/>
                  </a:schemeClr>
                </a:solidFill>
                <a:latin typeface="+mj-lt"/>
                <a:ea typeface="+mj-ea"/>
                <a:cs typeface="+mj-cs"/>
                <a:sym typeface="+mn-ea"/>
              </a:rPr>
              <a:t>7 [3655] 平板涂色</a:t>
            </a:r>
            <a:endParaRPr lang="en-US" altLang="zh-CN" sz="3600" b="1" dirty="0" smtClean="0">
              <a:solidFill>
                <a:schemeClr val="accent5">
                  <a:lumMod val="75000"/>
                </a:schemeClr>
              </a:solidFill>
              <a:latin typeface="+mj-lt"/>
              <a:ea typeface="+mj-ea"/>
              <a:cs typeface="+mj-cs"/>
              <a:sym typeface="+mn-ea"/>
            </a:endParaRPr>
          </a:p>
        </p:txBody>
      </p:sp>
      <p:pic>
        <p:nvPicPr>
          <p:cNvPr id="101" name="图片 100"/>
          <p:cNvPicPr/>
          <p:nvPr/>
        </p:nvPicPr>
        <p:blipFill>
          <a:blip r:embed="rId2"/>
          <a:srcRect l="23976"/>
          <a:stretch>
            <a:fillRect/>
          </a:stretch>
        </p:blipFill>
        <p:spPr>
          <a:xfrm>
            <a:off x="6423660" y="4133850"/>
            <a:ext cx="2378075" cy="2154555"/>
          </a:xfrm>
          <a:prstGeom prst="rect">
            <a:avLst/>
          </a:prstGeom>
          <a:noFill/>
          <a:ln w="9525">
            <a:noFill/>
          </a:ln>
        </p:spPr>
      </p:pic>
      <p:sp>
        <p:nvSpPr>
          <p:cNvPr id="2" name="文本框 1"/>
          <p:cNvSpPr txBox="1"/>
          <p:nvPr/>
        </p:nvSpPr>
        <p:spPr>
          <a:xfrm>
            <a:off x="516255" y="3940175"/>
            <a:ext cx="5754370" cy="2306955"/>
          </a:xfrm>
          <a:prstGeom prst="rect">
            <a:avLst/>
          </a:prstGeom>
          <a:noFill/>
        </p:spPr>
        <p:txBody>
          <a:bodyPr wrap="square" rtlCol="0" anchor="t">
            <a:spAutoFit/>
          </a:bodyPr>
          <a:p>
            <a:pPr indent="457200"/>
            <a:r>
              <a:rPr lang="zh-CN" altLang="zh-CN" sz="2400" dirty="0">
                <a:latin typeface="楷体" panose="02010609060101010101" charset="-122"/>
                <a:ea typeface="楷体" panose="02010609060101010101" charset="-122"/>
                <a:sym typeface="+mn-ea"/>
              </a:rPr>
              <a:t>例如下图中矩形 F 必须在 C 和 D 涂色后才能涂色。 注意，每一个矩形必须立刻涂满，不能只涂一部分。 </a:t>
            </a:r>
            <a:endParaRPr lang="zh-CN" altLang="zh-CN" sz="2400" dirty="0">
              <a:latin typeface="楷体" panose="02010609060101010101" charset="-122"/>
              <a:ea typeface="楷体" panose="02010609060101010101" charset="-122"/>
            </a:endParaRPr>
          </a:p>
          <a:p>
            <a:r>
              <a:rPr lang="en-US" altLang="zh-CN" sz="2400" dirty="0">
                <a:latin typeface="楷体" panose="02010609060101010101" charset="-122"/>
                <a:ea typeface="楷体" panose="02010609060101010101" charset="-122"/>
                <a:sym typeface="+mn-ea"/>
              </a:rPr>
              <a:t>  </a:t>
            </a:r>
            <a:r>
              <a:rPr lang="zh-CN" altLang="zh-CN" sz="2400" dirty="0">
                <a:latin typeface="楷体" panose="02010609060101010101" charset="-122"/>
                <a:ea typeface="楷体" panose="02010609060101010101" charset="-122"/>
                <a:sym typeface="+mn-ea"/>
              </a:rPr>
              <a:t>写程序求一个使 APM 拿起刷子次数最少的涂色方案。 注意，如果一把刷子被拿起超过一次，则每一次都必须记入总数。 </a:t>
            </a:r>
            <a:endParaRPr lang="zh-CN" altLang="zh-CN" sz="2400" dirty="0">
              <a:latin typeface="楷体" panose="02010609060101010101" charset="-122"/>
              <a:ea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91160" y="1313180"/>
            <a:ext cx="8246110" cy="3046095"/>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cs typeface="宋体" panose="02010600030101010101" pitchFamily="2" charset="-122"/>
              </a:rPr>
              <a:t>7 </a:t>
            </a:r>
            <a:r>
              <a:rPr lang="en-US" altLang="zh-CN" sz="2400">
                <a:latin typeface="宋体" panose="02010600030101010101" pitchFamily="2" charset="-122"/>
                <a:ea typeface="宋体" panose="02010600030101010101" pitchFamily="2" charset="-122"/>
                <a:cs typeface="宋体" panose="02010600030101010101" pitchFamily="2" charset="-122"/>
              </a:rPr>
              <a:t>  //矩形的个数N</a:t>
            </a:r>
            <a:endParaRPr lang="en-US" altLang="zh-CN"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0 0 2 2 1 </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en-US" altLang="zh-CN" sz="1600">
                <a:latin typeface="宋体" panose="02010600030101010101" pitchFamily="2" charset="-122"/>
                <a:ea typeface="宋体" panose="02010600030101010101" pitchFamily="2" charset="-122"/>
                <a:cs typeface="宋体" panose="02010600030101010101" pitchFamily="2" charset="-122"/>
              </a:rPr>
              <a:t>左上角的 y</a:t>
            </a:r>
            <a:r>
              <a:rPr lang="zh-CN" altLang="en-US" sz="1600">
                <a:latin typeface="宋体" panose="02010600030101010101" pitchFamily="2" charset="-122"/>
                <a:ea typeface="宋体" panose="02010600030101010101" pitchFamily="2" charset="-122"/>
                <a:cs typeface="宋体" panose="02010600030101010101" pitchFamily="2" charset="-122"/>
              </a:rPr>
              <a:t>坐标和 x坐标，右下角的 y坐标和 x坐标，以及预定颜色。</a:t>
            </a:r>
            <a:endParaRPr lang="zh-CN" altLang="en-US" sz="16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0 2 1 6 2 </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2 0 4 2 1 </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1 2 4 4 2 </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1 4 3 6 1 </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4 0 6 4 1 </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3 4 6 6 2</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custDataLst>
              <p:tags r:id="rId1"/>
            </p:custDataLst>
          </p:nvPr>
        </p:nvSpPr>
        <p:spPr>
          <a:xfrm>
            <a:off x="516255" y="483870"/>
            <a:ext cx="7891145" cy="589280"/>
          </a:xfrm>
          <a:prstGeom prst="rect">
            <a:avLst/>
          </a:prstGeom>
          <a:noFill/>
        </p:spPr>
        <p:txBody>
          <a:bodyPr wrap="square" rtlCol="0">
            <a:spAutoFit/>
          </a:bodyPr>
          <a:p>
            <a:pPr>
              <a:lnSpc>
                <a:spcPct val="90000"/>
              </a:lnSpc>
              <a:buClrTx/>
              <a:buSzTx/>
              <a:buFontTx/>
            </a:pPr>
            <a:r>
              <a:rPr lang="en-US" altLang="zh-CN" sz="3600" b="1" dirty="0" smtClean="0">
                <a:solidFill>
                  <a:schemeClr val="accent5">
                    <a:lumMod val="75000"/>
                  </a:schemeClr>
                </a:solidFill>
                <a:latin typeface="+mj-lt"/>
                <a:ea typeface="+mj-ea"/>
                <a:cs typeface="+mj-cs"/>
                <a:sym typeface="+mn-ea"/>
              </a:rPr>
              <a:t>7 [3655] 平板涂色</a:t>
            </a:r>
            <a:endParaRPr lang="en-US" altLang="zh-CN" sz="3600" b="1" dirty="0" smtClean="0">
              <a:solidFill>
                <a:schemeClr val="accent5">
                  <a:lumMod val="75000"/>
                </a:schemeClr>
              </a:solidFill>
              <a:latin typeface="+mj-lt"/>
              <a:ea typeface="+mj-ea"/>
              <a:cs typeface="+mj-cs"/>
              <a:sym typeface="+mn-e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1"/>
          <p:cNvPicPr>
            <a:picLocks noChangeAspect="1"/>
          </p:cNvPicPr>
          <p:nvPr>
            <p:custDataLst>
              <p:tags r:id="rId1"/>
            </p:custDataLst>
          </p:nvPr>
        </p:nvPicPr>
        <p:blipFill>
          <a:blip r:embed="rId2"/>
          <a:srcRect l="51844" t="8985" r="6511" b="9263"/>
          <a:stretch>
            <a:fillRect/>
          </a:stretch>
        </p:blipFill>
        <p:spPr>
          <a:xfrm>
            <a:off x="4973955" y="1210310"/>
            <a:ext cx="3519805" cy="3442970"/>
          </a:xfrm>
          <a:prstGeom prst="rect">
            <a:avLst/>
          </a:prstGeom>
          <a:noFill/>
          <a:ln>
            <a:noFill/>
          </a:ln>
        </p:spPr>
      </p:pic>
      <p:sp>
        <p:nvSpPr>
          <p:cNvPr id="100" name="文本框 99"/>
          <p:cNvSpPr txBox="1"/>
          <p:nvPr/>
        </p:nvSpPr>
        <p:spPr>
          <a:xfrm>
            <a:off x="306070" y="4732655"/>
            <a:ext cx="8324850" cy="1568450"/>
          </a:xfrm>
          <a:prstGeom prst="rect">
            <a:avLst/>
          </a:prstGeom>
          <a:noFill/>
          <a:ln w="9525">
            <a:noFill/>
          </a:ln>
        </p:spPr>
        <p:txBody>
          <a:bodyPr wrap="square">
            <a:spAutoFit/>
          </a:bodyPr>
          <a:p>
            <a:pPr indent="0"/>
            <a:r>
              <a:rPr lang="zh-CN" sz="2400" b="0">
                <a:ea typeface="宋体" panose="02010600030101010101" pitchFamily="2" charset="-122"/>
              </a:rPr>
              <a:t>首先，对于一张有依赖关系的涂色图可以转化为一张拓扑图，这样看起来更加直观一点</a:t>
            </a:r>
            <a:r>
              <a:rPr lang="en-US" altLang="zh-CN" sz="2400" b="0">
                <a:ea typeface="宋体" panose="02010600030101010101" pitchFamily="2" charset="-122"/>
              </a:rPr>
              <a:t>(</a:t>
            </a:r>
            <a:r>
              <a:rPr lang="zh-CN" sz="2400" b="0">
                <a:ea typeface="宋体" panose="02010600030101010101" pitchFamily="2" charset="-122"/>
              </a:rPr>
              <a:t>只能先涂入度为0的点</a:t>
            </a:r>
            <a:r>
              <a:rPr lang="en-US" altLang="zh-CN" sz="2400" b="0">
                <a:ea typeface="宋体" panose="02010600030101010101" pitchFamily="2" charset="-122"/>
              </a:rPr>
              <a:t>)</a:t>
            </a:r>
            <a:r>
              <a:rPr lang="zh-CN" sz="2400" b="0">
                <a:ea typeface="宋体" panose="02010600030101010101" pitchFamily="2" charset="-122"/>
              </a:rPr>
              <a:t>。本题最优策略是先涂B-&gt;D，再涂A-&gt;C-&gt;F和E，最后涂G，所以答案是3。</a:t>
            </a:r>
            <a:endParaRPr lang="zh-CN" sz="2400" b="0">
              <a:ea typeface="宋体" panose="02010600030101010101" pitchFamily="2" charset="-122"/>
            </a:endParaRPr>
          </a:p>
          <a:p>
            <a:pPr indent="0"/>
            <a:r>
              <a:rPr lang="en-US" altLang="zh-CN" sz="2400" b="0">
                <a:ea typeface="宋体" panose="02010600030101010101" pitchFamily="2" charset="-122"/>
              </a:rPr>
              <a:t>  </a:t>
            </a:r>
            <a:r>
              <a:rPr lang="zh-CN" sz="2400" b="0">
                <a:ea typeface="宋体" panose="02010600030101010101" pitchFamily="2" charset="-122"/>
              </a:rPr>
              <a:t>显然易见我们可以用搜索来完成本题，因为数据范围很小。</a:t>
            </a:r>
            <a:endParaRPr lang="zh-CN" altLang="en-US" sz="2400" b="0">
              <a:ea typeface="宋体" panose="02010600030101010101" pitchFamily="2" charset="-122"/>
            </a:endParaRPr>
          </a:p>
        </p:txBody>
      </p:sp>
      <p:graphicFrame>
        <p:nvGraphicFramePr>
          <p:cNvPr id="8" name="对象 7"/>
          <p:cNvGraphicFramePr/>
          <p:nvPr>
            <p:custDataLst>
              <p:tags r:id="rId3"/>
            </p:custDataLst>
          </p:nvPr>
        </p:nvGraphicFramePr>
        <p:xfrm>
          <a:off x="306070" y="1289685"/>
          <a:ext cx="4272280" cy="3442970"/>
        </p:xfrm>
        <a:graphic>
          <a:graphicData uri="http://schemas.openxmlformats.org/presentationml/2006/ole">
            <mc:AlternateContent xmlns:mc="http://schemas.openxmlformats.org/markup-compatibility/2006">
              <mc:Choice xmlns:v="urn:schemas-microsoft-com:vml" Requires="v">
                <p:oleObj spid="_x0000_s9" name="" r:id="rId4" imgW="5829300" imgH="4464050" progId="Paint.Picture">
                  <p:embed/>
                </p:oleObj>
              </mc:Choice>
              <mc:Fallback>
                <p:oleObj name="" r:id="rId4" imgW="5829300" imgH="4464050" progId="Paint.Picture">
                  <p:embed/>
                  <p:pic>
                    <p:nvPicPr>
                      <p:cNvPr id="0" name="图片 8"/>
                      <p:cNvPicPr/>
                      <p:nvPr/>
                    </p:nvPicPr>
                    <p:blipFill>
                      <a:blip r:embed="rId5"/>
                      <a:stretch>
                        <a:fillRect/>
                      </a:stretch>
                    </p:blipFill>
                    <p:spPr>
                      <a:xfrm>
                        <a:off x="306070" y="1289685"/>
                        <a:ext cx="4272280" cy="3442970"/>
                      </a:xfrm>
                      <a:prstGeom prst="rect">
                        <a:avLst/>
                      </a:prstGeom>
                    </p:spPr>
                  </p:pic>
                </p:oleObj>
              </mc:Fallback>
            </mc:AlternateContent>
          </a:graphicData>
        </a:graphic>
      </p:graphicFrame>
      <p:sp>
        <p:nvSpPr>
          <p:cNvPr id="10" name="文本框 9"/>
          <p:cNvSpPr txBox="1"/>
          <p:nvPr>
            <p:custDataLst>
              <p:tags r:id="rId6"/>
            </p:custDataLst>
          </p:nvPr>
        </p:nvSpPr>
        <p:spPr>
          <a:xfrm>
            <a:off x="516255" y="483870"/>
            <a:ext cx="7891145" cy="589280"/>
          </a:xfrm>
          <a:prstGeom prst="rect">
            <a:avLst/>
          </a:prstGeom>
          <a:noFill/>
        </p:spPr>
        <p:txBody>
          <a:bodyPr wrap="square" rtlCol="0">
            <a:spAutoFit/>
          </a:bodyPr>
          <a:p>
            <a:pPr>
              <a:lnSpc>
                <a:spcPct val="90000"/>
              </a:lnSpc>
              <a:buClrTx/>
              <a:buSzTx/>
              <a:buFontTx/>
            </a:pPr>
            <a:r>
              <a:rPr lang="zh-CN" altLang="en-US" sz="3600" b="1" dirty="0" smtClean="0">
                <a:solidFill>
                  <a:schemeClr val="accent5">
                    <a:lumMod val="75000"/>
                  </a:schemeClr>
                </a:solidFill>
                <a:latin typeface="+mj-lt"/>
                <a:ea typeface="+mj-ea"/>
                <a:cs typeface="+mj-cs"/>
                <a:sym typeface="+mn-ea"/>
              </a:rPr>
              <a:t>分析</a:t>
            </a:r>
            <a:endParaRPr lang="zh-CN" altLang="en-US" sz="3600" b="1" dirty="0" smtClean="0">
              <a:solidFill>
                <a:schemeClr val="accent5">
                  <a:lumMod val="75000"/>
                </a:schemeClr>
              </a:solidFill>
              <a:latin typeface="+mj-lt"/>
              <a:ea typeface="+mj-ea"/>
              <a:cs typeface="+mj-cs"/>
              <a:sym typeface="+mn-e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516255" y="483870"/>
            <a:ext cx="7891145" cy="589280"/>
          </a:xfrm>
          <a:prstGeom prst="rect">
            <a:avLst/>
          </a:prstGeom>
          <a:noFill/>
        </p:spPr>
        <p:txBody>
          <a:bodyPr wrap="square" rtlCol="0">
            <a:spAutoFit/>
          </a:bodyPr>
          <a:p>
            <a:pPr>
              <a:lnSpc>
                <a:spcPct val="90000"/>
              </a:lnSpc>
              <a:buClrTx/>
              <a:buSzTx/>
              <a:buFontTx/>
            </a:pPr>
            <a:r>
              <a:rPr lang="zh-CN" altLang="en-US" sz="3600" b="1" dirty="0" smtClean="0">
                <a:solidFill>
                  <a:schemeClr val="accent5">
                    <a:lumMod val="75000"/>
                  </a:schemeClr>
                </a:solidFill>
                <a:latin typeface="+mj-lt"/>
                <a:ea typeface="+mj-ea"/>
                <a:cs typeface="+mj-cs"/>
                <a:sym typeface="+mn-ea"/>
              </a:rPr>
              <a:t>分析</a:t>
            </a:r>
            <a:endParaRPr lang="zh-CN" altLang="en-US" sz="3600" b="1" dirty="0" smtClean="0">
              <a:solidFill>
                <a:schemeClr val="accent5">
                  <a:lumMod val="75000"/>
                </a:schemeClr>
              </a:solidFill>
              <a:latin typeface="+mj-lt"/>
              <a:ea typeface="+mj-ea"/>
              <a:cs typeface="+mj-cs"/>
              <a:sym typeface="+mn-ea"/>
            </a:endParaRPr>
          </a:p>
        </p:txBody>
      </p:sp>
      <p:sp>
        <p:nvSpPr>
          <p:cNvPr id="2" name="文本框 1"/>
          <p:cNvSpPr txBox="1"/>
          <p:nvPr>
            <p:custDataLst>
              <p:tags r:id="rId2"/>
            </p:custDataLst>
          </p:nvPr>
        </p:nvSpPr>
        <p:spPr>
          <a:xfrm>
            <a:off x="410210" y="1527810"/>
            <a:ext cx="8324850" cy="2676525"/>
          </a:xfrm>
          <a:prstGeom prst="rect">
            <a:avLst/>
          </a:prstGeom>
          <a:noFill/>
          <a:ln w="9525">
            <a:noFill/>
          </a:ln>
        </p:spPr>
        <p:txBody>
          <a:bodyPr wrap="square">
            <a:spAutoFit/>
          </a:bodyPr>
          <a:p>
            <a:pPr indent="0"/>
            <a:r>
              <a:rPr lang="en-US" sz="2400" b="0">
                <a:ea typeface="宋体" panose="02010600030101010101" pitchFamily="2" charset="-122"/>
              </a:rPr>
              <a:t>   </a:t>
            </a:r>
            <a:r>
              <a:rPr sz="2400" b="0">
                <a:ea typeface="宋体" panose="02010600030101010101" pitchFamily="2" charset="-122"/>
              </a:rPr>
              <a:t>第一个搜索的点应该是以哪一个为起点开始搜索？</a:t>
            </a:r>
            <a:endParaRPr sz="2400" b="0">
              <a:ea typeface="宋体" panose="02010600030101010101" pitchFamily="2" charset="-122"/>
            </a:endParaRPr>
          </a:p>
          <a:p>
            <a:pPr indent="0"/>
            <a:r>
              <a:rPr lang="en-US" sz="2400" b="0">
                <a:ea typeface="宋体" panose="02010600030101010101" pitchFamily="2" charset="-122"/>
              </a:rPr>
              <a:t>  </a:t>
            </a:r>
            <a:r>
              <a:rPr sz="2400" b="0">
                <a:ea typeface="宋体" panose="02010600030101010101" pitchFamily="2" charset="-122"/>
              </a:rPr>
              <a:t>本例中可以以A作为起点，或者以B作为起点，那么得到的涂色次数是不一定相同的。比如说以A为起点，第一步：A-&gt;C-&gt;F，第二步：B-&gt;D，第三步：E，第四步：G，总共需要4步，比最优解3步还多了一步</a:t>
            </a:r>
            <a:r>
              <a:rPr lang="zh-CN" sz="2400" b="0">
                <a:ea typeface="宋体" panose="02010600030101010101" pitchFamily="2" charset="-122"/>
              </a:rPr>
              <a:t>。</a:t>
            </a:r>
            <a:endParaRPr lang="zh-CN" sz="2400" b="0">
              <a:ea typeface="宋体" panose="02010600030101010101" pitchFamily="2" charset="-122"/>
            </a:endParaRPr>
          </a:p>
          <a:p>
            <a:pPr indent="0"/>
            <a:r>
              <a:rPr lang="en-US" altLang="zh-CN" sz="2400" b="0">
                <a:ea typeface="宋体" panose="02010600030101010101" pitchFamily="2" charset="-122"/>
              </a:rPr>
              <a:t>   </a:t>
            </a:r>
            <a:r>
              <a:rPr lang="zh-CN" sz="2400" b="0">
                <a:ea typeface="宋体" panose="02010600030101010101" pitchFamily="2" charset="-122"/>
              </a:rPr>
              <a:t>所以说，起点要从所有一开始入度为0的点都枚举一遍，最后在所有情况中取最小值即是答案。</a:t>
            </a:r>
            <a:endParaRPr lang="zh-CN" sz="2400" b="0">
              <a:ea typeface="宋体" panose="02010600030101010101"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516255" y="483870"/>
            <a:ext cx="7891145" cy="589280"/>
          </a:xfrm>
          <a:prstGeom prst="rect">
            <a:avLst/>
          </a:prstGeom>
          <a:noFill/>
        </p:spPr>
        <p:txBody>
          <a:bodyPr wrap="square" rtlCol="0">
            <a:spAutoFit/>
          </a:bodyPr>
          <a:p>
            <a:pPr>
              <a:lnSpc>
                <a:spcPct val="90000"/>
              </a:lnSpc>
              <a:buClrTx/>
              <a:buSzTx/>
              <a:buFontTx/>
            </a:pPr>
            <a:r>
              <a:rPr lang="zh-CN" altLang="en-US" sz="3600" b="1" dirty="0" smtClean="0">
                <a:solidFill>
                  <a:schemeClr val="accent5">
                    <a:lumMod val="75000"/>
                  </a:schemeClr>
                </a:solidFill>
                <a:latin typeface="+mj-lt"/>
                <a:ea typeface="+mj-ea"/>
                <a:cs typeface="+mj-cs"/>
                <a:sym typeface="+mn-ea"/>
              </a:rPr>
              <a:t>分析</a:t>
            </a:r>
            <a:endParaRPr lang="zh-CN" altLang="en-US" sz="3600" b="1" dirty="0" smtClean="0">
              <a:solidFill>
                <a:schemeClr val="accent5">
                  <a:lumMod val="75000"/>
                </a:schemeClr>
              </a:solidFill>
              <a:latin typeface="+mj-lt"/>
              <a:ea typeface="+mj-ea"/>
              <a:cs typeface="+mj-cs"/>
              <a:sym typeface="+mn-ea"/>
            </a:endParaRPr>
          </a:p>
        </p:txBody>
      </p:sp>
      <p:sp>
        <p:nvSpPr>
          <p:cNvPr id="109" name="文本框 108"/>
          <p:cNvSpPr txBox="1"/>
          <p:nvPr/>
        </p:nvSpPr>
        <p:spPr>
          <a:xfrm>
            <a:off x="516255" y="1475740"/>
            <a:ext cx="7891145" cy="1198880"/>
          </a:xfrm>
          <a:prstGeom prst="rect">
            <a:avLst/>
          </a:prstGeom>
          <a:noFill/>
          <a:ln w="9525">
            <a:noFill/>
          </a:ln>
        </p:spPr>
        <p:txBody>
          <a:bodyPr wrap="square">
            <a:spAutoFit/>
          </a:bodyPr>
          <a:p>
            <a:pPr indent="0"/>
            <a:r>
              <a:rPr lang="en-US" altLang="zh-CN" sz="2400" b="0">
                <a:ea typeface="宋体" panose="02010600030101010101" pitchFamily="2" charset="-122"/>
              </a:rPr>
              <a:t>  </a:t>
            </a:r>
            <a:r>
              <a:rPr lang="zh-CN" sz="2400" b="0">
                <a:ea typeface="宋体" panose="02010600030101010101" pitchFamily="2" charset="-122"/>
              </a:rPr>
              <a:t>下一步，</a:t>
            </a:r>
            <a:r>
              <a:rPr lang="zh-CN" sz="2400" b="1">
                <a:ea typeface="宋体" panose="02010600030101010101" pitchFamily="2" charset="-122"/>
              </a:rPr>
              <a:t>拓扑排序</a:t>
            </a:r>
            <a:r>
              <a:rPr lang="zh-CN" sz="2400" b="0">
                <a:ea typeface="宋体" panose="02010600030101010101" pitchFamily="2" charset="-122"/>
              </a:rPr>
              <a:t>了。把起点的连接点的入度减一，</a:t>
            </a:r>
            <a:r>
              <a:rPr lang="zh-CN" sz="2400" b="1">
                <a:ea typeface="宋体" panose="02010600030101010101" pitchFamily="2" charset="-122"/>
              </a:rPr>
              <a:t>第二个搜索的点</a:t>
            </a:r>
            <a:r>
              <a:rPr lang="zh-CN" sz="2400" b="0">
                <a:ea typeface="宋体" panose="02010600030101010101" pitchFamily="2" charset="-122"/>
              </a:rPr>
              <a:t>是枚举所有没有被涂过色的点，如果说，连接点的入度为0，分为两种情况：</a:t>
            </a:r>
            <a:endParaRPr lang="zh-CN" altLang="en-US" sz="2400" b="0">
              <a:ea typeface="宋体" panose="02010600030101010101" pitchFamily="2" charset="-122"/>
            </a:endParaRPr>
          </a:p>
        </p:txBody>
      </p:sp>
      <p:pic>
        <p:nvPicPr>
          <p:cNvPr id="2" name="图片 1"/>
          <p:cNvPicPr/>
          <p:nvPr>
            <p:custDataLst>
              <p:tags r:id="rId2"/>
            </p:custDataLst>
          </p:nvPr>
        </p:nvPicPr>
        <p:blipFill>
          <a:blip r:embed="rId3"/>
          <a:stretch>
            <a:fillRect/>
          </a:stretch>
        </p:blipFill>
        <p:spPr>
          <a:xfrm>
            <a:off x="803275" y="2744470"/>
            <a:ext cx="6740525" cy="1080770"/>
          </a:xfrm>
          <a:prstGeom prst="rect">
            <a:avLst/>
          </a:prstGeom>
          <a:noFill/>
          <a:ln w="9525">
            <a:noFill/>
          </a:ln>
        </p:spPr>
      </p:pic>
      <p:sp>
        <p:nvSpPr>
          <p:cNvPr id="110" name="文本框 109"/>
          <p:cNvSpPr txBox="1"/>
          <p:nvPr/>
        </p:nvSpPr>
        <p:spPr>
          <a:xfrm>
            <a:off x="997585" y="3895090"/>
            <a:ext cx="5080000" cy="368300"/>
          </a:xfrm>
          <a:prstGeom prst="rect">
            <a:avLst/>
          </a:prstGeom>
          <a:noFill/>
          <a:ln w="9525">
            <a:noFill/>
          </a:ln>
        </p:spPr>
        <p:txBody>
          <a:bodyPr>
            <a:spAutoFit/>
          </a:bodyPr>
          <a:p>
            <a:pPr indent="0"/>
            <a:r>
              <a:rPr lang="zh-CN" b="0">
                <a:ea typeface="宋体" panose="02010600030101010101" pitchFamily="2" charset="-122"/>
              </a:rPr>
              <a:t>两步搜索就可以枚举所有的情况。</a:t>
            </a:r>
            <a:endParaRPr lang="zh-CN" altLang="en-US" b="0">
              <a:ea typeface="宋体" panose="02010600030101010101" pitchFamily="2" charset="-122"/>
            </a:endParaRPr>
          </a:p>
        </p:txBody>
      </p:sp>
      <p:sp>
        <p:nvSpPr>
          <p:cNvPr id="3" name="文本框 2"/>
          <p:cNvSpPr txBox="1"/>
          <p:nvPr/>
        </p:nvSpPr>
        <p:spPr>
          <a:xfrm>
            <a:off x="708660" y="4556760"/>
            <a:ext cx="7348855" cy="1586230"/>
          </a:xfrm>
          <a:prstGeom prst="rect">
            <a:avLst/>
          </a:prstGeom>
          <a:noFill/>
          <a:ln w="9525">
            <a:noFill/>
          </a:ln>
        </p:spPr>
        <p:txBody>
          <a:bodyPr>
            <a:noAutofit/>
          </a:bodyPr>
          <a:p>
            <a:pPr indent="0"/>
            <a:r>
              <a:rPr lang="zh-CN" b="0">
                <a:ea typeface="宋体" panose="02010600030101010101" pitchFamily="2" charset="-122"/>
              </a:rPr>
              <a:t>下面来处理</a:t>
            </a:r>
            <a:r>
              <a:rPr lang="zh-CN" b="1">
                <a:ea typeface="宋体" panose="02010600030101010101" pitchFamily="2" charset="-122"/>
              </a:rPr>
              <a:t>如何从一个点向另一个点连边</a:t>
            </a:r>
            <a:r>
              <a:rPr lang="zh-CN" b="0">
                <a:ea typeface="宋体" panose="02010600030101010101" pitchFamily="2" charset="-122"/>
              </a:rPr>
              <a:t>？很显然，从直观上来看，就是第二个矩形在第一个矩形的笼罩下。用坐标来表示(按照题目所给坐标系，x轴向右，y轴向下，记矩形左上角为</a:t>
            </a:r>
            <a:endParaRPr lang="zh-CN" altLang="en-US" b="0">
              <a:ea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516255" y="483870"/>
            <a:ext cx="7891145" cy="589280"/>
          </a:xfrm>
          <a:prstGeom prst="rect">
            <a:avLst/>
          </a:prstGeom>
          <a:noFill/>
        </p:spPr>
        <p:txBody>
          <a:bodyPr wrap="square" rtlCol="0">
            <a:spAutoFit/>
          </a:bodyPr>
          <a:p>
            <a:pPr>
              <a:lnSpc>
                <a:spcPct val="90000"/>
              </a:lnSpc>
              <a:buClrTx/>
              <a:buSzTx/>
              <a:buFontTx/>
            </a:pPr>
            <a:r>
              <a:rPr lang="zh-CN" altLang="en-US" sz="3600" b="1" dirty="0" smtClean="0">
                <a:solidFill>
                  <a:schemeClr val="accent5">
                    <a:lumMod val="75000"/>
                  </a:schemeClr>
                </a:solidFill>
                <a:latin typeface="+mj-lt"/>
                <a:ea typeface="+mj-ea"/>
                <a:cs typeface="+mj-cs"/>
                <a:sym typeface="+mn-ea"/>
              </a:rPr>
              <a:t>分析</a:t>
            </a:r>
            <a:endParaRPr lang="zh-CN" altLang="en-US" sz="3600" b="1" dirty="0" smtClean="0">
              <a:solidFill>
                <a:schemeClr val="accent5">
                  <a:lumMod val="75000"/>
                </a:schemeClr>
              </a:solidFill>
              <a:latin typeface="+mj-lt"/>
              <a:ea typeface="+mj-ea"/>
              <a:cs typeface="+mj-cs"/>
              <a:sym typeface="+mn-ea"/>
            </a:endParaRPr>
          </a:p>
        </p:txBody>
      </p:sp>
      <p:pic>
        <p:nvPicPr>
          <p:cNvPr id="7" name="图片 6"/>
          <p:cNvPicPr>
            <a:picLocks noChangeAspect="1"/>
          </p:cNvPicPr>
          <p:nvPr>
            <p:custDataLst>
              <p:tags r:id="rId2"/>
            </p:custDataLst>
          </p:nvPr>
        </p:nvPicPr>
        <p:blipFill>
          <a:blip r:embed="rId3"/>
          <a:stretch>
            <a:fillRect/>
          </a:stretch>
        </p:blipFill>
        <p:spPr>
          <a:xfrm>
            <a:off x="419100" y="1355725"/>
            <a:ext cx="8392160" cy="256476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a:spLocks noGrp="1"/>
          </p:cNvSpPr>
          <p:nvPr>
            <p:ph type="sldNum" sz="quarter" idx="12"/>
          </p:nvPr>
        </p:nvSpPr>
        <p:spPr/>
        <p:txBody>
          <a:bodyPr/>
          <a:p>
            <a:fld id="{565CE74E-AB26-4998-AD42-012C4C1AD076}" type="slidenum">
              <a:rPr lang="zh-CN" altLang="en-US" smtClean="0"/>
            </a:fld>
            <a:endParaRPr lang="zh-CN" altLang="en-US"/>
          </a:p>
        </p:txBody>
      </p:sp>
      <p:pic>
        <p:nvPicPr>
          <p:cNvPr id="6" name="图片 2"/>
          <p:cNvPicPr>
            <a:picLocks noChangeAspect="1"/>
          </p:cNvPicPr>
          <p:nvPr>
            <p:custDataLst>
              <p:tags r:id="rId1"/>
            </p:custDataLst>
          </p:nvPr>
        </p:nvPicPr>
        <p:blipFill>
          <a:blip r:embed="rId2"/>
          <a:stretch>
            <a:fillRect/>
          </a:stretch>
        </p:blipFill>
        <p:spPr>
          <a:xfrm>
            <a:off x="402590" y="1163320"/>
            <a:ext cx="8550910" cy="495935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灯片编号占位符 4"/>
          <p:cNvSpPr>
            <a:spLocks noGrp="1"/>
          </p:cNvSpPr>
          <p:nvPr>
            <p:ph type="sldNum" sz="quarter" idx="12"/>
          </p:nvPr>
        </p:nvSpPr>
        <p:spPr/>
        <p:txBody>
          <a:bodyPr/>
          <a:p>
            <a:fld id="{565CE74E-AB26-4998-AD42-012C4C1AD076}" type="slidenum">
              <a:rPr lang="zh-CN" altLang="en-US" smtClean="0"/>
            </a:fld>
            <a:endParaRPr lang="zh-CN" altLang="en-US"/>
          </a:p>
        </p:txBody>
      </p:sp>
      <p:pic>
        <p:nvPicPr>
          <p:cNvPr id="3" name="图片 3"/>
          <p:cNvPicPr>
            <a:picLocks noChangeAspect="1"/>
          </p:cNvPicPr>
          <p:nvPr>
            <p:custDataLst>
              <p:tags r:id="rId1"/>
            </p:custDataLst>
          </p:nvPr>
        </p:nvPicPr>
        <p:blipFill>
          <a:blip r:embed="rId2"/>
          <a:srcRect r="11079"/>
          <a:stretch>
            <a:fillRect/>
          </a:stretch>
        </p:blipFill>
        <p:spPr>
          <a:xfrm>
            <a:off x="453390" y="1244600"/>
            <a:ext cx="8149590" cy="48266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450959" y="365761"/>
            <a:ext cx="7888070" cy="717225"/>
          </a:xfrm>
        </p:spPr>
        <p:txBody>
          <a:bodyPr anchor="ctr"/>
          <a:lstStyle/>
          <a:p>
            <a:r>
              <a:rPr lang="en-US" altLang="zh-CN" sz="2800" b="1" dirty="0" smtClean="0">
                <a:solidFill>
                  <a:schemeClr val="accent5">
                    <a:lumMod val="75000"/>
                  </a:schemeClr>
                </a:solidFill>
              </a:rPr>
              <a:t>1 [</a:t>
            </a:r>
            <a:r>
              <a:rPr lang="en-US" altLang="zh-CN" sz="2800" b="1" dirty="0" smtClean="0">
                <a:solidFill>
                  <a:schemeClr val="accent5">
                    <a:lumMod val="75000"/>
                  </a:schemeClr>
                </a:solidFill>
                <a:sym typeface="+mn-ea"/>
              </a:rPr>
              <a:t>3650] 数的划分</a:t>
            </a:r>
            <a:r>
              <a:rPr lang="en-US" altLang="zh-CN" sz="2800" dirty="0">
                <a:ln>
                  <a:solidFill>
                    <a:srgbClr val="0070C0"/>
                  </a:solidFill>
                </a:ln>
                <a:solidFill>
                  <a:srgbClr val="00B0F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a:t>
            </a:r>
            <a:r>
              <a:rPr lang="en-US" altLang="zh-CN" sz="2800" b="1" dirty="0" smtClean="0">
                <a:solidFill>
                  <a:schemeClr val="accent5">
                    <a:lumMod val="75000"/>
                  </a:schemeClr>
                </a:solidFill>
                <a:sym typeface="+mn-ea"/>
              </a:rPr>
              <a:t>可行性剪枝，上下界剪枝)</a:t>
            </a:r>
            <a:endParaRPr lang="en-US" altLang="zh-CN" sz="2800" b="1" dirty="0" smtClean="0">
              <a:solidFill>
                <a:schemeClr val="accent5">
                  <a:lumMod val="75000"/>
                </a:schemeClr>
              </a:solidFill>
              <a:sym typeface="+mn-ea"/>
            </a:endParaRPr>
          </a:p>
        </p:txBody>
      </p:sp>
      <p:sp>
        <p:nvSpPr>
          <p:cNvPr id="5" name="Text Box 7"/>
          <p:cNvSpPr txBox="1">
            <a:spLocks noChangeArrowheads="1"/>
          </p:cNvSpPr>
          <p:nvPr/>
        </p:nvSpPr>
        <p:spPr bwMode="auto">
          <a:xfrm>
            <a:off x="450591" y="1237489"/>
            <a:ext cx="8065901" cy="4963795"/>
          </a:xfrm>
          <a:prstGeom prst="rect">
            <a:avLst/>
          </a:prstGeom>
          <a:noFill/>
          <a:ln w="9525">
            <a:noFill/>
            <a:miter lim="800000"/>
          </a:ln>
          <a:effectLst/>
        </p:spPr>
        <p:txBody>
          <a:bodyPr>
            <a:spAutoFit/>
          </a:bodyPr>
          <a:lstStyle/>
          <a:p>
            <a:pPr>
              <a:lnSpc>
                <a:spcPct val="120000"/>
              </a:lnSpc>
              <a:spcBef>
                <a:spcPct val="50000"/>
              </a:spcBef>
            </a:pP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将整数n分成k份，且每份不能为空，任意两种划分方案不能相同(不考虑顺序)。</a:t>
            </a:r>
            <a:endParaRPr sz="2400" dirty="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50000"/>
              </a:spcBef>
            </a:pP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例如：n=7，k=3，下面三种划分方案被认为是相同的。</a:t>
            </a:r>
            <a:endParaRPr sz="2400" dirty="0">
              <a:latin typeface="宋体" panose="02010600030101010101" pitchFamily="2" charset="-122"/>
              <a:ea typeface="宋体" panose="02010600030101010101" pitchFamily="2" charset="-122"/>
              <a:cs typeface="宋体" panose="02010600030101010101" pitchFamily="2" charset="-122"/>
            </a:endParaRPr>
          </a:p>
          <a:p>
            <a:pPr>
              <a:lnSpc>
                <a:spcPct val="60000"/>
              </a:lnSpc>
              <a:spcBef>
                <a:spcPct val="50000"/>
              </a:spcBef>
            </a:pP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1 1 5</a:t>
            </a: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1 5 1</a:t>
            </a: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5 1 1</a:t>
            </a:r>
            <a:endParaRPr sz="2400" dirty="0">
              <a:latin typeface="宋体" panose="02010600030101010101" pitchFamily="2" charset="-122"/>
              <a:ea typeface="宋体" panose="02010600030101010101" pitchFamily="2" charset="-122"/>
              <a:cs typeface="宋体" panose="02010600030101010101" pitchFamily="2" charset="-122"/>
            </a:endParaRPr>
          </a:p>
          <a:p>
            <a:pPr>
              <a:lnSpc>
                <a:spcPct val="110000"/>
              </a:lnSpc>
              <a:spcBef>
                <a:spcPct val="50000"/>
              </a:spcBef>
            </a:pPr>
            <a:r>
              <a:rPr sz="2400" dirty="0">
                <a:latin typeface="宋体" panose="02010600030101010101" pitchFamily="2" charset="-122"/>
                <a:ea typeface="宋体" panose="02010600030101010101" pitchFamily="2" charset="-122"/>
                <a:cs typeface="宋体" panose="02010600030101010101" pitchFamily="2" charset="-122"/>
              </a:rPr>
              <a:t>问有多少种不同的分法。</a:t>
            </a:r>
            <a:endParaRPr sz="2400" dirty="0">
              <a:latin typeface="宋体" panose="02010600030101010101" pitchFamily="2" charset="-122"/>
              <a:ea typeface="宋体" panose="02010600030101010101" pitchFamily="2" charset="-122"/>
              <a:cs typeface="宋体" panose="02010600030101010101" pitchFamily="2" charset="-122"/>
            </a:endParaRPr>
          </a:p>
          <a:p>
            <a:pPr>
              <a:lnSpc>
                <a:spcPct val="110000"/>
              </a:lnSpc>
              <a:spcBef>
                <a:spcPct val="50000"/>
              </a:spcBef>
            </a:pP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输入n</a:t>
            </a: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，k (6&lt;n&lt;=200，2&lt;=k&lt;=6)  </a:t>
            </a:r>
            <a:endParaRPr sz="2400" dirty="0">
              <a:latin typeface="宋体" panose="02010600030101010101" pitchFamily="2" charset="-122"/>
              <a:ea typeface="宋体" panose="02010600030101010101" pitchFamily="2" charset="-122"/>
              <a:cs typeface="宋体" panose="02010600030101010101" pitchFamily="2" charset="-122"/>
            </a:endParaRPr>
          </a:p>
          <a:p>
            <a:pPr>
              <a:lnSpc>
                <a:spcPct val="110000"/>
              </a:lnSpc>
              <a:spcBef>
                <a:spcPct val="50000"/>
              </a:spcBef>
            </a:pP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输出一个整数，即不同的分法</a:t>
            </a:r>
            <a:endParaRPr sz="2400" dirty="0">
              <a:latin typeface="宋体" panose="02010600030101010101" pitchFamily="2" charset="-122"/>
              <a:ea typeface="宋体" panose="02010600030101010101" pitchFamily="2" charset="-122"/>
              <a:cs typeface="宋体" panose="02010600030101010101" pitchFamily="2" charset="-122"/>
            </a:endParaRPr>
          </a:p>
          <a:p>
            <a:pPr>
              <a:lnSpc>
                <a:spcPct val="110000"/>
              </a:lnSpc>
              <a:spcBef>
                <a:spcPct val="50000"/>
              </a:spcBef>
            </a:pPr>
            <a:r>
              <a:rPr sz="2400" dirty="0">
                <a:latin typeface="宋体" panose="02010600030101010101" pitchFamily="2" charset="-122"/>
                <a:ea typeface="宋体" panose="02010600030101010101" pitchFamily="2" charset="-122"/>
                <a:cs typeface="宋体" panose="02010600030101010101" pitchFamily="2" charset="-122"/>
              </a:rPr>
              <a:t>样例输入</a:t>
            </a: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7</a:t>
            </a: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 3</a:t>
            </a:r>
            <a:endParaRPr sz="2400" dirty="0">
              <a:latin typeface="宋体" panose="02010600030101010101" pitchFamily="2" charset="-122"/>
              <a:ea typeface="宋体" panose="02010600030101010101" pitchFamily="2" charset="-122"/>
              <a:cs typeface="宋体" panose="02010600030101010101" pitchFamily="2" charset="-122"/>
            </a:endParaRPr>
          </a:p>
          <a:p>
            <a:pPr>
              <a:lnSpc>
                <a:spcPct val="110000"/>
              </a:lnSpc>
              <a:spcBef>
                <a:spcPct val="50000"/>
              </a:spcBef>
            </a:pPr>
            <a:r>
              <a:rPr sz="2400" dirty="0">
                <a:latin typeface="宋体" panose="02010600030101010101" pitchFamily="2" charset="-122"/>
                <a:ea typeface="宋体" panose="02010600030101010101" pitchFamily="2" charset="-122"/>
                <a:cs typeface="宋体" panose="02010600030101010101" pitchFamily="2" charset="-122"/>
              </a:rPr>
              <a:t>样例输出</a:t>
            </a: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4</a:t>
            </a:r>
            <a:endParaRPr sz="2400" dirty="0">
              <a:latin typeface="宋体" panose="02010600030101010101" pitchFamily="2" charset="-122"/>
              <a:ea typeface="宋体" panose="02010600030101010101" pitchFamily="2" charset="-122"/>
              <a:cs typeface="宋体" panose="02010600030101010101" pitchFamily="2" charset="-122"/>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16255" y="1372870"/>
            <a:ext cx="8246110" cy="3415030"/>
          </a:xfrm>
          <a:prstGeom prst="rect">
            <a:avLst/>
          </a:prstGeom>
          <a:noFill/>
        </p:spPr>
        <p:txBody>
          <a:bodyPr wrap="square" rtlCol="0" anchor="t">
            <a:spAutoFit/>
          </a:bodyPr>
          <a:p>
            <a:r>
              <a:rPr sz="2400">
                <a:latin typeface="宋体" panose="02010600030101010101" pitchFamily="2" charset="-122"/>
                <a:ea typeface="宋体" panose="02010600030101010101" pitchFamily="2" charset="-122"/>
                <a:cs typeface="宋体" panose="02010600030101010101" pitchFamily="2" charset="-122"/>
              </a:rPr>
              <a:t>翰翰和达达饲养了 N 只小猫，这天，小猫们要去爬山。 </a:t>
            </a:r>
            <a:endParaRPr sz="2400">
              <a:latin typeface="宋体" panose="02010600030101010101" pitchFamily="2" charset="-122"/>
              <a:ea typeface="宋体" panose="02010600030101010101" pitchFamily="2" charset="-122"/>
              <a:cs typeface="宋体" panose="02010600030101010101" pitchFamily="2" charset="-122"/>
            </a:endParaRPr>
          </a:p>
          <a:p>
            <a:r>
              <a:rPr sz="2400">
                <a:latin typeface="宋体" panose="02010600030101010101" pitchFamily="2" charset="-122"/>
                <a:ea typeface="宋体" panose="02010600030101010101" pitchFamily="2" charset="-122"/>
                <a:cs typeface="宋体" panose="02010600030101010101" pitchFamily="2" charset="-122"/>
              </a:rPr>
              <a:t>经历了千辛万苦，小猫们终于爬上了山顶，但是疲倦的它们再也不想徒步走下山了（呜咕&gt;_&lt;）。 </a:t>
            </a:r>
            <a:endParaRPr sz="2400">
              <a:latin typeface="宋体" panose="02010600030101010101" pitchFamily="2" charset="-122"/>
              <a:ea typeface="宋体" panose="02010600030101010101" pitchFamily="2" charset="-122"/>
              <a:cs typeface="宋体" panose="02010600030101010101" pitchFamily="2" charset="-122"/>
            </a:endParaRPr>
          </a:p>
          <a:p>
            <a:r>
              <a:rPr sz="2400">
                <a:latin typeface="宋体" panose="02010600030101010101" pitchFamily="2" charset="-122"/>
                <a:ea typeface="宋体" panose="02010600030101010101" pitchFamily="2" charset="-122"/>
                <a:cs typeface="宋体" panose="02010600030101010101" pitchFamily="2" charset="-122"/>
              </a:rPr>
              <a:t>翰翰和达达只好花钱让它们坐索道下山。 </a:t>
            </a:r>
            <a:endParaRPr sz="2400">
              <a:latin typeface="宋体" panose="02010600030101010101" pitchFamily="2" charset="-122"/>
              <a:ea typeface="宋体" panose="02010600030101010101" pitchFamily="2" charset="-122"/>
              <a:cs typeface="宋体" panose="02010600030101010101" pitchFamily="2" charset="-122"/>
            </a:endParaRPr>
          </a:p>
          <a:p>
            <a:r>
              <a:rPr sz="2400">
                <a:latin typeface="宋体" panose="02010600030101010101" pitchFamily="2" charset="-122"/>
                <a:ea typeface="宋体" panose="02010600030101010101" pitchFamily="2" charset="-122"/>
                <a:cs typeface="宋体" panose="02010600030101010101" pitchFamily="2" charset="-122"/>
              </a:rPr>
              <a:t>索道上的缆车最大承重量为 W，而 N 只小猫的重量分别是 C1、C2……CN。 </a:t>
            </a:r>
            <a:endParaRPr sz="2400">
              <a:latin typeface="宋体" panose="02010600030101010101" pitchFamily="2" charset="-122"/>
              <a:ea typeface="宋体" panose="02010600030101010101" pitchFamily="2" charset="-122"/>
              <a:cs typeface="宋体" panose="02010600030101010101" pitchFamily="2" charset="-122"/>
            </a:endParaRPr>
          </a:p>
          <a:p>
            <a:r>
              <a:rPr sz="2400">
                <a:latin typeface="宋体" panose="02010600030101010101" pitchFamily="2" charset="-122"/>
                <a:ea typeface="宋体" panose="02010600030101010101" pitchFamily="2" charset="-122"/>
                <a:cs typeface="宋体" panose="02010600030101010101" pitchFamily="2" charset="-122"/>
              </a:rPr>
              <a:t>当然，每辆缆车上的小猫的重量之和不能超过 W。 </a:t>
            </a:r>
            <a:endParaRPr sz="2400">
              <a:latin typeface="宋体" panose="02010600030101010101" pitchFamily="2" charset="-122"/>
              <a:ea typeface="宋体" panose="02010600030101010101" pitchFamily="2" charset="-122"/>
              <a:cs typeface="宋体" panose="02010600030101010101" pitchFamily="2" charset="-122"/>
            </a:endParaRPr>
          </a:p>
          <a:p>
            <a:r>
              <a:rPr sz="2400">
                <a:latin typeface="宋体" panose="02010600030101010101" pitchFamily="2" charset="-122"/>
                <a:ea typeface="宋体" panose="02010600030101010101" pitchFamily="2" charset="-122"/>
                <a:cs typeface="宋体" panose="02010600030101010101" pitchFamily="2" charset="-122"/>
              </a:rPr>
              <a:t>每租用一辆缆车，翰翰和达达就要付 1 美元，所以他们想知道，最少需要付多少美元才能把这 N 只小猫都运送下山？ </a:t>
            </a:r>
            <a:endParaRPr sz="24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custDataLst>
              <p:tags r:id="rId1"/>
            </p:custDataLst>
          </p:nvPr>
        </p:nvSpPr>
        <p:spPr>
          <a:xfrm>
            <a:off x="516255" y="483870"/>
            <a:ext cx="7891145" cy="589280"/>
          </a:xfrm>
          <a:prstGeom prst="rect">
            <a:avLst/>
          </a:prstGeom>
          <a:noFill/>
        </p:spPr>
        <p:txBody>
          <a:bodyPr wrap="square" rtlCol="0">
            <a:spAutoFit/>
          </a:bodyPr>
          <a:p>
            <a:pPr>
              <a:lnSpc>
                <a:spcPct val="90000"/>
              </a:lnSpc>
              <a:buClrTx/>
              <a:buSzTx/>
              <a:buFontTx/>
            </a:pPr>
            <a:r>
              <a:rPr lang="en-US" altLang="zh-CN" sz="3600" b="1" dirty="0" smtClean="0">
                <a:solidFill>
                  <a:schemeClr val="accent5">
                    <a:lumMod val="75000"/>
                  </a:schemeClr>
                </a:solidFill>
                <a:latin typeface="+mj-lt"/>
                <a:ea typeface="+mj-ea"/>
                <a:cs typeface="+mj-cs"/>
                <a:sym typeface="+mn-ea"/>
              </a:rPr>
              <a:t> [6336]  小猫爬山</a:t>
            </a:r>
            <a:endParaRPr lang="en-US" altLang="zh-CN" sz="3600" b="1" dirty="0" smtClean="0">
              <a:solidFill>
                <a:schemeClr val="accent5">
                  <a:lumMod val="75000"/>
                </a:schemeClr>
              </a:solidFill>
              <a:latin typeface="+mj-lt"/>
              <a:ea typeface="+mj-ea"/>
              <a:cs typeface="+mj-cs"/>
              <a:sym typeface="+mn-ea"/>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91160" y="1313180"/>
            <a:ext cx="8246110" cy="4078605"/>
          </a:xfrm>
          <a:prstGeom prst="rect">
            <a:avLst/>
          </a:prstGeom>
          <a:noFill/>
        </p:spPr>
        <p:txBody>
          <a:bodyPr wrap="square" rtlCol="0" anchor="t">
            <a:spAutoFit/>
          </a:bodyPr>
          <a:p>
            <a:pPr>
              <a:lnSpc>
                <a:spcPct val="120000"/>
              </a:lnSpc>
            </a:pPr>
            <a:r>
              <a:rPr sz="2400">
                <a:latin typeface="宋体" panose="02010600030101010101" pitchFamily="2" charset="-122"/>
                <a:ea typeface="宋体" panose="02010600030101010101" pitchFamily="2" charset="-122"/>
                <a:cs typeface="宋体" panose="02010600030101010101" pitchFamily="2" charset="-122"/>
              </a:rPr>
              <a:t>翰翰和达达饲养了 N 只小猫，这天，小猫们要去爬山。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sz="2400">
                <a:latin typeface="宋体" panose="02010600030101010101" pitchFamily="2" charset="-122"/>
                <a:ea typeface="宋体" panose="02010600030101010101" pitchFamily="2" charset="-122"/>
                <a:cs typeface="宋体" panose="02010600030101010101" pitchFamily="2" charset="-122"/>
              </a:rPr>
              <a:t>经历了千辛万苦，小猫们终于爬上了山顶，但是疲倦的它们再也不想徒步走下山了（呜咕&gt;_&lt;）。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sz="2400">
                <a:latin typeface="宋体" panose="02010600030101010101" pitchFamily="2" charset="-122"/>
                <a:ea typeface="宋体" panose="02010600030101010101" pitchFamily="2" charset="-122"/>
                <a:cs typeface="宋体" panose="02010600030101010101" pitchFamily="2" charset="-122"/>
              </a:rPr>
              <a:t>翰翰和达达只好花钱让它们坐索道下山。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sz="2400">
                <a:latin typeface="宋体" panose="02010600030101010101" pitchFamily="2" charset="-122"/>
                <a:ea typeface="宋体" panose="02010600030101010101" pitchFamily="2" charset="-122"/>
                <a:cs typeface="宋体" panose="02010600030101010101" pitchFamily="2" charset="-122"/>
              </a:rPr>
              <a:t>索道上的缆车最大承重量为 W，而 N 只小猫的重量分别是 C1、C2……CN。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sz="2400">
                <a:latin typeface="宋体" panose="02010600030101010101" pitchFamily="2" charset="-122"/>
                <a:ea typeface="宋体" panose="02010600030101010101" pitchFamily="2" charset="-122"/>
                <a:cs typeface="宋体" panose="02010600030101010101" pitchFamily="2" charset="-122"/>
              </a:rPr>
              <a:t>当然，每辆缆车上的小猫的重量之和不能超过 W。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sz="2400">
                <a:latin typeface="宋体" panose="02010600030101010101" pitchFamily="2" charset="-122"/>
                <a:ea typeface="宋体" panose="02010600030101010101" pitchFamily="2" charset="-122"/>
                <a:cs typeface="宋体" panose="02010600030101010101" pitchFamily="2" charset="-122"/>
              </a:rPr>
              <a:t>每租用一辆缆车，翰翰和达达就要付 1 美元，所以他们想知道，最少</a:t>
            </a:r>
            <a:r>
              <a:rPr sz="2400" b="1">
                <a:solidFill>
                  <a:srgbClr val="FF0000"/>
                </a:solidFill>
                <a:latin typeface="宋体" panose="02010600030101010101" pitchFamily="2" charset="-122"/>
                <a:ea typeface="宋体" panose="02010600030101010101" pitchFamily="2" charset="-122"/>
                <a:cs typeface="宋体" panose="02010600030101010101" pitchFamily="2" charset="-122"/>
              </a:rPr>
              <a:t>需要付多少美元才能把这 N 只小猫都运送下山</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custDataLst>
              <p:tags r:id="rId1"/>
            </p:custDataLst>
          </p:nvPr>
        </p:nvSpPr>
        <p:spPr>
          <a:xfrm>
            <a:off x="516255" y="483870"/>
            <a:ext cx="7891145" cy="589280"/>
          </a:xfrm>
          <a:prstGeom prst="rect">
            <a:avLst/>
          </a:prstGeom>
          <a:noFill/>
        </p:spPr>
        <p:txBody>
          <a:bodyPr wrap="square" rtlCol="0">
            <a:spAutoFit/>
          </a:bodyPr>
          <a:p>
            <a:pPr>
              <a:lnSpc>
                <a:spcPct val="90000"/>
              </a:lnSpc>
              <a:buClrTx/>
              <a:buSzTx/>
              <a:buFontTx/>
            </a:pPr>
            <a:r>
              <a:rPr lang="en-US" altLang="zh-CN" sz="3600" b="1" dirty="0" smtClean="0">
                <a:solidFill>
                  <a:schemeClr val="accent5">
                    <a:lumMod val="75000"/>
                  </a:schemeClr>
                </a:solidFill>
                <a:latin typeface="+mj-lt"/>
                <a:ea typeface="+mj-ea"/>
                <a:cs typeface="+mj-cs"/>
                <a:sym typeface="+mn-ea"/>
              </a:rPr>
              <a:t> [6336]  小猫爬山</a:t>
            </a:r>
            <a:endParaRPr lang="en-US" altLang="zh-CN" sz="3600" b="1" dirty="0" smtClean="0">
              <a:solidFill>
                <a:schemeClr val="accent5">
                  <a:lumMod val="75000"/>
                </a:schemeClr>
              </a:solidFill>
              <a:latin typeface="+mj-lt"/>
              <a:ea typeface="+mj-ea"/>
              <a:cs typeface="+mj-cs"/>
              <a:sym typeface="+mn-ea"/>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91160" y="1313180"/>
            <a:ext cx="8246110" cy="4154170"/>
          </a:xfrm>
          <a:prstGeom prst="rect">
            <a:avLst/>
          </a:prstGeom>
          <a:noFill/>
        </p:spPr>
        <p:txBody>
          <a:bodyPr wrap="square" rtlCol="0" anchor="t">
            <a:spAutoFit/>
          </a:bodyPr>
          <a:p>
            <a:r>
              <a:rPr sz="2400">
                <a:latin typeface="宋体" panose="02010600030101010101" pitchFamily="2" charset="-122"/>
                <a:ea typeface="宋体" panose="02010600030101010101" pitchFamily="2" charset="-122"/>
                <a:cs typeface="宋体" panose="02010600030101010101" pitchFamily="2" charset="-122"/>
              </a:rPr>
              <a:t>输入格式</a:t>
            </a:r>
            <a:endParaRPr sz="2400">
              <a:latin typeface="宋体" panose="02010600030101010101" pitchFamily="2" charset="-122"/>
              <a:ea typeface="宋体" panose="02010600030101010101" pitchFamily="2" charset="-122"/>
              <a:cs typeface="宋体" panose="02010600030101010101" pitchFamily="2" charset="-122"/>
            </a:endParaRPr>
          </a:p>
          <a:p>
            <a:pPr indent="457200"/>
            <a:r>
              <a:rPr sz="2400">
                <a:latin typeface="宋体" panose="02010600030101010101" pitchFamily="2" charset="-122"/>
                <a:ea typeface="宋体" panose="02010600030101010101" pitchFamily="2" charset="-122"/>
                <a:cs typeface="宋体" panose="02010600030101010101" pitchFamily="2" charset="-122"/>
              </a:rPr>
              <a:t>第 1 行：包含两个用空格隔开的整数，N 和 W。 </a:t>
            </a:r>
            <a:endParaRPr sz="2400">
              <a:latin typeface="宋体" panose="02010600030101010101" pitchFamily="2" charset="-122"/>
              <a:ea typeface="宋体" panose="02010600030101010101" pitchFamily="2" charset="-122"/>
              <a:cs typeface="宋体" panose="02010600030101010101" pitchFamily="2" charset="-122"/>
            </a:endParaRPr>
          </a:p>
          <a:p>
            <a:pPr indent="457200"/>
            <a:r>
              <a:rPr sz="2400">
                <a:latin typeface="宋体" panose="02010600030101010101" pitchFamily="2" charset="-122"/>
                <a:ea typeface="宋体" panose="02010600030101010101" pitchFamily="2" charset="-122"/>
                <a:cs typeface="宋体" panose="02010600030101010101" pitchFamily="2" charset="-122"/>
              </a:rPr>
              <a:t>第 2..N+1 行：每行一个整数，其中第 i+1 行的整数表示第 i 只小猫的重量 Ci。 ？ </a:t>
            </a:r>
            <a:endParaRPr sz="2400">
              <a:latin typeface="宋体" panose="02010600030101010101" pitchFamily="2" charset="-122"/>
              <a:ea typeface="宋体" panose="02010600030101010101" pitchFamily="2" charset="-122"/>
              <a:cs typeface="宋体" panose="02010600030101010101" pitchFamily="2" charset="-122"/>
            </a:endParaRPr>
          </a:p>
          <a:p>
            <a:endParaRPr sz="2400">
              <a:latin typeface="宋体" panose="02010600030101010101" pitchFamily="2" charset="-122"/>
              <a:ea typeface="宋体" panose="02010600030101010101" pitchFamily="2" charset="-122"/>
              <a:cs typeface="宋体" panose="02010600030101010101" pitchFamily="2" charset="-122"/>
            </a:endParaRPr>
          </a:p>
          <a:p>
            <a:r>
              <a:rPr sz="2400">
                <a:latin typeface="宋体" panose="02010600030101010101" pitchFamily="2" charset="-122"/>
                <a:ea typeface="宋体" panose="02010600030101010101" pitchFamily="2" charset="-122"/>
                <a:cs typeface="宋体" panose="02010600030101010101" pitchFamily="2" charset="-122"/>
              </a:rPr>
              <a:t>输入格式</a:t>
            </a:r>
            <a:endParaRPr sz="2400">
              <a:latin typeface="宋体" panose="02010600030101010101" pitchFamily="2" charset="-122"/>
              <a:ea typeface="宋体" panose="02010600030101010101" pitchFamily="2" charset="-122"/>
              <a:cs typeface="宋体" panose="02010600030101010101" pitchFamily="2" charset="-122"/>
            </a:endParaRPr>
          </a:p>
          <a:p>
            <a:pPr indent="457200"/>
            <a:r>
              <a:rPr sz="2400">
                <a:latin typeface="宋体" panose="02010600030101010101" pitchFamily="2" charset="-122"/>
                <a:ea typeface="宋体" panose="02010600030101010101" pitchFamily="2" charset="-122"/>
                <a:cs typeface="宋体" panose="02010600030101010101" pitchFamily="2" charset="-122"/>
              </a:rPr>
              <a:t>第 1 行：包含两个用空格隔开的整数，N 和 W。 </a:t>
            </a:r>
            <a:endParaRPr sz="2400">
              <a:latin typeface="宋体" panose="02010600030101010101" pitchFamily="2" charset="-122"/>
              <a:ea typeface="宋体" panose="02010600030101010101" pitchFamily="2" charset="-122"/>
              <a:cs typeface="宋体" panose="02010600030101010101" pitchFamily="2" charset="-122"/>
            </a:endParaRPr>
          </a:p>
          <a:p>
            <a:pPr indent="457200"/>
            <a:r>
              <a:rPr sz="2400">
                <a:latin typeface="宋体" panose="02010600030101010101" pitchFamily="2" charset="-122"/>
                <a:ea typeface="宋体" panose="02010600030101010101" pitchFamily="2" charset="-122"/>
                <a:cs typeface="宋体" panose="02010600030101010101" pitchFamily="2" charset="-122"/>
              </a:rPr>
              <a:t>第 2..N+1 行：每行一个整数，其中第 i+1 行的整数表示第 i 只小猫的重量 Ci。 </a:t>
            </a:r>
            <a:endParaRPr sz="2400">
              <a:latin typeface="宋体" panose="02010600030101010101" pitchFamily="2" charset="-122"/>
              <a:ea typeface="宋体" panose="02010600030101010101" pitchFamily="2" charset="-122"/>
              <a:cs typeface="宋体" panose="02010600030101010101" pitchFamily="2" charset="-122"/>
            </a:endParaRPr>
          </a:p>
          <a:p>
            <a:r>
              <a:rPr sz="2400">
                <a:latin typeface="宋体" panose="02010600030101010101" pitchFamily="2" charset="-122"/>
                <a:ea typeface="宋体" panose="02010600030101010101" pitchFamily="2" charset="-122"/>
                <a:cs typeface="宋体" panose="02010600030101010101" pitchFamily="2" charset="-122"/>
              </a:rPr>
              <a:t>1≤N≤18,</a:t>
            </a:r>
            <a:endParaRPr sz="2400">
              <a:latin typeface="宋体" panose="02010600030101010101" pitchFamily="2" charset="-122"/>
              <a:ea typeface="宋体" panose="02010600030101010101" pitchFamily="2" charset="-122"/>
              <a:cs typeface="宋体" panose="02010600030101010101" pitchFamily="2" charset="-122"/>
            </a:endParaRPr>
          </a:p>
          <a:p>
            <a:r>
              <a:rPr sz="2400">
                <a:latin typeface="宋体" panose="02010600030101010101" pitchFamily="2" charset="-122"/>
                <a:ea typeface="宋体" panose="02010600030101010101" pitchFamily="2" charset="-122"/>
                <a:cs typeface="宋体" panose="02010600030101010101" pitchFamily="2" charset="-122"/>
              </a:rPr>
              <a:t>1≤Ci≤W≤10</a:t>
            </a:r>
            <a:r>
              <a:rPr sz="2400" baseline="30000">
                <a:latin typeface="宋体" panose="02010600030101010101" pitchFamily="2" charset="-122"/>
                <a:ea typeface="宋体" panose="02010600030101010101" pitchFamily="2" charset="-122"/>
                <a:cs typeface="宋体" panose="02010600030101010101" pitchFamily="2" charset="-122"/>
              </a:rPr>
              <a:t>8</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custDataLst>
              <p:tags r:id="rId1"/>
            </p:custDataLst>
          </p:nvPr>
        </p:nvSpPr>
        <p:spPr>
          <a:xfrm>
            <a:off x="516255" y="483870"/>
            <a:ext cx="7891145" cy="589280"/>
          </a:xfrm>
          <a:prstGeom prst="rect">
            <a:avLst/>
          </a:prstGeom>
          <a:noFill/>
        </p:spPr>
        <p:txBody>
          <a:bodyPr wrap="square" rtlCol="0">
            <a:spAutoFit/>
          </a:bodyPr>
          <a:p>
            <a:pPr>
              <a:lnSpc>
                <a:spcPct val="90000"/>
              </a:lnSpc>
              <a:buClrTx/>
              <a:buSzTx/>
              <a:buFontTx/>
            </a:pPr>
            <a:r>
              <a:rPr lang="en-US" altLang="zh-CN" sz="3600" b="1" dirty="0" smtClean="0">
                <a:solidFill>
                  <a:schemeClr val="accent5">
                    <a:lumMod val="75000"/>
                  </a:schemeClr>
                </a:solidFill>
                <a:latin typeface="+mj-lt"/>
                <a:ea typeface="+mj-ea"/>
                <a:cs typeface="+mj-cs"/>
                <a:sym typeface="+mn-ea"/>
              </a:rPr>
              <a:t> [6336]  小猫爬山</a:t>
            </a:r>
            <a:endParaRPr lang="en-US" altLang="zh-CN" sz="3600" b="1" dirty="0" smtClean="0">
              <a:solidFill>
                <a:schemeClr val="accent5">
                  <a:lumMod val="75000"/>
                </a:schemeClr>
              </a:solidFill>
              <a:latin typeface="+mj-lt"/>
              <a:ea typeface="+mj-ea"/>
              <a:cs typeface="+mj-cs"/>
              <a:sym typeface="+mn-e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91160" y="1313180"/>
            <a:ext cx="5880100" cy="1198880"/>
          </a:xfrm>
          <a:prstGeom prst="rect">
            <a:avLst/>
          </a:prstGeom>
          <a:noFill/>
        </p:spPr>
        <p:txBody>
          <a:bodyPr wrap="square" rtlCol="0" anchor="t">
            <a:spAutoFit/>
          </a:bodyPr>
          <a:p>
            <a:r>
              <a:rPr sz="2400">
                <a:latin typeface="宋体" panose="02010600030101010101" pitchFamily="2" charset="-122"/>
                <a:ea typeface="宋体" panose="02010600030101010101" pitchFamily="2" charset="-122"/>
                <a:cs typeface="宋体" panose="02010600030101010101" pitchFamily="2" charset="-122"/>
              </a:rPr>
              <a:t>5 1996</a:t>
            </a:r>
            <a:r>
              <a:rPr lang="en-US" sz="2400">
                <a:latin typeface="宋体" panose="02010600030101010101" pitchFamily="2" charset="-122"/>
                <a:ea typeface="宋体" panose="02010600030101010101" pitchFamily="2" charset="-122"/>
                <a:cs typeface="宋体" panose="02010600030101010101" pitchFamily="2" charset="-122"/>
              </a:rPr>
              <a:t>// n</a:t>
            </a:r>
            <a:r>
              <a:rPr lang="zh-CN" altLang="en-US" sz="2400">
                <a:latin typeface="宋体" panose="02010600030101010101" pitchFamily="2" charset="-122"/>
                <a:ea typeface="宋体" panose="02010600030101010101" pitchFamily="2" charset="-122"/>
                <a:cs typeface="宋体" panose="02010600030101010101" pitchFamily="2" charset="-122"/>
              </a:rPr>
              <a:t>只猫</a:t>
            </a:r>
            <a:r>
              <a:rPr lang="en-US" altLang="zh-CN" sz="2400">
                <a:latin typeface="宋体" panose="02010600030101010101" pitchFamily="2" charset="-122"/>
                <a:ea typeface="宋体" panose="02010600030101010101" pitchFamily="2" charset="-122"/>
                <a:cs typeface="宋体" panose="02010600030101010101" pitchFamily="2" charset="-122"/>
              </a:rPr>
              <a:t> </a:t>
            </a:r>
            <a:r>
              <a:rPr sz="2400">
                <a:latin typeface="宋体" panose="02010600030101010101" pitchFamily="2" charset="-122"/>
                <a:ea typeface="宋体" panose="02010600030101010101" pitchFamily="2" charset="-122"/>
                <a:cs typeface="宋体" panose="02010600030101010101" pitchFamily="2" charset="-122"/>
                <a:sym typeface="+mn-ea"/>
              </a:rPr>
              <a:t>每辆缆车上的小猫</a:t>
            </a:r>
            <a:r>
              <a:rPr lang="en-US" sz="2400">
                <a:latin typeface="宋体" panose="02010600030101010101" pitchFamily="2" charset="-122"/>
                <a:ea typeface="宋体" panose="02010600030101010101" pitchFamily="2" charset="-122"/>
                <a:cs typeface="宋体" panose="02010600030101010101" pitchFamily="2" charset="-122"/>
                <a:sym typeface="+mn-ea"/>
              </a:rPr>
              <a:t>   </a:t>
            </a:r>
            <a:endParaRPr lang="en-US" sz="2400">
              <a:latin typeface="宋体" panose="02010600030101010101" pitchFamily="2" charset="-122"/>
              <a:ea typeface="宋体" panose="02010600030101010101" pitchFamily="2" charset="-122"/>
              <a:cs typeface="宋体" panose="02010600030101010101" pitchFamily="2" charset="-122"/>
              <a:sym typeface="+mn-ea"/>
            </a:endParaRPr>
          </a:p>
          <a:p>
            <a:r>
              <a:rPr lang="en-US" sz="24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缆车</a:t>
            </a:r>
            <a:r>
              <a:rPr sz="2400">
                <a:latin typeface="宋体" panose="02010600030101010101" pitchFamily="2" charset="-122"/>
                <a:ea typeface="宋体" panose="02010600030101010101" pitchFamily="2" charset="-122"/>
                <a:cs typeface="宋体" panose="02010600030101010101" pitchFamily="2" charset="-122"/>
                <a:sym typeface="+mn-ea"/>
              </a:rPr>
              <a:t>的重量之和不能超过 W</a:t>
            </a:r>
            <a:endParaRPr sz="2400">
              <a:latin typeface="宋体" panose="02010600030101010101" pitchFamily="2" charset="-122"/>
              <a:ea typeface="宋体" panose="02010600030101010101" pitchFamily="2" charset="-122"/>
              <a:cs typeface="宋体" panose="02010600030101010101" pitchFamily="2" charset="-122"/>
            </a:endParaRPr>
          </a:p>
          <a:p>
            <a:r>
              <a:rPr sz="2400">
                <a:latin typeface="宋体" panose="02010600030101010101" pitchFamily="2" charset="-122"/>
                <a:ea typeface="宋体" panose="02010600030101010101" pitchFamily="2" charset="-122"/>
                <a:cs typeface="宋体" panose="02010600030101010101" pitchFamily="2" charset="-122"/>
              </a:rPr>
              <a:t>1</a:t>
            </a: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宋体" panose="02010600030101010101" pitchFamily="2" charset="-122"/>
                <a:ea typeface="宋体" panose="02010600030101010101" pitchFamily="2" charset="-122"/>
                <a:cs typeface="宋体" panose="02010600030101010101" pitchFamily="2" charset="-122"/>
              </a:rPr>
              <a:t>2</a:t>
            </a: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宋体" panose="02010600030101010101" pitchFamily="2" charset="-122"/>
                <a:ea typeface="宋体" panose="02010600030101010101" pitchFamily="2" charset="-122"/>
                <a:cs typeface="宋体" panose="02010600030101010101" pitchFamily="2" charset="-122"/>
              </a:rPr>
              <a:t>199</a:t>
            </a: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宋体" panose="02010600030101010101" pitchFamily="2" charset="-122"/>
                <a:ea typeface="宋体" panose="02010600030101010101" pitchFamily="2" charset="-122"/>
                <a:cs typeface="宋体" panose="02010600030101010101" pitchFamily="2" charset="-122"/>
              </a:rPr>
              <a:t>12</a:t>
            </a: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宋体" panose="02010600030101010101" pitchFamily="2" charset="-122"/>
                <a:ea typeface="宋体" panose="02010600030101010101" pitchFamily="2" charset="-122"/>
                <a:cs typeface="宋体" panose="02010600030101010101" pitchFamily="2" charset="-122"/>
              </a:rPr>
              <a:t>29 </a:t>
            </a:r>
            <a:r>
              <a:rPr lang="en-US" sz="2400">
                <a:latin typeface="宋体" panose="02010600030101010101" pitchFamily="2" charset="-122"/>
                <a:ea typeface="宋体" panose="02010600030101010101" pitchFamily="2" charset="-122"/>
                <a:cs typeface="宋体" panose="02010600030101010101" pitchFamily="2" charset="-122"/>
              </a:rPr>
              <a:t>//</a:t>
            </a:r>
            <a:r>
              <a:rPr sz="2400">
                <a:latin typeface="宋体" panose="02010600030101010101" pitchFamily="2" charset="-122"/>
                <a:ea typeface="宋体" panose="02010600030101010101" pitchFamily="2" charset="-122"/>
                <a:cs typeface="宋体" panose="02010600030101010101" pitchFamily="2" charset="-122"/>
                <a:sym typeface="+mn-ea"/>
              </a:rPr>
              <a:t>第 i 只小猫的重量 Ci</a:t>
            </a:r>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custDataLst>
              <p:tags r:id="rId1"/>
            </p:custDataLst>
          </p:nvPr>
        </p:nvSpPr>
        <p:spPr>
          <a:xfrm>
            <a:off x="516255" y="483870"/>
            <a:ext cx="7891145" cy="589280"/>
          </a:xfrm>
          <a:prstGeom prst="rect">
            <a:avLst/>
          </a:prstGeom>
          <a:noFill/>
        </p:spPr>
        <p:txBody>
          <a:bodyPr wrap="square" rtlCol="0">
            <a:spAutoFit/>
          </a:bodyPr>
          <a:p>
            <a:pPr>
              <a:lnSpc>
                <a:spcPct val="90000"/>
              </a:lnSpc>
              <a:buClrTx/>
              <a:buSzTx/>
              <a:buFontTx/>
            </a:pPr>
            <a:r>
              <a:rPr lang="en-US" altLang="zh-CN" sz="3600" b="1" dirty="0" smtClean="0">
                <a:solidFill>
                  <a:schemeClr val="accent5">
                    <a:lumMod val="75000"/>
                  </a:schemeClr>
                </a:solidFill>
                <a:latin typeface="+mj-lt"/>
                <a:ea typeface="+mj-ea"/>
                <a:cs typeface="+mj-cs"/>
                <a:sym typeface="+mn-ea"/>
              </a:rPr>
              <a:t> [6336]  小猫爬山</a:t>
            </a:r>
            <a:endParaRPr lang="en-US" altLang="zh-CN" sz="3600" b="1" dirty="0" smtClean="0">
              <a:solidFill>
                <a:schemeClr val="accent5">
                  <a:lumMod val="75000"/>
                </a:schemeClr>
              </a:solidFill>
              <a:latin typeface="+mj-lt"/>
              <a:ea typeface="+mj-ea"/>
              <a:cs typeface="+mj-cs"/>
              <a:sym typeface="+mn-ea"/>
            </a:endParaRPr>
          </a:p>
        </p:txBody>
      </p:sp>
      <p:sp>
        <p:nvSpPr>
          <p:cNvPr id="3" name="文本框 2"/>
          <p:cNvSpPr txBox="1"/>
          <p:nvPr>
            <p:custDataLst>
              <p:tags r:id="rId2"/>
            </p:custDataLst>
          </p:nvPr>
        </p:nvSpPr>
        <p:spPr>
          <a:xfrm>
            <a:off x="7099300" y="1313180"/>
            <a:ext cx="1308100" cy="460375"/>
          </a:xfrm>
          <a:prstGeom prst="rect">
            <a:avLst/>
          </a:prstGeom>
          <a:noFill/>
        </p:spPr>
        <p:txBody>
          <a:bodyPr wrap="square" rtlCol="0" anchor="t">
            <a:spAutoFit/>
          </a:bodyPr>
          <a:p>
            <a:r>
              <a:rPr lang="en-US" sz="2400">
                <a:latin typeface="宋体" panose="02010600030101010101" pitchFamily="2" charset="-122"/>
                <a:ea typeface="宋体" panose="02010600030101010101" pitchFamily="2" charset="-122"/>
                <a:cs typeface="宋体" panose="02010600030101010101" pitchFamily="2" charset="-122"/>
              </a:rPr>
              <a:t>2</a:t>
            </a:r>
            <a:endParaRPr lang="en-US" sz="240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584835" y="3014345"/>
            <a:ext cx="4572000" cy="829945"/>
          </a:xfrm>
          <a:prstGeom prst="rect">
            <a:avLst/>
          </a:prstGeom>
          <a:noFill/>
        </p:spPr>
        <p:txBody>
          <a:bodyPr wrap="square" rtlCol="0" anchor="t">
            <a:spAutoFit/>
          </a:bodyPr>
          <a:p>
            <a:r>
              <a:rPr sz="2400">
                <a:latin typeface="宋体" panose="02010600030101010101" pitchFamily="2" charset="-122"/>
                <a:ea typeface="宋体" panose="02010600030101010101" pitchFamily="2" charset="-122"/>
                <a:cs typeface="宋体" panose="02010600030101010101" pitchFamily="2" charset="-122"/>
                <a:sym typeface="+mn-ea"/>
              </a:rPr>
              <a:t>1≤N≤18,</a:t>
            </a:r>
            <a:endParaRPr sz="2400">
              <a:latin typeface="宋体" panose="02010600030101010101" pitchFamily="2" charset="-122"/>
              <a:ea typeface="宋体" panose="02010600030101010101" pitchFamily="2" charset="-122"/>
              <a:cs typeface="宋体" panose="02010600030101010101" pitchFamily="2" charset="-122"/>
            </a:endParaRPr>
          </a:p>
          <a:p>
            <a:r>
              <a:rPr sz="2400">
                <a:latin typeface="宋体" panose="02010600030101010101" pitchFamily="2" charset="-122"/>
                <a:ea typeface="宋体" panose="02010600030101010101" pitchFamily="2" charset="-122"/>
                <a:cs typeface="宋体" panose="02010600030101010101" pitchFamily="2" charset="-122"/>
                <a:sym typeface="+mn-ea"/>
              </a:rPr>
              <a:t>1≤Ci≤W≤10</a:t>
            </a:r>
            <a:r>
              <a:rPr sz="2400" baseline="30000">
                <a:latin typeface="宋体" panose="02010600030101010101" pitchFamily="2" charset="-122"/>
                <a:ea typeface="宋体" panose="02010600030101010101" pitchFamily="2" charset="-122"/>
                <a:cs typeface="宋体" panose="02010600030101010101" pitchFamily="2" charset="-122"/>
                <a:sym typeface="+mn-ea"/>
              </a:rPr>
              <a:t>8</a:t>
            </a:r>
            <a:r>
              <a:rPr sz="2400">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sz="half" idx="1"/>
          </p:nvPr>
        </p:nvSpPr>
        <p:spPr/>
        <p:txBody>
          <a:bodyPr/>
          <a:p>
            <a:pPr marL="0" indent="0">
              <a:buNone/>
            </a:pPr>
            <a:r>
              <a:rPr lang="zh-CN" altLang="en-US"/>
              <a:t>5 1996</a:t>
            </a:r>
            <a:endParaRPr lang="zh-CN" altLang="en-US"/>
          </a:p>
          <a:p>
            <a:pPr marL="0" indent="0">
              <a:buNone/>
            </a:pPr>
            <a:r>
              <a:rPr lang="zh-CN" altLang="en-US"/>
              <a:t>1</a:t>
            </a:r>
            <a:endParaRPr lang="zh-CN" altLang="en-US"/>
          </a:p>
          <a:p>
            <a:pPr marL="0" indent="0">
              <a:buNone/>
            </a:pPr>
            <a:r>
              <a:rPr lang="zh-CN" altLang="en-US"/>
              <a:t>2</a:t>
            </a:r>
            <a:endParaRPr lang="zh-CN" altLang="en-US"/>
          </a:p>
          <a:p>
            <a:pPr marL="0" indent="0">
              <a:buNone/>
            </a:pPr>
            <a:r>
              <a:rPr lang="zh-CN" altLang="en-US"/>
              <a:t>1994</a:t>
            </a:r>
            <a:endParaRPr lang="zh-CN" altLang="en-US"/>
          </a:p>
          <a:p>
            <a:pPr marL="0" indent="0">
              <a:buNone/>
            </a:pPr>
            <a:r>
              <a:rPr lang="zh-CN" altLang="en-US"/>
              <a:t>12</a:t>
            </a:r>
            <a:endParaRPr lang="zh-CN" altLang="en-US"/>
          </a:p>
          <a:p>
            <a:pPr marL="0" indent="0">
              <a:buNone/>
            </a:pPr>
            <a:r>
              <a:rPr lang="zh-CN" altLang="en-US"/>
              <a:t>29</a:t>
            </a:r>
            <a:endParaRPr lang="zh-CN" altLang="en-US"/>
          </a:p>
        </p:txBody>
      </p:sp>
      <p:sp>
        <p:nvSpPr>
          <p:cNvPr id="4" name="内容占位符 3"/>
          <p:cNvSpPr>
            <a:spLocks noGrp="1"/>
          </p:cNvSpPr>
          <p:nvPr>
            <p:ph sz="half" idx="2"/>
          </p:nvPr>
        </p:nvSpPr>
        <p:spPr/>
        <p:txBody>
          <a:bodyPr/>
          <a:p>
            <a:endParaRPr lang="zh-CN" altLang="en-US"/>
          </a:p>
        </p:txBody>
      </p:sp>
      <p:sp>
        <p:nvSpPr>
          <p:cNvPr id="5" name="灯片编号占位符 4"/>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sz="half" idx="1"/>
          </p:nvPr>
        </p:nvSpPr>
        <p:spPr/>
        <p:txBody>
          <a:bodyPr/>
          <a:p>
            <a:endParaRPr lang="zh-CN" altLang="en-US"/>
          </a:p>
        </p:txBody>
      </p:sp>
      <p:sp>
        <p:nvSpPr>
          <p:cNvPr id="4" name="内容占位符 3"/>
          <p:cNvSpPr>
            <a:spLocks noGrp="1"/>
          </p:cNvSpPr>
          <p:nvPr>
            <p:ph sz="half" idx="2"/>
          </p:nvPr>
        </p:nvSpPr>
        <p:spPr/>
        <p:txBody>
          <a:bodyPr/>
          <a:p>
            <a:endParaRPr lang="zh-CN" altLang="en-US"/>
          </a:p>
        </p:txBody>
      </p:sp>
      <p:sp>
        <p:nvSpPr>
          <p:cNvPr id="5" name="灯片编号占位符 4"/>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sz="half" idx="1"/>
          </p:nvPr>
        </p:nvSpPr>
        <p:spPr/>
        <p:txBody>
          <a:bodyPr/>
          <a:p>
            <a:endParaRPr lang="zh-CN" altLang="en-US"/>
          </a:p>
        </p:txBody>
      </p:sp>
      <p:sp>
        <p:nvSpPr>
          <p:cNvPr id="4" name="内容占位符 3"/>
          <p:cNvSpPr>
            <a:spLocks noGrp="1"/>
          </p:cNvSpPr>
          <p:nvPr>
            <p:ph sz="half" idx="2"/>
          </p:nvPr>
        </p:nvSpPr>
        <p:spPr/>
        <p:txBody>
          <a:bodyPr/>
          <a:p>
            <a:endParaRPr lang="zh-CN" altLang="en-US"/>
          </a:p>
        </p:txBody>
      </p:sp>
      <p:sp>
        <p:nvSpPr>
          <p:cNvPr id="5" name="灯片编号占位符 4"/>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96" y="129270"/>
            <a:ext cx="4535216" cy="646331"/>
          </a:xfrm>
          <a:prstGeom prst="rect">
            <a:avLst/>
          </a:prstGeom>
          <a:noFill/>
        </p:spPr>
        <p:txBody>
          <a:bodyPr wrap="none" rtlCol="0">
            <a:spAutoFit/>
          </a:bodyPr>
          <a:lstStyle/>
          <a:p>
            <a:r>
              <a:rPr lang="zh-CN" altLang="en-US" sz="3600" b="1" dirty="0" smtClean="0">
                <a:solidFill>
                  <a:schemeClr val="accent4"/>
                </a:solidFill>
              </a:rPr>
              <a:t>今天的课程结束啦</a:t>
            </a:r>
            <a:r>
              <a:rPr lang="en-US" altLang="zh-CN" sz="3600" b="1" dirty="0" smtClean="0">
                <a:solidFill>
                  <a:schemeClr val="accent4"/>
                </a:solidFill>
              </a:rPr>
              <a:t>……</a:t>
            </a:r>
            <a:endParaRPr lang="zh-CN" altLang="en-US" sz="3600" b="1" dirty="0">
              <a:solidFill>
                <a:schemeClr val="accent4"/>
              </a:solidFill>
            </a:endParaRPr>
          </a:p>
        </p:txBody>
      </p:sp>
      <p:sp>
        <p:nvSpPr>
          <p:cNvPr id="5" name="TextBox 4"/>
          <p:cNvSpPr txBox="1"/>
          <p:nvPr/>
        </p:nvSpPr>
        <p:spPr>
          <a:xfrm>
            <a:off x="4755605" y="2624867"/>
            <a:ext cx="3262999" cy="1323439"/>
          </a:xfrm>
          <a:prstGeom prst="rect">
            <a:avLst/>
          </a:prstGeom>
          <a:noFill/>
        </p:spPr>
        <p:txBody>
          <a:bodyPr wrap="none" rtlCol="0">
            <a:spAutoFit/>
          </a:bodyPr>
          <a:lstStyle/>
          <a:p>
            <a:r>
              <a:rPr lang="zh-CN" altLang="en-US" sz="4000" b="1" dirty="0" smtClean="0">
                <a:solidFill>
                  <a:srgbClr val="0033CC"/>
                </a:solidFill>
              </a:rPr>
              <a:t>下课了</a:t>
            </a:r>
            <a:r>
              <a:rPr lang="en-US" altLang="zh-CN" sz="4000" b="1" dirty="0" smtClean="0">
                <a:solidFill>
                  <a:srgbClr val="0033CC"/>
                </a:solidFill>
              </a:rPr>
              <a:t>…</a:t>
            </a:r>
            <a:endParaRPr lang="en-US" altLang="zh-CN" sz="4000" b="1" dirty="0" smtClean="0">
              <a:solidFill>
                <a:srgbClr val="0033CC"/>
              </a:solidFill>
            </a:endParaRPr>
          </a:p>
          <a:p>
            <a:r>
              <a:rPr lang="zh-CN" altLang="en-US" sz="4000" b="1" dirty="0" smtClean="0">
                <a:solidFill>
                  <a:srgbClr val="0033CC"/>
                </a:solidFill>
              </a:rPr>
              <a:t>同学们</a:t>
            </a:r>
            <a:r>
              <a:rPr lang="zh-CN" altLang="en-US" sz="4000" b="1" dirty="0" smtClean="0">
                <a:solidFill>
                  <a:srgbClr val="FF0000"/>
                </a:solidFill>
              </a:rPr>
              <a:t>再见</a:t>
            </a:r>
            <a:r>
              <a:rPr lang="zh-CN" altLang="en-US" sz="4000" dirty="0" smtClean="0"/>
              <a:t>！</a:t>
            </a:r>
            <a:endParaRPr lang="zh-CN" altLang="en-US" sz="4000" dirty="0"/>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4215" y="1753870"/>
            <a:ext cx="3373755" cy="4438650"/>
          </a:xfrm>
          <a:prstGeom prst="rect">
            <a:avLst/>
          </a:prstGeom>
        </p:spPr>
      </p:pic>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99"/>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p:cNvSpPr>
          <p:nvPr>
            <p:ph type="title"/>
          </p:nvPr>
        </p:nvSpPr>
        <p:spPr>
          <a:xfrm>
            <a:off x="628759" y="365126"/>
            <a:ext cx="7888070" cy="717225"/>
          </a:xfrm>
        </p:spPr>
        <p:txBody>
          <a:bodyPr anchor="ctr">
            <a:normAutofit/>
          </a:bodyPr>
          <a:lstStyle/>
          <a:p>
            <a:r>
              <a:rPr lang="zh-CN" altLang="en-US" sz="3600" b="1" dirty="0" smtClean="0">
                <a:solidFill>
                  <a:schemeClr val="accent5">
                    <a:lumMod val="75000"/>
                  </a:schemeClr>
                </a:solidFill>
              </a:rPr>
              <a:t>分析</a:t>
            </a:r>
            <a:endParaRPr lang="zh-CN" altLang="en-US" sz="3600" b="1" dirty="0" smtClean="0">
              <a:solidFill>
                <a:schemeClr val="accent5">
                  <a:lumMod val="75000"/>
                </a:schemeClr>
              </a:solidFill>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Text Box 7"/>
          <p:cNvSpPr txBox="1">
            <a:spLocks noChangeArrowheads="1"/>
          </p:cNvSpPr>
          <p:nvPr/>
        </p:nvSpPr>
        <p:spPr bwMode="auto">
          <a:xfrm>
            <a:off x="331211" y="1464184"/>
            <a:ext cx="8065901" cy="2675890"/>
          </a:xfrm>
          <a:prstGeom prst="rect">
            <a:avLst/>
          </a:prstGeom>
          <a:noFill/>
          <a:ln w="9525">
            <a:noFill/>
            <a:miter lim="800000"/>
          </a:ln>
          <a:effectLst/>
        </p:spPr>
        <p:txBody>
          <a:bodyPr>
            <a:spAutoFit/>
          </a:bodyPr>
          <a:p>
            <a:pPr>
              <a:lnSpc>
                <a:spcPct val="120000"/>
              </a:lnSpc>
              <a:spcBef>
                <a:spcPct val="50000"/>
              </a:spcBef>
            </a:pP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求把</a:t>
            </a: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n</a:t>
            </a:r>
            <a:r>
              <a:rPr lang="en-US"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无序的划分成k份的方案数，最直接的搜索方法是依次枚举x1，x2……xk的值，</a:t>
            </a:r>
            <a:r>
              <a:rPr sz="2400" dirty="0">
                <a:latin typeface="宋体" panose="02010600030101010101" pitchFamily="2" charset="-122"/>
                <a:ea typeface="宋体" panose="02010600030101010101" pitchFamily="2" charset="-122"/>
                <a:cs typeface="宋体" panose="02010600030101010101" pitchFamily="2" charset="-122"/>
                <a:sym typeface="+mn-ea"/>
              </a:rPr>
              <a:t>也就是求</a:t>
            </a:r>
            <a:endParaRPr sz="2400" dirty="0">
              <a:latin typeface="宋体" panose="02010600030101010101" pitchFamily="2" charset="-122"/>
              <a:ea typeface="宋体" panose="02010600030101010101" pitchFamily="2" charset="-122"/>
              <a:cs typeface="宋体" panose="02010600030101010101" pitchFamily="2" charset="-122"/>
            </a:endParaRPr>
          </a:p>
          <a:p>
            <a:pPr>
              <a:lnSpc>
                <a:spcPct val="120000"/>
              </a:lnSpc>
              <a:spcBef>
                <a:spcPct val="50000"/>
              </a:spcBef>
            </a:pPr>
            <a:r>
              <a:rPr lang="en-US" sz="2400" dirty="0">
                <a:latin typeface="宋体" panose="02010600030101010101" pitchFamily="2" charset="-122"/>
                <a:ea typeface="宋体" panose="02010600030101010101" pitchFamily="2" charset="-122"/>
                <a:cs typeface="宋体" panose="02010600030101010101" pitchFamily="2" charset="-122"/>
                <a:sym typeface="+mn-ea"/>
              </a:rPr>
              <a:t>          </a:t>
            </a:r>
            <a:r>
              <a:rPr sz="2400" dirty="0">
                <a:latin typeface="宋体" panose="02010600030101010101" pitchFamily="2" charset="-122"/>
                <a:ea typeface="宋体" panose="02010600030101010101" pitchFamily="2" charset="-122"/>
                <a:cs typeface="宋体" panose="02010600030101010101" pitchFamily="2" charset="-122"/>
                <a:sym typeface="+mn-ea"/>
              </a:rPr>
              <a:t>x1+x2+...+xk=n的解数。</a:t>
            </a:r>
            <a:endParaRPr sz="2400"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spcBef>
                <a:spcPct val="50000"/>
              </a:spcBef>
            </a:pPr>
            <a:r>
              <a:rPr sz="2400" dirty="0">
                <a:latin typeface="宋体" panose="02010600030101010101" pitchFamily="2" charset="-122"/>
                <a:ea typeface="宋体" panose="02010600030101010101" pitchFamily="2" charset="-122"/>
                <a:cs typeface="宋体" panose="02010600030101010101" pitchFamily="2" charset="-122"/>
                <a:sym typeface="+mn-ea"/>
              </a:rPr>
              <a:t> </a:t>
            </a:r>
            <a:r>
              <a:rPr lang="en-US" sz="2400" dirty="0">
                <a:latin typeface="宋体" panose="02010600030101010101" pitchFamily="2" charset="-122"/>
                <a:ea typeface="宋体" panose="02010600030101010101" pitchFamily="2" charset="-122"/>
                <a:cs typeface="宋体" panose="02010600030101010101" pitchFamily="2" charset="-122"/>
                <a:sym typeface="+mn-ea"/>
              </a:rPr>
              <a:t>   </a:t>
            </a:r>
            <a:r>
              <a:rPr sz="2400" dirty="0">
                <a:latin typeface="宋体" panose="02010600030101010101" pitchFamily="2" charset="-122"/>
                <a:ea typeface="宋体" panose="02010600030101010101" pitchFamily="2" charset="-122"/>
                <a:cs typeface="宋体" panose="02010600030101010101" pitchFamily="2" charset="-122"/>
              </a:rPr>
              <a:t>显然这么搜索，很容易TLE。所以我们需要剪枝，这道题用到的主要是可行性剪枝和上下界剪枝；</a:t>
            </a:r>
            <a:endParaRPr sz="24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Text Box 7"/>
          <p:cNvSpPr txBox="1">
            <a:spLocks noChangeArrowheads="1"/>
          </p:cNvSpPr>
          <p:nvPr/>
        </p:nvSpPr>
        <p:spPr bwMode="auto">
          <a:xfrm>
            <a:off x="539750" y="1624330"/>
            <a:ext cx="7696835" cy="4189730"/>
          </a:xfrm>
          <a:prstGeom prst="rect">
            <a:avLst/>
          </a:prstGeom>
          <a:noFill/>
          <a:ln w="9525">
            <a:noFill/>
            <a:miter lim="800000"/>
          </a:ln>
          <a:effectLst/>
        </p:spPr>
        <p:txBody>
          <a:bodyPr wrap="square">
            <a:spAutoFit/>
          </a:bodyPr>
          <a:p>
            <a:pPr>
              <a:lnSpc>
                <a:spcPct val="120000"/>
              </a:lnSpc>
              <a:spcBef>
                <a:spcPct val="50000"/>
              </a:spcBef>
            </a:pPr>
            <a:r>
              <a:rPr sz="2400" dirty="0">
                <a:cs typeface="Consolas" panose="020B0609020204030204" pitchFamily="49" charset="0"/>
              </a:rPr>
              <a:t>①因为本题不考虑分解的顺序，所以我们可以规定分成的这k个数是从小到大分的，即a[i]&lt;=a[i+1]。</a:t>
            </a:r>
            <a:endParaRPr sz="2400" dirty="0">
              <a:cs typeface="Consolas" panose="020B0609020204030204" pitchFamily="49" charset="0"/>
            </a:endParaRPr>
          </a:p>
          <a:p>
            <a:pPr>
              <a:lnSpc>
                <a:spcPct val="120000"/>
              </a:lnSpc>
              <a:spcBef>
                <a:spcPct val="50000"/>
              </a:spcBef>
            </a:pPr>
            <a:r>
              <a:rPr sz="2400" dirty="0">
                <a:cs typeface="Consolas" panose="020B0609020204030204" pitchFamily="49" charset="0"/>
              </a:rPr>
              <a:t>②假设我们已经把n分解为i-1个数分别为a[1],a[2]……a[i-1]（其中a[1]&lt;=a[2]&lt;=……&lt;=a[i-1]），那么</a:t>
            </a:r>
            <a:r>
              <a:rPr sz="2400" b="1" dirty="0">
                <a:solidFill>
                  <a:srgbClr val="FF0000"/>
                </a:solidFill>
                <a:cs typeface="Consolas" panose="020B0609020204030204" pitchFamily="49" charset="0"/>
              </a:rPr>
              <a:t>a[i]的最大值是将剩余k-i+1个数平均划分</a:t>
            </a:r>
            <a:r>
              <a:rPr sz="2400" dirty="0">
                <a:cs typeface="Consolas" panose="020B0609020204030204" pitchFamily="49" charset="0"/>
              </a:rPr>
              <a:t>，即设</a:t>
            </a:r>
            <a:endParaRPr sz="2400" dirty="0">
              <a:cs typeface="Consolas" panose="020B0609020204030204" pitchFamily="49" charset="0"/>
            </a:endParaRPr>
          </a:p>
          <a:p>
            <a:pPr>
              <a:lnSpc>
                <a:spcPct val="120000"/>
              </a:lnSpc>
              <a:spcBef>
                <a:spcPct val="50000"/>
              </a:spcBef>
            </a:pPr>
            <a:r>
              <a:rPr lang="en-US" sz="2400" dirty="0">
                <a:cs typeface="Consolas" panose="020B0609020204030204" pitchFamily="49" charset="0"/>
              </a:rPr>
              <a:t>            </a:t>
            </a:r>
            <a:r>
              <a:rPr sz="2400" dirty="0">
                <a:cs typeface="Consolas" panose="020B0609020204030204" pitchFamily="49" charset="0"/>
              </a:rPr>
              <a:t>m=n</a:t>
            </a:r>
            <a:r>
              <a:rPr lang="en-US" sz="2400" dirty="0">
                <a:cs typeface="Consolas" panose="020B0609020204030204" pitchFamily="49" charset="0"/>
              </a:rPr>
              <a:t> -</a:t>
            </a:r>
            <a:r>
              <a:rPr lang="zh-CN" sz="2400" dirty="0">
                <a:cs typeface="Consolas" panose="020B0609020204030204" pitchFamily="49" charset="0"/>
              </a:rPr>
              <a:t>（</a:t>
            </a:r>
            <a:r>
              <a:rPr sz="2400" dirty="0">
                <a:cs typeface="Consolas" panose="020B0609020204030204" pitchFamily="49" charset="0"/>
              </a:rPr>
              <a:t>a[1]+a[2]+……+a[i-1]</a:t>
            </a:r>
            <a:r>
              <a:rPr lang="zh-CN" sz="2400" dirty="0">
                <a:cs typeface="Consolas" panose="020B0609020204030204" pitchFamily="49" charset="0"/>
              </a:rPr>
              <a:t>）</a:t>
            </a:r>
            <a:r>
              <a:rPr sz="2400" dirty="0">
                <a:cs typeface="Consolas" panose="020B0609020204030204" pitchFamily="49" charset="0"/>
              </a:rPr>
              <a:t>，</a:t>
            </a:r>
            <a:endParaRPr sz="2400" dirty="0">
              <a:cs typeface="Consolas" panose="020B0609020204030204" pitchFamily="49" charset="0"/>
            </a:endParaRPr>
          </a:p>
          <a:p>
            <a:pPr>
              <a:lnSpc>
                <a:spcPct val="120000"/>
              </a:lnSpc>
              <a:spcBef>
                <a:spcPct val="50000"/>
              </a:spcBef>
            </a:pPr>
            <a:r>
              <a:rPr sz="2400" dirty="0">
                <a:cs typeface="Consolas" panose="020B0609020204030204" pitchFamily="49" charset="0"/>
              </a:rPr>
              <a:t>那么a[i]&lt;=m/(k-i+1)，所以对于每个a[i]，扩展上</a:t>
            </a:r>
            <a:r>
              <a:rPr sz="2400" dirty="0">
                <a:cs typeface="Consolas" panose="020B0609020204030204" pitchFamily="49" charset="0"/>
              </a:rPr>
              <a:t>一级的m/(k-i+1)；</a:t>
            </a:r>
            <a:endParaRPr sz="2400" dirty="0">
              <a:cs typeface="Consolas" panose="020B0609020204030204" pitchFamily="49" charset="0"/>
            </a:endParaRPr>
          </a:p>
        </p:txBody>
      </p:sp>
      <p:sp>
        <p:nvSpPr>
          <p:cNvPr id="5" name="标题 4"/>
          <p:cNvSpPr>
            <a:spLocks noGrp="1"/>
          </p:cNvSpPr>
          <p:nvPr>
            <p:ph type="title"/>
            <p:custDataLst>
              <p:tags r:id="rId1"/>
            </p:custDataLst>
          </p:nvPr>
        </p:nvSpPr>
        <p:spPr>
          <a:xfrm>
            <a:off x="628759" y="365126"/>
            <a:ext cx="7888070" cy="717225"/>
          </a:xfrm>
        </p:spPr>
        <p:txBody>
          <a:bodyPr anchor="ctr">
            <a:normAutofit/>
          </a:bodyPr>
          <a:p>
            <a:r>
              <a:rPr lang="zh-CN" altLang="en-US" sz="3600" b="1" dirty="0" smtClean="0">
                <a:solidFill>
                  <a:schemeClr val="accent5">
                    <a:lumMod val="75000"/>
                  </a:schemeClr>
                </a:solidFill>
              </a:rPr>
              <a:t>分析</a:t>
            </a:r>
            <a:endParaRPr lang="zh-CN" altLang="en-US" sz="3600" b="1" dirty="0" smtClean="0">
              <a:solidFill>
                <a:schemeClr val="accent5">
                  <a:lumMod val="75000"/>
                </a:schemeClr>
              </a:solidFill>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PLACING_PICTURE_USER_VIEWPORT" val="{&quot;height&quot;:5830,&quot;width&quot;:9880}"/>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PLACING_PICTURE_USER_VIEWPORT" val="{&quot;height&quot;:5860,&quot;width&quot;:10650}"/>
</p:tagLst>
</file>

<file path=ppt/tags/tag40.xml><?xml version="1.0" encoding="utf-8"?>
<p:tagLst xmlns:p="http://schemas.openxmlformats.org/presentationml/2006/main">
  <p:tag name="KSO_WM_BEAUTIFY_FLAG" val=""/>
  <p:tag name="KSO_WM_UNIT_PLACING_PICTURE_USER_VIEWPORT" val="{&quot;height&quot;:4810,&quot;width&quot;:9090}"/>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 name="KSO_WM_UNIT_PLACING_PICTURE_USER_VIEWPORT" val="{&quot;height&quot;:6265,&quot;width&quot;:8677}"/>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PLACING_PICTURE_USER_VIEWPORT" val="{&quot;height&quot;:6410,&quot;width&quot;:6600}"/>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 name="KSO_WM_UNIT_PLACING_PICTURE_USER_VIEWPORT" val="{&quot;height&quot;:6970,&quot;width&quot;:7770}"/>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COMMONDATA" val="eyJoZGlkIjoiODMwMTdmODJjOTA1MzMzZjY4YTE3ZWQzNzJiYmQwMTQifQ=="/>
  <p:tag name="KSO_WPP_MARK_KEY" val="ef7beade-fe41-4d5a-ad20-1ae237d7478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9432</Words>
  <Application>WPS 演示</Application>
  <PresentationFormat>自定义</PresentationFormat>
  <Paragraphs>572</Paragraphs>
  <Slides>77</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10</vt:i4>
      </vt:variant>
      <vt:variant>
        <vt:lpstr>幻灯片标题</vt:lpstr>
      </vt:variant>
      <vt:variant>
        <vt:i4>77</vt:i4>
      </vt:variant>
    </vt:vector>
  </HeadingPairs>
  <TitlesOfParts>
    <vt:vector size="99" baseType="lpstr">
      <vt:lpstr>Arial</vt:lpstr>
      <vt:lpstr>宋体</vt:lpstr>
      <vt:lpstr>Wingdings</vt:lpstr>
      <vt:lpstr>Times New Roman</vt:lpstr>
      <vt:lpstr>微软雅黑</vt:lpstr>
      <vt:lpstr>Impact</vt:lpstr>
      <vt:lpstr>Consolas</vt:lpstr>
      <vt:lpstr>楷体</vt:lpstr>
      <vt:lpstr>Calibri</vt:lpstr>
      <vt:lpstr>Arial Unicode MS</vt:lpstr>
      <vt:lpstr>Wingdings</vt:lpstr>
      <vt:lpstr>Office 主题</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深搜的剪枝</vt:lpstr>
      <vt:lpstr>教学内容</vt:lpstr>
      <vt:lpstr>1.1 剪枝</vt:lpstr>
      <vt:lpstr>1.1 剪枝</vt:lpstr>
      <vt:lpstr>1.1 剪枝的优化技巧</vt:lpstr>
      <vt:lpstr>1.1 剪枝</vt:lpstr>
      <vt:lpstr>1 [3650] 数的划分(可行性剪枝，上下界剪枝)</vt:lpstr>
      <vt:lpstr>分析</vt:lpstr>
      <vt:lpstr>分析</vt:lpstr>
      <vt:lpstr>PowerPoint 演示文稿</vt:lpstr>
      <vt:lpstr>思路2：</vt:lpstr>
      <vt:lpstr>PowerPoint 演示文稿</vt:lpstr>
      <vt:lpstr>PowerPoint 演示文稿</vt:lpstr>
      <vt:lpstr>2 [3651]: 生日蛋糕</vt:lpstr>
      <vt:lpstr>[3651]: 生日蛋糕</vt:lpstr>
      <vt:lpstr>思路</vt:lpstr>
      <vt:lpstr>分析1：优化搜索顺序</vt:lpstr>
      <vt:lpstr>PowerPoint 演示文稿</vt:lpstr>
      <vt:lpstr>分析2：可行性剪枝</vt:lpstr>
      <vt:lpstr>分析2：可行性剪枝</vt:lpstr>
      <vt:lpstr>分析2：可行性剪枝</vt:lpstr>
      <vt:lpstr>分析2：可行性剪枝</vt:lpstr>
      <vt:lpstr>分析3：最优性剪枝</vt:lpstr>
      <vt:lpstr>代码</vt:lpstr>
      <vt:lpstr>代码</vt:lpstr>
      <vt:lpstr>代码</vt:lpstr>
      <vt:lpstr>代码</vt:lpstr>
      <vt:lpstr>3 [2369] 数列分组</vt:lpstr>
      <vt:lpstr>PowerPoint 演示文稿</vt:lpstr>
      <vt:lpstr>PowerPoint 演示文稿</vt:lpstr>
      <vt:lpstr>PowerPoint 演示文稿</vt:lpstr>
      <vt:lpstr>4 [3652] 小木棍（木棒）</vt:lpstr>
      <vt:lpstr>PowerPoint 演示文稿</vt:lpstr>
      <vt:lpstr>PowerPoint 演示文稿</vt:lpstr>
      <vt:lpstr>分析：</vt:lpstr>
      <vt:lpstr>优化1：整除</vt:lpstr>
      <vt:lpstr>优化2：优化搜索顺序</vt:lpstr>
      <vt:lpstr>有序的遍历</vt:lpstr>
      <vt:lpstr>    3-1. 拼接一根木棒只与长度有关，跟木棍的顺序无关，所以这是组合问题。本题按照组合数的方式枚举。       3-2. 如果当前木棍加到当前棒中失败了，则直接略过后面相同长度的木棍。 </vt:lpstr>
      <vt:lpstr> 3-3. 如果木棒的第一根木棍失败，则当前木棒一定失败。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win10</dc:creator>
  <cp:lastModifiedBy>荃星</cp:lastModifiedBy>
  <cp:revision>244</cp:revision>
  <dcterms:created xsi:type="dcterms:W3CDTF">2019-11-15T07:21:00Z</dcterms:created>
  <dcterms:modified xsi:type="dcterms:W3CDTF">2023-09-27T01:17:51Z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2052-11.8.2.11718</vt:lpwstr>
  </property>
  <property fmtid="{D5CDD505-2E9C-101B-9397-08002B2CF9AE}" pid="3" name="ICV">
    <vt:lpwstr>1B9FB9282A6E4AF8AB36D8AEA654DA05</vt:lpwstr>
  </property>
</Properties>
</file>