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22" r:id="rId3"/>
    <p:sldId id="669" r:id="rId4"/>
    <p:sldId id="612" r:id="rId5"/>
    <p:sldId id="673" r:id="rId6"/>
    <p:sldId id="680" r:id="rId7"/>
    <p:sldId id="675" r:id="rId8"/>
    <p:sldId id="679" r:id="rId9"/>
    <p:sldId id="686" r:id="rId10"/>
    <p:sldId id="693" r:id="rId11"/>
    <p:sldId id="687" r:id="rId12"/>
    <p:sldId id="688" r:id="rId13"/>
    <p:sldId id="689" r:id="rId14"/>
    <p:sldId id="690" r:id="rId15"/>
    <p:sldId id="694" r:id="rId16"/>
    <p:sldId id="695" r:id="rId17"/>
    <p:sldId id="696" r:id="rId18"/>
    <p:sldId id="697" r:id="rId19"/>
    <p:sldId id="698" r:id="rId20"/>
    <p:sldId id="683" r:id="rId21"/>
    <p:sldId id="684" r:id="rId22"/>
    <p:sldId id="685" r:id="rId23"/>
    <p:sldId id="702" r:id="rId24"/>
    <p:sldId id="703" r:id="rId25"/>
    <p:sldId id="704" r:id="rId26"/>
    <p:sldId id="705" r:id="rId27"/>
    <p:sldId id="706" r:id="rId28"/>
    <p:sldId id="707" r:id="rId29"/>
    <p:sldId id="708" r:id="rId31"/>
    <p:sldId id="709" r:id="rId32"/>
    <p:sldId id="710" r:id="rId33"/>
    <p:sldId id="726" r:id="rId34"/>
    <p:sldId id="711" r:id="rId35"/>
    <p:sldId id="712" r:id="rId36"/>
    <p:sldId id="713" r:id="rId37"/>
    <p:sldId id="714" r:id="rId38"/>
    <p:sldId id="727" r:id="rId39"/>
    <p:sldId id="728" r:id="rId40"/>
    <p:sldId id="729" r:id="rId41"/>
    <p:sldId id="715" r:id="rId42"/>
    <p:sldId id="716" r:id="rId43"/>
    <p:sldId id="717" r:id="rId44"/>
    <p:sldId id="718" r:id="rId45"/>
    <p:sldId id="719" r:id="rId46"/>
    <p:sldId id="720" r:id="rId47"/>
    <p:sldId id="730" r:id="rId48"/>
    <p:sldId id="731" r:id="rId49"/>
    <p:sldId id="321" r:id="rId50"/>
  </p:sldIdLst>
  <p:sldSz cx="914527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48" autoAdjust="0"/>
  </p:normalViewPr>
  <p:slideViewPr>
    <p:cSldViewPr snapToGrid="0">
      <p:cViewPr varScale="1">
        <p:scale>
          <a:sx n="64" d="100"/>
          <a:sy n="64" d="100"/>
        </p:scale>
        <p:origin x="-1352" y="-68"/>
      </p:cViewPr>
      <p:guideLst>
        <p:guide orient="horz" pos="220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32113" y="6371577"/>
            <a:ext cx="3086636" cy="365125"/>
          </a:xfrm>
          <a:prstGeom prst="rect">
            <a:avLst/>
          </a:prstGeom>
        </p:spPr>
        <p:txBody>
          <a:bodyPr/>
          <a:lstStyle>
            <a:lvl1pPr algn="ctr">
              <a:defRPr sz="1200" u="none"/>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lvl1pPr algn="ctr">
              <a:defRPr/>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44954"/>
            <a:ext cx="1160482" cy="93600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lvl1pPr algn="ctr">
              <a:defRPr sz="1200"/>
            </a:lvl1pPr>
          </a:lstStyle>
          <a:p>
            <a:r>
              <a:rPr lang="zh-CN" altLang="en-US" smtClean="0"/>
              <a:t>浙江财经大学信智学院 陈琰宏 </a:t>
            </a:r>
            <a:endParaRPr lang="zh-CN" altLang="en-US" dirty="0" smtClean="0"/>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7452972" y="6312541"/>
            <a:ext cx="1692616"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a:xfrm>
            <a:off x="3438980" y="6353485"/>
            <a:ext cx="3086636" cy="365125"/>
          </a:xfrm>
        </p:spPr>
        <p:txBody>
          <a:bodyPr/>
          <a:lstStyle/>
          <a:p>
            <a:endParaRPr lang="zh-CN" altLang="en-US"/>
          </a:p>
        </p:txBody>
      </p:sp>
      <p:pic>
        <p:nvPicPr>
          <p:cNvPr id="7" name="图片 6"/>
          <p:cNvPicPr>
            <a:picLocks noChangeAspect="1"/>
          </p:cNvPicPr>
          <p:nvPr userDrawn="1"/>
        </p:nvPicPr>
        <p:blipFill>
          <a:blip r:embed="rId2"/>
          <a:stretch>
            <a:fillRect/>
          </a:stretch>
        </p:blipFill>
        <p:spPr>
          <a:xfrm>
            <a:off x="1" y="504826"/>
            <a:ext cx="9146223" cy="63823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35" y="528955"/>
            <a:ext cx="9146223" cy="6329045"/>
          </a:xfrm>
          <a:prstGeom prst="rect">
            <a:avLst/>
          </a:prstGeom>
        </p:spPr>
      </p:pic>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662117" y="6492876"/>
            <a:ext cx="2057757"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4.xml"/><Relationship Id="rId4" Type="http://schemas.openxmlformats.org/officeDocument/2006/relationships/image" Target="../media/image23.wmf"/><Relationship Id="rId3" Type="http://schemas.openxmlformats.org/officeDocument/2006/relationships/oleObject" Target="../embeddings/oleObject2.bin"/><Relationship Id="rId2" Type="http://schemas.openxmlformats.org/officeDocument/2006/relationships/image" Target="../media/image22.w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4.x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wmf"/><Relationship Id="rId3" Type="http://schemas.openxmlformats.org/officeDocument/2006/relationships/oleObject" Target="../embeddings/oleObject4.bin"/><Relationship Id="rId2" Type="http://schemas.openxmlformats.org/officeDocument/2006/relationships/image" Target="../media/image22.wmf"/><Relationship Id="rId1"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oleObject" Target="../embeddings/oleObject8.bin"/><Relationship Id="rId4" Type="http://schemas.openxmlformats.org/officeDocument/2006/relationships/image" Target="../media/image25.wmf"/><Relationship Id="rId3" Type="http://schemas.openxmlformats.org/officeDocument/2006/relationships/oleObject" Target="../embeddings/oleObject7.bin"/><Relationship Id="rId2" Type="http://schemas.openxmlformats.org/officeDocument/2006/relationships/image" Target="../media/image22.wmf"/><Relationship Id="rId1"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vmlDrawing" Target="../drawings/vmlDrawing4.vml"/><Relationship Id="rId7" Type="http://schemas.openxmlformats.org/officeDocument/2006/relationships/slideLayout" Target="../slideLayouts/slideLayout4.xml"/><Relationship Id="rId6" Type="http://schemas.openxmlformats.org/officeDocument/2006/relationships/image" Target="../media/image27.wmf"/><Relationship Id="rId5" Type="http://schemas.openxmlformats.org/officeDocument/2006/relationships/oleObject" Target="../embeddings/oleObject11.bin"/><Relationship Id="rId4" Type="http://schemas.openxmlformats.org/officeDocument/2006/relationships/image" Target="../media/image22.wmf"/><Relationship Id="rId3" Type="http://schemas.openxmlformats.org/officeDocument/2006/relationships/oleObject" Target="../embeddings/oleObject10.bin"/><Relationship Id="rId2" Type="http://schemas.openxmlformats.org/officeDocument/2006/relationships/image" Target="../media/image26.wmf"/><Relationship Id="rId1"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4.xml"/><Relationship Id="rId4" Type="http://schemas.openxmlformats.org/officeDocument/2006/relationships/image" Target="../media/image28.wmf"/><Relationship Id="rId3" Type="http://schemas.openxmlformats.org/officeDocument/2006/relationships/oleObject" Target="../embeddings/oleObject13.bin"/><Relationship Id="rId2" Type="http://schemas.openxmlformats.org/officeDocument/2006/relationships/image" Target="../media/image22.wmf"/><Relationship Id="rId1"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4.x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3" Type="http://schemas.openxmlformats.org/officeDocument/2006/relationships/oleObject" Target="../embeddings/oleObject15.bin"/><Relationship Id="rId2" Type="http://schemas.openxmlformats.org/officeDocument/2006/relationships/image" Target="../media/image22.wmf"/><Relationship Id="rId1"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 Id="rId3" Type="http://schemas.openxmlformats.org/officeDocument/2006/relationships/oleObject" Target="../embeddings/oleObject18.bin"/><Relationship Id="rId2" Type="http://schemas.openxmlformats.org/officeDocument/2006/relationships/image" Target="../media/image22.wmf"/><Relationship Id="rId1"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33.png"/><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299207" y="3716124"/>
            <a:ext cx="6912768" cy="1003279"/>
          </a:xfrm>
        </p:spPr>
        <p:txBody>
          <a:bodyPr>
            <a:noAutofit/>
          </a:bodyPr>
          <a:lstStyle/>
          <a:p>
            <a:pPr algn="l"/>
            <a:r>
              <a:rPr lang="zh-CN" altLang="en-US" sz="3600" b="1" dirty="0" smtClean="0">
                <a:latin typeface="宋体" panose="02010600030101010101" pitchFamily="2" charset="-122"/>
                <a:ea typeface="宋体" panose="02010600030101010101" pitchFamily="2" charset="-122"/>
              </a:rPr>
              <a:t>高级数据结构</a:t>
            </a:r>
            <a:br>
              <a:rPr lang="en-US" altLang="zh-CN" sz="3600" b="1" dirty="0">
                <a:latin typeface="宋体" panose="02010600030101010101" pitchFamily="2" charset="-122"/>
                <a:ea typeface="宋体" panose="02010600030101010101" pitchFamily="2" charset="-122"/>
              </a:rPr>
            </a:b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Bellman</a:t>
            </a:r>
            <a:r>
              <a:rPr lang="zh-CN" altLang="en-US" sz="3600" b="1" dirty="0">
                <a:solidFill>
                  <a:schemeClr val="tx1">
                    <a:lumMod val="75000"/>
                    <a:lumOff val="25000"/>
                  </a:schemeClr>
                </a:solidFill>
                <a:latin typeface="微软雅黑" panose="020B0503020204020204" charset="-122"/>
                <a:ea typeface="微软雅黑" panose="020B0503020204020204" charset="-122"/>
                <a:sym typeface="+mn-ea"/>
              </a:rPr>
              <a:t>-ford </a:t>
            </a: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算法与</a:t>
            </a:r>
            <a:r>
              <a:rPr lang="en-US" altLang="zh-CN" sz="3600" b="1" dirty="0" smtClean="0">
                <a:solidFill>
                  <a:schemeClr val="tx1">
                    <a:lumMod val="75000"/>
                    <a:lumOff val="25000"/>
                  </a:schemeClr>
                </a:solidFill>
                <a:latin typeface="微软雅黑" panose="020B0503020204020204" charset="-122"/>
                <a:ea typeface="微软雅黑" panose="020B0503020204020204" charset="-122"/>
                <a:sym typeface="+mn-ea"/>
              </a:rPr>
              <a:t>SPFA</a:t>
            </a:r>
            <a:endParaRPr lang="zh-CN" altLang="en-US" sz="36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
        <p:nvSpPr>
          <p:cNvPr id="2" name="页脚占位符 1"/>
          <p:cNvSpPr>
            <a:spLocks noGrp="1"/>
          </p:cNvSpPr>
          <p:nvPr>
            <p:ph type="ftr" sz="quarter" idx="3"/>
          </p:nvPr>
        </p:nvSpPr>
        <p:spPr/>
        <p:txBody>
          <a:bodyPr/>
          <a:lstStyle/>
          <a:p>
            <a:r>
              <a:rPr lang="zh-CN" altLang="en-US" smtClean="0"/>
              <a:t>浙江财经大学信智学院 陈琰宏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进行第一轮松弛</a:t>
            </a:r>
            <a:endParaRPr lang="zh-CN" altLang="en-US" sz="2800" b="1" dirty="0">
              <a:solidFill>
                <a:schemeClr val="accent5">
                  <a:lumMod val="75000"/>
                </a:schemeClr>
              </a:solidFill>
              <a:latin typeface="+mj-lt"/>
              <a:ea typeface="+mj-ea"/>
              <a:cs typeface="+mj-cs"/>
            </a:endParaRPr>
          </a:p>
        </p:txBody>
      </p:sp>
      <p:pic>
        <p:nvPicPr>
          <p:cNvPr id="1024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589034" y="1389615"/>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9824" y="4621675"/>
            <a:ext cx="3665708" cy="1477328"/>
          </a:xfrm>
          <a:prstGeom prst="rect">
            <a:avLst/>
          </a:prstGeom>
        </p:spPr>
        <p:txBody>
          <a:bodyPr wrap="square">
            <a:spAutoFit/>
          </a:bodyPr>
          <a:lstStyle/>
          <a:p>
            <a:r>
              <a:rPr lang="zh-CN" altLang="en-US" dirty="0"/>
              <a:t>第</a:t>
            </a:r>
            <a:r>
              <a:rPr lang="en-US" altLang="zh-CN" dirty="0"/>
              <a:t>1</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u[1]-v[2] </a:t>
            </a:r>
            <a:r>
              <a:rPr lang="zh-CN" altLang="en-US" dirty="0"/>
              <a:t>边更新   </a:t>
            </a:r>
            <a:r>
              <a:rPr lang="en-US" altLang="zh-CN" dirty="0"/>
              <a:t>dis[2]=-3</a:t>
            </a:r>
            <a:endParaRPr lang="en-US" altLang="zh-CN" dirty="0"/>
          </a:p>
          <a:p>
            <a:r>
              <a:rPr lang="zh-CN" altLang="en-US" dirty="0"/>
              <a:t>第</a:t>
            </a:r>
            <a:r>
              <a:rPr lang="en-US" altLang="zh-CN" dirty="0"/>
              <a:t>1</a:t>
            </a:r>
            <a:r>
              <a:rPr lang="zh-CN" altLang="en-US" dirty="0"/>
              <a:t>轮：</a:t>
            </a:r>
            <a:r>
              <a:rPr lang="en-US" altLang="zh-CN" dirty="0"/>
              <a:t>u[1]-v[5] </a:t>
            </a:r>
            <a:r>
              <a:rPr lang="zh-CN" altLang="en-US" dirty="0"/>
              <a:t>边更新   </a:t>
            </a:r>
            <a:r>
              <a:rPr lang="en-US" altLang="zh-CN" dirty="0"/>
              <a:t>dis[5]=5</a:t>
            </a:r>
            <a:endParaRPr lang="en-US" altLang="zh-CN" dirty="0"/>
          </a:p>
          <a:p>
            <a:r>
              <a:rPr lang="zh-CN" altLang="en-US" dirty="0"/>
              <a:t>第</a:t>
            </a:r>
            <a:r>
              <a:rPr lang="en-US" altLang="zh-CN" dirty="0"/>
              <a:t>1</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u[3]-v[4] </a:t>
            </a:r>
            <a:r>
              <a:rPr lang="zh-CN" altLang="en-US" dirty="0"/>
              <a:t>没有边更新</a:t>
            </a:r>
            <a:endParaRPr lang="zh-CN" alt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3913705" y="1607535"/>
            <a:ext cx="1602933" cy="225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564" y="4504945"/>
            <a:ext cx="3320161" cy="86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19" y="1471199"/>
            <a:ext cx="33718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进行第二轮松弛</a:t>
            </a:r>
            <a:endParaRPr lang="zh-CN" altLang="en-US" sz="2800" b="1" dirty="0">
              <a:solidFill>
                <a:schemeClr val="accent5">
                  <a:lumMod val="75000"/>
                </a:schemeClr>
              </a:solidFill>
              <a:latin typeface="+mj-lt"/>
              <a:ea typeface="+mj-ea"/>
              <a:cs typeface="+mj-cs"/>
            </a:endParaRPr>
          </a:p>
        </p:txBody>
      </p:sp>
      <p:pic>
        <p:nvPicPr>
          <p:cNvPr id="1126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601942" y="1411708"/>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4067103" y="1411708"/>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81" y="4337808"/>
            <a:ext cx="30289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a:fillRect/>
          </a:stretch>
        </p:blipFill>
        <p:spPr bwMode="auto">
          <a:xfrm>
            <a:off x="351112" y="1301468"/>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13211" y="4484970"/>
            <a:ext cx="4572000" cy="1477328"/>
          </a:xfrm>
          <a:prstGeom prst="rect">
            <a:avLst/>
          </a:prstGeom>
        </p:spPr>
        <p:txBody>
          <a:bodyPr>
            <a:spAutoFit/>
          </a:bodyPr>
          <a:lstStyle/>
          <a:p>
            <a:r>
              <a:rPr lang="zh-CN" altLang="en-US" dirty="0"/>
              <a:t>第</a:t>
            </a:r>
            <a:r>
              <a:rPr lang="en-US" altLang="zh-CN" dirty="0"/>
              <a:t>2</a:t>
            </a:r>
            <a:r>
              <a:rPr lang="zh-CN" altLang="en-US" dirty="0"/>
              <a:t>轮：</a:t>
            </a:r>
            <a:r>
              <a:rPr lang="en-US" altLang="zh-CN" dirty="0"/>
              <a:t>u[2]-v[3] </a:t>
            </a:r>
            <a:r>
              <a:rPr lang="zh-CN" altLang="en-US" dirty="0"/>
              <a:t>边更新   </a:t>
            </a:r>
            <a:r>
              <a:rPr lang="en-US" altLang="zh-CN" dirty="0"/>
              <a:t>dis[3]=-1</a:t>
            </a:r>
            <a:endParaRPr lang="en-US" altLang="zh-CN" dirty="0"/>
          </a:p>
          <a:p>
            <a:r>
              <a:rPr lang="zh-CN" altLang="en-US" dirty="0"/>
              <a:t>第</a:t>
            </a:r>
            <a:r>
              <a:rPr lang="en-US" altLang="zh-CN" dirty="0"/>
              <a:t>2</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u[3]-v[4] </a:t>
            </a:r>
            <a:r>
              <a:rPr lang="zh-CN" altLang="en-US" dirty="0"/>
              <a:t>边更新   </a:t>
            </a:r>
            <a:r>
              <a:rPr lang="en-US" altLang="zh-CN" dirty="0"/>
              <a:t>dis[4]=2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进行第三轮松弛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3948242" y="1318114"/>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229804" y="1318114"/>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128" y="1407195"/>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814" y="4557567"/>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44583" y="4299916"/>
            <a:ext cx="4572000" cy="1477328"/>
          </a:xfrm>
          <a:prstGeom prst="rect">
            <a:avLst/>
          </a:prstGeom>
        </p:spPr>
        <p:txBody>
          <a:bodyPr>
            <a:spAutoFit/>
          </a:bodyPr>
          <a:lstStyle/>
          <a:p>
            <a:r>
              <a:rPr lang="zh-CN" altLang="en-US" dirty="0"/>
              <a:t>第</a:t>
            </a:r>
            <a:r>
              <a:rPr lang="en-US" altLang="zh-CN" dirty="0"/>
              <a:t>3</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u[4]-v[5] </a:t>
            </a:r>
            <a:r>
              <a:rPr lang="zh-CN" altLang="en-US" dirty="0"/>
              <a:t>边更新   </a:t>
            </a:r>
            <a:r>
              <a:rPr lang="en-US" altLang="zh-CN" dirty="0"/>
              <a:t>dis[5]=4</a:t>
            </a:r>
            <a:endParaRPr lang="en-US" altLang="zh-CN" dirty="0"/>
          </a:p>
          <a:p>
            <a:r>
              <a:rPr lang="zh-CN" altLang="en-US" dirty="0"/>
              <a:t>第</a:t>
            </a:r>
            <a:r>
              <a:rPr lang="en-US" altLang="zh-CN" dirty="0"/>
              <a:t>3</a:t>
            </a:r>
            <a:r>
              <a:rPr lang="zh-CN" altLang="en-US" dirty="0"/>
              <a:t>轮：</a:t>
            </a:r>
            <a:r>
              <a:rPr lang="en-US" altLang="zh-CN" dirty="0"/>
              <a:t>u[3]-v[4] </a:t>
            </a:r>
            <a:r>
              <a:rPr lang="zh-CN" altLang="en-US" dirty="0"/>
              <a:t>没有边更新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进行第四轮松弛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4025973" y="1193759"/>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73" y="1317049"/>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66530" y="4290536"/>
            <a:ext cx="4572000" cy="1477328"/>
          </a:xfrm>
          <a:prstGeom prst="rect">
            <a:avLst/>
          </a:prstGeom>
        </p:spPr>
        <p:txBody>
          <a:bodyPr>
            <a:spAutoFit/>
          </a:bodyPr>
          <a:lstStyle/>
          <a:p>
            <a:r>
              <a:rPr lang="zh-CN" altLang="en-US" dirty="0"/>
              <a:t>第</a:t>
            </a:r>
            <a:r>
              <a:rPr lang="en-US" altLang="zh-CN" dirty="0"/>
              <a:t>4</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u[3]-v[4] </a:t>
            </a:r>
            <a:r>
              <a:rPr lang="zh-CN" altLang="en-US" dirty="0"/>
              <a:t>没有边更新</a:t>
            </a:r>
            <a:endParaRPr lang="zh-CN" altLang="en-US" dirty="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331" y="4126810"/>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核心代码</a:t>
            </a:r>
            <a:endParaRPr lang="zh-CN" altLang="en-US" sz="2800" b="1" dirty="0">
              <a:solidFill>
                <a:schemeClr val="accent5">
                  <a:lumMod val="75000"/>
                </a:schemeClr>
              </a:solidFill>
              <a:latin typeface="+mj-lt"/>
              <a:ea typeface="+mj-ea"/>
              <a:cs typeface="+mj-cs"/>
            </a:endParaRPr>
          </a:p>
        </p:txBody>
      </p:sp>
      <p:pic>
        <p:nvPicPr>
          <p:cNvPr id="1536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326" y="1586598"/>
            <a:ext cx="8048279" cy="28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7" name="矩形 6"/>
          <p:cNvSpPr/>
          <p:nvPr/>
        </p:nvSpPr>
        <p:spPr>
          <a:xfrm>
            <a:off x="471866" y="630343"/>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思考</a:t>
            </a:r>
            <a:endParaRPr lang="zh-CN" altLang="en-US" sz="2800" b="1" dirty="0">
              <a:solidFill>
                <a:schemeClr val="accent5">
                  <a:lumMod val="75000"/>
                </a:schemeClr>
              </a:solidFill>
              <a:latin typeface="+mj-lt"/>
              <a:ea typeface="+mj-ea"/>
              <a:cs typeface="+mj-cs"/>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919" y="1722669"/>
            <a:ext cx="3161101" cy="28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193051" y="1444539"/>
            <a:ext cx="4404103" cy="4523105"/>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cs typeface="宋体" panose="02010600030101010101" pitchFamily="2" charset="-122"/>
              </a:rPr>
              <a:t>理解</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轮在对所有的边进行松地之后，得到的是从</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号</a:t>
            </a:r>
            <a:r>
              <a:rPr lang="zh-CN" altLang="en-US" sz="2400" dirty="0" smtClean="0">
                <a:latin typeface="宋体" panose="02010600030101010101" pitchFamily="2" charset="-122"/>
                <a:ea typeface="宋体" panose="02010600030101010101" pitchFamily="2" charset="-122"/>
                <a:cs typeface="宋体" panose="02010600030101010101" pitchFamily="2" charset="-122"/>
              </a:rPr>
              <a:t>顶点</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只能</a:t>
            </a:r>
            <a:r>
              <a:rPr lang="zh-CN" altLang="en-US" sz="2400" dirty="0">
                <a:latin typeface="宋体" panose="02010600030101010101" pitchFamily="2" charset="-122"/>
                <a:ea typeface="宋体" panose="02010600030101010101" pitchFamily="2" charset="-122"/>
                <a:cs typeface="宋体" panose="02010600030101010101" pitchFamily="2" charset="-122"/>
              </a:rPr>
              <a:t>经过一条</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边</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到达其余各顶点的最短路径长度。第</a:t>
            </a:r>
            <a:r>
              <a:rPr lang="en-US" altLang="zh-CN" sz="2400" dirty="0">
                <a:latin typeface="宋体" panose="02010600030101010101" pitchFamily="2" charset="-122"/>
                <a:ea typeface="宋体" panose="02010600030101010101" pitchFamily="2" charset="-122"/>
                <a:cs typeface="宋体" panose="02010600030101010101" pitchFamily="2" charset="-122"/>
              </a:rPr>
              <a:t>2</a:t>
            </a:r>
            <a:r>
              <a:rPr lang="zh-CN" altLang="en-US" sz="2400" dirty="0">
                <a:latin typeface="宋体" panose="02010600030101010101" pitchFamily="2" charset="-122"/>
                <a:ea typeface="宋体" panose="02010600030101010101" pitchFamily="2" charset="-122"/>
                <a:cs typeface="宋体" panose="02010600030101010101" pitchFamily="2" charset="-122"/>
              </a:rPr>
              <a:t>轮在对所有的边进行松弛之后，得到的是从</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号顶点最多经过</a:t>
            </a:r>
            <a:r>
              <a:rPr lang="zh-CN" altLang="en-US" sz="2400" dirty="0">
                <a:latin typeface="宋体" panose="02010600030101010101" pitchFamily="2" charset="-122"/>
                <a:ea typeface="宋体" panose="02010600030101010101" pitchFamily="2" charset="-122"/>
                <a:cs typeface="宋体" panose="02010600030101010101" pitchFamily="2" charset="-122"/>
              </a:rPr>
              <a:t>两条</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边</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到达</a:t>
            </a:r>
            <a:r>
              <a:rPr lang="zh-CN" altLang="en-US" sz="2400" dirty="0">
                <a:latin typeface="宋体" panose="02010600030101010101" pitchFamily="2" charset="-122"/>
                <a:ea typeface="宋体" panose="02010600030101010101" pitchFamily="2" charset="-122"/>
                <a:cs typeface="宋体" panose="02010600030101010101" pitchFamily="2" charset="-122"/>
              </a:rPr>
              <a:t>其余各顶点的最短路径长度。如果进行</a:t>
            </a:r>
            <a:r>
              <a:rPr lang="en-US" altLang="zh-CN" sz="2400" dirty="0">
                <a:latin typeface="宋体" panose="02010600030101010101" pitchFamily="2" charset="-122"/>
                <a:ea typeface="宋体" panose="02010600030101010101" pitchFamily="2" charset="-122"/>
                <a:cs typeface="宋体" panose="02010600030101010101" pitchFamily="2" charset="-122"/>
              </a:rPr>
              <a:t>k</a:t>
            </a:r>
            <a:r>
              <a:rPr lang="zh-CN" altLang="en-US" sz="2400" dirty="0">
                <a:latin typeface="宋体" panose="02010600030101010101" pitchFamily="2" charset="-122"/>
                <a:ea typeface="宋体" panose="02010600030101010101" pitchFamily="2" charset="-122"/>
                <a:cs typeface="宋体" panose="02010600030101010101" pitchFamily="2" charset="-122"/>
              </a:rPr>
              <a:t>轮的话，得到的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就是</a:t>
            </a:r>
            <a:r>
              <a:rPr lang="en-US" altLang="zh-CN" sz="2400" dirty="0" smtClean="0">
                <a:latin typeface="宋体" panose="02010600030101010101" pitchFamily="2" charset="-122"/>
                <a:ea typeface="宋体" panose="02010600030101010101" pitchFamily="2" charset="-122"/>
                <a:cs typeface="宋体" panose="02010600030101010101" pitchFamily="2" charset="-122"/>
              </a:rPr>
              <a:t>1</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号顶点最多</a:t>
            </a:r>
            <a:r>
              <a:rPr lang="zh-CN" altLang="en-US" sz="2400" dirty="0">
                <a:latin typeface="宋体" panose="02010600030101010101" pitchFamily="2" charset="-122"/>
                <a:ea typeface="宋体" panose="02010600030101010101" pitchFamily="2" charset="-122"/>
                <a:cs typeface="宋体" panose="02010600030101010101" pitchFamily="2" charset="-122"/>
              </a:rPr>
              <a:t>经过</a:t>
            </a:r>
            <a:r>
              <a:rPr lang="en-US" altLang="zh-CN" sz="2400" dirty="0">
                <a:latin typeface="宋体" panose="02010600030101010101" pitchFamily="2" charset="-122"/>
                <a:ea typeface="宋体" panose="02010600030101010101" pitchFamily="2" charset="-122"/>
                <a:cs typeface="宋体" panose="02010600030101010101" pitchFamily="2" charset="-122"/>
              </a:rPr>
              <a:t>k</a:t>
            </a:r>
            <a:r>
              <a:rPr lang="zh-CN" altLang="en-US" sz="2400" dirty="0">
                <a:latin typeface="宋体" panose="02010600030101010101" pitchFamily="2" charset="-122"/>
                <a:ea typeface="宋体" panose="02010600030101010101" pitchFamily="2" charset="-122"/>
                <a:cs typeface="宋体" panose="02010600030101010101" pitchFamily="2" charset="-122"/>
              </a:rPr>
              <a:t>条</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边</a:t>
            </a:r>
            <a:r>
              <a:rPr lang="en-US" altLang="zh-CN" sz="2400"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到达其余各顶点的最短路径长度。</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进过</a:t>
            </a:r>
            <a:r>
              <a:rPr lang="en-US" altLang="zh-CN" sz="2400" b="1" dirty="0">
                <a:solidFill>
                  <a:srgbClr val="FF0000"/>
                </a:solidFill>
                <a:latin typeface="宋体" panose="02010600030101010101" pitchFamily="2" charset="-122"/>
                <a:ea typeface="宋体" panose="02010600030101010101" pitchFamily="2" charset="-122"/>
                <a:cs typeface="宋体" panose="02010600030101010101" pitchFamily="2" charset="-122"/>
              </a:rPr>
              <a:t>k-1</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轮可以到达所有点。</a:t>
            </a:r>
            <a:endPar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927983" y="1264340"/>
            <a:ext cx="7240657" cy="1323439"/>
          </a:xfrm>
          <a:prstGeom prst="rect">
            <a:avLst/>
          </a:prstGeom>
        </p:spPr>
        <p:txBody>
          <a:bodyPr wrap="square">
            <a:spAutoFit/>
          </a:bodyPr>
          <a:lstStyle/>
          <a:p>
            <a:r>
              <a:rPr lang="zh-CN" altLang="en-US" sz="2000" dirty="0" smtClean="0"/>
              <a:t>         如果</a:t>
            </a:r>
            <a:r>
              <a:rPr lang="zh-CN" altLang="en-US" sz="2000" dirty="0"/>
              <a:t>一个图如果没有负权回路，那么最短路径所 包含的边最多</a:t>
            </a:r>
            <a:r>
              <a:rPr lang="zh-CN" altLang="en-US" sz="2000" dirty="0" smtClean="0"/>
              <a:t>为</a:t>
            </a:r>
            <a:r>
              <a:rPr lang="en-US" altLang="zh-CN" sz="2000" dirty="0" smtClean="0"/>
              <a:t>n-1</a:t>
            </a:r>
            <a:r>
              <a:rPr lang="zh-CN" altLang="en-US" sz="2000" dirty="0"/>
              <a:t>条，即进行</a:t>
            </a:r>
            <a:r>
              <a:rPr lang="en-US" altLang="zh-CN" sz="2000" dirty="0"/>
              <a:t>n-1</a:t>
            </a:r>
            <a:r>
              <a:rPr lang="zh-CN" altLang="en-US" sz="2000" dirty="0"/>
              <a:t>轮松弛之后最短路不会再发生变化。如果在</a:t>
            </a:r>
            <a:r>
              <a:rPr lang="en-US" altLang="zh-CN" sz="2000" dirty="0"/>
              <a:t>n-1</a:t>
            </a:r>
            <a:r>
              <a:rPr lang="zh-CN" altLang="en-US" sz="2000" dirty="0"/>
              <a:t>轮松弛 </a:t>
            </a:r>
            <a:r>
              <a:rPr lang="zh-CN" altLang="en-US" sz="2000" dirty="0" smtClean="0"/>
              <a:t>之后最短路</a:t>
            </a:r>
            <a:r>
              <a:rPr lang="zh-CN" altLang="en-US" sz="2000" dirty="0"/>
              <a:t>仍然会发生变化，则该图必然存在负权</a:t>
            </a:r>
            <a:r>
              <a:rPr lang="zh-CN" altLang="en-US" sz="2000" dirty="0" smtClean="0"/>
              <a:t>回路</a:t>
            </a:r>
            <a:r>
              <a:rPr lang="en-US" altLang="zh-CN" sz="2000" dirty="0" smtClean="0"/>
              <a:t>,</a:t>
            </a:r>
            <a:r>
              <a:rPr lang="zh-CN" altLang="en-US" sz="2000" dirty="0" smtClean="0"/>
              <a:t>用</a:t>
            </a:r>
            <a:r>
              <a:rPr lang="en-US" altLang="zh-CN" sz="2000" dirty="0" smtClean="0"/>
              <a:t>flag</a:t>
            </a:r>
            <a:r>
              <a:rPr lang="zh-CN" altLang="en-US" sz="2000" dirty="0" smtClean="0"/>
              <a:t>表示是否存在负环。</a:t>
            </a:r>
            <a:endParaRPr lang="zh-CN" altLang="en-US" sz="2000" dirty="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2040" y="3098938"/>
            <a:ext cx="70866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75204" y="610465"/>
            <a:ext cx="4852610" cy="480131"/>
          </a:xfrm>
          <a:prstGeom prst="rect">
            <a:avLst/>
          </a:prstGeom>
        </p:spPr>
        <p:txBody>
          <a:bodyPr wrap="none">
            <a:spAutoFit/>
          </a:bodyPr>
          <a:lstStyle/>
          <a:p>
            <a:pPr>
              <a:lnSpc>
                <a:spcPct val="90000"/>
              </a:lnSpc>
              <a:spcBef>
                <a:spcPct val="0"/>
              </a:spcBef>
            </a:pPr>
            <a:r>
              <a:rPr lang="zh-CN" altLang="en-US" sz="2800" b="1" dirty="0">
                <a:solidFill>
                  <a:schemeClr val="accent5">
                    <a:lumMod val="75000"/>
                  </a:schemeClr>
                </a:solidFill>
                <a:latin typeface="+mj-lt"/>
                <a:ea typeface="+mj-ea"/>
                <a:cs typeface="+mj-cs"/>
              </a:rPr>
              <a:t>检测一个图是否含有负权回路</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矩形 7"/>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
        <p:nvSpPr>
          <p:cNvPr id="6" name="矩形 5"/>
          <p:cNvSpPr/>
          <p:nvPr/>
        </p:nvSpPr>
        <p:spPr>
          <a:xfrm>
            <a:off x="496957" y="1206820"/>
            <a:ext cx="4572000" cy="5047536"/>
          </a:xfrm>
          <a:prstGeom prst="rect">
            <a:avLst/>
          </a:prstGeom>
        </p:spPr>
        <p:txBody>
          <a:bodyPr>
            <a:spAutoFit/>
          </a:bodyPr>
          <a:lstStyle/>
          <a:p>
            <a:r>
              <a:rPr lang="en-US" altLang="zh-CN" sz="700" dirty="0"/>
              <a:t>#include &lt;bits/</a:t>
            </a:r>
            <a:r>
              <a:rPr lang="en-US" altLang="zh-CN" sz="700" dirty="0" err="1"/>
              <a:t>stdc</a:t>
            </a:r>
            <a:r>
              <a:rPr lang="en-US" altLang="zh-CN" sz="700" dirty="0"/>
              <a:t>++.h&gt;</a:t>
            </a:r>
            <a:endParaRPr lang="en-US" altLang="zh-CN" sz="700" dirty="0"/>
          </a:p>
          <a:p>
            <a:r>
              <a:rPr lang="en-US" altLang="zh-CN" sz="700" dirty="0"/>
              <a:t>using namespace </a:t>
            </a:r>
            <a:r>
              <a:rPr lang="en-US" altLang="zh-CN" sz="700" dirty="0" err="1"/>
              <a:t>std</a:t>
            </a:r>
            <a:r>
              <a:rPr lang="en-US" altLang="zh-CN" sz="700" dirty="0"/>
              <a:t>;</a:t>
            </a:r>
            <a:endParaRPr lang="en-US" altLang="zh-CN" sz="700" dirty="0"/>
          </a:p>
          <a:p>
            <a:r>
              <a:rPr lang="en-US" altLang="zh-CN" sz="700" dirty="0" err="1"/>
              <a:t>const</a:t>
            </a:r>
            <a:r>
              <a:rPr lang="en-US" altLang="zh-CN" sz="700" dirty="0"/>
              <a:t> </a:t>
            </a:r>
            <a:r>
              <a:rPr lang="en-US" altLang="zh-CN" sz="700" dirty="0" err="1"/>
              <a:t>int</a:t>
            </a:r>
            <a:r>
              <a:rPr lang="en-US" altLang="zh-CN" sz="700" dirty="0"/>
              <a:t> MAXN = 50, MAXM = 10000, MAX = 99999;</a:t>
            </a:r>
            <a:endParaRPr lang="en-US" altLang="zh-CN" sz="700" dirty="0"/>
          </a:p>
          <a:p>
            <a:r>
              <a:rPr lang="en-US" altLang="zh-CN" sz="700" dirty="0" err="1"/>
              <a:t>int</a:t>
            </a:r>
            <a:r>
              <a:rPr lang="en-US" altLang="zh-CN" sz="700" dirty="0"/>
              <a:t> u[MAXM], v[MAXM], w[MAXM], dis[MAXN];</a:t>
            </a:r>
            <a:endParaRPr lang="en-US" altLang="zh-CN" sz="700" dirty="0"/>
          </a:p>
          <a:p>
            <a:r>
              <a:rPr lang="en-US" altLang="zh-CN" sz="700" dirty="0" err="1"/>
              <a:t>int</a:t>
            </a:r>
            <a:r>
              <a:rPr lang="en-US" altLang="zh-CN" sz="700" dirty="0"/>
              <a:t> n, m;</a:t>
            </a:r>
            <a:endParaRPr lang="en-US" altLang="zh-CN" sz="700" dirty="0"/>
          </a:p>
          <a:p>
            <a:r>
              <a:rPr lang="en-US" altLang="zh-CN" sz="700" dirty="0"/>
              <a:t>void </a:t>
            </a:r>
            <a:r>
              <a:rPr lang="en-US" altLang="zh-CN" sz="700" dirty="0" err="1"/>
              <a:t>init</a:t>
            </a:r>
            <a:r>
              <a:rPr lang="en-US" altLang="zh-CN" sz="700" dirty="0"/>
              <a:t>() {//</a:t>
            </a:r>
            <a:r>
              <a:rPr lang="zh-CN" altLang="en-US" sz="700" dirty="0"/>
              <a:t>输出数据；初始化 </a:t>
            </a:r>
            <a:endParaRPr lang="zh-CN" altLang="en-US" sz="700" dirty="0"/>
          </a:p>
          <a:p>
            <a:r>
              <a:rPr lang="zh-CN" altLang="en-US" sz="700" dirty="0"/>
              <a:t>    </a:t>
            </a:r>
            <a:r>
              <a:rPr lang="en-US" altLang="zh-CN" sz="700" dirty="0" err="1"/>
              <a:t>cin</a:t>
            </a:r>
            <a:r>
              <a:rPr lang="en-US" altLang="zh-CN" sz="700" dirty="0"/>
              <a:t> &gt;&gt; n &gt;&gt; m;</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 {</a:t>
            </a:r>
            <a:endParaRPr lang="en-US" altLang="zh-CN" sz="700" dirty="0"/>
          </a:p>
          <a:p>
            <a:r>
              <a:rPr lang="en-US" altLang="zh-CN" sz="700" dirty="0"/>
              <a:t>        dis[</a:t>
            </a:r>
            <a:r>
              <a:rPr lang="en-US" altLang="zh-CN" sz="700" dirty="0" err="1"/>
              <a:t>i</a:t>
            </a:r>
            <a:r>
              <a:rPr lang="en-US" altLang="zh-CN" sz="700" dirty="0"/>
              <a:t>] = MAX;</a:t>
            </a:r>
            <a:endParaRPr lang="en-US" altLang="zh-CN" sz="700" dirty="0"/>
          </a:p>
          <a:p>
            <a:r>
              <a:rPr lang="en-US" altLang="zh-CN" sz="700" dirty="0"/>
              <a:t>    }</a:t>
            </a:r>
            <a:endParaRPr lang="en-US" altLang="zh-CN" sz="700" dirty="0"/>
          </a:p>
          <a:p>
            <a:r>
              <a:rPr lang="en-US" altLang="zh-CN" sz="700" dirty="0"/>
              <a:t>    dis[1] = 0;</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en-US" altLang="zh-CN" sz="700" dirty="0" err="1"/>
              <a:t>cin</a:t>
            </a:r>
            <a:r>
              <a:rPr lang="en-US" altLang="zh-CN" sz="700" dirty="0"/>
              <a:t> &gt;&gt; u[</a:t>
            </a:r>
            <a:r>
              <a:rPr lang="en-US" altLang="zh-CN" sz="700" dirty="0" err="1"/>
              <a:t>i</a:t>
            </a:r>
            <a:r>
              <a:rPr lang="en-US" altLang="zh-CN" sz="700" dirty="0"/>
              <a:t>] &gt;&gt; v[</a:t>
            </a:r>
            <a:r>
              <a:rPr lang="en-US" altLang="zh-CN" sz="700" dirty="0" err="1"/>
              <a:t>i</a:t>
            </a:r>
            <a:r>
              <a:rPr lang="en-US" altLang="zh-CN" sz="700" dirty="0"/>
              <a:t>] &gt;&gt; w[</a:t>
            </a:r>
            <a:r>
              <a:rPr lang="en-US" altLang="zh-CN" sz="700" dirty="0" err="1"/>
              <a:t>i</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r>
              <a:rPr lang="en-US" altLang="zh-CN" sz="700" dirty="0" err="1"/>
              <a:t>int</a:t>
            </a:r>
            <a:r>
              <a:rPr lang="en-US" altLang="zh-CN" sz="700" dirty="0"/>
              <a:t> main() {</a:t>
            </a:r>
            <a:endParaRPr lang="en-US" altLang="zh-CN" sz="700" dirty="0"/>
          </a:p>
          <a:p>
            <a:r>
              <a:rPr lang="en-US" altLang="zh-CN" sz="700" dirty="0"/>
              <a:t>    </a:t>
            </a:r>
            <a:r>
              <a:rPr lang="en-US" altLang="zh-CN" sz="700" dirty="0" err="1"/>
              <a:t>init</a:t>
            </a:r>
            <a:r>
              <a:rPr lang="en-US" altLang="zh-CN" sz="700" dirty="0"/>
              <a:t>();</a:t>
            </a:r>
            <a:endParaRPr lang="en-US" altLang="zh-CN" sz="700" dirty="0"/>
          </a:p>
          <a:p>
            <a:r>
              <a:rPr lang="en-US" altLang="zh-CN" sz="700" dirty="0"/>
              <a:t>    //Bellman</a:t>
            </a:r>
            <a:r>
              <a:rPr lang="zh-CN" altLang="en-US" sz="700" dirty="0"/>
              <a:t>算法核心语句 </a:t>
            </a:r>
            <a:r>
              <a:rPr lang="en-US" altLang="zh-CN" sz="700" dirty="0"/>
              <a:t>4</a:t>
            </a:r>
            <a:r>
              <a:rPr lang="zh-CN" altLang="en-US" sz="700" dirty="0"/>
              <a:t>句</a:t>
            </a:r>
            <a:endParaRPr lang="zh-CN" altLang="en-US" sz="700" dirty="0"/>
          </a:p>
          <a:p>
            <a:r>
              <a:rPr lang="zh-CN" altLang="en-US" sz="700" dirty="0"/>
              <a:t>    </a:t>
            </a:r>
            <a:r>
              <a:rPr lang="en-US" altLang="zh-CN" sz="700" dirty="0"/>
              <a:t>for (</a:t>
            </a:r>
            <a:r>
              <a:rPr lang="en-US" altLang="zh-CN" sz="700" dirty="0" err="1"/>
              <a:t>int</a:t>
            </a:r>
            <a:r>
              <a:rPr lang="en-US" altLang="zh-CN" sz="700" dirty="0"/>
              <a:t> k = 1; k &lt; n; k++) {//n-1</a:t>
            </a:r>
            <a:r>
              <a:rPr lang="zh-CN" altLang="en-US" sz="700" dirty="0"/>
              <a:t>轮 </a:t>
            </a:r>
            <a:endParaRPr lang="zh-CN" altLang="en-US" sz="700" dirty="0"/>
          </a:p>
          <a:p>
            <a:r>
              <a:rPr lang="zh-CN" altLang="en-US" sz="700" dirty="0"/>
              <a:t>        </a:t>
            </a:r>
            <a:r>
              <a:rPr lang="en-US" altLang="zh-CN" sz="700" dirty="0"/>
              <a:t>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zh-CN" altLang="en-US" sz="700" dirty="0"/>
              <a:t>每轮对各边进行更新 </a:t>
            </a:r>
            <a:endParaRPr lang="zh-CN" altLang="en-US" sz="700" dirty="0"/>
          </a:p>
          <a:p>
            <a:r>
              <a:rPr lang="zh-CN" altLang="en-US" sz="700" dirty="0"/>
              <a:t>            </a:t>
            </a:r>
            <a:r>
              <a:rPr lang="en-US" altLang="zh-CN" sz="700" dirty="0"/>
              <a:t>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dis[v[</a:t>
            </a:r>
            <a:r>
              <a:rPr lang="en-US" altLang="zh-CN" sz="700" dirty="0" err="1"/>
              <a:t>i</a:t>
            </a:r>
            <a:r>
              <a:rPr lang="en-US" altLang="zh-CN" sz="700" dirty="0"/>
              <a:t>]] = dis[u[</a:t>
            </a:r>
            <a:r>
              <a:rPr lang="en-US" altLang="zh-CN" sz="700" dirty="0" err="1"/>
              <a:t>i</a:t>
            </a:r>
            <a:r>
              <a:rPr lang="en-US" altLang="zh-CN" sz="700" dirty="0"/>
              <a:t>]] + w[</a:t>
            </a:r>
            <a:r>
              <a:rPr lang="en-US" altLang="zh-CN" sz="700" dirty="0" err="1"/>
              <a:t>i</a:t>
            </a:r>
            <a:r>
              <a:rPr lang="en-US" altLang="zh-CN" sz="700" dirty="0"/>
              <a:t>];</a:t>
            </a:r>
            <a:endParaRPr lang="en-US" altLang="zh-CN" sz="700" dirty="0"/>
          </a:p>
          <a:p>
            <a:r>
              <a:rPr lang="en-US" altLang="zh-CN" sz="700" dirty="0"/>
              <a:t>            }   </a:t>
            </a:r>
            <a:endParaRPr lang="en-US" altLang="zh-CN" sz="700" dirty="0"/>
          </a:p>
          <a:p>
            <a:r>
              <a:rPr lang="en-US" altLang="zh-CN" sz="700" dirty="0"/>
              <a:t>        }</a:t>
            </a:r>
            <a:endParaRPr lang="en-US" altLang="zh-CN" sz="700" dirty="0"/>
          </a:p>
          <a:p>
            <a:r>
              <a:rPr lang="en-US" altLang="zh-CN" sz="700" dirty="0"/>
              <a:t>    }  </a:t>
            </a:r>
            <a:endParaRPr lang="en-US" altLang="zh-CN" sz="700" dirty="0"/>
          </a:p>
          <a:p>
            <a:r>
              <a:rPr lang="en-US" altLang="zh-CN" sz="700" dirty="0"/>
              <a:t>    </a:t>
            </a:r>
            <a:r>
              <a:rPr lang="en-US" altLang="zh-CN" sz="700" dirty="0" err="1"/>
              <a:t>int</a:t>
            </a:r>
            <a:r>
              <a:rPr lang="en-US" altLang="zh-CN" sz="700" dirty="0"/>
              <a:t> flag = 0;</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a:t>
            </a:r>
            <a:endParaRPr lang="en-US" altLang="zh-CN" sz="700" dirty="0"/>
          </a:p>
          <a:p>
            <a:r>
              <a:rPr lang="en-US" altLang="zh-CN" sz="700" dirty="0"/>
              <a:t>        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flag = 1;</a:t>
            </a:r>
            <a:endParaRPr lang="en-US" altLang="zh-CN" sz="700" dirty="0"/>
          </a:p>
          <a:p>
            <a:r>
              <a:rPr lang="en-US" altLang="zh-CN" sz="700" dirty="0"/>
              <a:t>        }</a:t>
            </a:r>
            <a:endParaRPr lang="en-US" altLang="zh-CN" sz="700" dirty="0"/>
          </a:p>
          <a:p>
            <a:r>
              <a:rPr lang="en-US" altLang="zh-CN" sz="700" dirty="0"/>
              <a:t>    }</a:t>
            </a:r>
            <a:endParaRPr lang="en-US" altLang="zh-CN" sz="700" dirty="0"/>
          </a:p>
          <a:p>
            <a:r>
              <a:rPr lang="en-US" altLang="zh-CN" sz="700" dirty="0"/>
              <a:t>    if(flag){//</a:t>
            </a:r>
            <a:r>
              <a:rPr lang="zh-CN" altLang="en-US" sz="700" dirty="0"/>
              <a:t>判断是否存在负环 </a:t>
            </a:r>
            <a:endParaRPr lang="zh-CN" altLang="en-US" sz="700" dirty="0"/>
          </a:p>
          <a:p>
            <a:r>
              <a:rPr lang="zh-CN" altLang="en-US" sz="700" dirty="0"/>
              <a:t>        </a:t>
            </a:r>
            <a:r>
              <a:rPr lang="en-US" altLang="zh-CN" sz="700" dirty="0" err="1"/>
              <a:t>cout</a:t>
            </a:r>
            <a:r>
              <a:rPr lang="en-US" altLang="zh-CN" sz="700" dirty="0"/>
              <a:t> &lt;&lt; "</a:t>
            </a:r>
            <a:r>
              <a:rPr lang="zh-CN" altLang="en-US" sz="700" dirty="0"/>
              <a:t>此图含有负权回路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 else{</a:t>
            </a:r>
            <a:endParaRPr lang="en-US" altLang="zh-CN" sz="700" dirty="0"/>
          </a:p>
          <a:p>
            <a:r>
              <a:rPr lang="en-US" altLang="zh-CN" sz="700" dirty="0"/>
              <a:t>        </a:t>
            </a:r>
            <a:r>
              <a:rPr lang="en-US" altLang="zh-CN" sz="700" dirty="0" err="1"/>
              <a:t>cout</a:t>
            </a:r>
            <a:r>
              <a:rPr lang="en-US" altLang="zh-CN" sz="700" dirty="0"/>
              <a:t> &lt;&lt; "</a:t>
            </a:r>
            <a:r>
              <a:rPr lang="zh-CN" altLang="en-US" sz="700" dirty="0"/>
              <a:t>此图不含负权回路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a:t>
            </a:r>
            <a:endParaRPr lang="en-US" altLang="zh-CN" sz="700" dirty="0"/>
          </a:p>
          <a:p>
            <a:r>
              <a:rPr lang="en-US" altLang="zh-CN" sz="700" dirty="0"/>
              <a:t>            </a:t>
            </a:r>
            <a:r>
              <a:rPr lang="en-US" altLang="zh-CN" sz="700" dirty="0" err="1"/>
              <a:t>cout</a:t>
            </a:r>
            <a:r>
              <a:rPr lang="en-US" altLang="zh-CN" sz="700" dirty="0"/>
              <a:t> &lt;&lt; dis[</a:t>
            </a:r>
            <a:r>
              <a:rPr lang="en-US" altLang="zh-CN" sz="700" dirty="0" err="1"/>
              <a:t>i</a:t>
            </a:r>
            <a:r>
              <a:rPr lang="en-US" altLang="zh-CN" sz="700" dirty="0"/>
              <a:t>] &lt;&lt; " ";</a:t>
            </a:r>
            <a:endParaRPr lang="en-US" altLang="zh-CN" sz="700" dirty="0"/>
          </a:p>
          <a:p>
            <a:r>
              <a:rPr lang="en-US" altLang="zh-CN" sz="700" dirty="0"/>
              <a:t>        }</a:t>
            </a:r>
            <a:endParaRPr lang="en-US" altLang="zh-CN" sz="700" dirty="0"/>
          </a:p>
          <a:p>
            <a:r>
              <a:rPr lang="en-US" altLang="zh-CN" sz="700" dirty="0"/>
              <a:t>        </a:t>
            </a:r>
            <a:r>
              <a:rPr lang="en-US" altLang="zh-CN" sz="700" dirty="0" err="1"/>
              <a:t>cout</a:t>
            </a:r>
            <a:r>
              <a:rPr lang="en-US" altLang="zh-CN" sz="700" dirty="0"/>
              <a:t> &lt;&lt; </a:t>
            </a:r>
            <a:r>
              <a:rPr lang="en-US" altLang="zh-CN" sz="700" dirty="0" err="1"/>
              <a:t>endl</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endParaRPr lang="en-US" altLang="zh-CN" sz="700" dirty="0"/>
          </a:p>
          <a:p>
            <a:endParaRPr lang="en-US" altLang="zh-CN" sz="700" dirty="0"/>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6957" y="1162760"/>
            <a:ext cx="5049400" cy="509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843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7322" y="1202359"/>
            <a:ext cx="4475050" cy="505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447261" y="1997839"/>
            <a:ext cx="8189843" cy="2306955"/>
          </a:xfrm>
          <a:prstGeom prst="rect">
            <a:avLst/>
          </a:prstGeom>
        </p:spPr>
        <p:txBody>
          <a:bodyPr wrap="square">
            <a:spAutoFit/>
          </a:bodyPr>
          <a:lstStyle/>
          <a:p>
            <a:r>
              <a:rPr lang="en-US" altLang="zh-CN" sz="2400" dirty="0" smtClean="0">
                <a:latin typeface="宋体" panose="02010600030101010101" pitchFamily="2" charset="-122"/>
                <a:ea typeface="宋体" panose="02010600030101010101" pitchFamily="2" charset="-122"/>
                <a:cs typeface="宋体" panose="02010600030101010101" pitchFamily="2" charset="-122"/>
              </a:rPr>
              <a:t>    Bellman-Ford</a:t>
            </a:r>
            <a:r>
              <a:rPr lang="zh-CN" altLang="en-US" sz="2400" dirty="0">
                <a:latin typeface="宋体" panose="02010600030101010101" pitchFamily="2" charset="-122"/>
                <a:ea typeface="宋体" panose="02010600030101010101" pitchFamily="2" charset="-122"/>
                <a:cs typeface="宋体" panose="02010600030101010101" pitchFamily="2" charset="-122"/>
              </a:rPr>
              <a:t>算法的时间复杂度是</a:t>
            </a:r>
            <a:r>
              <a:rPr lang="en-US" altLang="zh-CN" sz="2400" dirty="0">
                <a:latin typeface="宋体" panose="02010600030101010101" pitchFamily="2" charset="-122"/>
                <a:ea typeface="宋体" panose="02010600030101010101" pitchFamily="2" charset="-122"/>
                <a:cs typeface="宋体" panose="02010600030101010101" pitchFamily="2" charset="-122"/>
              </a:rPr>
              <a:t>O(NM</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latin typeface="宋体" panose="02010600030101010101" pitchFamily="2" charset="-122"/>
                <a:ea typeface="宋体" panose="02010600030101010101" pitchFamily="2" charset="-122"/>
                <a:cs typeface="宋体" panose="02010600030101010101" pitchFamily="2" charset="-122"/>
              </a:rPr>
              <a:t>，这</a:t>
            </a:r>
            <a:r>
              <a:rPr lang="zh-CN" altLang="en-US" sz="2400" dirty="0">
                <a:latin typeface="宋体" panose="02010600030101010101" pitchFamily="2" charset="-122"/>
                <a:ea typeface="宋体" panose="02010600030101010101" pitchFamily="2" charset="-122"/>
                <a:cs typeface="宋体" panose="02010600030101010101" pitchFamily="2" charset="-122"/>
              </a:rPr>
              <a:t>个时间复杂</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度似</a:t>
            </a:r>
            <a:r>
              <a:rPr lang="zh-CN" altLang="en-US" sz="2400" dirty="0">
                <a:latin typeface="宋体" panose="02010600030101010101" pitchFamily="2" charset="-122"/>
                <a:ea typeface="宋体" panose="02010600030101010101" pitchFamily="2" charset="-122"/>
                <a:cs typeface="宋体" panose="02010600030101010101" pitchFamily="2" charset="-122"/>
              </a:rPr>
              <a:t>比</a:t>
            </a:r>
            <a:r>
              <a:rPr lang="en-US" altLang="zh-CN" sz="2400" dirty="0">
                <a:latin typeface="宋体" panose="02010600030101010101" pitchFamily="2" charset="-122"/>
                <a:ea typeface="宋体" panose="02010600030101010101" pitchFamily="2" charset="-122"/>
                <a:cs typeface="宋体" panose="02010600030101010101" pitchFamily="2" charset="-122"/>
              </a:rPr>
              <a:t>Dijkstra</a:t>
            </a:r>
            <a:r>
              <a:rPr lang="zh-CN" altLang="en-US" sz="2400" dirty="0">
                <a:latin typeface="宋体" panose="02010600030101010101" pitchFamily="2" charset="-122"/>
                <a:ea typeface="宋体" panose="02010600030101010101" pitchFamily="2" charset="-122"/>
                <a:cs typeface="宋体" panose="02010600030101010101" pitchFamily="2" charset="-122"/>
              </a:rPr>
              <a:t>算法还要高，我们还可以对其进行优化。在实际操作中， </a:t>
            </a:r>
            <a:r>
              <a:rPr lang="en-US" altLang="zh-CN" sz="2400" dirty="0">
                <a:latin typeface="宋体" panose="02010600030101010101" pitchFamily="2" charset="-122"/>
                <a:ea typeface="宋体" panose="02010600030101010101" pitchFamily="2" charset="-122"/>
                <a:cs typeface="宋体" panose="02010600030101010101" pitchFamily="2" charset="-122"/>
              </a:rPr>
              <a:t>Bellman-Ford</a:t>
            </a:r>
            <a:r>
              <a:rPr lang="zh-CN" altLang="en-US" sz="2400" dirty="0">
                <a:latin typeface="宋体" panose="02010600030101010101" pitchFamily="2" charset="-122"/>
                <a:ea typeface="宋体" panose="02010600030101010101" pitchFamily="2" charset="-122"/>
                <a:cs typeface="宋体" panose="02010600030101010101" pitchFamily="2" charset="-122"/>
              </a:rPr>
              <a:t>算法经常会在未达到</a:t>
            </a:r>
            <a:r>
              <a:rPr lang="en-US" altLang="zh-CN" sz="2400" dirty="0">
                <a:latin typeface="宋体" panose="02010600030101010101" pitchFamily="2" charset="-122"/>
                <a:ea typeface="宋体" panose="02010600030101010101" pitchFamily="2" charset="-122"/>
                <a:cs typeface="宋体" panose="02010600030101010101" pitchFamily="2" charset="-122"/>
              </a:rPr>
              <a:t>n-1</a:t>
            </a:r>
            <a:r>
              <a:rPr lang="zh-CN" altLang="en-US" sz="2400" dirty="0">
                <a:latin typeface="宋体" panose="02010600030101010101" pitchFamily="2" charset="-122"/>
                <a:ea typeface="宋体" panose="02010600030101010101" pitchFamily="2" charset="-122"/>
                <a:cs typeface="宋体" panose="02010600030101010101" pitchFamily="2" charset="-122"/>
              </a:rPr>
              <a:t>轮松弛前就已经计算出最短路。因此可以添加一</a:t>
            </a:r>
            <a:r>
              <a:rPr lang="zh-CN" altLang="en-US" sz="2400" dirty="0" smtClean="0">
                <a:latin typeface="宋体" panose="02010600030101010101" pitchFamily="2" charset="-122"/>
                <a:ea typeface="宋体" panose="02010600030101010101" pitchFamily="2" charset="-122"/>
                <a:cs typeface="宋体" panose="02010600030101010101" pitchFamily="2" charset="-122"/>
              </a:rPr>
              <a:t>个标记标量标记是否有更新，如果</a:t>
            </a:r>
            <a:r>
              <a:rPr lang="zh-CN" altLang="en-US" sz="2400" dirty="0">
                <a:latin typeface="宋体" panose="02010600030101010101" pitchFamily="2" charset="-122"/>
                <a:ea typeface="宋体" panose="02010600030101010101" pitchFamily="2" charset="-122"/>
                <a:cs typeface="宋体" panose="02010600030101010101" pitchFamily="2" charset="-122"/>
              </a:rPr>
              <a:t>在新一轮的松弛中数 组</a:t>
            </a:r>
            <a:r>
              <a:rPr lang="en-US" altLang="zh-CN" sz="2400" dirty="0">
                <a:latin typeface="宋体" panose="02010600030101010101" pitchFamily="2" charset="-122"/>
                <a:ea typeface="宋体" panose="02010600030101010101" pitchFamily="2" charset="-122"/>
                <a:cs typeface="宋体" panose="02010600030101010101" pitchFamily="2" charset="-122"/>
              </a:rPr>
              <a:t>dis</a:t>
            </a:r>
            <a:r>
              <a:rPr lang="zh-CN" altLang="en-US" sz="2400" dirty="0">
                <a:latin typeface="宋体" panose="02010600030101010101" pitchFamily="2" charset="-122"/>
                <a:ea typeface="宋体" panose="02010600030101010101" pitchFamily="2" charset="-122"/>
                <a:cs typeface="宋体" panose="02010600030101010101" pitchFamily="2" charset="-122"/>
              </a:rPr>
              <a:t>没有发生变化，则可以提前跳出循环，代码如下。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主要内容</a:t>
            </a:r>
            <a:endParaRPr lang="zh-CN" altLang="en-US" dirty="0">
              <a:solidFill>
                <a:schemeClr val="accent5">
                  <a:lumMod val="75000"/>
                </a:schemeClr>
              </a:solidFill>
            </a:endParaRPr>
          </a:p>
        </p:txBody>
      </p:sp>
      <p:sp>
        <p:nvSpPr>
          <p:cNvPr id="6" name="页脚占位符 3"/>
          <p:cNvSpPr>
            <a:spLocks noGrp="1"/>
          </p:cNvSpPr>
          <p:nvPr>
            <p:ph type="ftr" sz="quarter" idx="11"/>
          </p:nvPr>
        </p:nvSpPr>
        <p:spPr>
          <a:xfrm>
            <a:off x="2898648" y="6356350"/>
            <a:ext cx="3505200" cy="365760"/>
          </a:xfrm>
        </p:spPr>
        <p:txBody>
          <a:bodyPr/>
          <a:lstStyle/>
          <a:p>
            <a:pPr algn="ctr"/>
            <a:r>
              <a:rPr lang="zh-CN" altLang="en-US" smtClean="0"/>
              <a:t>浙江财经大学信智学院 陈琰宏 </a:t>
            </a:r>
            <a:endParaRPr lang="zh-CN" altLang="en-US" dirty="0"/>
          </a:p>
        </p:txBody>
      </p:sp>
      <p:sp>
        <p:nvSpPr>
          <p:cNvPr id="8" name="文本框 39"/>
          <p:cNvSpPr txBox="1"/>
          <p:nvPr/>
        </p:nvSpPr>
        <p:spPr>
          <a:xfrm>
            <a:off x="1827097" y="2954868"/>
            <a:ext cx="542326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优先队列</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10605" y="2884691"/>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23364" y="3001098"/>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21512" y="2954488"/>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45"/>
          <p:cNvSpPr/>
          <p:nvPr/>
        </p:nvSpPr>
        <p:spPr>
          <a:xfrm>
            <a:off x="810605" y="3860685"/>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4" name="文本框 46"/>
          <p:cNvSpPr txBox="1"/>
          <p:nvPr/>
        </p:nvSpPr>
        <p:spPr>
          <a:xfrm>
            <a:off x="823364" y="3977092"/>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03</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5" name="直接连接符 14"/>
          <p:cNvCxnSpPr/>
          <p:nvPr/>
        </p:nvCxnSpPr>
        <p:spPr>
          <a:xfrm>
            <a:off x="1721512" y="3930482"/>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49"/>
          <p:cNvSpPr txBox="1"/>
          <p:nvPr/>
        </p:nvSpPr>
        <p:spPr>
          <a:xfrm>
            <a:off x="1839857" y="3826550"/>
            <a:ext cx="2294822"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案例实现</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54"/>
          <p:cNvSpPr txBox="1"/>
          <p:nvPr/>
        </p:nvSpPr>
        <p:spPr>
          <a:xfrm>
            <a:off x="1839856" y="2012365"/>
            <a:ext cx="5693857"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mn-ea"/>
              </a:rPr>
              <a:t>Bellman-ford 算法</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23364" y="1942188"/>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36123" y="2058595"/>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34271" y="2011985"/>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516835" y="1516628"/>
            <a:ext cx="4572000" cy="4016484"/>
          </a:xfrm>
          <a:prstGeom prst="rect">
            <a:avLst/>
          </a:prstGeom>
        </p:spPr>
        <p:txBody>
          <a:bodyPr>
            <a:spAutoFit/>
          </a:bodyPr>
          <a:lstStyle/>
          <a:p>
            <a:r>
              <a:rPr lang="en-US" altLang="zh-CN" sz="500" dirty="0"/>
              <a:t>#include &lt;bits/</a:t>
            </a:r>
            <a:r>
              <a:rPr lang="en-US" altLang="zh-CN" sz="500" dirty="0" err="1"/>
              <a:t>stdc</a:t>
            </a:r>
            <a:r>
              <a:rPr lang="en-US" altLang="zh-CN" sz="500" dirty="0"/>
              <a:t>++.h&gt;</a:t>
            </a:r>
            <a:endParaRPr lang="en-US" altLang="zh-CN" sz="500" dirty="0"/>
          </a:p>
          <a:p>
            <a:r>
              <a:rPr lang="en-US" altLang="zh-CN" sz="500" dirty="0"/>
              <a:t>using namespace </a:t>
            </a:r>
            <a:r>
              <a:rPr lang="en-US" altLang="zh-CN" sz="500" dirty="0" err="1"/>
              <a:t>std</a:t>
            </a:r>
            <a:r>
              <a:rPr lang="en-US" altLang="zh-CN" sz="500" dirty="0"/>
              <a:t>;</a:t>
            </a:r>
            <a:endParaRPr lang="en-US" altLang="zh-CN" sz="500" dirty="0"/>
          </a:p>
          <a:p>
            <a:r>
              <a:rPr lang="en-US" altLang="zh-CN" sz="500" dirty="0" err="1"/>
              <a:t>const</a:t>
            </a:r>
            <a:r>
              <a:rPr lang="en-US" altLang="zh-CN" sz="500" dirty="0"/>
              <a:t> </a:t>
            </a:r>
            <a:r>
              <a:rPr lang="en-US" altLang="zh-CN" sz="500" dirty="0" err="1"/>
              <a:t>int</a:t>
            </a:r>
            <a:r>
              <a:rPr lang="en-US" altLang="zh-CN" sz="500" dirty="0"/>
              <a:t> MAXN = 50, MAXM = 10000, MAX = 99999;</a:t>
            </a:r>
            <a:endParaRPr lang="en-US" altLang="zh-CN" sz="500" dirty="0"/>
          </a:p>
          <a:p>
            <a:r>
              <a:rPr lang="en-US" altLang="zh-CN" sz="500" dirty="0" err="1"/>
              <a:t>int</a:t>
            </a:r>
            <a:r>
              <a:rPr lang="en-US" altLang="zh-CN" sz="500" dirty="0"/>
              <a:t> u[MAXM], v[MAXM], w[MAXM], dis[MAXN];</a:t>
            </a:r>
            <a:endParaRPr lang="en-US" altLang="zh-CN" sz="500" dirty="0"/>
          </a:p>
          <a:p>
            <a:r>
              <a:rPr lang="en-US" altLang="zh-CN" sz="500" dirty="0" err="1"/>
              <a:t>int</a:t>
            </a:r>
            <a:r>
              <a:rPr lang="en-US" altLang="zh-CN" sz="500" dirty="0"/>
              <a:t> n, m;</a:t>
            </a:r>
            <a:endParaRPr lang="en-US" altLang="zh-CN" sz="500" dirty="0"/>
          </a:p>
          <a:p>
            <a:r>
              <a:rPr lang="en-US" altLang="zh-CN" sz="500" dirty="0"/>
              <a:t>void </a:t>
            </a:r>
            <a:r>
              <a:rPr lang="en-US" altLang="zh-CN" sz="500" dirty="0" err="1"/>
              <a:t>init</a:t>
            </a:r>
            <a:r>
              <a:rPr lang="en-US" altLang="zh-CN" sz="500" dirty="0"/>
              <a:t>() {//</a:t>
            </a:r>
            <a:r>
              <a:rPr lang="zh-CN" altLang="en-US" sz="500" dirty="0"/>
              <a:t>输出数据；初始化 </a:t>
            </a:r>
            <a:endParaRPr lang="zh-CN" altLang="en-US" sz="500" dirty="0"/>
          </a:p>
          <a:p>
            <a:r>
              <a:rPr lang="zh-CN" altLang="en-US" sz="500" dirty="0"/>
              <a:t>    </a:t>
            </a:r>
            <a:r>
              <a:rPr lang="en-US" altLang="zh-CN" sz="500" dirty="0" err="1"/>
              <a:t>cin</a:t>
            </a:r>
            <a:r>
              <a:rPr lang="en-US" altLang="zh-CN" sz="500" dirty="0"/>
              <a:t> &gt;&gt; n &gt;&gt; m;</a:t>
            </a:r>
            <a:endParaRPr lang="en-US" altLang="zh-CN" sz="500" dirty="0"/>
          </a:p>
          <a:p>
            <a:r>
              <a:rPr lang="en-US" altLang="zh-CN" sz="500" dirty="0"/>
              <a:t>    //</a:t>
            </a:r>
            <a:r>
              <a:rPr lang="zh-CN" altLang="en-US" sz="500" dirty="0"/>
              <a:t>初始化</a:t>
            </a:r>
            <a:r>
              <a:rPr lang="en-US" altLang="zh-CN" sz="500" dirty="0"/>
              <a:t>dis</a:t>
            </a:r>
            <a:r>
              <a:rPr lang="zh-CN" altLang="en-US" sz="500" dirty="0"/>
              <a:t>數组</a:t>
            </a:r>
            <a:r>
              <a:rPr lang="en-US" altLang="zh-CN" sz="500" dirty="0"/>
              <a:t>.</a:t>
            </a:r>
            <a:r>
              <a:rPr lang="zh-CN" altLang="en-US" sz="500" dirty="0"/>
              <a:t>这里是</a:t>
            </a:r>
            <a:r>
              <a:rPr lang="en-US" altLang="zh-CN" sz="500" dirty="0"/>
              <a:t>1</a:t>
            </a:r>
            <a:r>
              <a:rPr lang="zh-CN" altLang="en-US" sz="500" dirty="0"/>
              <a:t>号顶点到其余各个顶点的初始路程</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 {</a:t>
            </a:r>
            <a:endParaRPr lang="en-US" altLang="zh-CN" sz="500" dirty="0"/>
          </a:p>
          <a:p>
            <a:r>
              <a:rPr lang="en-US" altLang="zh-CN" sz="500" dirty="0"/>
              <a:t>        dis[</a:t>
            </a:r>
            <a:r>
              <a:rPr lang="en-US" altLang="zh-CN" sz="500" dirty="0" err="1"/>
              <a:t>i</a:t>
            </a:r>
            <a:r>
              <a:rPr lang="en-US" altLang="zh-CN" sz="500" dirty="0"/>
              <a:t>] = MAX;</a:t>
            </a:r>
            <a:endParaRPr lang="en-US" altLang="zh-CN" sz="500" dirty="0"/>
          </a:p>
          <a:p>
            <a:r>
              <a:rPr lang="en-US" altLang="zh-CN" sz="500" dirty="0"/>
              <a:t>    }</a:t>
            </a:r>
            <a:endParaRPr lang="en-US" altLang="zh-CN" sz="500" dirty="0"/>
          </a:p>
          <a:p>
            <a:r>
              <a:rPr lang="en-US" altLang="zh-CN" sz="500" dirty="0"/>
              <a:t>    dis[1] = 0;</a:t>
            </a:r>
            <a:endParaRPr lang="en-US" altLang="zh-CN" sz="500" dirty="0"/>
          </a:p>
          <a:p>
            <a:r>
              <a:rPr lang="en-US" altLang="zh-CN" sz="500" dirty="0"/>
              <a:t>    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en-US" altLang="zh-CN" sz="500" dirty="0" err="1"/>
              <a:t>cin</a:t>
            </a:r>
            <a:r>
              <a:rPr lang="en-US" altLang="zh-CN" sz="500" dirty="0"/>
              <a:t> &gt;&gt; u[</a:t>
            </a:r>
            <a:r>
              <a:rPr lang="en-US" altLang="zh-CN" sz="500" dirty="0" err="1"/>
              <a:t>i</a:t>
            </a:r>
            <a:r>
              <a:rPr lang="en-US" altLang="zh-CN" sz="500" dirty="0"/>
              <a:t>] &gt;&gt; v[</a:t>
            </a:r>
            <a:r>
              <a:rPr lang="en-US" altLang="zh-CN" sz="500" dirty="0" err="1"/>
              <a:t>i</a:t>
            </a:r>
            <a:r>
              <a:rPr lang="en-US" altLang="zh-CN" sz="500" dirty="0"/>
              <a:t>] &gt;&gt; w[</a:t>
            </a:r>
            <a:r>
              <a:rPr lang="en-US" altLang="zh-CN" sz="500" dirty="0" err="1"/>
              <a:t>i</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r>
              <a:rPr lang="en-US" altLang="zh-CN" sz="500" dirty="0" err="1"/>
              <a:t>int</a:t>
            </a:r>
            <a:r>
              <a:rPr lang="en-US" altLang="zh-CN" sz="500" dirty="0"/>
              <a:t> main() {</a:t>
            </a:r>
            <a:endParaRPr lang="en-US" altLang="zh-CN" sz="500" dirty="0"/>
          </a:p>
          <a:p>
            <a:r>
              <a:rPr lang="en-US" altLang="zh-CN" sz="500" dirty="0"/>
              <a:t>    </a:t>
            </a:r>
            <a:r>
              <a:rPr lang="en-US" altLang="zh-CN" sz="500" dirty="0" err="1"/>
              <a:t>init</a:t>
            </a:r>
            <a:r>
              <a:rPr lang="en-US" altLang="zh-CN" sz="500" dirty="0"/>
              <a:t>();</a:t>
            </a:r>
            <a:endParaRPr lang="en-US" altLang="zh-CN" sz="500" dirty="0"/>
          </a:p>
          <a:p>
            <a:r>
              <a:rPr lang="en-US" altLang="zh-CN" sz="500" dirty="0"/>
              <a:t>    //Bellman</a:t>
            </a:r>
            <a:r>
              <a:rPr lang="zh-CN" altLang="en-US" sz="500" dirty="0"/>
              <a:t>算法核心语句 </a:t>
            </a:r>
            <a:r>
              <a:rPr lang="en-US" altLang="zh-CN" sz="500" dirty="0"/>
              <a:t>4</a:t>
            </a:r>
            <a:r>
              <a:rPr lang="zh-CN" altLang="en-US" sz="500" dirty="0"/>
              <a:t>句</a:t>
            </a:r>
            <a:endParaRPr lang="zh-CN" altLang="en-US" sz="500" dirty="0"/>
          </a:p>
          <a:p>
            <a:r>
              <a:rPr lang="zh-CN" altLang="en-US" sz="500" dirty="0"/>
              <a:t>    </a:t>
            </a:r>
            <a:r>
              <a:rPr lang="en-US" altLang="zh-CN" sz="500" dirty="0" err="1"/>
              <a:t>int</a:t>
            </a:r>
            <a:r>
              <a:rPr lang="en-US" altLang="zh-CN" sz="500" dirty="0"/>
              <a:t> check;</a:t>
            </a:r>
            <a:endParaRPr lang="en-US" altLang="zh-CN" sz="500" dirty="0"/>
          </a:p>
          <a:p>
            <a:r>
              <a:rPr lang="en-US" altLang="zh-CN" sz="500" dirty="0"/>
              <a:t>    for (</a:t>
            </a:r>
            <a:r>
              <a:rPr lang="en-US" altLang="zh-CN" sz="500" dirty="0" err="1"/>
              <a:t>int</a:t>
            </a:r>
            <a:r>
              <a:rPr lang="en-US" altLang="zh-CN" sz="500" dirty="0"/>
              <a:t> k = 1; k &lt; n; k++) {//n-1</a:t>
            </a:r>
            <a:r>
              <a:rPr lang="zh-CN" altLang="en-US" sz="500" dirty="0"/>
              <a:t>轮 </a:t>
            </a:r>
            <a:endParaRPr lang="zh-CN" altLang="en-US" sz="500" dirty="0"/>
          </a:p>
          <a:p>
            <a:r>
              <a:rPr lang="zh-CN" altLang="en-US" sz="500" dirty="0"/>
              <a:t>    	</a:t>
            </a:r>
            <a:r>
              <a:rPr lang="en-US" altLang="zh-CN" sz="500" dirty="0"/>
              <a:t>check=0;//</a:t>
            </a:r>
            <a:r>
              <a:rPr lang="zh-CN" altLang="en-US" sz="500" dirty="0"/>
              <a:t>用来标记 本轮松弛中数组</a:t>
            </a:r>
            <a:r>
              <a:rPr lang="en-US" altLang="zh-CN" sz="500" dirty="0"/>
              <a:t>dis</a:t>
            </a:r>
            <a:r>
              <a:rPr lang="zh-CN" altLang="en-US" sz="500" dirty="0"/>
              <a:t>是否发生更新 </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zh-CN" altLang="en-US" sz="500" dirty="0"/>
              <a:t>每轮对各边进行更新 </a:t>
            </a:r>
            <a:endParaRPr lang="zh-CN" altLang="en-US" sz="500" dirty="0"/>
          </a:p>
          <a:p>
            <a:r>
              <a:rPr lang="zh-CN" altLang="en-US" sz="500" dirty="0"/>
              <a:t>            </a:t>
            </a:r>
            <a:r>
              <a:rPr lang="en-US" altLang="zh-CN" sz="500" dirty="0"/>
              <a:t>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dis[v[</a:t>
            </a:r>
            <a:r>
              <a:rPr lang="en-US" altLang="zh-CN" sz="500" dirty="0" err="1"/>
              <a:t>i</a:t>
            </a:r>
            <a:r>
              <a:rPr lang="en-US" altLang="zh-CN" sz="500" dirty="0"/>
              <a:t>]] = dis[u[</a:t>
            </a:r>
            <a:r>
              <a:rPr lang="en-US" altLang="zh-CN" sz="500" dirty="0" err="1"/>
              <a:t>i</a:t>
            </a:r>
            <a:r>
              <a:rPr lang="en-US" altLang="zh-CN" sz="500" dirty="0"/>
              <a:t>]] + w[</a:t>
            </a:r>
            <a:r>
              <a:rPr lang="en-US" altLang="zh-CN" sz="500" dirty="0" err="1"/>
              <a:t>i</a:t>
            </a:r>
            <a:r>
              <a:rPr lang="en-US" altLang="zh-CN" sz="500" dirty="0"/>
              <a:t>];</a:t>
            </a:r>
            <a:endParaRPr lang="en-US" altLang="zh-CN" sz="500" dirty="0"/>
          </a:p>
          <a:p>
            <a:r>
              <a:rPr lang="en-US" altLang="zh-CN" sz="500" dirty="0"/>
              <a:t>                check=1;//</a:t>
            </a:r>
            <a:r>
              <a:rPr lang="zh-CN" altLang="en-US" sz="500" dirty="0"/>
              <a:t>发生更新 </a:t>
            </a:r>
            <a:endParaRPr lang="zh-CN" altLang="en-US" sz="500" dirty="0"/>
          </a:p>
          <a:p>
            <a:r>
              <a:rPr lang="zh-CN" altLang="en-US" sz="500" dirty="0"/>
              <a:t>            </a:t>
            </a:r>
            <a:r>
              <a:rPr lang="en-US" altLang="zh-CN" sz="500" dirty="0"/>
              <a:t>}   </a:t>
            </a:r>
            <a:endParaRPr lang="en-US" altLang="zh-CN" sz="500" dirty="0"/>
          </a:p>
          <a:p>
            <a:r>
              <a:rPr lang="en-US" altLang="zh-CN" sz="500" dirty="0"/>
              <a:t>        }</a:t>
            </a:r>
            <a:endParaRPr lang="en-US" altLang="zh-CN" sz="500" dirty="0"/>
          </a:p>
          <a:p>
            <a:r>
              <a:rPr lang="en-US" altLang="zh-CN" sz="500" dirty="0"/>
              <a:t>        if(check==0)break;//</a:t>
            </a:r>
            <a:r>
              <a:rPr lang="zh-CN" altLang="en-US" sz="500" dirty="0"/>
              <a:t>如果本轮没有更新，提前退出循环 </a:t>
            </a:r>
            <a:endParaRPr lang="zh-CN" altLang="en-US" sz="500" dirty="0"/>
          </a:p>
          <a:p>
            <a:r>
              <a:rPr lang="zh-CN" altLang="en-US" sz="500" dirty="0"/>
              <a:t>    </a:t>
            </a:r>
            <a:r>
              <a:rPr lang="en-US" altLang="zh-CN" sz="500" dirty="0"/>
              <a:t>}  </a:t>
            </a:r>
            <a:endParaRPr lang="en-US" altLang="zh-CN" sz="500" dirty="0"/>
          </a:p>
          <a:p>
            <a:r>
              <a:rPr lang="en-US" altLang="zh-CN" sz="500" dirty="0"/>
              <a:t>    </a:t>
            </a:r>
            <a:r>
              <a:rPr lang="en-US" altLang="zh-CN" sz="500" dirty="0" err="1"/>
              <a:t>int</a:t>
            </a:r>
            <a:r>
              <a:rPr lang="en-US" altLang="zh-CN" sz="500" dirty="0"/>
              <a:t> flag = 0;</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a:t>
            </a:r>
            <a:endParaRPr lang="en-US" altLang="zh-CN" sz="500" dirty="0"/>
          </a:p>
          <a:p>
            <a:r>
              <a:rPr lang="en-US" altLang="zh-CN" sz="500" dirty="0"/>
              <a:t>        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flag = 1;</a:t>
            </a:r>
            <a:endParaRPr lang="en-US" altLang="zh-CN" sz="500" dirty="0"/>
          </a:p>
          <a:p>
            <a:r>
              <a:rPr lang="en-US" altLang="zh-CN" sz="500" dirty="0"/>
              <a:t>        }</a:t>
            </a:r>
            <a:endParaRPr lang="en-US" altLang="zh-CN" sz="500" dirty="0"/>
          </a:p>
          <a:p>
            <a:r>
              <a:rPr lang="en-US" altLang="zh-CN" sz="500" dirty="0"/>
              <a:t>    }</a:t>
            </a:r>
            <a:endParaRPr lang="en-US" altLang="zh-CN" sz="500" dirty="0"/>
          </a:p>
          <a:p>
            <a:r>
              <a:rPr lang="en-US" altLang="zh-CN" sz="500" dirty="0"/>
              <a:t>    if(flag){//</a:t>
            </a:r>
            <a:r>
              <a:rPr lang="zh-CN" altLang="en-US" sz="500" dirty="0"/>
              <a:t>判断是否存在负环 </a:t>
            </a:r>
            <a:endParaRPr lang="zh-CN" altLang="en-US" sz="500" dirty="0"/>
          </a:p>
          <a:p>
            <a:r>
              <a:rPr lang="zh-CN" altLang="en-US" sz="500" dirty="0"/>
              <a:t>        </a:t>
            </a:r>
            <a:r>
              <a:rPr lang="en-US" altLang="zh-CN" sz="500" dirty="0" err="1"/>
              <a:t>cout</a:t>
            </a:r>
            <a:r>
              <a:rPr lang="en-US" altLang="zh-CN" sz="500" dirty="0"/>
              <a:t> &lt;&lt; "</a:t>
            </a:r>
            <a:r>
              <a:rPr lang="zh-CN" altLang="en-US" sz="500" dirty="0"/>
              <a:t>此图含有负权回路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 else{</a:t>
            </a:r>
            <a:endParaRPr lang="en-US" altLang="zh-CN" sz="500" dirty="0"/>
          </a:p>
          <a:p>
            <a:r>
              <a:rPr lang="en-US" altLang="zh-CN" sz="500" dirty="0"/>
              <a:t>        </a:t>
            </a:r>
            <a:r>
              <a:rPr lang="en-US" altLang="zh-CN" sz="500" dirty="0" err="1"/>
              <a:t>cout</a:t>
            </a:r>
            <a:r>
              <a:rPr lang="en-US" altLang="zh-CN" sz="500" dirty="0"/>
              <a:t> &lt;&lt; "</a:t>
            </a:r>
            <a:r>
              <a:rPr lang="zh-CN" altLang="en-US" sz="500" dirty="0"/>
              <a:t>此图不含负权回路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a:t>
            </a:r>
            <a:endParaRPr lang="en-US" altLang="zh-CN" sz="500" dirty="0"/>
          </a:p>
          <a:p>
            <a:r>
              <a:rPr lang="en-US" altLang="zh-CN" sz="500" dirty="0"/>
              <a:t>            </a:t>
            </a:r>
            <a:r>
              <a:rPr lang="en-US" altLang="zh-CN" sz="500" dirty="0" err="1"/>
              <a:t>cout</a:t>
            </a:r>
            <a:r>
              <a:rPr lang="en-US" altLang="zh-CN" sz="500" dirty="0"/>
              <a:t> &lt;&lt; dis[</a:t>
            </a:r>
            <a:r>
              <a:rPr lang="en-US" altLang="zh-CN" sz="500" dirty="0" err="1"/>
              <a:t>i</a:t>
            </a:r>
            <a:r>
              <a:rPr lang="en-US" altLang="zh-CN" sz="500" dirty="0"/>
              <a:t>] &lt;&lt; " ";</a:t>
            </a:r>
            <a:endParaRPr lang="en-US" altLang="zh-CN" sz="500" dirty="0"/>
          </a:p>
          <a:p>
            <a:r>
              <a:rPr lang="en-US" altLang="zh-CN" sz="500" dirty="0"/>
              <a:t>        }</a:t>
            </a:r>
            <a:endParaRPr lang="en-US" altLang="zh-CN" sz="500" dirty="0"/>
          </a:p>
          <a:p>
            <a:r>
              <a:rPr lang="en-US" altLang="zh-CN" sz="500" dirty="0"/>
              <a:t>        </a:t>
            </a:r>
            <a:r>
              <a:rPr lang="en-US" altLang="zh-CN" sz="500" dirty="0" err="1"/>
              <a:t>cout</a:t>
            </a:r>
            <a:r>
              <a:rPr lang="en-US" altLang="zh-CN" sz="500" dirty="0"/>
              <a:t> &lt;&lt; </a:t>
            </a:r>
            <a:r>
              <a:rPr lang="en-US" altLang="zh-CN" sz="500" dirty="0" err="1"/>
              <a:t>endl</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endParaRPr lang="en-US" altLang="zh-CN" sz="500" dirty="0"/>
          </a:p>
          <a:p>
            <a:endParaRPr lang="en-US" altLang="zh-CN" sz="5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869" y="1177093"/>
            <a:ext cx="6351105" cy="50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606287" y="1327167"/>
            <a:ext cx="7404652" cy="2676525"/>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    在</a:t>
            </a:r>
            <a:r>
              <a:rPr lang="zh-CN" altLang="en-US" sz="2400" dirty="0">
                <a:latin typeface="宋体" panose="02010600030101010101" pitchFamily="2" charset="-122"/>
                <a:ea typeface="宋体" panose="02010600030101010101" pitchFamily="2" charset="-122"/>
              </a:rPr>
              <a:t>每实施一</a:t>
            </a:r>
            <a:r>
              <a:rPr lang="zh-CN" altLang="en-US" sz="2400" dirty="0" smtClean="0">
                <a:latin typeface="宋体" panose="02010600030101010101" pitchFamily="2" charset="-122"/>
                <a:ea typeface="宋体" panose="02010600030101010101" pitchFamily="2" charset="-122"/>
              </a:rPr>
              <a:t>次</a:t>
            </a:r>
            <a:r>
              <a:rPr lang="zh-CN" altLang="en-US" sz="2400" dirty="0">
                <a:latin typeface="宋体" panose="02010600030101010101" pitchFamily="2" charset="-122"/>
                <a:ea typeface="宋体" panose="02010600030101010101" pitchFamily="2" charset="-122"/>
              </a:rPr>
              <a:t>松弛</a:t>
            </a:r>
            <a:r>
              <a:rPr lang="zh-CN" altLang="en-US" sz="2400" dirty="0" smtClean="0">
                <a:latin typeface="宋体" panose="02010600030101010101" pitchFamily="2" charset="-122"/>
                <a:ea typeface="宋体" panose="02010600030101010101" pitchFamily="2" charset="-122"/>
              </a:rPr>
              <a:t>操作</a:t>
            </a:r>
            <a:r>
              <a:rPr lang="zh-CN" altLang="en-US" sz="2400" dirty="0">
                <a:latin typeface="宋体" panose="02010600030101010101" pitchFamily="2" charset="-122"/>
                <a:ea typeface="宋体" panose="02010600030101010101" pitchFamily="2" charset="-122"/>
              </a:rPr>
              <a:t>后，就会有一些顶点已经求得其最短路，此后这些顶点的最短路的估计值就会一直保持不变，不再受后续松弛操作的影响，但是每次还要判断是否需要松弛，这里浪费了时间。</a:t>
            </a:r>
            <a:endParaRPr lang="zh-CN" altLang="en-US"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   这就启发</a:t>
            </a:r>
            <a:r>
              <a:rPr lang="zh-CN" altLang="en-US" sz="2400" dirty="0" smtClean="0">
                <a:latin typeface="宋体" panose="02010600030101010101" pitchFamily="2" charset="-122"/>
                <a:ea typeface="宋体" panose="02010600030101010101" pitchFamily="2" charset="-122"/>
              </a:rPr>
              <a:t>我们： </a:t>
            </a:r>
            <a:endParaRPr lang="zh-CN" altLang="en-US" sz="2400" dirty="0" smtClean="0">
              <a:latin typeface="宋体" panose="02010600030101010101" pitchFamily="2" charset="-122"/>
              <a:ea typeface="宋体" panose="02010600030101010101" pitchFamily="2" charset="-122"/>
            </a:endParaRPr>
          </a:p>
          <a:p>
            <a:r>
              <a:rPr lang="zh-CN" altLang="en-US" sz="2400"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毎次仅对最短路估计值发生变化了的顶点的所有出边执行松弛操作。</a:t>
            </a:r>
            <a:endParaRPr lang="zh-CN" altLang="en-US" sz="2400" b="1" dirty="0" smtClean="0">
              <a:solidFill>
                <a:srgbClr val="FF0000"/>
              </a:solidFill>
              <a:latin typeface="宋体" panose="02010600030101010101" pitchFamily="2" charset="-122"/>
              <a:ea typeface="宋体" panose="02010600030101010101" pitchFamily="2" charset="-122"/>
            </a:endParaRPr>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队列优化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7417" y="1649690"/>
            <a:ext cx="7410754" cy="3784600"/>
          </a:xfrm>
          <a:prstGeom prst="rect">
            <a:avLst/>
          </a:prstGeom>
          <a:noFill/>
        </p:spPr>
        <p:txBody>
          <a:bodyPr wrap="square" rtlCol="0">
            <a:spAutoFit/>
          </a:bodyPr>
          <a:lstStyle/>
          <a:p>
            <a:r>
              <a:rPr lang="en-US" altLang="zh-CN" sz="2400" dirty="0" smtClean="0">
                <a:latin typeface="宋体" panose="02010600030101010101" pitchFamily="2" charset="-122"/>
                <a:ea typeface="宋体" panose="02010600030101010101" pitchFamily="2" charset="-122"/>
                <a:cs typeface="宋体" panose="02010600030101010101" pitchFamily="2" charset="-122"/>
              </a:rPr>
              <a:t>     SPFA</a:t>
            </a:r>
            <a:r>
              <a:rPr lang="zh-CN" altLang="en-US" sz="2400" dirty="0" smtClean="0">
                <a:latin typeface="宋体" panose="02010600030101010101" pitchFamily="2" charset="-122"/>
                <a:ea typeface="宋体" panose="02010600030101010101" pitchFamily="2" charset="-122"/>
                <a:cs typeface="宋体" panose="02010600030101010101" pitchFamily="2" charset="-122"/>
              </a:rPr>
              <a:t>（Shortest Path Faster Algorithm）</a:t>
            </a:r>
            <a:r>
              <a:rPr lang="zh-CN" altLang="en-US" sz="2400" dirty="0">
                <a:latin typeface="宋体" panose="02010600030101010101" pitchFamily="2" charset="-122"/>
                <a:ea typeface="宋体" panose="02010600030101010101" pitchFamily="2" charset="-122"/>
                <a:cs typeface="宋体" panose="02010600030101010101" pitchFamily="2" charset="-122"/>
              </a:rPr>
              <a:t>算法是求单源最短路径的一种算法，它是</a:t>
            </a:r>
            <a:r>
              <a:rPr lang="en-US" altLang="zh-CN" sz="2400" dirty="0">
                <a:latin typeface="宋体" panose="02010600030101010101" pitchFamily="2" charset="-122"/>
                <a:ea typeface="宋体" panose="02010600030101010101" pitchFamily="2" charset="-122"/>
                <a:cs typeface="宋体" panose="02010600030101010101" pitchFamily="2" charset="-122"/>
              </a:rPr>
              <a:t>Bellman-ford</a:t>
            </a:r>
            <a:r>
              <a:rPr lang="zh-CN" altLang="en-US" sz="2400" dirty="0">
                <a:latin typeface="宋体" panose="02010600030101010101" pitchFamily="2" charset="-122"/>
                <a:ea typeface="宋体" panose="02010600030101010101" pitchFamily="2" charset="-122"/>
                <a:cs typeface="宋体" panose="02010600030101010101" pitchFamily="2" charset="-122"/>
              </a:rPr>
              <a:t>的队列优化，它是一种十分高效的最短路算法。很多时候，给定的图存在负权边，这时类似</a:t>
            </a:r>
            <a:r>
              <a:rPr lang="en-US" altLang="zh-CN" sz="2400" dirty="0">
                <a:latin typeface="宋体" panose="02010600030101010101" pitchFamily="2" charset="-122"/>
                <a:ea typeface="宋体" panose="02010600030101010101" pitchFamily="2" charset="-122"/>
                <a:cs typeface="宋体" panose="02010600030101010101" pitchFamily="2" charset="-122"/>
              </a:rPr>
              <a:t>Dijkstra</a:t>
            </a:r>
            <a:r>
              <a:rPr lang="zh-CN" altLang="en-US" sz="2400" dirty="0">
                <a:latin typeface="宋体" panose="02010600030101010101" pitchFamily="2" charset="-122"/>
                <a:ea typeface="宋体" panose="02010600030101010101" pitchFamily="2" charset="-122"/>
                <a:cs typeface="宋体" panose="02010600030101010101" pitchFamily="2" charset="-122"/>
              </a:rPr>
              <a:t>等算法便没有了用武之地，而</a:t>
            </a:r>
            <a:r>
              <a:rPr lang="en-US" altLang="zh-CN" sz="2400" dirty="0">
                <a:latin typeface="宋体" panose="02010600030101010101" pitchFamily="2" charset="-122"/>
                <a:ea typeface="宋体" panose="02010600030101010101" pitchFamily="2" charset="-122"/>
                <a:cs typeface="宋体" panose="02010600030101010101" pitchFamily="2" charset="-122"/>
              </a:rPr>
              <a:t>Bellman-Ford</a:t>
            </a:r>
            <a:r>
              <a:rPr lang="zh-CN" altLang="en-US" sz="2400" dirty="0">
                <a:latin typeface="宋体" panose="02010600030101010101" pitchFamily="2" charset="-122"/>
                <a:ea typeface="宋体" panose="02010600030101010101" pitchFamily="2" charset="-122"/>
                <a:cs typeface="宋体" panose="02010600030101010101" pitchFamily="2" charset="-122"/>
              </a:rPr>
              <a:t>算法的复杂度又过高，这时</a:t>
            </a:r>
            <a:r>
              <a:rPr lang="en-US" altLang="zh-CN" sz="2400" dirty="0">
                <a:latin typeface="宋体" panose="02010600030101010101" pitchFamily="2" charset="-122"/>
                <a:ea typeface="宋体" panose="02010600030101010101" pitchFamily="2" charset="-122"/>
                <a:cs typeface="宋体" panose="02010600030101010101" pitchFamily="2" charset="-122"/>
              </a:rPr>
              <a:t>SPFA</a:t>
            </a:r>
            <a:r>
              <a:rPr lang="zh-CN" altLang="en-US" sz="2400" dirty="0">
                <a:latin typeface="宋体" panose="02010600030101010101" pitchFamily="2" charset="-122"/>
                <a:ea typeface="宋体" panose="02010600030101010101" pitchFamily="2" charset="-122"/>
                <a:cs typeface="宋体" panose="02010600030101010101" pitchFamily="2" charset="-122"/>
              </a:rPr>
              <a:t>算法便派上用场了。</a:t>
            </a:r>
            <a:r>
              <a:rPr lang="en-US" altLang="zh-CN" sz="2400" dirty="0">
                <a:latin typeface="宋体" panose="02010600030101010101" pitchFamily="2" charset="-122"/>
                <a:ea typeface="宋体" panose="02010600030101010101" pitchFamily="2" charset="-122"/>
                <a:cs typeface="宋体" panose="02010600030101010101" pitchFamily="2" charset="-122"/>
              </a:rPr>
              <a:t>SPFA</a:t>
            </a:r>
            <a:r>
              <a:rPr lang="zh-CN" altLang="en-US" sz="2400" dirty="0">
                <a:latin typeface="宋体" panose="02010600030101010101" pitchFamily="2" charset="-122"/>
                <a:ea typeface="宋体" panose="02010600030101010101" pitchFamily="2" charset="-122"/>
                <a:cs typeface="宋体" panose="02010600030101010101" pitchFamily="2" charset="-122"/>
              </a:rPr>
              <a:t>的复杂度大约是</a:t>
            </a:r>
            <a:r>
              <a:rPr lang="en-US" altLang="zh-CN" sz="2400" dirty="0">
                <a:latin typeface="宋体" panose="02010600030101010101" pitchFamily="2" charset="-122"/>
                <a:ea typeface="宋体" panose="02010600030101010101" pitchFamily="2" charset="-122"/>
                <a:cs typeface="宋体" panose="02010600030101010101" pitchFamily="2" charset="-122"/>
              </a:rPr>
              <a:t>O(</a:t>
            </a:r>
            <a:r>
              <a:rPr lang="en-US" altLang="zh-CN" sz="2400" dirty="0" err="1">
                <a:latin typeface="宋体" panose="02010600030101010101" pitchFamily="2" charset="-122"/>
                <a:ea typeface="宋体" panose="02010600030101010101" pitchFamily="2" charset="-122"/>
                <a:cs typeface="宋体" panose="02010600030101010101" pitchFamily="2" charset="-122"/>
              </a:rPr>
              <a:t>kE</a:t>
            </a:r>
            <a:r>
              <a:rPr lang="en-US" altLang="zh-CN" sz="2400" dirty="0">
                <a:latin typeface="宋体" panose="02010600030101010101" pitchFamily="2" charset="-122"/>
                <a:ea typeface="宋体" panose="02010600030101010101" pitchFamily="2" charset="-122"/>
                <a:cs typeface="宋体" panose="02010600030101010101" pitchFamily="2" charset="-122"/>
              </a:rPr>
              <a:t>),k</a:t>
            </a:r>
            <a:r>
              <a:rPr lang="zh-CN" altLang="en-US" sz="2400" dirty="0">
                <a:latin typeface="宋体" panose="02010600030101010101" pitchFamily="2" charset="-122"/>
                <a:ea typeface="宋体" panose="02010600030101010101" pitchFamily="2" charset="-122"/>
                <a:cs typeface="宋体" panose="02010600030101010101" pitchFamily="2" charset="-122"/>
              </a:rPr>
              <a:t>是每个点的平均进队次数</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一般的，</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rPr>
              <a:t>k</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是一个常数，在稀疏图中小于</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r>
              <a:rPr lang="zh-CN" altLang="en-US" sz="2400" dirty="0">
                <a:latin typeface="宋体" panose="02010600030101010101" pitchFamily="2" charset="-122"/>
                <a:ea typeface="宋体" panose="02010600030101010101" pitchFamily="2" charset="-122"/>
                <a:cs typeface="宋体" panose="02010600030101010101" pitchFamily="2" charset="-122"/>
              </a:rPr>
              <a:t>但是，</a:t>
            </a:r>
            <a:r>
              <a:rPr lang="en-US" altLang="zh-CN" sz="2400" dirty="0">
                <a:latin typeface="宋体" panose="02010600030101010101" pitchFamily="2" charset="-122"/>
                <a:ea typeface="宋体" panose="02010600030101010101" pitchFamily="2" charset="-122"/>
                <a:cs typeface="宋体" panose="02010600030101010101" pitchFamily="2" charset="-122"/>
              </a:rPr>
              <a:t>SPFA</a:t>
            </a:r>
            <a:r>
              <a:rPr lang="zh-CN" altLang="en-US" sz="2400" dirty="0">
                <a:latin typeface="宋体" panose="02010600030101010101" pitchFamily="2" charset="-122"/>
                <a:ea typeface="宋体" panose="02010600030101010101" pitchFamily="2" charset="-122"/>
                <a:cs typeface="宋体" panose="02010600030101010101" pitchFamily="2" charset="-122"/>
              </a:rPr>
              <a:t>算法稳定性较差，在</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稠密图</a:t>
            </a:r>
            <a:r>
              <a:rPr lang="zh-CN" altLang="en-US" sz="2400" dirty="0">
                <a:latin typeface="宋体" panose="02010600030101010101" pitchFamily="2" charset="-122"/>
                <a:ea typeface="宋体" panose="02010600030101010101" pitchFamily="2" charset="-122"/>
                <a:cs typeface="宋体" panose="02010600030101010101" pitchFamily="2" charset="-122"/>
              </a:rPr>
              <a:t>中</a:t>
            </a:r>
            <a:r>
              <a:rPr lang="en-US" altLang="zh-CN" sz="2400" dirty="0">
                <a:latin typeface="宋体" panose="02010600030101010101" pitchFamily="2" charset="-122"/>
                <a:ea typeface="宋体" panose="02010600030101010101" pitchFamily="2" charset="-122"/>
                <a:cs typeface="宋体" panose="02010600030101010101" pitchFamily="2" charset="-122"/>
              </a:rPr>
              <a:t>SPFA</a:t>
            </a:r>
            <a:r>
              <a:rPr lang="zh-CN" altLang="en-US" sz="2400" dirty="0">
                <a:latin typeface="宋体" panose="02010600030101010101" pitchFamily="2" charset="-122"/>
                <a:ea typeface="宋体" panose="02010600030101010101" pitchFamily="2" charset="-122"/>
                <a:cs typeface="宋体" panose="02010600030101010101" pitchFamily="2" charset="-122"/>
              </a:rPr>
              <a:t>算法时间复杂度会</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退化</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721276" y="1278374"/>
            <a:ext cx="7856248" cy="4154170"/>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cs typeface="宋体" panose="02010600030101010101" pitchFamily="2" charset="-122"/>
              </a:rPr>
              <a:t>实现方法：</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建立一个队列，</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初始时</a:t>
            </a:r>
            <a:r>
              <a:rPr lang="zh-CN" altLang="en-US" sz="2400" dirty="0">
                <a:latin typeface="宋体" panose="02010600030101010101" pitchFamily="2" charset="-122"/>
                <a:ea typeface="宋体" panose="02010600030101010101" pitchFamily="2" charset="-122"/>
                <a:cs typeface="宋体" panose="02010600030101010101" pitchFamily="2" charset="-122"/>
              </a:rPr>
              <a:t>队列里</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只有起始点</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r>
              <a:rPr lang="en-US" altLang="zh-CN" sz="2400" dirty="0">
                <a:latin typeface="宋体" panose="02010600030101010101" pitchFamily="2" charset="-122"/>
                <a:ea typeface="宋体" panose="02010600030101010101" pitchFamily="2" charset="-122"/>
                <a:cs typeface="宋体" panose="02010600030101010101" pitchFamily="2" charset="-122"/>
              </a:rPr>
              <a:t>2</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再建立一个表格记录起始点到所有点的最短路径（该表格的初始值要赋为极大值，该点到他本身的路径赋为</a:t>
            </a:r>
            <a:r>
              <a:rPr lang="en-US" altLang="zh-CN" sz="2400" dirty="0">
                <a:latin typeface="宋体" panose="02010600030101010101" pitchFamily="2" charset="-122"/>
                <a:ea typeface="宋体" panose="02010600030101010101" pitchFamily="2" charset="-122"/>
                <a:cs typeface="宋体" panose="02010600030101010101" pitchFamily="2" charset="-122"/>
              </a:rPr>
              <a:t>0</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然后执行</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松弛</a:t>
            </a:r>
            <a:r>
              <a:rPr lang="zh-CN" altLang="en-US" sz="2400" dirty="0">
                <a:latin typeface="宋体" panose="02010600030101010101" pitchFamily="2" charset="-122"/>
                <a:ea typeface="宋体" panose="02010600030101010101" pitchFamily="2" charset="-122"/>
                <a:cs typeface="宋体" panose="02010600030101010101" pitchFamily="2" charset="-122"/>
              </a:rPr>
              <a:t>操作，用队列里有的点去刷新起始点到所有点的最短路，如果</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刷新成功且被刷新点不在队列中则把该点加入到队列</a:t>
            </a:r>
            <a:r>
              <a:rPr lang="zh-CN" altLang="en-US" sz="2400" dirty="0">
                <a:latin typeface="宋体" panose="02010600030101010101" pitchFamily="2" charset="-122"/>
                <a:ea typeface="宋体" panose="02010600030101010101" pitchFamily="2" charset="-122"/>
                <a:cs typeface="宋体" panose="02010600030101010101" pitchFamily="2" charset="-122"/>
              </a:rPr>
              <a:t>最后。</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r>
              <a:rPr lang="en-US" altLang="zh-CN" sz="2400" dirty="0">
                <a:latin typeface="宋体" panose="02010600030101010101" pitchFamily="2" charset="-122"/>
                <a:ea typeface="宋体" panose="02010600030101010101" pitchFamily="2" charset="-122"/>
                <a:cs typeface="宋体" panose="02010600030101010101" pitchFamily="2" charset="-122"/>
              </a:rPr>
              <a:t>4</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重复</a:t>
            </a:r>
            <a:r>
              <a:rPr lang="zh-CN" altLang="en-US" sz="2400" dirty="0">
                <a:latin typeface="宋体" panose="02010600030101010101" pitchFamily="2" charset="-122"/>
                <a:ea typeface="宋体" panose="02010600030101010101" pitchFamily="2" charset="-122"/>
                <a:cs typeface="宋体" panose="02010600030101010101" pitchFamily="2" charset="-122"/>
              </a:rPr>
              <a:t>执行</a:t>
            </a:r>
            <a:r>
              <a:rPr lang="en-US"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直到</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队列为空</a:t>
            </a:r>
            <a:r>
              <a:rPr lang="zh-CN" altLang="en-US" sz="2400" dirty="0">
                <a:latin typeface="宋体" panose="02010600030101010101" pitchFamily="2" charset="-122"/>
                <a:ea typeface="宋体" panose="02010600030101010101" pitchFamily="2" charset="-122"/>
                <a:cs typeface="宋体" panose="02010600030101010101" pitchFamily="2" charset="-122"/>
              </a:rPr>
              <a:t>。</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endParaRPr lang="en-US" altLang="zh-CN" sz="2400" dirty="0">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20522" y="1376469"/>
            <a:ext cx="5190357" cy="1322070"/>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首先我们先初始化数组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如下图所示：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除了</a:t>
            </a:r>
            <a:r>
              <a:rPr lang="zh-CN" altLang="en-US" sz="2000" dirty="0">
                <a:latin typeface="宋体" panose="02010600030101010101" pitchFamily="2" charset="-122"/>
                <a:ea typeface="宋体" panose="02010600030101010101" pitchFamily="2" charset="-122"/>
                <a:cs typeface="宋体" panose="02010600030101010101" pitchFamily="2" charset="-122"/>
              </a:rPr>
              <a:t>起点赋值为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外，其他顶点的对应的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的值都赋予</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无穷大</a:t>
            </a:r>
            <a:r>
              <a:rPr lang="zh-CN" altLang="en-US" sz="2000" dirty="0">
                <a:latin typeface="宋体" panose="02010600030101010101" pitchFamily="2" charset="-122"/>
                <a:ea typeface="宋体" panose="02010600030101010101" pitchFamily="2" charset="-122"/>
                <a:cs typeface="宋体" panose="02010600030101010101" pitchFamily="2" charset="-122"/>
              </a:rPr>
              <a:t>，这样有利于后续的松弛）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826768" y="4604119"/>
            <a:ext cx="5084287" cy="70675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此时，我们还要把</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入队列：</a:t>
            </a:r>
            <a:r>
              <a:rPr lang="en-US" altLang="zh-CN" sz="2000" dirty="0">
                <a:latin typeface="宋体" panose="02010600030101010101" pitchFamily="2" charset="-122"/>
                <a:ea typeface="宋体" panose="02010600030101010101" pitchFamily="2" charset="-122"/>
                <a:cs typeface="宋体" panose="02010600030101010101" pitchFamily="2" charset="-122"/>
              </a:rPr>
              <a:t>{v1}</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现在进入循环，直到</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队列为空</a:t>
            </a:r>
            <a:r>
              <a:rPr lang="zh-CN" altLang="en-US" sz="2000" dirty="0">
                <a:latin typeface="宋体" panose="02010600030101010101" pitchFamily="2" charset="-122"/>
                <a:ea typeface="宋体" panose="02010600030101010101" pitchFamily="2" charset="-122"/>
                <a:cs typeface="宋体" panose="02010600030101010101" pitchFamily="2" charset="-122"/>
              </a:rPr>
              <a:t>才退出循环。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485815" y="414506"/>
            <a:ext cx="2626995" cy="534035"/>
          </a:xfrm>
          <a:prstGeom prst="rect">
            <a:avLst/>
          </a:prstGeom>
        </p:spPr>
        <p:txBody>
          <a:bodyPr wrap="none">
            <a:spAutoFit/>
          </a:bodyPr>
          <a:lstStyle/>
          <a:p>
            <a:pPr>
              <a:lnSpc>
                <a:spcPct val="90000"/>
              </a:lnSpc>
              <a:spcBef>
                <a:spcPct val="0"/>
              </a:spcBef>
            </a:pPr>
            <a:r>
              <a:rPr lang="en-US" altLang="zh-CN" sz="3200" b="1" dirty="0" smtClean="0">
                <a:solidFill>
                  <a:schemeClr val="accent5">
                    <a:lumMod val="75000"/>
                  </a:schemeClr>
                </a:solidFill>
                <a:latin typeface="+mj-lt"/>
                <a:ea typeface="+mj-ea"/>
                <a:cs typeface="+mj-cs"/>
              </a:rPr>
              <a:t>SPFA</a:t>
            </a:r>
            <a:r>
              <a:rPr lang="zh-CN" altLang="en-US" sz="3200" b="1" dirty="0" smtClean="0">
                <a:solidFill>
                  <a:schemeClr val="accent5">
                    <a:lumMod val="75000"/>
                  </a:schemeClr>
                </a:solidFill>
                <a:latin typeface="+mj-lt"/>
                <a:ea typeface="+mj-ea"/>
                <a:cs typeface="+mj-cs"/>
              </a:rPr>
              <a:t>算法模拟</a:t>
            </a:r>
            <a:endParaRPr lang="zh-CN" altLang="en-US" sz="3200" b="1" dirty="0" smtClean="0">
              <a:solidFill>
                <a:schemeClr val="accent5">
                  <a:lumMod val="75000"/>
                </a:schemeClr>
              </a:solidFill>
              <a:latin typeface="+mj-lt"/>
              <a:ea typeface="+mj-ea"/>
              <a:cs typeface="+mj-cs"/>
            </a:endParaRPr>
          </a:p>
        </p:txBody>
      </p:sp>
      <p:graphicFrame>
        <p:nvGraphicFramePr>
          <p:cNvPr id="4" name="对象 3"/>
          <p:cNvGraphicFramePr/>
          <p:nvPr/>
        </p:nvGraphicFramePr>
        <p:xfrm>
          <a:off x="132715" y="1587500"/>
          <a:ext cx="3488055" cy="3723640"/>
        </p:xfrm>
        <a:graphic>
          <a:graphicData uri="http://schemas.openxmlformats.org/presentationml/2006/ole">
            <mc:AlternateContent xmlns:mc="http://schemas.openxmlformats.org/markup-compatibility/2006">
              <mc:Choice xmlns:v="urn:schemas-microsoft-com:vml" Requires="v">
                <p:oleObj spid="_x0000_s1026" name="" r:id="rId1" imgW="3594100" imgH="3721100" progId="Paint.Picture">
                  <p:embed/>
                </p:oleObj>
              </mc:Choice>
              <mc:Fallback>
                <p:oleObj name="" r:id="rId1" imgW="3594100" imgH="3721100" progId="Paint.Picture">
                  <p:embed/>
                  <p:pic>
                    <p:nvPicPr>
                      <p:cNvPr id="0" name="图片 1025"/>
                      <p:cNvPicPr/>
                      <p:nvPr/>
                    </p:nvPicPr>
                    <p:blipFill>
                      <a:blip r:embed="rId2"/>
                      <a:srcRect l="3036"/>
                      <a:stretch>
                        <a:fillRect/>
                      </a:stretch>
                    </p:blipFill>
                    <p:spPr>
                      <a:xfrm>
                        <a:off x="132715" y="1587500"/>
                        <a:ext cx="3488055" cy="3723640"/>
                      </a:xfrm>
                      <a:prstGeom prst="rect">
                        <a:avLst/>
                      </a:prstGeom>
                    </p:spPr>
                  </p:pic>
                </p:oleObj>
              </mc:Fallback>
            </mc:AlternateContent>
          </a:graphicData>
        </a:graphic>
      </p:graphicFrame>
      <p:graphicFrame>
        <p:nvGraphicFramePr>
          <p:cNvPr id="8" name="对象 7"/>
          <p:cNvGraphicFramePr/>
          <p:nvPr/>
        </p:nvGraphicFramePr>
        <p:xfrm>
          <a:off x="4144645" y="2908935"/>
          <a:ext cx="4766310" cy="800735"/>
        </p:xfrm>
        <a:graphic>
          <a:graphicData uri="http://schemas.openxmlformats.org/presentationml/2006/ole">
            <mc:AlternateContent xmlns:mc="http://schemas.openxmlformats.org/markup-compatibility/2006">
              <mc:Choice xmlns:v="urn:schemas-microsoft-com:vml" Requires="v">
                <p:oleObj spid="_x0000_s1027" name="" r:id="rId3" imgW="4762500" imgH="800100" progId="Paint.Picture">
                  <p:embed/>
                </p:oleObj>
              </mc:Choice>
              <mc:Fallback>
                <p:oleObj name="" r:id="rId3" imgW="4762500" imgH="800100" progId="Paint.Picture">
                  <p:embed/>
                  <p:pic>
                    <p:nvPicPr>
                      <p:cNvPr id="0" name="图片 1026"/>
                      <p:cNvPicPr/>
                      <p:nvPr/>
                    </p:nvPicPr>
                    <p:blipFill>
                      <a:blip r:embed="rId4"/>
                      <a:stretch>
                        <a:fillRect/>
                      </a:stretch>
                    </p:blipFill>
                    <p:spPr>
                      <a:xfrm>
                        <a:off x="4144645" y="2908935"/>
                        <a:ext cx="4766310" cy="800735"/>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48806" y="2229315"/>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第一次循环：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首先，队首元素出队列，即是</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三个顶点的最短路径变短了，更新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数组的值，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740785" y="5300345"/>
            <a:ext cx="5077460"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都被松弛了，而且不在队列中，所以要它们都加入到队列中：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58420" y="1576705"/>
          <a:ext cx="3488055" cy="3723640"/>
        </p:xfrm>
        <a:graphic>
          <a:graphicData uri="http://schemas.openxmlformats.org/presentationml/2006/ole">
            <mc:AlternateContent xmlns:mc="http://schemas.openxmlformats.org/markup-compatibility/2006">
              <mc:Choice xmlns:v="urn:schemas-microsoft-com:vml" Requires="v">
                <p:oleObj spid="_x0000_s2050" name="" r:id="rId1" imgW="3594100" imgH="3721100" progId="Paint.Picture">
                  <p:embed/>
                </p:oleObj>
              </mc:Choice>
              <mc:Fallback>
                <p:oleObj name="" r:id="rId1" imgW="3594100" imgH="3721100" progId="Paint.Picture">
                  <p:embed/>
                  <p:pic>
                    <p:nvPicPr>
                      <p:cNvPr id="0" name="图片 2049"/>
                      <p:cNvPicPr/>
                      <p:nvPr/>
                    </p:nvPicPr>
                    <p:blipFill>
                      <a:blip r:embed="rId2"/>
                      <a:srcRect l="3036"/>
                      <a:stretch>
                        <a:fillRect/>
                      </a:stretch>
                    </p:blipFill>
                    <p:spPr>
                      <a:xfrm>
                        <a:off x="58420" y="1576705"/>
                        <a:ext cx="3488055" cy="3723640"/>
                      </a:xfrm>
                      <a:prstGeom prst="rect">
                        <a:avLst/>
                      </a:prstGeom>
                    </p:spPr>
                  </p:pic>
                </p:oleObj>
              </mc:Fallback>
            </mc:AlternateContent>
          </a:graphicData>
        </a:graphic>
      </p:graphicFrame>
      <p:graphicFrame>
        <p:nvGraphicFramePr>
          <p:cNvPr id="3" name="对象 2"/>
          <p:cNvGraphicFramePr/>
          <p:nvPr/>
        </p:nvGraphicFramePr>
        <p:xfrm>
          <a:off x="2847975" y="1242695"/>
          <a:ext cx="6154420" cy="835660"/>
        </p:xfrm>
        <a:graphic>
          <a:graphicData uri="http://schemas.openxmlformats.org/presentationml/2006/ole">
            <mc:AlternateContent xmlns:mc="http://schemas.openxmlformats.org/markup-compatibility/2006">
              <mc:Choice xmlns:v="urn:schemas-microsoft-com:vml" Requires="v">
                <p:oleObj spid="_x0000_s2051" name="" r:id="rId3" imgW="8870950" imgH="1409700" progId="Paint.Picture">
                  <p:embed/>
                </p:oleObj>
              </mc:Choice>
              <mc:Fallback>
                <p:oleObj name="" r:id="rId3" imgW="8870950" imgH="1409700" progId="Paint.Picture">
                  <p:embed/>
                  <p:pic>
                    <p:nvPicPr>
                      <p:cNvPr id="0" name="图片 2050"/>
                      <p:cNvPicPr/>
                      <p:nvPr/>
                    </p:nvPicPr>
                    <p:blipFill>
                      <a:blip r:embed="rId4"/>
                      <a:stretch>
                        <a:fillRect/>
                      </a:stretch>
                    </p:blipFill>
                    <p:spPr>
                      <a:xfrm>
                        <a:off x="2847975" y="1242695"/>
                        <a:ext cx="6154420" cy="835660"/>
                      </a:xfrm>
                      <a:prstGeom prst="rect">
                        <a:avLst/>
                      </a:prstGeom>
                    </p:spPr>
                  </p:pic>
                </p:oleObj>
              </mc:Fallback>
            </mc:AlternateContent>
          </a:graphicData>
        </a:graphic>
      </p:graphicFrame>
      <p:graphicFrame>
        <p:nvGraphicFramePr>
          <p:cNvPr id="12" name="对象 11"/>
          <p:cNvGraphicFramePr/>
          <p:nvPr/>
        </p:nvGraphicFramePr>
        <p:xfrm>
          <a:off x="3004185" y="4277360"/>
          <a:ext cx="5998210" cy="803910"/>
        </p:xfrm>
        <a:graphic>
          <a:graphicData uri="http://schemas.openxmlformats.org/presentationml/2006/ole">
            <mc:AlternateContent xmlns:mc="http://schemas.openxmlformats.org/markup-compatibility/2006">
              <mc:Choice xmlns:v="urn:schemas-microsoft-com:vml" Requires="v">
                <p:oleObj spid="_x0000_s2052" name="" r:id="rId5" imgW="11614150" imgH="1847850" progId="Paint.Picture">
                  <p:embed/>
                </p:oleObj>
              </mc:Choice>
              <mc:Fallback>
                <p:oleObj name="" r:id="rId5" imgW="11614150" imgH="1847850" progId="Paint.Picture">
                  <p:embed/>
                  <p:pic>
                    <p:nvPicPr>
                      <p:cNvPr id="0" name="图片 2051"/>
                      <p:cNvPicPr/>
                      <p:nvPr/>
                    </p:nvPicPr>
                    <p:blipFill>
                      <a:blip r:embed="rId6"/>
                      <a:stretch>
                        <a:fillRect/>
                      </a:stretch>
                    </p:blipFill>
                    <p:spPr>
                      <a:xfrm>
                        <a:off x="3004185" y="4277360"/>
                        <a:ext cx="5998210" cy="80391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48807" y="2520342"/>
            <a:ext cx="5169143" cy="163004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第二次循环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的边，经过</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648807" y="5403773"/>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此时只有</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对应的值被更新了，而且</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不在队列中，则把它加入到队列中：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{v5,v6,v4}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68580" y="1567180"/>
          <a:ext cx="3488055" cy="3723640"/>
        </p:xfrm>
        <a:graphic>
          <a:graphicData uri="http://schemas.openxmlformats.org/presentationml/2006/ole">
            <mc:AlternateContent xmlns:mc="http://schemas.openxmlformats.org/markup-compatibility/2006">
              <mc:Choice xmlns:v="urn:schemas-microsoft-com:vml" Requires="v">
                <p:oleObj spid="_x0000_s3074" name="" r:id="rId1" imgW="3594100" imgH="3721100" progId="Paint.Picture">
                  <p:embed/>
                </p:oleObj>
              </mc:Choice>
              <mc:Fallback>
                <p:oleObj name="" r:id="rId1" imgW="3594100" imgH="3721100" progId="Paint.Picture">
                  <p:embed/>
                  <p:pic>
                    <p:nvPicPr>
                      <p:cNvPr id="0" name="图片 3073"/>
                      <p:cNvPicPr/>
                      <p:nvPr/>
                    </p:nvPicPr>
                    <p:blipFill>
                      <a:blip r:embed="rId2"/>
                      <a:srcRect l="3036"/>
                      <a:stretch>
                        <a:fillRect/>
                      </a:stretch>
                    </p:blipFill>
                    <p:spPr>
                      <a:xfrm>
                        <a:off x="68580" y="1567180"/>
                        <a:ext cx="3488055" cy="3723640"/>
                      </a:xfrm>
                      <a:prstGeom prst="rect">
                        <a:avLst/>
                      </a:prstGeom>
                    </p:spPr>
                  </p:pic>
                </p:oleObj>
              </mc:Fallback>
            </mc:AlternateContent>
          </a:graphicData>
        </a:graphic>
      </p:graphicFrame>
      <p:graphicFrame>
        <p:nvGraphicFramePr>
          <p:cNvPr id="12" name="对象 11"/>
          <p:cNvGraphicFramePr/>
          <p:nvPr/>
        </p:nvGraphicFramePr>
        <p:xfrm>
          <a:off x="3063875" y="1444625"/>
          <a:ext cx="5998210" cy="803910"/>
        </p:xfrm>
        <a:graphic>
          <a:graphicData uri="http://schemas.openxmlformats.org/presentationml/2006/ole">
            <mc:AlternateContent xmlns:mc="http://schemas.openxmlformats.org/markup-compatibility/2006">
              <mc:Choice xmlns:v="urn:schemas-microsoft-com:vml" Requires="v">
                <p:oleObj spid="_x0000_s3075" name="" r:id="rId3" imgW="11614150" imgH="1847850" progId="Paint.Picture">
                  <p:embed/>
                </p:oleObj>
              </mc:Choice>
              <mc:Fallback>
                <p:oleObj name="" r:id="rId3" imgW="11614150" imgH="1847850" progId="Paint.Picture">
                  <p:embed/>
                  <p:pic>
                    <p:nvPicPr>
                      <p:cNvPr id="0" name="图片 3074"/>
                      <p:cNvPicPr/>
                      <p:nvPr/>
                    </p:nvPicPr>
                    <p:blipFill>
                      <a:blip r:embed="rId4"/>
                      <a:stretch>
                        <a:fillRect/>
                      </a:stretch>
                    </p:blipFill>
                    <p:spPr>
                      <a:xfrm>
                        <a:off x="3063875" y="1444625"/>
                        <a:ext cx="5998210" cy="803910"/>
                      </a:xfrm>
                      <a:prstGeom prst="rect">
                        <a:avLst/>
                      </a:prstGeom>
                    </p:spPr>
                  </p:pic>
                </p:oleObj>
              </mc:Fallback>
            </mc:AlternateContent>
          </a:graphicData>
        </a:graphic>
      </p:graphicFrame>
      <p:graphicFrame>
        <p:nvGraphicFramePr>
          <p:cNvPr id="5" name="对象 4"/>
          <p:cNvGraphicFramePr/>
          <p:nvPr/>
        </p:nvGraphicFramePr>
        <p:xfrm>
          <a:off x="2879090" y="4307840"/>
          <a:ext cx="6028055" cy="995045"/>
        </p:xfrm>
        <a:graphic>
          <a:graphicData uri="http://schemas.openxmlformats.org/presentationml/2006/ole">
            <mc:AlternateContent xmlns:mc="http://schemas.openxmlformats.org/markup-compatibility/2006">
              <mc:Choice xmlns:v="urn:schemas-microsoft-com:vml" Requires="v">
                <p:oleObj spid="_x0000_s3076" name="" r:id="rId5" imgW="9290050" imgH="1517650" progId="Paint.Picture">
                  <p:embed/>
                </p:oleObj>
              </mc:Choice>
              <mc:Fallback>
                <p:oleObj name="" r:id="rId5" imgW="9290050" imgH="1517650" progId="Paint.Picture">
                  <p:embed/>
                  <p:pic>
                    <p:nvPicPr>
                      <p:cNvPr id="0" name="图片 3075"/>
                      <p:cNvPicPr/>
                      <p:nvPr/>
                    </p:nvPicPr>
                    <p:blipFill>
                      <a:blip r:embed="rId6"/>
                      <a:stretch>
                        <a:fillRect/>
                      </a:stretch>
                    </p:blipFill>
                    <p:spPr>
                      <a:xfrm>
                        <a:off x="2879090" y="4307840"/>
                        <a:ext cx="6028055" cy="995045"/>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smtClean="0">
                <a:solidFill>
                  <a:schemeClr val="bg1"/>
                </a:solidFill>
              </a:rPr>
              <a:t>SPF</a:t>
            </a:r>
            <a:r>
              <a:rPr lang="zh-CN" altLang="en-US" sz="3200" dirty="0" smtClean="0">
                <a:solidFill>
                  <a:schemeClr val="bg1"/>
                </a:solidFill>
              </a:rPr>
              <a:t>算法</a:t>
            </a:r>
            <a:r>
              <a:rPr lang="zh-CN" altLang="en-US" sz="3200" dirty="0">
                <a:solidFill>
                  <a:schemeClr val="bg1"/>
                </a:solidFill>
              </a:rPr>
              <a:t>原理</a:t>
            </a:r>
            <a:endParaRPr lang="zh-CN" altLang="en-US" sz="3200" dirty="0">
              <a:solidFill>
                <a:schemeClr val="bg1"/>
              </a:solidFill>
            </a:endParaRPr>
          </a:p>
        </p:txBody>
      </p:sp>
      <p:sp>
        <p:nvSpPr>
          <p:cNvPr id="6" name="文本框 5"/>
          <p:cNvSpPr txBox="1"/>
          <p:nvPr/>
        </p:nvSpPr>
        <p:spPr>
          <a:xfrm>
            <a:off x="3751677" y="2488694"/>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第三次循环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的松弛都变短了，更新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853875" y="5396396"/>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对应的值都被更新了，但是他们都在队列中了，所以不用对队列做任何操作。队列值为：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3117215" y="1355725"/>
          <a:ext cx="6028055" cy="995045"/>
        </p:xfrm>
        <a:graphic>
          <a:graphicData uri="http://schemas.openxmlformats.org/presentationml/2006/ole">
            <mc:AlternateContent xmlns:mc="http://schemas.openxmlformats.org/markup-compatibility/2006">
              <mc:Choice xmlns:v="urn:schemas-microsoft-com:vml" Requires="v">
                <p:oleObj spid="_x0000_s4098" name="" r:id="rId1" imgW="9290050" imgH="1517650" progId="Paint.Picture">
                  <p:embed/>
                </p:oleObj>
              </mc:Choice>
              <mc:Fallback>
                <p:oleObj name="" r:id="rId1" imgW="9290050" imgH="1517650" progId="Paint.Picture">
                  <p:embed/>
                  <p:pic>
                    <p:nvPicPr>
                      <p:cNvPr id="0" name="图片 4097"/>
                      <p:cNvPicPr/>
                      <p:nvPr/>
                    </p:nvPicPr>
                    <p:blipFill>
                      <a:blip r:embed="rId2"/>
                      <a:stretch>
                        <a:fillRect/>
                      </a:stretch>
                    </p:blipFill>
                    <p:spPr>
                      <a:xfrm>
                        <a:off x="3117215" y="1355725"/>
                        <a:ext cx="6028055" cy="995045"/>
                      </a:xfrm>
                      <a:prstGeom prst="rect">
                        <a:avLst/>
                      </a:prstGeom>
                    </p:spPr>
                  </p:pic>
                </p:oleObj>
              </mc:Fallback>
            </mc:AlternateContent>
          </a:graphicData>
        </a:graphic>
      </p:graphicFrame>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4099" name="" r:id="rId3" imgW="3594100" imgH="3721100" progId="Paint.Picture">
                  <p:embed/>
                </p:oleObj>
              </mc:Choice>
              <mc:Fallback>
                <p:oleObj name="" r:id="rId3" imgW="3594100" imgH="3721100" progId="Paint.Picture">
                  <p:embed/>
                  <p:pic>
                    <p:nvPicPr>
                      <p:cNvPr id="0" name="图片 4098"/>
                      <p:cNvPicPr/>
                      <p:nvPr/>
                    </p:nvPicPr>
                    <p:blipFill>
                      <a:blip r:embed="rId4"/>
                      <a:srcRect l="3036"/>
                      <a:stretch>
                        <a:fillRect/>
                      </a:stretch>
                    </p:blipFill>
                    <p:spPr>
                      <a:xfrm>
                        <a:off x="0" y="2094230"/>
                        <a:ext cx="3488055" cy="3723640"/>
                      </a:xfrm>
                      <a:prstGeom prst="rect">
                        <a:avLst/>
                      </a:prstGeom>
                    </p:spPr>
                  </p:pic>
                </p:oleObj>
              </mc:Fallback>
            </mc:AlternateContent>
          </a:graphicData>
        </a:graphic>
      </p:graphicFrame>
      <p:graphicFrame>
        <p:nvGraphicFramePr>
          <p:cNvPr id="12" name="对象 11"/>
          <p:cNvGraphicFramePr/>
          <p:nvPr/>
        </p:nvGraphicFramePr>
        <p:xfrm>
          <a:off x="3239135" y="4511040"/>
          <a:ext cx="5906135" cy="885190"/>
        </p:xfrm>
        <a:graphic>
          <a:graphicData uri="http://schemas.openxmlformats.org/presentationml/2006/ole">
            <mc:AlternateContent xmlns:mc="http://schemas.openxmlformats.org/markup-compatibility/2006">
              <mc:Choice xmlns:v="urn:schemas-microsoft-com:vml" Requires="v">
                <p:oleObj spid="_x0000_s4100" name="" r:id="rId5" imgW="9029700" imgH="1530350" progId="Paint.Picture">
                  <p:embed/>
                </p:oleObj>
              </mc:Choice>
              <mc:Fallback>
                <p:oleObj name="" r:id="rId5" imgW="9029700" imgH="1530350" progId="Paint.Picture">
                  <p:embed/>
                  <p:pic>
                    <p:nvPicPr>
                      <p:cNvPr id="0" name="图片 4099"/>
                      <p:cNvPicPr/>
                      <p:nvPr/>
                    </p:nvPicPr>
                    <p:blipFill>
                      <a:blip r:embed="rId6"/>
                      <a:stretch>
                        <a:fillRect/>
                      </a:stretch>
                    </p:blipFill>
                    <p:spPr>
                      <a:xfrm>
                        <a:off x="3239135" y="4511040"/>
                        <a:ext cx="5906135" cy="885190"/>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1626894"/>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第四次循环 </a:t>
            </a:r>
            <a:br>
              <a:rPr lang="zh-CN" altLang="en-US" sz="20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数组做任何操作，其结果和上图一样，队列同样不用做任何操作，它的值为：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5122" name="" r:id="rId1" imgW="3594100" imgH="3721100" progId="Paint.Picture">
                  <p:embed/>
                </p:oleObj>
              </mc:Choice>
              <mc:Fallback>
                <p:oleObj name="" r:id="rId1" imgW="3594100" imgH="3721100" progId="Paint.Picture">
                  <p:embed/>
                  <p:pic>
                    <p:nvPicPr>
                      <p:cNvPr id="0" name="图片 5121"/>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3" name="对象 2"/>
          <p:cNvGraphicFramePr/>
          <p:nvPr/>
        </p:nvGraphicFramePr>
        <p:xfrm>
          <a:off x="3042920" y="4458970"/>
          <a:ext cx="6102350" cy="902970"/>
        </p:xfrm>
        <a:graphic>
          <a:graphicData uri="http://schemas.openxmlformats.org/presentationml/2006/ole">
            <mc:AlternateContent xmlns:mc="http://schemas.openxmlformats.org/markup-compatibility/2006">
              <mc:Choice xmlns:v="urn:schemas-microsoft-com:vml" Requires="v">
                <p:oleObj spid="_x0000_s5123" name="" r:id="rId3" imgW="8858250" imgH="1308100" progId="Paint.Picture">
                  <p:embed/>
                </p:oleObj>
              </mc:Choice>
              <mc:Fallback>
                <p:oleObj name="" r:id="rId3" imgW="8858250" imgH="1308100" progId="Paint.Picture">
                  <p:embed/>
                  <p:pic>
                    <p:nvPicPr>
                      <p:cNvPr id="0" name="图片 5122"/>
                      <p:cNvPicPr/>
                      <p:nvPr/>
                    </p:nvPicPr>
                    <p:blipFill>
                      <a:blip r:embed="rId4"/>
                      <a:stretch>
                        <a:fillRect/>
                      </a:stretch>
                    </p:blipFill>
                    <p:spPr>
                      <a:xfrm>
                        <a:off x="3042920" y="4458970"/>
                        <a:ext cx="6102350" cy="90297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2207176"/>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第五次循环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6146" name="" r:id="rId1" imgW="3594100" imgH="3721100" progId="Paint.Picture">
                  <p:embed/>
                </p:oleObj>
              </mc:Choice>
              <mc:Fallback>
                <p:oleObj name="" r:id="rId1" imgW="3594100" imgH="3721100" progId="Paint.Picture">
                  <p:embed/>
                  <p:pic>
                    <p:nvPicPr>
                      <p:cNvPr id="0" name="图片 6145"/>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6" name="对象 5"/>
          <p:cNvGraphicFramePr/>
          <p:nvPr/>
        </p:nvGraphicFramePr>
        <p:xfrm>
          <a:off x="2947670" y="1191260"/>
          <a:ext cx="6102350" cy="902970"/>
        </p:xfrm>
        <a:graphic>
          <a:graphicData uri="http://schemas.openxmlformats.org/presentationml/2006/ole">
            <mc:AlternateContent xmlns:mc="http://schemas.openxmlformats.org/markup-compatibility/2006">
              <mc:Choice xmlns:v="urn:schemas-microsoft-com:vml" Requires="v">
                <p:oleObj spid="_x0000_s6147" name="" r:id="rId3" imgW="8858250" imgH="1308100" progId="Paint.Picture">
                  <p:embed/>
                </p:oleObj>
              </mc:Choice>
              <mc:Fallback>
                <p:oleObj name="" r:id="rId3" imgW="8858250" imgH="1308100" progId="Paint.Picture">
                  <p:embed/>
                  <p:pic>
                    <p:nvPicPr>
                      <p:cNvPr id="0" name="图片 6146"/>
                      <p:cNvPicPr/>
                      <p:nvPr/>
                    </p:nvPicPr>
                    <p:blipFill>
                      <a:blip r:embed="rId4"/>
                      <a:stretch>
                        <a:fillRect/>
                      </a:stretch>
                    </p:blipFill>
                    <p:spPr>
                      <a:xfrm>
                        <a:off x="2947670" y="1191260"/>
                        <a:ext cx="6102350" cy="902970"/>
                      </a:xfrm>
                      <a:prstGeom prst="rect">
                        <a:avLst/>
                      </a:prstGeom>
                    </p:spPr>
                  </p:pic>
                </p:oleObj>
              </mc:Fallback>
            </mc:AlternateContent>
          </a:graphicData>
        </a:graphic>
      </p:graphicFrame>
      <p:graphicFrame>
        <p:nvGraphicFramePr>
          <p:cNvPr id="10" name="对象 9"/>
          <p:cNvGraphicFramePr/>
          <p:nvPr/>
        </p:nvGraphicFramePr>
        <p:xfrm>
          <a:off x="2822575" y="4994910"/>
          <a:ext cx="6322695" cy="822960"/>
        </p:xfrm>
        <a:graphic>
          <a:graphicData uri="http://schemas.openxmlformats.org/presentationml/2006/ole">
            <mc:AlternateContent xmlns:mc="http://schemas.openxmlformats.org/markup-compatibility/2006">
              <mc:Choice xmlns:v="urn:schemas-microsoft-com:vml" Requires="v">
                <p:oleObj spid="_x0000_s6148" name="" r:id="rId5" imgW="8839200" imgH="1447800" progId="Paint.Picture">
                  <p:embed/>
                </p:oleObj>
              </mc:Choice>
              <mc:Fallback>
                <p:oleObj name="" r:id="rId5" imgW="8839200" imgH="1447800" progId="Paint.Picture">
                  <p:embed/>
                  <p:pic>
                    <p:nvPicPr>
                      <p:cNvPr id="0" name="图片 6147"/>
                      <p:cNvPicPr/>
                      <p:nvPr/>
                    </p:nvPicPr>
                    <p:blipFill>
                      <a:blip r:embed="rId6"/>
                      <a:stretch>
                        <a:fillRect/>
                      </a:stretch>
                    </p:blipFill>
                    <p:spPr>
                      <a:xfrm>
                        <a:off x="2822575" y="4994910"/>
                        <a:ext cx="6322695" cy="82296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本框 97282"/>
          <p:cNvSpPr txBox="1"/>
          <p:nvPr/>
        </p:nvSpPr>
        <p:spPr>
          <a:xfrm>
            <a:off x="267970" y="1033145"/>
            <a:ext cx="8458200" cy="5158105"/>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400" dirty="0">
                <a:solidFill>
                  <a:srgbClr val="0000FF"/>
                </a:solidFill>
                <a:latin typeface="Arial" panose="020B0604020202020204" pitchFamily="34" charset="0"/>
                <a:ea typeface="宋体" panose="02010600030101010101" pitchFamily="2" charset="-122"/>
              </a:rPr>
              <a:t>最短路径问题</a:t>
            </a:r>
            <a:r>
              <a:rPr lang="zh-CN" altLang="en-US" sz="2400" dirty="0">
                <a:latin typeface="Arial" panose="020B0604020202020204" pitchFamily="34" charset="0"/>
                <a:ea typeface="宋体" panose="02010600030101010101" pitchFamily="2" charset="-122"/>
              </a:rPr>
              <a:t>：如果从图中某一顶点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源点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到达另一顶点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终点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的路径可能不止一条，如何找到一条路径，使得沿此</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路径各边上的权值总和达到最小</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marL="457200" indent="-457200" algn="l">
              <a:lnSpc>
                <a:spcPct val="120000"/>
              </a:lnSpc>
              <a:spcAft>
                <a:spcPct val="40000"/>
              </a:spcAft>
              <a:buClr>
                <a:schemeClr val="accent1"/>
              </a:buClr>
              <a:buFont typeface="Wingdings" panose="05000000000000000000" pitchFamily="2" charset="2"/>
              <a:buChar char="ü"/>
            </a:pPr>
            <a:r>
              <a:rPr lang="zh-CN" altLang="en-US" sz="2400" dirty="0">
                <a:latin typeface="Arial" panose="020B0604020202020204" pitchFamily="34" charset="0"/>
                <a:ea typeface="宋体" panose="02010600030101010101" pitchFamily="2" charset="-122"/>
              </a:rPr>
              <a:t>问题解法：</a:t>
            </a:r>
            <a:endParaRPr lang="zh-CN" altLang="en-US" sz="2400"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权值为非负的单源最短路径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Dijkstra</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迪杰斯特拉算法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权值为任意值的单源最短路径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Bellman-Ford</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贝尔曼－福特算法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所有顶点之间的最短路径</a:t>
            </a:r>
            <a:r>
              <a:rPr lang="zh-CN" altLang="en-US" sz="2400" b="1" dirty="0">
                <a:latin typeface="Arial" panose="020B0604020202020204" pitchFamily="34" charset="0"/>
                <a:ea typeface="宋体" panose="02010600030101010101" pitchFamily="2" charset="-122"/>
              </a:rPr>
              <a:t>问题－</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Floyd-Warshall</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弗洛伊德算法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3077"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smtClean="0">
                <a:solidFill>
                  <a:schemeClr val="accent5">
                    <a:lumMod val="75000"/>
                  </a:schemeClr>
                </a:solidFill>
                <a:latin typeface="+mj-lt"/>
                <a:ea typeface="+mj-ea"/>
                <a:cs typeface="+mj-cs"/>
                <a:sym typeface="Webdings" panose="05030102010509060703" pitchFamily="18" charset="2"/>
              </a:rPr>
              <a:t>1 </a:t>
            </a:r>
            <a:r>
              <a:rPr lang="zh-CN" altLang="en-US" sz="3600" b="1" dirty="0">
                <a:solidFill>
                  <a:schemeClr val="accent5">
                    <a:lumMod val="75000"/>
                  </a:schemeClr>
                </a:solidFill>
                <a:latin typeface="+mj-lt"/>
                <a:ea typeface="+mj-ea"/>
                <a:cs typeface="+mj-cs"/>
                <a:sym typeface="Webdings" panose="05030102010509060703" pitchFamily="18" charset="2"/>
              </a:rPr>
              <a:t>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ldLvl="2"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4" y="2194005"/>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第六次循环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数组做任何操作，其结果和上图一样，队列同样不用做任何操作。所以此时队列为空。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3641735" y="5199616"/>
            <a:ext cx="5309272"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由于队列为空，队列循环结果，此时我们也得到了</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到各个顶点的最短路径的值了，它就是</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数组各个顶点对应的值</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31365"/>
          <a:ext cx="3488055" cy="3723640"/>
        </p:xfrm>
        <a:graphic>
          <a:graphicData uri="http://schemas.openxmlformats.org/presentationml/2006/ole">
            <mc:AlternateContent xmlns:mc="http://schemas.openxmlformats.org/markup-compatibility/2006">
              <mc:Choice xmlns:v="urn:schemas-microsoft-com:vml" Requires="v">
                <p:oleObj spid="_x0000_s7170" name="" r:id="rId1" imgW="3594100" imgH="3721100" progId="Paint.Picture">
                  <p:embed/>
                </p:oleObj>
              </mc:Choice>
              <mc:Fallback>
                <p:oleObj name="" r:id="rId1" imgW="3594100" imgH="3721100" progId="Paint.Picture">
                  <p:embed/>
                  <p:pic>
                    <p:nvPicPr>
                      <p:cNvPr id="0" name="图片 7169"/>
                      <p:cNvPicPr/>
                      <p:nvPr/>
                    </p:nvPicPr>
                    <p:blipFill>
                      <a:blip r:embed="rId2"/>
                      <a:srcRect l="3036"/>
                      <a:stretch>
                        <a:fillRect/>
                      </a:stretch>
                    </p:blipFill>
                    <p:spPr>
                      <a:xfrm>
                        <a:off x="0" y="2031365"/>
                        <a:ext cx="3488055" cy="3723640"/>
                      </a:xfrm>
                      <a:prstGeom prst="rect">
                        <a:avLst/>
                      </a:prstGeom>
                    </p:spPr>
                  </p:pic>
                </p:oleObj>
              </mc:Fallback>
            </mc:AlternateContent>
          </a:graphicData>
        </a:graphic>
      </p:graphicFrame>
      <p:graphicFrame>
        <p:nvGraphicFramePr>
          <p:cNvPr id="8" name="对象 7"/>
          <p:cNvGraphicFramePr/>
          <p:nvPr/>
        </p:nvGraphicFramePr>
        <p:xfrm>
          <a:off x="3254375" y="1208405"/>
          <a:ext cx="5708015" cy="822960"/>
        </p:xfrm>
        <a:graphic>
          <a:graphicData uri="http://schemas.openxmlformats.org/presentationml/2006/ole">
            <mc:AlternateContent xmlns:mc="http://schemas.openxmlformats.org/markup-compatibility/2006">
              <mc:Choice xmlns:v="urn:schemas-microsoft-com:vml" Requires="v">
                <p:oleObj spid="_x0000_s7171" name="" r:id="rId3" imgW="8839200" imgH="1447800" progId="Paint.Picture">
                  <p:embed/>
                </p:oleObj>
              </mc:Choice>
              <mc:Fallback>
                <p:oleObj name="" r:id="rId3" imgW="8839200" imgH="1447800" progId="Paint.Picture">
                  <p:embed/>
                  <p:pic>
                    <p:nvPicPr>
                      <p:cNvPr id="0" name="图片 7170"/>
                      <p:cNvPicPr/>
                      <p:nvPr/>
                    </p:nvPicPr>
                    <p:blipFill>
                      <a:blip r:embed="rId4"/>
                      <a:stretch>
                        <a:fillRect/>
                      </a:stretch>
                    </p:blipFill>
                    <p:spPr>
                      <a:xfrm>
                        <a:off x="3254375" y="1208405"/>
                        <a:ext cx="5708015" cy="822960"/>
                      </a:xfrm>
                      <a:prstGeom prst="rect">
                        <a:avLst/>
                      </a:prstGeom>
                    </p:spPr>
                  </p:pic>
                </p:oleObj>
              </mc:Fallback>
            </mc:AlternateContent>
          </a:graphicData>
        </a:graphic>
      </p:graphicFrame>
      <p:graphicFrame>
        <p:nvGraphicFramePr>
          <p:cNvPr id="9" name="对象 8"/>
          <p:cNvGraphicFramePr/>
          <p:nvPr/>
        </p:nvGraphicFramePr>
        <p:xfrm>
          <a:off x="3126105" y="4266565"/>
          <a:ext cx="6019165" cy="798830"/>
        </p:xfrm>
        <a:graphic>
          <a:graphicData uri="http://schemas.openxmlformats.org/presentationml/2006/ole">
            <mc:AlternateContent xmlns:mc="http://schemas.openxmlformats.org/markup-compatibility/2006">
              <mc:Choice xmlns:v="urn:schemas-microsoft-com:vml" Requires="v">
                <p:oleObj spid="_x0000_s7172" name="" r:id="rId5" imgW="9010650" imgH="1384300" progId="Paint.Picture">
                  <p:embed/>
                </p:oleObj>
              </mc:Choice>
              <mc:Fallback>
                <p:oleObj name="" r:id="rId5" imgW="9010650" imgH="1384300" progId="Paint.Picture">
                  <p:embed/>
                  <p:pic>
                    <p:nvPicPr>
                      <p:cNvPr id="0" name="图片 7171"/>
                      <p:cNvPicPr/>
                      <p:nvPr/>
                    </p:nvPicPr>
                    <p:blipFill>
                      <a:blip r:embed="rId6"/>
                      <a:stretch>
                        <a:fillRect/>
                      </a:stretch>
                    </p:blipFill>
                    <p:spPr>
                      <a:xfrm>
                        <a:off x="3126105" y="4266565"/>
                        <a:ext cx="6019165" cy="79883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436245" y="1216025"/>
            <a:ext cx="7059930" cy="506793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圆角矩形 480258"/>
          <p:cNvSpPr/>
          <p:nvPr/>
        </p:nvSpPr>
        <p:spPr>
          <a:xfrm>
            <a:off x="357505" y="1386205"/>
            <a:ext cx="8510905" cy="4401485"/>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德克萨斯纯朴的民</a:t>
            </a:r>
            <a:r>
              <a:rPr lang="zh-CN" sz="2000" b="0" dirty="0">
                <a:latin typeface="Arial" panose="020B0604020202020204" pitchFamily="34" charset="0"/>
                <a:ea typeface="隶书" panose="02010509060101010101" pitchFamily="49" charset="-122"/>
              </a:rPr>
              <a:t>众</a:t>
            </a:r>
            <a:r>
              <a:rPr sz="2000" b="0" dirty="0">
                <a:latin typeface="Arial" panose="020B0604020202020204" pitchFamily="34" charset="0"/>
                <a:ea typeface="隶书" panose="02010509060101010101" pitchFamily="49" charset="-122"/>
              </a:rPr>
              <a:t>们这个夏天正在遭受巨大的热浪！Farmer John此时承担起向德克萨斯运送大量的营养冰凉的牛奶的重任，以减轻德克萨斯人忍受酷暑的痛苦。FJ已经研究过可以把牛奶从威斯康星运送到德克萨斯州的路线。</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这些路线包括起始点和终点一共经过T(1 &lt;= T &lt;= 2,500)个城镇，方便地标号为1到T。</a:t>
            </a:r>
            <a:r>
              <a:rPr sz="2000" b="0" dirty="0">
                <a:latin typeface="Arial" panose="020B0604020202020204" pitchFamily="34" charset="0"/>
                <a:ea typeface="隶书" panose="02010509060101010101" pitchFamily="49" charset="-122"/>
              </a:rPr>
              <a:t>除了起点和终点外地每个城镇由两条双向道路连向至少两个其它地城镇。</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每条道路有一个通过费用</a:t>
            </a:r>
            <a:r>
              <a:rPr sz="2000" b="0" dirty="0">
                <a:latin typeface="Arial" panose="020B0604020202020204" pitchFamily="34" charset="0"/>
                <a:ea typeface="隶书" panose="02010509060101010101" pitchFamily="49" charset="-122"/>
              </a:rPr>
              <a:t>（包括油费，过路费等等）。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给定一个地图，包含</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a:t>
            </a:r>
            <a:r>
              <a:rPr sz="2000" b="0" dirty="0">
                <a:latin typeface="Arial" panose="020B0604020202020204" pitchFamily="34" charset="0"/>
                <a:ea typeface="隶书" panose="02010509060101010101" pitchFamily="49" charset="-122"/>
              </a:rPr>
              <a:t> (1 &lt;= C &lt;= 6,200)</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条直接连接2个城镇的道路</a:t>
            </a:r>
            <a:r>
              <a:rPr sz="2000" b="0" dirty="0">
                <a:latin typeface="Arial" panose="020B0604020202020204" pitchFamily="34" charset="0"/>
                <a:ea typeface="隶书" panose="02010509060101010101" pitchFamily="49" charset="-122"/>
              </a:rPr>
              <a:t>。每条</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双向道路</a:t>
            </a:r>
            <a:r>
              <a:rPr sz="2000" b="0" dirty="0">
                <a:latin typeface="Arial" panose="020B0604020202020204" pitchFamily="34" charset="0"/>
                <a:ea typeface="隶书" panose="02010509060101010101" pitchFamily="49" charset="-122"/>
              </a:rPr>
              <a:t>由</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两个端点Rs和Re</a:t>
            </a:r>
            <a:r>
              <a:rPr sz="2000" b="0" dirty="0">
                <a:latin typeface="Arial" panose="020B0604020202020204" pitchFamily="34" charset="0"/>
                <a:ea typeface="隶书" panose="02010509060101010101" pitchFamily="49" charset="-122"/>
              </a:rPr>
              <a:t> (1 &lt;= Rs &lt;= T; 1 &lt;= Re &lt;= 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花费Ci</a:t>
            </a:r>
            <a:r>
              <a:rPr sz="2000" b="0" dirty="0">
                <a:latin typeface="Arial" panose="020B0604020202020204" pitchFamily="34" charset="0"/>
                <a:ea typeface="隶书" panose="02010509060101010101" pitchFamily="49" charset="-122"/>
              </a:rPr>
              <a:t>(1 &lt;= Ci &lt;= 1,000)组成。</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求从起始城镇Ts</a:t>
            </a:r>
            <a:r>
              <a:rPr sz="2000" b="0" dirty="0">
                <a:latin typeface="Arial" panose="020B0604020202020204" pitchFamily="34" charset="0"/>
                <a:ea typeface="隶书" panose="02010509060101010101" pitchFamily="49" charset="-122"/>
              </a:rPr>
              <a:t> (1 &lt;= Ts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到终点城镇Te</a:t>
            </a:r>
            <a:r>
              <a:rPr sz="2000" b="0" dirty="0">
                <a:latin typeface="Arial" panose="020B0604020202020204" pitchFamily="34" charset="0"/>
                <a:ea typeface="隶书" panose="02010509060101010101" pitchFamily="49" charset="-122"/>
              </a:rPr>
              <a:t>(1 &lt;= Te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最小的总费用</a:t>
            </a:r>
            <a:r>
              <a:rPr sz="2000" b="0" dirty="0">
                <a:latin typeface="Arial" panose="020B0604020202020204" pitchFamily="34" charset="0"/>
                <a:ea typeface="隶书" panose="02010509060101010101" pitchFamily="49" charset="-122"/>
              </a:rPr>
              <a:t>。</a:t>
            </a:r>
            <a:r>
              <a:rPr lang="zh-CN" sz="2000" dirty="0">
                <a:latin typeface="Arial" panose="020B0604020202020204" pitchFamily="34" charset="0"/>
                <a:ea typeface="隶书" panose="02010509060101010101" pitchFamily="49" charset="-122"/>
                <a:sym typeface="+mn-ea"/>
              </a:rPr>
              <a:t>如样例</a:t>
            </a:r>
            <a:r>
              <a:rPr sz="2000" dirty="0">
                <a:latin typeface="Arial" panose="020B0604020202020204" pitchFamily="34" charset="0"/>
                <a:ea typeface="隶书" panose="02010509060101010101" pitchFamily="49" charset="-122"/>
                <a:sym typeface="+mn-ea"/>
              </a:rPr>
              <a:t>这个有7个城镇的地图。</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城镇5是奶源</a:t>
            </a:r>
            <a:r>
              <a:rPr sz="2000" dirty="0">
                <a:latin typeface="Arial" panose="020B0604020202020204" pitchFamily="34" charset="0"/>
                <a:ea typeface="隶书" panose="02010509060101010101" pitchFamily="49" charset="-122"/>
                <a:sym typeface="+mn-ea"/>
              </a:rPr>
              <a:t>，</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城镇4是终点（括号内的数字是道路的通过费用）</a:t>
            </a:r>
            <a:r>
              <a:rPr sz="2000" dirty="0">
                <a:latin typeface="Arial" panose="020B0604020202020204" pitchFamily="34" charset="0"/>
                <a:ea typeface="隶书" panose="02010509060101010101" pitchFamily="49" charset="-122"/>
                <a:sym typeface="+mn-ea"/>
              </a:rPr>
              <a:t>。经过路线5-6-</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-4总共需要花费3  (5-&gt; 6)  +  </a:t>
            </a:r>
            <a:r>
              <a:rPr lang="en-US" sz="2000" dirty="0">
                <a:latin typeface="Arial" panose="020B0604020202020204" pitchFamily="34" charset="0"/>
                <a:ea typeface="隶书" panose="02010509060101010101" pitchFamily="49" charset="-122"/>
                <a:sym typeface="+mn-ea"/>
              </a:rPr>
              <a:t>1 </a:t>
            </a:r>
            <a:r>
              <a:rPr sz="2000" dirty="0">
                <a:latin typeface="Arial" panose="020B0604020202020204" pitchFamily="34" charset="0"/>
                <a:ea typeface="隶书" panose="02010509060101010101" pitchFamily="49" charset="-122"/>
                <a:sym typeface="+mn-ea"/>
              </a:rPr>
              <a:t> (6-&gt; </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  +  3  (3-&gt; 4)  =  </a:t>
            </a:r>
            <a:r>
              <a:rPr lang="en-US" sz="2000" dirty="0">
                <a:latin typeface="Arial" panose="020B0604020202020204" pitchFamily="34" charset="0"/>
                <a:ea typeface="隶书" panose="02010509060101010101" pitchFamily="49" charset="-122"/>
                <a:sym typeface="+mn-ea"/>
              </a:rPr>
              <a:t>7</a:t>
            </a:r>
            <a:r>
              <a:rPr sz="2000" dirty="0">
                <a:latin typeface="Arial" panose="020B0604020202020204" pitchFamily="34" charset="0"/>
                <a:ea typeface="隶书" panose="02010509060101010101" pitchFamily="49" charset="-122"/>
                <a:sym typeface="+mn-ea"/>
              </a:rPr>
              <a:t>的费用。</a:t>
            </a:r>
            <a:endParaRPr sz="2000" b="0" dirty="0">
              <a:latin typeface="Arial" panose="020B0604020202020204" pitchFamily="34" charset="0"/>
              <a:ea typeface="隶书" panose="02010509060101010101" pitchFamily="49" charset="-122"/>
            </a:endParaRPr>
          </a:p>
        </p:txBody>
      </p:sp>
      <p:sp>
        <p:nvSpPr>
          <p:cNvPr id="6" name="Text Box 3"/>
          <p:cNvSpPr txBox="1"/>
          <p:nvPr/>
        </p:nvSpPr>
        <p:spPr>
          <a:xfrm>
            <a:off x="357250" y="428626"/>
            <a:ext cx="6845983" cy="58477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zh-CN" altLang="en-US" sz="3200" b="1" dirty="0">
              <a:solidFill>
                <a:schemeClr val="hlink"/>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0396" y="1251585"/>
            <a:ext cx="6184069" cy="4922520"/>
            <a:chOff x="3724" y="1496"/>
            <a:chExt cx="9737" cy="7752"/>
          </a:xfrm>
        </p:grpSpPr>
        <p:sp>
          <p:nvSpPr>
            <p:cNvPr id="480260" name="圆角矩形 480259"/>
            <p:cNvSpPr/>
            <p:nvPr/>
          </p:nvSpPr>
          <p:spPr>
            <a:xfrm>
              <a:off x="10856" y="1496"/>
              <a:ext cx="2605" cy="775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 第一行:  一个单独的整数表示</a:t>
              </a:r>
              <a:r>
                <a:rPr lang="zh-CN" sz="2000" b="0" dirty="0">
                  <a:latin typeface="Arial" panose="020B0604020202020204" pitchFamily="34" charset="0"/>
                  <a:ea typeface="隶书" panose="02010509060101010101" pitchFamily="49" charset="-122"/>
                </a:rPr>
                <a:t>起点</a:t>
              </a:r>
              <a:r>
                <a:rPr sz="2000" b="0" dirty="0">
                  <a:latin typeface="Arial" panose="020B0604020202020204" pitchFamily="34" charset="0"/>
                  <a:ea typeface="隶书" panose="02010509060101010101" pitchFamily="49" charset="-122"/>
                </a:rPr>
                <a:t>Ts到</a:t>
              </a:r>
              <a:r>
                <a:rPr lang="zh-CN" sz="2000" b="0" dirty="0">
                  <a:latin typeface="Arial" panose="020B0604020202020204" pitchFamily="34" charset="0"/>
                  <a:ea typeface="隶书" panose="02010509060101010101" pitchFamily="49" charset="-122"/>
                </a:rPr>
                <a:t>终点</a:t>
              </a:r>
              <a:r>
                <a:rPr sz="2000" b="0" dirty="0">
                  <a:latin typeface="Arial" panose="020B0604020202020204" pitchFamily="34" charset="0"/>
                  <a:ea typeface="隶书" panose="02010509060101010101" pitchFamily="49" charset="-122"/>
                </a:rPr>
                <a:t>Te的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最短路的长度</a:t>
              </a:r>
              <a:r>
                <a:rPr lang="zh-CN" sz="2000" b="0" dirty="0">
                  <a:latin typeface="Arial" panose="020B0604020202020204" pitchFamily="34" charset="0"/>
                  <a:ea typeface="隶书" panose="02010509060101010101" pitchFamily="49" charset="-122"/>
                </a:rPr>
                <a:t>（即花费的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最少费用</a:t>
              </a:r>
              <a:r>
                <a:rPr lang="zh-CN" sz="2000" b="0" dirty="0">
                  <a:latin typeface="Arial" panose="020B0604020202020204" pitchFamily="34" charset="0"/>
                  <a:ea typeface="隶书" panose="02010509060101010101" pitchFamily="49" charset="-122"/>
                </a:rPr>
                <a:t>）</a:t>
              </a:r>
              <a:r>
                <a:rPr sz="2000" b="0" dirty="0">
                  <a:latin typeface="Arial" panose="020B0604020202020204" pitchFamily="34" charset="0"/>
                  <a:ea typeface="隶书" panose="02010509060101010101" pitchFamily="49" charset="-122"/>
                </a:rPr>
                <a:t>。数据保证至少存在一条道路。</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p:txBody>
        </p:sp>
        <p:sp>
          <p:nvSpPr>
            <p:cNvPr id="480259" name="圆角矩形 480258"/>
            <p:cNvSpPr/>
            <p:nvPr/>
          </p:nvSpPr>
          <p:spPr>
            <a:xfrm>
              <a:off x="3724" y="1496"/>
              <a:ext cx="6778" cy="391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  4个由空格隔开的整数: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城镇数T,  道路数C,  起点Ts,  终点Te。</a:t>
              </a:r>
              <a:endParaRPr lang="zh-CN"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第2到第C+1行:  第i+1行描述第i条道路</a:t>
              </a:r>
              <a:r>
                <a:rPr lang="zh-CN" sz="2000" b="0" dirty="0">
                  <a:latin typeface="Arial" panose="020B0604020202020204" pitchFamily="34" charset="0"/>
                  <a:ea typeface="隶书" panose="02010509060101010101" pitchFamily="49" charset="-122"/>
                </a:rPr>
                <a:t>，每行</a:t>
              </a:r>
              <a:r>
                <a:rPr sz="2000" b="0" dirty="0">
                  <a:latin typeface="Arial" panose="020B0604020202020204" pitchFamily="34" charset="0"/>
                  <a:ea typeface="隶书" panose="02010509060101010101" pitchFamily="49" charset="-122"/>
                </a:rPr>
                <a:t>有3个由空格隔开的整数: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道路的</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两个端点Rs和Re</a:t>
              </a:r>
              <a:r>
                <a:rPr lang="en-US" altLang="zh-CN"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  </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通过费用</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Ci。</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81283" name="圆角矩形 481282"/>
          <p:cNvSpPr/>
          <p:nvPr/>
        </p:nvSpPr>
        <p:spPr>
          <a:xfrm>
            <a:off x="546100" y="1251585"/>
            <a:ext cx="1693545" cy="4879619"/>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7 11 5 4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1 4 3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solidFill>
                  <a:srgbClr val="00B050"/>
                </a:solidFill>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5 7 5</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7 3 3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6 1 1</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6 3 4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en-US" altLang="zh-CN" sz="2000" b="0" dirty="0">
                <a:latin typeface="Arial" panose="020B0604020202020204" pitchFamily="34" charset="0"/>
                <a:ea typeface="隶书" panose="02010509060101010101" pitchFamily="49" charset="-122"/>
              </a:rPr>
              <a:t>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5 6 3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latin typeface="Arial" panose="020B0604020202020204" pitchFamily="34" charset="0"/>
                <a:ea typeface="隶书" panose="02010509060101010101" pitchFamily="49" charset="-122"/>
              </a:rPr>
              <a:t> 1</a:t>
            </a:r>
            <a:endParaRPr lang="en-US" altLang="zh-CN" sz="2000" b="0" dirty="0">
              <a:latin typeface="Arial" panose="020B0604020202020204" pitchFamily="34" charset="0"/>
              <a:ea typeface="隶书" panose="02010509060101010101" pitchFamily="49" charset="-122"/>
            </a:endParaRPr>
          </a:p>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dirty="0">
                <a:latin typeface="Arial" panose="020B0604020202020204" pitchFamily="34" charset="0"/>
                <a:ea typeface="隶书" panose="02010509060101010101" pitchFamily="49" charset="-122"/>
                <a:sym typeface="+mn-ea"/>
              </a:rPr>
              <a:t>7</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2510790" y="3858260"/>
            <a:ext cx="4214495" cy="2375535"/>
          </a:xfrm>
          <a:prstGeom prst="rect">
            <a:avLst/>
          </a:prstGeom>
        </p:spPr>
      </p:pic>
      <p:sp>
        <p:nvSpPr>
          <p:cNvPr id="4" name="文本框 3"/>
          <p:cNvSpPr txBox="1"/>
          <p:nvPr/>
        </p:nvSpPr>
        <p:spPr>
          <a:xfrm>
            <a:off x="1417955" y="1939290"/>
            <a:ext cx="356235" cy="368300"/>
          </a:xfrm>
          <a:prstGeom prst="rect">
            <a:avLst/>
          </a:prstGeom>
          <a:noFill/>
        </p:spPr>
        <p:txBody>
          <a:bodyPr wrap="square" rtlCol="0">
            <a:spAutoFit/>
          </a:bodyPr>
          <a:lstStyle/>
          <a:p>
            <a:r>
              <a:rPr lang="en-US" altLang="zh-CN">
                <a:solidFill>
                  <a:srgbClr val="FF0000"/>
                </a:solidFill>
              </a:rPr>
              <a:t>√</a:t>
            </a:r>
            <a:endParaRPr lang="en-US" altLang="zh-CN">
              <a:solidFill>
                <a:srgbClr val="FF0000"/>
              </a:solidFill>
            </a:endParaRPr>
          </a:p>
        </p:txBody>
      </p:sp>
      <p:sp>
        <p:nvSpPr>
          <p:cNvPr id="5" name="文本框 4"/>
          <p:cNvSpPr txBox="1"/>
          <p:nvPr/>
        </p:nvSpPr>
        <p:spPr>
          <a:xfrm>
            <a:off x="1417955" y="4984115"/>
            <a:ext cx="356235" cy="368300"/>
          </a:xfrm>
          <a:prstGeom prst="rect">
            <a:avLst/>
          </a:prstGeom>
          <a:noFill/>
        </p:spPr>
        <p:txBody>
          <a:bodyPr wrap="square" rtlCol="0">
            <a:spAutoFit/>
          </a:bodyPr>
          <a:lstStyle/>
          <a:p>
            <a:r>
              <a:rPr lang="en-US" altLang="zh-CN">
                <a:solidFill>
                  <a:srgbClr val="00B050"/>
                </a:solidFill>
              </a:rPr>
              <a:t>√</a:t>
            </a:r>
            <a:endParaRPr lang="en-US" altLang="zh-CN">
              <a:solidFill>
                <a:srgbClr val="00B050"/>
              </a:solidFill>
            </a:endParaRPr>
          </a:p>
        </p:txBody>
      </p:sp>
      <p:sp>
        <p:nvSpPr>
          <p:cNvPr id="7" name="文本框 6"/>
          <p:cNvSpPr txBox="1"/>
          <p:nvPr/>
        </p:nvSpPr>
        <p:spPr>
          <a:xfrm>
            <a:off x="815975" y="5664835"/>
            <a:ext cx="1364615" cy="368300"/>
          </a:xfrm>
          <a:prstGeom prst="rect">
            <a:avLst/>
          </a:prstGeom>
          <a:noFill/>
        </p:spPr>
        <p:txBody>
          <a:bodyPr wrap="square" rtlCol="0">
            <a:spAutoFit/>
          </a:bodyPr>
          <a:lstStyle/>
          <a:p>
            <a:pPr algn="l">
              <a:buClrTx/>
              <a:buSzTx/>
              <a:buFontTx/>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（3+1+3）</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 name="文本框 3"/>
          <p:cNvSpPr txBox="1"/>
          <p:nvPr/>
        </p:nvSpPr>
        <p:spPr>
          <a:xfrm>
            <a:off x="508000" y="1115060"/>
            <a:ext cx="5733415" cy="460375"/>
          </a:xfrm>
          <a:prstGeom prst="rect">
            <a:avLst/>
          </a:prstGeom>
          <a:noFill/>
        </p:spPr>
        <p:txBody>
          <a:bodyPr wrap="square" rtlCol="0">
            <a:spAutoFit/>
          </a:bodyPr>
          <a:lstStyle/>
          <a:p>
            <a:r>
              <a:rPr lang="zh-CN" altLang="en-US" sz="24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这是一道很明显的最短路模板题。。</a:t>
            </a:r>
            <a:endParaRPr lang="zh-CN" altLang="en-US" sz="2400"/>
          </a:p>
        </p:txBody>
      </p:sp>
      <p:pic>
        <p:nvPicPr>
          <p:cNvPr id="2" name="图片 1"/>
          <p:cNvPicPr>
            <a:picLocks noChangeAspect="1"/>
          </p:cNvPicPr>
          <p:nvPr>
            <p:custDataLst>
              <p:tags r:id="rId1"/>
            </p:custDataLst>
          </p:nvPr>
        </p:nvPicPr>
        <p:blipFill>
          <a:blip r:embed="rId2"/>
          <a:stretch>
            <a:fillRect/>
          </a:stretch>
        </p:blipFill>
        <p:spPr>
          <a:xfrm>
            <a:off x="508000" y="1510665"/>
            <a:ext cx="5987415" cy="47650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82600" y="1241425"/>
            <a:ext cx="6966585" cy="494093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Text Box 3"/>
          <p:cNvSpPr txBox="1"/>
          <p:nvPr/>
        </p:nvSpPr>
        <p:spPr>
          <a:xfrm>
            <a:off x="357250" y="428626"/>
            <a:ext cx="7063899" cy="583565"/>
          </a:xfrm>
          <a:prstGeom prst="rect">
            <a:avLst/>
          </a:prstGeom>
          <a:noFill/>
          <a:ln w="9525">
            <a:noFill/>
          </a:ln>
        </p:spPr>
        <p:txBody>
          <a:bodyPr wrap="square">
            <a:spAutoFit/>
          </a:bodyPr>
          <a:p>
            <a:pPr>
              <a:spcBef>
                <a:spcPct val="50000"/>
              </a:spcBef>
            </a:pPr>
            <a:r>
              <a:rPr lang="zh-CN" altLang="en-US" sz="3200" b="1" dirty="0">
                <a:solidFill>
                  <a:schemeClr val="hlink"/>
                </a:solidFill>
                <a:latin typeface="Times New Roman" panose="02020603050405020304" pitchFamily="18" charset="0"/>
              </a:rPr>
              <a:t>方法二：Dijistra+前向星+queue</a:t>
            </a:r>
            <a:endParaRPr lang="zh-CN" altLang="en-US" sz="3200" b="1" dirty="0">
              <a:solidFill>
                <a:schemeClr val="hlink"/>
              </a:solidFill>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57505" y="1336040"/>
            <a:ext cx="6892925" cy="47726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421640" y="1223010"/>
            <a:ext cx="5904865" cy="50584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349885" y="1215390"/>
            <a:ext cx="5062220" cy="51409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44" y="3147695"/>
            <a:ext cx="8511748" cy="2364740"/>
            <a:chOff x="354" y="3897"/>
            <a:chExt cx="13402" cy="3724"/>
          </a:xfrm>
        </p:grpSpPr>
        <p:sp>
          <p:nvSpPr>
            <p:cNvPr id="480260" name="圆角矩形 480259"/>
            <p:cNvSpPr/>
            <p:nvPr/>
          </p:nvSpPr>
          <p:spPr>
            <a:xfrm>
              <a:off x="354" y="6344"/>
              <a:ext cx="13402"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1到N的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sz="2000" b="0" dirty="0">
                  <a:latin typeface="Arial" panose="020B0604020202020204" pitchFamily="34" charset="0"/>
                  <a:ea typeface="隶书" panose="02010509060101010101" pitchFamily="49" charset="-122"/>
                </a:rPr>
                <a:t>长度</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sp>
          <p:nvSpPr>
            <p:cNvPr id="480259" name="圆角矩形 480258"/>
            <p:cNvSpPr/>
            <p:nvPr/>
          </p:nvSpPr>
          <p:spPr>
            <a:xfrm>
              <a:off x="355" y="3897"/>
              <a:ext cx="13401" cy="191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第一行为N和R</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接下来R行为道路，输入u,v,w，意思是结点u和v的权值为w</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3" name="圆角矩形 2"/>
          <p:cNvSpPr/>
          <p:nvPr/>
        </p:nvSpPr>
        <p:spPr>
          <a:xfrm>
            <a:off x="357505" y="1394460"/>
            <a:ext cx="8510905" cy="144624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某街区共有</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R条道路</a:t>
            </a:r>
            <a:r>
              <a:rPr sz="2000" b="0" dirty="0">
                <a:latin typeface="Arial" panose="020B0604020202020204" pitchFamily="34" charset="0"/>
                <a:ea typeface="隶书" panose="02010509060101010101" pitchFamily="49" charset="-122"/>
              </a:rPr>
              <a: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N个路口</a:t>
            </a:r>
            <a:r>
              <a:rPr sz="2000" b="0" dirty="0">
                <a:latin typeface="Arial" panose="020B0604020202020204" pitchFamily="34" charset="0"/>
                <a:ea typeface="隶书" panose="02010509060101010101" pitchFamily="49" charset="-122"/>
              </a:rPr>
              <a:t>。道路可以</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双向通行</a:t>
            </a:r>
            <a:r>
              <a:rPr sz="2000" b="0" dirty="0">
                <a:latin typeface="Arial" panose="020B0604020202020204" pitchFamily="34" charset="0"/>
                <a:ea typeface="隶书" panose="02010509060101010101" pitchFamily="49" charset="-122"/>
              </a:rPr>
              <a:t>。问1号路口到N号路口的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多少？次短路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比最短路长度长的次短的路径。同一条边可以经过多次</a:t>
            </a:r>
            <a:r>
              <a:rPr lang="zh-CN" altLang="en-US" sz="2000" b="0" dirty="0">
                <a:latin typeface="Arial" panose="020B0604020202020204" pitchFamily="34" charset="0"/>
                <a:ea typeface="隶书" panose="02010509060101010101" pitchFamily="49" charset="-122"/>
              </a:rPr>
              <a:t>。</a:t>
            </a:r>
            <a:endParaRPr lang="zh-CN" altLang="en-US" sz="2000" b="0" dirty="0">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740967" y="1324277"/>
            <a:ext cx="7587465" cy="707886"/>
          </a:xfrm>
          <a:prstGeom prst="rect">
            <a:avLst/>
          </a:prstGeom>
        </p:spPr>
        <p:txBody>
          <a:bodyPr wrap="square">
            <a:spAutoFit/>
          </a:bodyPr>
          <a:lstStyle/>
          <a:p>
            <a:r>
              <a:rPr lang="en-US" altLang="zh-CN" sz="2000" dirty="0" smtClean="0">
                <a:latin typeface="宋体" panose="02010600030101010101" pitchFamily="2" charset="-122"/>
                <a:ea typeface="宋体" panose="02010600030101010101" pitchFamily="2" charset="-122"/>
              </a:rPr>
              <a:t>    Dijkstra</a:t>
            </a:r>
            <a:r>
              <a:rPr lang="zh-CN" altLang="en-US" sz="2000" dirty="0">
                <a:latin typeface="宋体" panose="02010600030101010101" pitchFamily="2" charset="-122"/>
                <a:ea typeface="宋体" panose="02010600030101010101" pitchFamily="2" charset="-122"/>
              </a:rPr>
              <a:t>算法虽然好，但是它不能解决带有负权边（边的权值为负数）的</a:t>
            </a:r>
            <a:r>
              <a:rPr lang="zh-CN" altLang="en-US" sz="2000" dirty="0" smtClean="0">
                <a:latin typeface="宋体" panose="02010600030101010101" pitchFamily="2" charset="-122"/>
                <a:ea typeface="宋体" panose="02010600030101010101" pitchFamily="2" charset="-122"/>
              </a:rPr>
              <a:t>图</a:t>
            </a:r>
            <a:r>
              <a:rPr lang="zh-CN" altLang="en-US"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6609" y="2032163"/>
            <a:ext cx="4104861" cy="178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96348" y="4268426"/>
            <a:ext cx="7812156" cy="1323439"/>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如图</a:t>
            </a:r>
            <a:r>
              <a:rPr lang="zh-CN" altLang="en-US" sz="2000" dirty="0">
                <a:latin typeface="宋体" panose="02010600030101010101" pitchFamily="2" charset="-122"/>
                <a:ea typeface="宋体" panose="02010600030101010101" pitchFamily="2" charset="-122"/>
              </a:rPr>
              <a:t>，如果用</a:t>
            </a:r>
            <a:r>
              <a:rPr lang="en-US" altLang="zh-CN" sz="2000" dirty="0" err="1">
                <a:latin typeface="宋体" panose="02010600030101010101" pitchFamily="2" charset="-122"/>
                <a:ea typeface="宋体" panose="02010600030101010101" pitchFamily="2" charset="-122"/>
              </a:rPr>
              <a:t>dijkstra</a:t>
            </a:r>
            <a:r>
              <a:rPr lang="zh-CN" altLang="en-US" sz="2000" dirty="0">
                <a:latin typeface="宋体" panose="02010600030101010101" pitchFamily="2" charset="-122"/>
                <a:ea typeface="宋体" panose="02010600030101010101" pitchFamily="2" charset="-122"/>
              </a:rPr>
              <a:t>算法的话就会出错，因为如果从</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开始，第一步</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7, </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在其中找出最小的边是</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然后更新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a:t>
            </a:r>
            <a:r>
              <a:rPr lang="zh-CN" altLang="en-US" sz="2000" dirty="0">
                <a:latin typeface="宋体" panose="02010600030101010101" pitchFamily="2" charset="-122"/>
                <a:ea typeface="宋体" panose="02010600030101010101" pitchFamily="2" charset="-122"/>
              </a:rPr>
              <a:t>，最终得到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0,dist[3] = 5</a:t>
            </a:r>
            <a:r>
              <a:rPr lang="zh-CN" altLang="en-US" sz="2000" dirty="0">
                <a:latin typeface="宋体" panose="02010600030101010101" pitchFamily="2" charset="-122"/>
                <a:ea typeface="宋体" panose="02010600030101010101" pitchFamily="2" charset="-122"/>
              </a:rPr>
              <a:t>，而实际上</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2</a:t>
            </a:r>
            <a:r>
              <a:rPr lang="zh-CN" altLang="en-US" sz="2000" dirty="0">
                <a:latin typeface="宋体" panose="02010600030101010101" pitchFamily="2" charset="-122"/>
                <a:ea typeface="宋体" panose="02010600030101010101" pitchFamily="2" charset="-122"/>
              </a:rPr>
              <a:t>；所以如果图中含有负权值，</a:t>
            </a:r>
            <a:r>
              <a:rPr lang="en-US" altLang="zh-CN" sz="2000" dirty="0" err="1">
                <a:latin typeface="宋体" panose="02010600030101010101" pitchFamily="2" charset="-122"/>
                <a:ea typeface="宋体" panose="02010600030101010101" pitchFamily="2" charset="-122"/>
              </a:rPr>
              <a:t>dijkstra</a:t>
            </a:r>
            <a:r>
              <a:rPr lang="zh-CN" altLang="en-US" sz="2000" dirty="0" smtClean="0">
                <a:latin typeface="宋体" panose="02010600030101010101" pitchFamily="2" charset="-122"/>
                <a:ea typeface="宋体" panose="02010600030101010101" pitchFamily="2" charset="-122"/>
              </a:rPr>
              <a:t>失效。</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67" y="1366518"/>
            <a:ext cx="3702058" cy="3215640"/>
            <a:chOff x="529" y="1196"/>
            <a:chExt cx="5829" cy="5064"/>
          </a:xfrm>
        </p:grpSpPr>
        <p:sp>
          <p:nvSpPr>
            <p:cNvPr id="481282" name="圆角矩形 481281"/>
            <p:cNvSpPr/>
            <p:nvPr/>
          </p:nvSpPr>
          <p:spPr>
            <a:xfrm>
              <a:off x="531" y="4983"/>
              <a:ext cx="5827"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a:latin typeface="Arial" panose="020B0604020202020204" pitchFamily="34" charset="0"/>
                  <a:ea typeface="隶书" panose="02010509060101010101" pitchFamily="49" charset="-122"/>
                </a:rPr>
                <a:t>450</a:t>
              </a:r>
              <a:endParaRPr lang="en-US" altLang="zh-CN" sz="2000" b="0">
                <a:latin typeface="Arial" panose="020B0604020202020204" pitchFamily="34" charset="0"/>
                <a:ea typeface="隶书" panose="02010509060101010101" pitchFamily="49" charset="-122"/>
              </a:endParaRPr>
            </a:p>
          </p:txBody>
        </p:sp>
        <p:sp>
          <p:nvSpPr>
            <p:cNvPr id="481283" name="圆角矩形 481282"/>
            <p:cNvSpPr/>
            <p:nvPr/>
          </p:nvSpPr>
          <p:spPr>
            <a:xfrm>
              <a:off x="529" y="1196"/>
              <a:ext cx="5829" cy="3213"/>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4 4</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1 2 100</a:t>
              </a:r>
              <a:endParaRPr lang="zh-CN" altLang="en-US" sz="18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2 4 200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2 3 250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3 4 100</a:t>
              </a:r>
              <a:endParaRPr lang="en-US" altLang="zh-CN" sz="2000" b="0" dirty="0">
                <a:latin typeface="Arial" panose="020B0604020202020204" pitchFamily="34" charset="0"/>
                <a:ea typeface="隶书" panose="02010509060101010101" pitchFamily="49" charset="-122"/>
              </a:endParaRPr>
            </a:p>
          </p:txBody>
        </p:sp>
      </p:grpSp>
      <p:sp>
        <p:nvSpPr>
          <p:cNvPr id="4" name="文本框 3"/>
          <p:cNvSpPr txBox="1"/>
          <p:nvPr/>
        </p:nvSpPr>
        <p:spPr>
          <a:xfrm>
            <a:off x="1661285" y="1739897"/>
            <a:ext cx="18846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R</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条路，</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个路口</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12"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7" name="文本框 6"/>
          <p:cNvSpPr txBox="1"/>
          <p:nvPr/>
        </p:nvSpPr>
        <p:spPr>
          <a:xfrm>
            <a:off x="1661285" y="2108197"/>
            <a:ext cx="10464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u</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v</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w</a:t>
            </a:r>
            <a:endPar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8" name="文本框 7"/>
          <p:cNvSpPr txBox="1"/>
          <p:nvPr/>
        </p:nvSpPr>
        <p:spPr>
          <a:xfrm>
            <a:off x="1451735" y="4093842"/>
            <a:ext cx="2303780" cy="368300"/>
          </a:xfrm>
          <a:prstGeom prst="rect">
            <a:avLst/>
          </a:prstGeom>
          <a:noFill/>
        </p:spPr>
        <p:txBody>
          <a:bodyPr wrap="none" rtlCol="0" anchor="t">
            <a:spAutoFit/>
          </a:bodyPr>
          <a:lstStyle/>
          <a:p>
            <a:r>
              <a:rPr 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1</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走到</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的次短路长度</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pic>
        <p:nvPicPr>
          <p:cNvPr id="11" name="图片 10"/>
          <p:cNvPicPr>
            <a:picLocks noChangeAspect="1"/>
          </p:cNvPicPr>
          <p:nvPr/>
        </p:nvPicPr>
        <p:blipFill>
          <a:blip r:embed="rId1"/>
          <a:stretch>
            <a:fillRect/>
          </a:stretch>
        </p:blipFill>
        <p:spPr>
          <a:xfrm>
            <a:off x="4808220" y="1311275"/>
            <a:ext cx="3829050" cy="3200400"/>
          </a:xfrm>
          <a:prstGeom prst="rect">
            <a:avLst/>
          </a:prstGeom>
        </p:spPr>
      </p:pic>
      <p:sp>
        <p:nvSpPr>
          <p:cNvPr id="482307" name="圆角矩形 482306"/>
          <p:cNvSpPr/>
          <p:nvPr/>
        </p:nvSpPr>
        <p:spPr>
          <a:xfrm>
            <a:off x="356235" y="4954905"/>
            <a:ext cx="8281035" cy="746955"/>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最短路：1 -&gt; 2 -&gt; 4 (长度为100+200=300)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次短路：1 -&gt; 2 -&gt; 3 -&gt; 4 (长度为100+250+100=450)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圆角矩形 482305"/>
          <p:cNvSpPr/>
          <p:nvPr/>
        </p:nvSpPr>
        <p:spPr>
          <a:xfrm>
            <a:off x="358140" y="1388745"/>
            <a:ext cx="8486775" cy="256236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分析：</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可以通过求最短路得到次短路长度</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1到n的次短路长度</a:t>
            </a:r>
            <a:r>
              <a:rPr sz="2000" b="0" dirty="0">
                <a:latin typeface="Arial" panose="020B0604020202020204" pitchFamily="34" charset="0"/>
                <a:ea typeface="隶书" panose="02010509060101010101" pitchFamily="49" charset="-122"/>
              </a:rPr>
              <a:t>必然产生于：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从1走到x的最短路 + edge[x][y] +  y到n的最短路。</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首先预处理好</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1到每一个节点的最短路</a:t>
            </a:r>
            <a:r>
              <a:rPr sz="2000" b="0" dirty="0">
                <a:latin typeface="Arial" panose="020B0604020202020204" pitchFamily="34" charset="0"/>
                <a:ea typeface="隶书" panose="02010509060101010101" pitchFamily="49" charset="-122"/>
              </a:rPr>
              <a: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n到每一个节点的最短路，</a:t>
            </a:r>
            <a:r>
              <a:rPr sz="2000" b="0" dirty="0">
                <a:latin typeface="Arial" panose="020B0604020202020204" pitchFamily="34" charset="0"/>
                <a:ea typeface="隶书" panose="02010509060101010101" pitchFamily="49" charset="-122"/>
              </a:rPr>
              <a:t>然后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枚举每一条边作为中间边</a:t>
            </a:r>
            <a:r>
              <a:rPr sz="2000" b="0" dirty="0">
                <a:latin typeface="Arial" panose="020B0604020202020204" pitchFamily="34" charset="0"/>
                <a:ea typeface="隶书" panose="02010509060101010101" pitchFamily="49" charset="-122"/>
              </a:rPr>
              <a:t>（x，y）或者（y，x），</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如果加起来长度等于最短路长度则跳过，否则更新。</a:t>
            </a:r>
            <a:r>
              <a:rPr sz="2000" b="0" dirty="0">
                <a:latin typeface="Arial" panose="020B0604020202020204" pitchFamily="34" charset="0"/>
                <a:ea typeface="隶书" panose="02010509060101010101" pitchFamily="49" charset="-122"/>
              </a:rPr>
              <a:t> </a:t>
            </a:r>
            <a:endParaRPr sz="2000" b="0" dirty="0">
              <a:latin typeface="Arial" panose="020B0604020202020204" pitchFamily="34" charset="0"/>
              <a:ea typeface="隶书" panose="02010509060101010101" pitchFamily="49" charset="-122"/>
            </a:endParaRPr>
          </a:p>
        </p:txBody>
      </p:sp>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57505" y="1313815"/>
            <a:ext cx="6294120" cy="4038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39420" y="1246505"/>
            <a:ext cx="7978140" cy="498983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57505" y="1211580"/>
            <a:ext cx="8045450" cy="49911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r>
              <a:rPr lang="zh-CN" altLang="en-US" smtClean="0"/>
              <a:t>浙江财经大学信智学院 陈琰宏 </a:t>
            </a:r>
            <a:endParaRPr lang="zh-CN" altLang="en-US" dirty="0" smtClean="0"/>
          </a:p>
        </p:txBody>
      </p:sp>
      <p:sp>
        <p:nvSpPr>
          <p:cNvPr id="3" name="灯片编号占位符 2"/>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150" y="1310005"/>
            <a:ext cx="3512185" cy="4620895"/>
          </a:xfrm>
          <a:prstGeom prst="rect">
            <a:avLst/>
          </a:prstGeom>
        </p:spPr>
      </p:pic>
      <p:sp>
        <p:nvSpPr>
          <p:cNvPr id="4" name="页脚占位符 3"/>
          <p:cNvSpPr>
            <a:spLocks noGrp="1"/>
          </p:cNvSpPr>
          <p:nvPr>
            <p:ph type="ftr" sz="quarter" idx="11"/>
          </p:nvPr>
        </p:nvSpPr>
        <p:spPr/>
        <p:txBody>
          <a:bodyPr/>
          <a:lstStyle/>
          <a:p>
            <a:r>
              <a:rPr lang="zh-CN" altLang="en-US" dirty="0" smtClean="0"/>
              <a:t>浙江财经大学信智学院 陈琰宏 </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sp>
        <p:nvSpPr>
          <p:cNvPr id="8" name="文本框 98306"/>
          <p:cNvSpPr txBox="1"/>
          <p:nvPr/>
        </p:nvSpPr>
        <p:spPr>
          <a:xfrm>
            <a:off x="474194" y="1518440"/>
            <a:ext cx="7792148" cy="1532984"/>
          </a:xfrm>
          <a:prstGeom prst="rect">
            <a:avLst/>
          </a:prstGeom>
          <a:noFill/>
          <a:ln w="9525">
            <a:noFill/>
          </a:ln>
        </p:spPr>
        <p:txBody>
          <a:bodyPr wrap="square">
            <a:spAutoFit/>
          </a:bodyPr>
          <a:lstStyle/>
          <a:p>
            <a:pPr>
              <a:lnSpc>
                <a:spcPct val="120000"/>
              </a:lnSpc>
              <a:spcAft>
                <a:spcPct val="40000"/>
              </a:spcAft>
              <a:buClr>
                <a:schemeClr val="accent1"/>
              </a:buClr>
            </a:pPr>
            <a:r>
              <a:rPr lang="zh-CN" altLang="en-US" sz="2000" dirty="0" smtClean="0">
                <a:latin typeface="Arial" panose="020B0604020202020204" pitchFamily="34" charset="0"/>
                <a:ea typeface="宋体" panose="02010600030101010101" pitchFamily="2" charset="-122"/>
              </a:rPr>
              <a:t>     Bellman</a:t>
            </a:r>
            <a:r>
              <a:rPr lang="zh-CN" altLang="en-US" sz="2000" dirty="0">
                <a:latin typeface="Arial" panose="020B0604020202020204" pitchFamily="34" charset="0"/>
                <a:ea typeface="宋体" panose="02010600030101010101" pitchFamily="2" charset="-122"/>
              </a:rPr>
              <a:t>–Ford algorithm（</a:t>
            </a:r>
            <a:r>
              <a:rPr lang="zh-CN" altLang="en-US" sz="2000" dirty="0">
                <a:latin typeface="Arial" panose="020B0604020202020204" pitchFamily="34" charset="0"/>
                <a:ea typeface="宋体" panose="02010600030101010101" pitchFamily="2" charset="-122"/>
                <a:sym typeface="+mn-ea"/>
              </a:rPr>
              <a:t>贝尔曼-福特算法</a:t>
            </a:r>
            <a:r>
              <a:rPr lang="zh-CN" altLang="en-US" sz="2000" dirty="0" smtClean="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是</a:t>
            </a:r>
            <a:r>
              <a:rPr lang="zh-CN" altLang="en-US" sz="2000" dirty="0" smtClean="0">
                <a:latin typeface="Arial" panose="020B0604020202020204" pitchFamily="34" charset="0"/>
                <a:ea typeface="宋体" panose="02010600030101010101" pitchFamily="2" charset="-122"/>
              </a:rPr>
              <a:t>求解</a:t>
            </a:r>
            <a:r>
              <a:rPr lang="zh-CN" altLang="en-US" sz="2000" dirty="0">
                <a:latin typeface="Arial" panose="020B0604020202020204" pitchFamily="34" charset="0"/>
                <a:ea typeface="宋体" panose="02010600030101010101" pitchFamily="2" charset="-122"/>
              </a:rPr>
              <a:t>单源最短路径问题的一种算法</a:t>
            </a:r>
            <a:r>
              <a:rPr lang="zh-CN" altLang="en-US" sz="2000" dirty="0" smtClean="0">
                <a:latin typeface="Arial" panose="020B0604020202020204" pitchFamily="34" charset="0"/>
                <a:ea typeface="宋体" panose="02010600030101010101" pitchFamily="2" charset="-122"/>
              </a:rPr>
              <a:t>，</a:t>
            </a:r>
            <a:r>
              <a:rPr lang="zh-CN" altLang="en-US" sz="2000" dirty="0">
                <a:latin typeface="宋体" panose="02010600030101010101" pitchFamily="2" charset="-122"/>
                <a:ea typeface="宋体" panose="02010600030101010101" pitchFamily="2" charset="-122"/>
              </a:rPr>
              <a:t>可以完美地解决带有负权边的</a:t>
            </a:r>
            <a:r>
              <a:rPr lang="zh-CN" altLang="en-US" sz="2000" dirty="0" smtClean="0">
                <a:latin typeface="宋体" panose="02010600030101010101" pitchFamily="2" charset="-122"/>
                <a:ea typeface="宋体" panose="02010600030101010101" pitchFamily="2" charset="-122"/>
              </a:rPr>
              <a:t>图，</a:t>
            </a:r>
            <a:r>
              <a:rPr lang="zh-CN" altLang="en-US" sz="2000" dirty="0" smtClean="0">
                <a:latin typeface="Arial" panose="020B0604020202020204" pitchFamily="34" charset="0"/>
                <a:ea typeface="宋体" panose="02010600030101010101" pitchFamily="2" charset="-122"/>
              </a:rPr>
              <a:t>它</a:t>
            </a:r>
            <a:r>
              <a:rPr lang="zh-CN" altLang="en-US" sz="2000" dirty="0">
                <a:latin typeface="Arial" panose="020B0604020202020204" pitchFamily="34" charset="0"/>
                <a:ea typeface="宋体" panose="02010600030101010101" pitchFamily="2" charset="-122"/>
              </a:rPr>
              <a:t>的原理是对图进行次松弛</a:t>
            </a:r>
            <a:r>
              <a:rPr lang="zh-CN" altLang="en-US" sz="2000" dirty="0" smtClean="0">
                <a:latin typeface="Arial" panose="020B0604020202020204" pitchFamily="34" charset="0"/>
                <a:ea typeface="宋体" panose="02010600030101010101" pitchFamily="2" charset="-122"/>
              </a:rPr>
              <a:t>操作</a:t>
            </a:r>
            <a:r>
              <a:rPr lang="en-US" altLang="zh-CN" sz="2000" dirty="0" smtClean="0">
                <a:latin typeface="Arial" panose="020B0604020202020204" pitchFamily="34" charset="0"/>
                <a:ea typeface="宋体" panose="02010600030101010101" pitchFamily="2" charset="-122"/>
              </a:rPr>
              <a:t>(</a:t>
            </a:r>
            <a:r>
              <a:rPr lang="zh-CN" altLang="en-US" sz="2000" dirty="0"/>
              <a:t>松弛就是更新两点间的最短路径。</a:t>
            </a:r>
            <a:r>
              <a:rPr lang="en-US" altLang="zh-CN" sz="2000" dirty="0" smtClean="0">
                <a:latin typeface="Arial" panose="020B0604020202020204" pitchFamily="34" charset="0"/>
                <a:ea typeface="宋体" panose="02010600030101010101" pitchFamily="2" charset="-122"/>
              </a:rPr>
              <a:t>)</a:t>
            </a:r>
            <a:r>
              <a:rPr lang="zh-CN" altLang="en-US" sz="2000" dirty="0" smtClean="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得到所有可能的最短路径</a:t>
            </a:r>
            <a:r>
              <a:rPr lang="zh-CN" altLang="en-US" sz="2000" dirty="0" smtClean="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25548" y="3457782"/>
            <a:ext cx="3299792" cy="288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4401205"/>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适用</a:t>
            </a:r>
            <a:r>
              <a:rPr lang="zh-CN" altLang="en-US" sz="2000" dirty="0">
                <a:latin typeface="宋体" panose="02010600030101010101" pitchFamily="2" charset="-122"/>
                <a:ea typeface="宋体" panose="02010600030101010101" pitchFamily="2" charset="-122"/>
              </a:rPr>
              <a:t>前提：没有负环（或称为负权值回路），因为有负环的话距离为负无穷</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    构造</a:t>
            </a:r>
            <a:r>
              <a:rPr lang="zh-CN" altLang="en-US" sz="2000" dirty="0">
                <a:latin typeface="宋体" panose="02010600030101010101" pitchFamily="2" charset="-122"/>
                <a:ea typeface="宋体" panose="02010600030101010101" pitchFamily="2" charset="-122"/>
              </a:rPr>
              <a:t>一个最短路径长度数组序列</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dist</a:t>
            </a:r>
            <a:r>
              <a:rPr lang="en-US" altLang="zh-CN" sz="2000" baseline="30000" dirty="0">
                <a:latin typeface="宋体" panose="02010600030101010101" pitchFamily="2" charset="-122"/>
                <a:ea typeface="宋体" panose="02010600030101010101" pitchFamily="2" charset="-122"/>
              </a:rPr>
              <a:t>2</a:t>
            </a:r>
            <a:r>
              <a:rPr lang="en-US" altLang="zh-CN" sz="2000" dirty="0">
                <a:latin typeface="宋体" panose="02010600030101010101" pitchFamily="2" charset="-122"/>
                <a:ea typeface="宋体" panose="02010600030101010101" pitchFamily="2" charset="-122"/>
              </a:rPr>
              <a:t>[u]...dist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，其中：</a:t>
            </a:r>
            <a:br>
              <a:rPr lang="zh-CN" altLang="en-US" sz="2000" dirty="0">
                <a:latin typeface="宋体" panose="02010600030101010101" pitchFamily="2" charset="-122"/>
                <a:ea typeface="宋体" panose="02010600030101010101" pitchFamily="2" charset="-122"/>
              </a:rPr>
            </a:br>
            <a:r>
              <a:rPr lang="zh-CN" altLang="en-US" sz="2000" dirty="0" smtClean="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dist</a:t>
            </a:r>
            <a:r>
              <a:rPr lang="en-US" altLang="zh-CN" sz="2000" baseline="30000" dirty="0" smtClean="0">
                <a:latin typeface="宋体" panose="02010600030101010101" pitchFamily="2" charset="-122"/>
                <a:ea typeface="宋体" panose="02010600030101010101" pitchFamily="2" charset="-122"/>
              </a:rPr>
              <a:t>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的只经过一条边的最短路径长度，并有</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2</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出发最多经过不构成负权值回路的两条边到终点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3</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出发最多经过不构成负权值回路的三条边到终点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n-1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a:t>
            </a:r>
            <a:r>
              <a:rPr lang="en-US" altLang="zh-CN" sz="2000" dirty="0">
                <a:latin typeface="宋体" panose="02010600030101010101" pitchFamily="2" charset="-122"/>
                <a:ea typeface="宋体" panose="02010600030101010101" pitchFamily="2" charset="-122"/>
              </a:rPr>
              <a:t>n-1</a:t>
            </a:r>
            <a:r>
              <a:rPr lang="zh-CN" altLang="en-US" sz="2000" dirty="0">
                <a:latin typeface="宋体" panose="02010600030101010101" pitchFamily="2" charset="-122"/>
                <a:ea typeface="宋体" panose="02010600030101010101" pitchFamily="2" charset="-122"/>
              </a:rPr>
              <a:t>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a:t>
            </a:r>
            <a:r>
              <a:rPr lang="zh-CN" altLang="en-US" sz="2000" dirty="0" smtClean="0">
                <a:latin typeface="宋体" panose="02010600030101010101" pitchFamily="2" charset="-122"/>
                <a:ea typeface="宋体" panose="02010600030101010101" pitchFamily="2" charset="-122"/>
              </a:rPr>
              <a:t>长度</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1015663"/>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算法</a:t>
            </a:r>
            <a:r>
              <a:rPr lang="zh-CN" altLang="en-US" sz="2000" dirty="0">
                <a:latin typeface="宋体" panose="02010600030101010101" pitchFamily="2" charset="-122"/>
                <a:ea typeface="宋体" panose="02010600030101010101" pitchFamily="2" charset="-122"/>
              </a:rPr>
              <a:t>最终目的是计算出</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，即为源点到顶点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初始：</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递推：</a:t>
            </a:r>
            <a:r>
              <a:rPr lang="en-US" altLang="zh-CN" sz="2000" dirty="0" err="1">
                <a:latin typeface="宋体" panose="02010600030101010101" pitchFamily="2" charset="-122"/>
                <a:ea typeface="宋体" panose="02010600030101010101" pitchFamily="2" charset="-122"/>
              </a:rPr>
              <a:t>dist</a:t>
            </a:r>
            <a:r>
              <a:rPr lang="en-US" altLang="zh-CN" sz="2000" baseline="30000" dirty="0" err="1">
                <a:latin typeface="宋体" panose="02010600030101010101" pitchFamily="2" charset="-122"/>
                <a:ea typeface="宋体" panose="02010600030101010101" pitchFamily="2" charset="-122"/>
              </a:rPr>
              <a:t>k</a:t>
            </a:r>
            <a:r>
              <a:rPr lang="en-US" altLang="zh-CN" sz="2000" dirty="0">
                <a:latin typeface="宋体" panose="02010600030101010101" pitchFamily="2" charset="-122"/>
                <a:ea typeface="宋体" panose="02010600030101010101" pitchFamily="2" charset="-122"/>
              </a:rPr>
              <a:t>[u] =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[u],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[j] + Edge[j][u</a:t>
            </a:r>
            <a:r>
              <a:rPr lang="en-US" altLang="zh-CN"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dirty="0" smtClean="0"/>
              <a:t>浙江财经大学信智学院 陈琰宏</a:t>
            </a:r>
            <a:endParaRPr lang="zh-CN" altLang="en-US" dirty="0"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717" y="1353587"/>
            <a:ext cx="6076328" cy="244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案例详解</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初始化</a:t>
            </a:r>
            <a:endParaRPr lang="zh-CN" altLang="en-US" sz="2800" b="1" dirty="0">
              <a:solidFill>
                <a:schemeClr val="accent5">
                  <a:lumMod val="75000"/>
                </a:schemeClr>
              </a:solidFill>
              <a:latin typeface="+mj-lt"/>
              <a:ea typeface="+mj-ea"/>
              <a:cs typeface="+mj-cs"/>
            </a:endParaRPr>
          </a:p>
        </p:txBody>
      </p:sp>
      <p:pic>
        <p:nvPicPr>
          <p:cNvPr id="9221"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6104" y="1152838"/>
            <a:ext cx="6640096"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570"/>
          <a:stretch>
            <a:fillRect/>
          </a:stretch>
        </p:blipFill>
        <p:spPr bwMode="auto">
          <a:xfrm>
            <a:off x="636104" y="4181476"/>
            <a:ext cx="7348380" cy="197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614" r="6761"/>
          <a:stretch>
            <a:fillRect/>
          </a:stretch>
        </p:blipFill>
        <p:spPr bwMode="auto">
          <a:xfrm>
            <a:off x="7619101" y="1573903"/>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7640,&quot;width&quot;:96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7462</Words>
  <Application>WPS 演示</Application>
  <PresentationFormat>自定义</PresentationFormat>
  <Paragraphs>495</Paragraphs>
  <Slides>47</Slides>
  <Notes>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19</vt:i4>
      </vt:variant>
      <vt:variant>
        <vt:lpstr>幻灯片标题</vt:lpstr>
      </vt:variant>
      <vt:variant>
        <vt:i4>47</vt:i4>
      </vt:variant>
    </vt:vector>
  </HeadingPairs>
  <TitlesOfParts>
    <vt:vector size="79" baseType="lpstr">
      <vt:lpstr>Arial</vt:lpstr>
      <vt:lpstr>宋体</vt:lpstr>
      <vt:lpstr>Wingdings</vt:lpstr>
      <vt:lpstr>微软雅黑</vt:lpstr>
      <vt:lpstr>Impact</vt:lpstr>
      <vt:lpstr>Webdings</vt:lpstr>
      <vt:lpstr>Calibri</vt:lpstr>
      <vt:lpstr>Arial Unicode MS</vt:lpstr>
      <vt:lpstr>黑体</vt:lpstr>
      <vt:lpstr>隶书</vt:lpstr>
      <vt:lpstr>Times New Roman</vt:lpstr>
      <vt:lpstr>Arial Black</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高级数据结构 Bellman-ford 算法与SPFA</vt:lpstr>
      <vt:lpstr>主要内容</vt:lpstr>
      <vt:lpstr>PowerPoint 演示文稿</vt:lpstr>
      <vt:lpstr>Bellman-ford 算法</vt:lpstr>
      <vt:lpstr>Bellman-ford 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244</cp:revision>
  <dcterms:created xsi:type="dcterms:W3CDTF">2019-11-15T07:21:00Z</dcterms:created>
  <dcterms:modified xsi:type="dcterms:W3CDTF">2020-05-07T05:54:32Z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