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4"/>
  </p:notesMasterIdLst>
  <p:sldIdLst>
    <p:sldId id="322" r:id="rId3"/>
    <p:sldId id="427" r:id="rId4"/>
    <p:sldId id="717" r:id="rId5"/>
    <p:sldId id="718" r:id="rId6"/>
    <p:sldId id="719" r:id="rId7"/>
    <p:sldId id="720" r:id="rId8"/>
    <p:sldId id="721" r:id="rId9"/>
    <p:sldId id="723" r:id="rId10"/>
    <p:sldId id="724" r:id="rId11"/>
    <p:sldId id="727" r:id="rId12"/>
    <p:sldId id="728" r:id="rId13"/>
    <p:sldId id="733" r:id="rId15"/>
    <p:sldId id="734" r:id="rId16"/>
    <p:sldId id="735" r:id="rId17"/>
    <p:sldId id="782" r:id="rId18"/>
    <p:sldId id="736" r:id="rId19"/>
    <p:sldId id="738" r:id="rId20"/>
    <p:sldId id="783" r:id="rId21"/>
    <p:sldId id="739" r:id="rId22"/>
    <p:sldId id="741" r:id="rId23"/>
    <p:sldId id="751" r:id="rId24"/>
    <p:sldId id="742" r:id="rId25"/>
    <p:sldId id="743" r:id="rId26"/>
    <p:sldId id="761" r:id="rId27"/>
    <p:sldId id="762" r:id="rId28"/>
    <p:sldId id="745" r:id="rId29"/>
    <p:sldId id="746" r:id="rId30"/>
    <p:sldId id="747" r:id="rId31"/>
    <p:sldId id="767" r:id="rId32"/>
    <p:sldId id="768" r:id="rId33"/>
    <p:sldId id="748" r:id="rId34"/>
    <p:sldId id="769" r:id="rId35"/>
    <p:sldId id="770" r:id="rId36"/>
    <p:sldId id="771" r:id="rId37"/>
    <p:sldId id="772" r:id="rId38"/>
    <p:sldId id="773" r:id="rId39"/>
    <p:sldId id="776" r:id="rId40"/>
    <p:sldId id="777" r:id="rId41"/>
    <p:sldId id="774" r:id="rId42"/>
    <p:sldId id="779" r:id="rId43"/>
    <p:sldId id="775" r:id="rId44"/>
    <p:sldId id="750" r:id="rId45"/>
  </p:sldIdLst>
  <p:sldSz cx="9145270" cy="6858000"/>
  <p:notesSz cx="6858000" cy="9144000"/>
  <p:custDataLst>
    <p:tags r:id="rId5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罗 勇" initials="罗"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p:scale>
          <a:sx n="66" d="100"/>
          <a:sy n="66" d="100"/>
        </p:scale>
        <p:origin x="-1264" y="-108"/>
      </p:cViewPr>
      <p:guideLst>
        <p:guide orient="horz" pos="2160"/>
        <p:guide pos="2854"/>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0" Type="http://schemas.openxmlformats.org/officeDocument/2006/relationships/tags" Target="tags/tag3.xml"/><Relationship Id="rId5" Type="http://schemas.openxmlformats.org/officeDocument/2006/relationships/slide" Target="slides/slide3.xml"/><Relationship Id="rId49" Type="http://schemas.openxmlformats.org/officeDocument/2006/relationships/commentAuthors" Target="commentAuthors.xml"/><Relationship Id="rId48" Type="http://schemas.openxmlformats.org/officeDocument/2006/relationships/tableStyles" Target="tableStyles.xml"/><Relationship Id="rId47" Type="http://schemas.openxmlformats.org/officeDocument/2006/relationships/viewProps" Target="viewProps.xml"/><Relationship Id="rId46" Type="http://schemas.openxmlformats.org/officeDocument/2006/relationships/presProps" Target="presProps.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notesMaster" Target="notesMasters/notesMaster1.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4256D97-C121-4518-9166-38EE255D68C3}"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7D1B510-4A36-4140-9235-F13CF6735E84}"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p:txBody>
          <a:bodyPr/>
          <a:lstStyle/>
          <a:p>
            <a:fld id="{D045D3A4-1024-41ED-826A-EB4A1D76EFF9}" type="slidenum">
              <a:rPr lang="en-US" altLang="zh-CN"/>
            </a:fld>
            <a:endParaRPr lang="en-US" altLang="zh-CN"/>
          </a:p>
        </p:txBody>
      </p:sp>
      <p:sp>
        <p:nvSpPr>
          <p:cNvPr id="12290" name="幻灯片图像占位符 1"/>
          <p:cNvSpPr>
            <a:spLocks noGrp="1" noRot="1" noChangeAspect="1" noTextEdit="1"/>
          </p:cNvSpPr>
          <p:nvPr>
            <p:ph type="sldImg"/>
          </p:nvPr>
        </p:nvSpPr>
        <p:spPr/>
      </p:sp>
      <p:sp>
        <p:nvSpPr>
          <p:cNvPr id="12291" name="备注占位符 2"/>
          <p:cNvSpPr>
            <a:spLocks noGrp="1"/>
          </p:cNvSpPr>
          <p:nvPr>
            <p:ph type="body" idx="1"/>
          </p:nvPr>
        </p:nvSpPr>
        <p:spPr>
          <a:xfrm>
            <a:off x="914400" y="4343400"/>
            <a:ext cx="5029200" cy="4114800"/>
          </a:xfrm>
        </p:spPr>
        <p:txBody>
          <a:bodyPr/>
          <a:lstStyle/>
          <a:p>
            <a:endParaRPr lang="zh-CN" altLang="zh-CN"/>
          </a:p>
        </p:txBody>
      </p:sp>
      <p:sp>
        <p:nvSpPr>
          <p:cNvPr id="12292" name="灯片编号占位符 3"/>
          <p:cNvSpPr txBox="1">
            <a:spLocks noGrp="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a:fld id="{DEE69B9F-BF7C-46F3-91FD-D796A5F783A4}" type="slidenum">
              <a:rPr kumimoji="1" lang="en-US" altLang="zh-CN" sz="1200" u="sng">
                <a:latin typeface="Tahoma" panose="020B0604030504040204" pitchFamily="34" charset="0"/>
              </a:rPr>
            </a:fld>
            <a:endParaRPr kumimoji="1" lang="en-US" altLang="zh-CN" sz="1200" u="sng">
              <a:latin typeface="Tahoma" panose="020B060403050404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p:txBody>
          <a:bodyPr/>
          <a:lstStyle/>
          <a:p>
            <a:fld id="{FFDFAF38-FFCE-45E8-9CDF-959B6F05F72C}" type="slidenum">
              <a:rPr lang="en-US" altLang="zh-CN"/>
            </a:fld>
            <a:endParaRPr lang="en-US" altLang="zh-CN"/>
          </a:p>
        </p:txBody>
      </p:sp>
      <p:sp>
        <p:nvSpPr>
          <p:cNvPr id="20482" name="幻灯片图像占位符 1"/>
          <p:cNvSpPr>
            <a:spLocks noGrp="1" noRot="1" noChangeAspect="1" noTextEdit="1"/>
          </p:cNvSpPr>
          <p:nvPr>
            <p:ph type="sldImg"/>
          </p:nvPr>
        </p:nvSpPr>
        <p:spPr/>
      </p:sp>
      <p:sp>
        <p:nvSpPr>
          <p:cNvPr id="20483" name="备注占位符 2"/>
          <p:cNvSpPr>
            <a:spLocks noGrp="1"/>
          </p:cNvSpPr>
          <p:nvPr>
            <p:ph type="body" idx="1"/>
          </p:nvPr>
        </p:nvSpPr>
        <p:spPr>
          <a:xfrm>
            <a:off x="914400" y="4343400"/>
            <a:ext cx="5029200" cy="4114800"/>
          </a:xfrm>
        </p:spPr>
        <p:txBody>
          <a:bodyPr/>
          <a:lstStyle/>
          <a:p>
            <a:endParaRPr lang="zh-CN" altLang="zh-CN"/>
          </a:p>
        </p:txBody>
      </p:sp>
      <p:sp>
        <p:nvSpPr>
          <p:cNvPr id="20484" name="灯片编号占位符 3"/>
          <p:cNvSpPr txBox="1">
            <a:spLocks noGrp="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a:fld id="{27A19041-8EB6-4C52-A577-DD3910616EF6}" type="slidenum">
              <a:rPr kumimoji="1" lang="en-US" altLang="zh-CN" sz="1200" u="sng">
                <a:latin typeface="Tahoma" panose="020B0604030504040204" pitchFamily="34" charset="0"/>
              </a:rPr>
            </a:fld>
            <a:endParaRPr kumimoji="1" lang="en-US" altLang="zh-CN" sz="1200" u="sng">
              <a:latin typeface="Tahoma" panose="020B060403050404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p:txBody>
          <a:bodyPr/>
          <a:lstStyle/>
          <a:p>
            <a:fld id="{8F533543-D909-4140-877E-7E9C05F13288}" type="slidenum">
              <a:rPr lang="en-US" altLang="zh-CN"/>
            </a:fld>
            <a:endParaRPr lang="en-US" altLang="zh-CN"/>
          </a:p>
        </p:txBody>
      </p:sp>
      <p:sp>
        <p:nvSpPr>
          <p:cNvPr id="23554" name="幻灯片图像占位符 1"/>
          <p:cNvSpPr>
            <a:spLocks noGrp="1" noRot="1" noChangeAspect="1" noTextEdit="1"/>
          </p:cNvSpPr>
          <p:nvPr>
            <p:ph type="sldImg"/>
          </p:nvPr>
        </p:nvSpPr>
        <p:spPr/>
      </p:sp>
      <p:sp>
        <p:nvSpPr>
          <p:cNvPr id="23555" name="备注占位符 2"/>
          <p:cNvSpPr>
            <a:spLocks noGrp="1"/>
          </p:cNvSpPr>
          <p:nvPr>
            <p:ph type="body" idx="1"/>
          </p:nvPr>
        </p:nvSpPr>
        <p:spPr>
          <a:xfrm>
            <a:off x="914400" y="4343400"/>
            <a:ext cx="5029200" cy="4114800"/>
          </a:xfrm>
        </p:spPr>
        <p:txBody>
          <a:bodyPr/>
          <a:lstStyle/>
          <a:p>
            <a:endParaRPr lang="zh-CN" altLang="zh-CN"/>
          </a:p>
        </p:txBody>
      </p:sp>
      <p:sp>
        <p:nvSpPr>
          <p:cNvPr id="23556" name="灯片编号占位符 3"/>
          <p:cNvSpPr txBox="1">
            <a:spLocks noGrp="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a:fld id="{87011F2D-570E-4ADC-A1B9-AEB6265AE39F}" type="slidenum">
              <a:rPr kumimoji="1" lang="en-US" altLang="zh-CN" sz="1200" u="sng">
                <a:latin typeface="Tahoma" panose="020B0604030504040204" pitchFamily="34" charset="0"/>
              </a:rPr>
            </a:fld>
            <a:endParaRPr kumimoji="1" lang="en-US" altLang="zh-CN" sz="1200" u="sng">
              <a:latin typeface="Tahoma" panose="020B060403050404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p:txBody>
          <a:bodyPr/>
          <a:lstStyle/>
          <a:p>
            <a:fld id="{8F533543-D909-4140-877E-7E9C05F13288}" type="slidenum">
              <a:rPr lang="en-US" altLang="zh-CN"/>
            </a:fld>
            <a:endParaRPr lang="en-US" altLang="zh-CN"/>
          </a:p>
        </p:txBody>
      </p:sp>
      <p:sp>
        <p:nvSpPr>
          <p:cNvPr id="23554" name="幻灯片图像占位符 1"/>
          <p:cNvSpPr>
            <a:spLocks noGrp="1" noRot="1" noChangeAspect="1" noTextEdit="1"/>
          </p:cNvSpPr>
          <p:nvPr>
            <p:ph type="sldImg"/>
          </p:nvPr>
        </p:nvSpPr>
        <p:spPr/>
      </p:sp>
      <p:sp>
        <p:nvSpPr>
          <p:cNvPr id="23555" name="备注占位符 2"/>
          <p:cNvSpPr>
            <a:spLocks noGrp="1"/>
          </p:cNvSpPr>
          <p:nvPr>
            <p:ph type="body" idx="1"/>
          </p:nvPr>
        </p:nvSpPr>
        <p:spPr>
          <a:xfrm>
            <a:off x="914400" y="4343400"/>
            <a:ext cx="5029200" cy="4114800"/>
          </a:xfrm>
        </p:spPr>
        <p:txBody>
          <a:bodyPr/>
          <a:lstStyle/>
          <a:p>
            <a:endParaRPr lang="zh-CN" altLang="zh-CN"/>
          </a:p>
        </p:txBody>
      </p:sp>
      <p:sp>
        <p:nvSpPr>
          <p:cNvPr id="23556" name="灯片编号占位符 3"/>
          <p:cNvSpPr txBox="1">
            <a:spLocks noGrp="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a:fld id="{87011F2D-570E-4ADC-A1B9-AEB6265AE39F}" type="slidenum">
              <a:rPr kumimoji="1" lang="en-US" altLang="zh-CN" sz="1200" u="sng">
                <a:latin typeface="Tahoma" panose="020B0604030504040204" pitchFamily="34" charset="0"/>
              </a:rPr>
            </a:fld>
            <a:endParaRPr kumimoji="1" lang="en-US" altLang="zh-CN" sz="1200" u="sng">
              <a:latin typeface="Tahoma" panose="020B060403050404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7" name="标题 7"/>
          <p:cNvSpPr>
            <a:spLocks noGrp="1"/>
          </p:cNvSpPr>
          <p:nvPr>
            <p:ph type="ctrTitle"/>
          </p:nvPr>
        </p:nvSpPr>
        <p:spPr>
          <a:xfrm>
            <a:off x="1219200" y="3886200"/>
            <a:ext cx="6858000" cy="990600"/>
          </a:xfrm>
          <a:prstGeom prst="rect">
            <a:avLst/>
          </a:prstGeom>
        </p:spPr>
        <p:txBody>
          <a:bodyPr anchor="t" anchorCtr="0"/>
          <a:lstStyle>
            <a:lvl1pPr algn="r">
              <a:defRPr sz="3200">
                <a:solidFill>
                  <a:schemeClr val="tx1"/>
                </a:solidFill>
              </a:defRPr>
            </a:lvl1pPr>
          </a:lstStyle>
          <a:p>
            <a:r>
              <a:rPr kumimoji="0" lang="zh-CN" altLang="en-US" smtClean="0"/>
              <a:t>单击此处编辑母版标题样式</a:t>
            </a:r>
            <a:endParaRPr kumimoji="0" lang="en-US"/>
          </a:p>
        </p:txBody>
      </p:sp>
      <p:sp>
        <p:nvSpPr>
          <p:cNvPr id="8" name="副标题 8"/>
          <p:cNvSpPr>
            <a:spLocks noGrp="1"/>
          </p:cNvSpPr>
          <p:nvPr>
            <p:ph type="subTitle" idx="1"/>
          </p:nvPr>
        </p:nvSpPr>
        <p:spPr>
          <a:xfrm>
            <a:off x="1219200" y="5124450"/>
            <a:ext cx="6858000" cy="533400"/>
          </a:xfrm>
          <a:prstGeom prst="rect">
            <a:avLst/>
          </a:prstGeo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zh-CN" altLang="en-US" smtClean="0"/>
              <a:t>单击此处编辑母版副标题样式</a:t>
            </a:r>
            <a:endParaRPr kumimoji="0" lang="en-US"/>
          </a:p>
        </p:txBody>
      </p:sp>
      <p:sp>
        <p:nvSpPr>
          <p:cNvPr id="9" name="矩形 8"/>
          <p:cNvSpPr/>
          <p:nvPr userDrawn="1"/>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矩形 9"/>
          <p:cNvSpPr/>
          <p:nvPr userDrawn="1"/>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矩形 10"/>
          <p:cNvSpPr/>
          <p:nvPr userDrawn="1"/>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矩形 11"/>
          <p:cNvSpPr/>
          <p:nvPr userDrawn="1"/>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28759" y="365126"/>
            <a:ext cx="7888070" cy="1325563"/>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28759" y="1825625"/>
            <a:ext cx="7888070" cy="4351338"/>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a:xfrm>
            <a:off x="628759" y="6356351"/>
            <a:ext cx="2057757" cy="365125"/>
          </a:xfrm>
          <a:prstGeom prst="rect">
            <a:avLst/>
          </a:prstGeom>
        </p:spPr>
        <p:txBody>
          <a:bodyPr/>
          <a:lstStyle/>
          <a:p>
            <a:endParaRPr lang="zh-CN" altLang="en-US"/>
          </a:p>
        </p:txBody>
      </p:sp>
      <p:sp>
        <p:nvSpPr>
          <p:cNvPr id="5" name="页脚占位符 4"/>
          <p:cNvSpPr>
            <a:spLocks noGrp="1"/>
          </p:cNvSpPr>
          <p:nvPr>
            <p:ph type="ftr" sz="quarter" idx="11"/>
          </p:nvPr>
        </p:nvSpPr>
        <p:spPr>
          <a:xfrm>
            <a:off x="3029476" y="6356351"/>
            <a:ext cx="3086636" cy="365125"/>
          </a:xfrm>
          <a:prstGeom prst="rect">
            <a:avLst/>
          </a:prstGeom>
        </p:spPr>
        <p:txBody>
          <a:bodyPr/>
          <a:lstStyle/>
          <a:p>
            <a:r>
              <a:rPr lang="zh-CN" altLang="en-US"/>
              <a:t>浙江财经大学信智学院 陈琰宏</a:t>
            </a:r>
            <a:endParaRPr lang="zh-CN" altLang="en-US"/>
          </a:p>
        </p:txBody>
      </p:sp>
      <p:sp>
        <p:nvSpPr>
          <p:cNvPr id="6" name="灯片编号占位符 5"/>
          <p:cNvSpPr>
            <a:spLocks noGrp="1"/>
          </p:cNvSpPr>
          <p:nvPr>
            <p:ph type="sldNum" sz="quarter" idx="12"/>
          </p:nvPr>
        </p:nvSpPr>
        <p:spPr>
          <a:xfrm>
            <a:off x="6459072" y="6356351"/>
            <a:ext cx="2057757" cy="365125"/>
          </a:xfrm>
          <a:prstGeom prst="rect">
            <a:avLst/>
          </a:prstGeom>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4812" y="365125"/>
            <a:ext cx="1972017" cy="5811838"/>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28759" y="365125"/>
            <a:ext cx="5801732" cy="5811838"/>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a:xfrm>
            <a:off x="628759" y="6356351"/>
            <a:ext cx="2057757" cy="365125"/>
          </a:xfrm>
          <a:prstGeom prst="rect">
            <a:avLst/>
          </a:prstGeom>
        </p:spPr>
        <p:txBody>
          <a:bodyPr/>
          <a:lstStyle/>
          <a:p>
            <a:endParaRPr lang="zh-CN" altLang="en-US"/>
          </a:p>
        </p:txBody>
      </p:sp>
      <p:sp>
        <p:nvSpPr>
          <p:cNvPr id="5" name="页脚占位符 4"/>
          <p:cNvSpPr>
            <a:spLocks noGrp="1"/>
          </p:cNvSpPr>
          <p:nvPr>
            <p:ph type="ftr" sz="quarter" idx="11"/>
          </p:nvPr>
        </p:nvSpPr>
        <p:spPr>
          <a:xfrm>
            <a:off x="3029476" y="6356351"/>
            <a:ext cx="3086636" cy="365125"/>
          </a:xfrm>
          <a:prstGeom prst="rect">
            <a:avLst/>
          </a:prstGeom>
        </p:spPr>
        <p:txBody>
          <a:bodyPr/>
          <a:lstStyle/>
          <a:p>
            <a:r>
              <a:rPr lang="zh-CN" altLang="en-US"/>
              <a:t>浙江财经大学信智学院 陈琰宏</a:t>
            </a:r>
            <a:endParaRPr lang="zh-CN" altLang="en-US"/>
          </a:p>
        </p:txBody>
      </p:sp>
      <p:sp>
        <p:nvSpPr>
          <p:cNvPr id="6" name="灯片编号占位符 5"/>
          <p:cNvSpPr>
            <a:spLocks noGrp="1"/>
          </p:cNvSpPr>
          <p:nvPr>
            <p:ph type="sldNum" sz="quarter" idx="12"/>
          </p:nvPr>
        </p:nvSpPr>
        <p:spPr>
          <a:xfrm>
            <a:off x="6459072" y="6356351"/>
            <a:ext cx="2057757" cy="365125"/>
          </a:xfrm>
          <a:prstGeom prst="rect">
            <a:avLst/>
          </a:prstGeom>
        </p:spPr>
        <p:txBody>
          <a:bodyPr/>
          <a:lstStyle/>
          <a:p>
            <a:fld id="{565CE74E-AB26-4998-AD42-012C4C1AD076}"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标题，文本与内容">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sz="half" idx="1"/>
          </p:nvPr>
        </p:nvSpPr>
        <p:spPr>
          <a:xfrm>
            <a:off x="628737" y="1825625"/>
            <a:ext cx="3886740" cy="4351338"/>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内容占位符 3"/>
          <p:cNvSpPr>
            <a:spLocks noGrp="1"/>
          </p:cNvSpPr>
          <p:nvPr>
            <p:ph sz="half" idx="2"/>
          </p:nvPr>
        </p:nvSpPr>
        <p:spPr>
          <a:xfrm>
            <a:off x="4629793" y="1825625"/>
            <a:ext cx="3886740" cy="4351338"/>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9" name="Rectangle 4"/>
          <p:cNvSpPr>
            <a:spLocks noGrp="1"/>
          </p:cNvSpPr>
          <p:nvPr>
            <p:ph type="dt" sz="half" idx="12"/>
          </p:nvPr>
        </p:nvSpPr>
        <p:spPr>
          <a:xfrm>
            <a:off x="685895" y="6248400"/>
            <a:ext cx="1905265" cy="457200"/>
          </a:xfrm>
          <a:prstGeom prst="rect">
            <a:avLst/>
          </a:prstGeom>
          <a:noFill/>
          <a:ln w="9525">
            <a:noFill/>
            <a:mite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x-none" sz="1400" b="0" i="0" u="none" strike="noStrike" kern="1200" cap="none" spc="0" normalizeH="0" baseline="0" noProof="1">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10" name="Rectangle 5"/>
          <p:cNvSpPr>
            <a:spLocks noGrp="1"/>
          </p:cNvSpPr>
          <p:nvPr>
            <p:ph type="ftr" sz="quarter" idx="3"/>
          </p:nvPr>
        </p:nvSpPr>
        <p:spPr>
          <a:xfrm>
            <a:off x="3124634" y="6248400"/>
            <a:ext cx="2896002" cy="457200"/>
          </a:xfrm>
          <a:prstGeom prst="rect">
            <a:avLst/>
          </a:prstGeom>
          <a:noFill/>
          <a:ln w="9525">
            <a:noFill/>
            <a:mite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x-none" sz="1400" b="0" i="0" u="none" strike="noStrike" kern="1200" cap="none" spc="0" normalizeH="0" baseline="0" noProof="1">
                <a:ln>
                  <a:noFill/>
                </a:ln>
                <a:solidFill>
                  <a:schemeClr val="tx1"/>
                </a:solidFill>
                <a:effectLst/>
                <a:uLnTx/>
                <a:uFillTx/>
                <a:latin typeface="Times New Roman" panose="02020603050405020304" pitchFamily="18" charset="0"/>
                <a:ea typeface="宋体" panose="02010600030101010101" pitchFamily="2" charset="-122"/>
                <a:cs typeface="+mn-cs"/>
              </a:rPr>
              <a:t>浙江财经大学信智学院 陈琰宏</a:t>
            </a:r>
            <a:endParaRPr kumimoji="0" lang="en-US" altLang="x-none" sz="1400" b="0" i="0" u="none" strike="noStrike" kern="1200" cap="none" spc="0" normalizeH="0" baseline="0" noProof="1">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11" name="Rectangle 6"/>
          <p:cNvSpPr>
            <a:spLocks noGrp="1"/>
          </p:cNvSpPr>
          <p:nvPr>
            <p:ph type="sldNum" sz="quarter" idx="4"/>
          </p:nvPr>
        </p:nvSpPr>
        <p:spPr>
          <a:xfrm>
            <a:off x="6554110" y="6248400"/>
            <a:ext cx="1905265" cy="457200"/>
          </a:xfrm>
          <a:prstGeom prst="rect">
            <a:avLst/>
          </a:prstGeom>
          <a:noFill/>
          <a:ln w="9525">
            <a:noFill/>
            <a:mite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569DFB09-06DA-4D7B-B329-89A7B5D591DD}" type="slidenum">
              <a:rPr kumimoji="0" lang="en-US" altLang="x-none" sz="1400" b="0" i="0" u="none" strike="noStrike" kern="1200" cap="none" spc="0" normalizeH="0" baseline="0" noProof="1">
                <a:ln>
                  <a:noFill/>
                </a:ln>
                <a:solidFill>
                  <a:schemeClr val="tx1"/>
                </a:solidFill>
                <a:effectLst/>
                <a:uLnTx/>
                <a:uFillTx/>
                <a:latin typeface="Times New Roman" panose="02020603050405020304" pitchFamily="18" charset="0"/>
                <a:ea typeface="宋体" panose="02010600030101010101" pitchFamily="2" charset="-122"/>
                <a:cs typeface="+mn-ea"/>
              </a:rPr>
            </a:fld>
            <a:endParaRPr kumimoji="0" lang="en-US" altLang="x-none" sz="1400" b="0" i="0" u="none" strike="noStrike" kern="1200" cap="none" spc="0" normalizeH="0" baseline="0" noProof="1">
              <a:ln>
                <a:noFill/>
              </a:ln>
              <a:solidFill>
                <a:schemeClr val="tx1"/>
              </a:solidFill>
              <a:effectLst/>
              <a:uLnTx/>
              <a:uFillTx/>
              <a:latin typeface="Times New Roman" panose="02020603050405020304" pitchFamily="18" charset="0"/>
              <a:ea typeface="宋体" panose="02010600030101010101" pitchFamily="2" charset="-122"/>
              <a:cs typeface="+mn-ea"/>
            </a:endParaRPr>
          </a:p>
        </p:txBody>
      </p:sp>
    </p:spTree>
  </p:cSld>
  <p:clrMapOvr>
    <a:masterClrMapping/>
  </p:clrMapOvr>
  <p:transition>
    <p:strips dir="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28759" y="365126"/>
            <a:ext cx="7888070" cy="1325563"/>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628759" y="1825625"/>
            <a:ext cx="7888070" cy="4351338"/>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a:xfrm>
            <a:off x="628759" y="6356351"/>
            <a:ext cx="2057757" cy="365125"/>
          </a:xfrm>
          <a:prstGeom prst="rect">
            <a:avLst/>
          </a:prstGeom>
        </p:spPr>
        <p:txBody>
          <a:bodyPr/>
          <a:lstStyle/>
          <a:p>
            <a:endParaRPr lang="zh-CN" altLang="en-US"/>
          </a:p>
        </p:txBody>
      </p:sp>
      <p:sp>
        <p:nvSpPr>
          <p:cNvPr id="5" name="页脚占位符 4"/>
          <p:cNvSpPr>
            <a:spLocks noGrp="1"/>
          </p:cNvSpPr>
          <p:nvPr>
            <p:ph type="ftr" sz="quarter" idx="11"/>
          </p:nvPr>
        </p:nvSpPr>
        <p:spPr>
          <a:xfrm>
            <a:off x="3029476" y="6356351"/>
            <a:ext cx="3086636" cy="365125"/>
          </a:xfrm>
          <a:prstGeom prst="rect">
            <a:avLst/>
          </a:prstGeom>
        </p:spPr>
        <p:txBody>
          <a:bodyPr/>
          <a:lstStyle/>
          <a:p>
            <a:r>
              <a:rPr lang="zh-CN" altLang="en-US"/>
              <a:t>浙江财经大学信智学院 陈琰宏</a:t>
            </a:r>
            <a:endParaRPr lang="zh-CN" altLang="en-US"/>
          </a:p>
        </p:txBody>
      </p:sp>
      <p:sp>
        <p:nvSpPr>
          <p:cNvPr id="6" name="灯片编号占位符 5"/>
          <p:cNvSpPr>
            <a:spLocks noGrp="1"/>
          </p:cNvSpPr>
          <p:nvPr>
            <p:ph type="sldNum" sz="quarter" idx="12"/>
          </p:nvPr>
        </p:nvSpPr>
        <p:spPr>
          <a:xfrm>
            <a:off x="6459072" y="6356351"/>
            <a:ext cx="2057757" cy="365125"/>
          </a:xfrm>
          <a:prstGeom prst="rect">
            <a:avLst/>
          </a:prstGeom>
        </p:spPr>
        <p:txBody>
          <a:bodyPr/>
          <a:lstStyle/>
          <a:p>
            <a:fld id="{565CE74E-AB26-4998-AD42-012C4C1AD076}" type="slidenum">
              <a:rPr lang="zh-CN" altLang="en-US" smtClean="0"/>
            </a:fld>
            <a:endParaRPr lang="zh-CN" altLang="en-US"/>
          </a:p>
        </p:txBody>
      </p:sp>
      <p:pic>
        <p:nvPicPr>
          <p:cNvPr id="7" name="Picture 2" descr="C:\Users\Administrator\Desktop\b21c8701a18b87d6e9bbd88e060828381e30fda2.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976870" y="226060"/>
            <a:ext cx="923290" cy="88201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996" y="1709739"/>
            <a:ext cx="7888070" cy="2852737"/>
          </a:xfrm>
          <a:prstGeom prst="rect">
            <a:avLst/>
          </a:prstGeo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996" y="4589464"/>
            <a:ext cx="788807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a:xfrm>
            <a:off x="628759" y="6356351"/>
            <a:ext cx="2057757" cy="365125"/>
          </a:xfrm>
          <a:prstGeom prst="rect">
            <a:avLst/>
          </a:prstGeom>
        </p:spPr>
        <p:txBody>
          <a:bodyPr/>
          <a:lstStyle/>
          <a:p>
            <a:endParaRPr lang="zh-CN" altLang="en-US"/>
          </a:p>
        </p:txBody>
      </p:sp>
      <p:sp>
        <p:nvSpPr>
          <p:cNvPr id="5" name="页脚占位符 4"/>
          <p:cNvSpPr>
            <a:spLocks noGrp="1"/>
          </p:cNvSpPr>
          <p:nvPr>
            <p:ph type="ftr" sz="quarter" idx="11"/>
          </p:nvPr>
        </p:nvSpPr>
        <p:spPr>
          <a:xfrm>
            <a:off x="3029476" y="6356351"/>
            <a:ext cx="3086636" cy="365125"/>
          </a:xfrm>
          <a:prstGeom prst="rect">
            <a:avLst/>
          </a:prstGeom>
        </p:spPr>
        <p:txBody>
          <a:bodyPr/>
          <a:lstStyle/>
          <a:p>
            <a:r>
              <a:rPr lang="zh-CN" altLang="en-US"/>
              <a:t>浙江财经大学信智学院 陈琰宏</a:t>
            </a:r>
            <a:endParaRPr lang="zh-CN" altLang="en-US"/>
          </a:p>
        </p:txBody>
      </p:sp>
      <p:sp>
        <p:nvSpPr>
          <p:cNvPr id="6" name="灯片编号占位符 5"/>
          <p:cNvSpPr>
            <a:spLocks noGrp="1"/>
          </p:cNvSpPr>
          <p:nvPr>
            <p:ph type="sldNum" sz="quarter" idx="12"/>
          </p:nvPr>
        </p:nvSpPr>
        <p:spPr>
          <a:xfrm>
            <a:off x="6459072" y="6356351"/>
            <a:ext cx="2057757" cy="365125"/>
          </a:xfrm>
          <a:prstGeom prst="rect">
            <a:avLst/>
          </a:prstGeom>
        </p:spPr>
        <p:txBody>
          <a:bodyPr/>
          <a:lstStyle/>
          <a:p>
            <a:fld id="{565CE74E-AB26-4998-AD42-012C4C1AD076}"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28759" y="365126"/>
            <a:ext cx="7888070" cy="1325563"/>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28759" y="1825625"/>
            <a:ext cx="3886875" cy="4351338"/>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29954" y="1825625"/>
            <a:ext cx="3886875" cy="4351338"/>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a:xfrm>
            <a:off x="628759" y="6356351"/>
            <a:ext cx="2057757" cy="365125"/>
          </a:xfrm>
          <a:prstGeom prst="rect">
            <a:avLst/>
          </a:prstGeom>
        </p:spPr>
        <p:txBody>
          <a:bodyPr/>
          <a:lstStyle/>
          <a:p>
            <a:endParaRPr lang="zh-CN" altLang="en-US"/>
          </a:p>
        </p:txBody>
      </p:sp>
      <p:sp>
        <p:nvSpPr>
          <p:cNvPr id="6" name="页脚占位符 5"/>
          <p:cNvSpPr>
            <a:spLocks noGrp="1"/>
          </p:cNvSpPr>
          <p:nvPr>
            <p:ph type="ftr" sz="quarter" idx="11"/>
          </p:nvPr>
        </p:nvSpPr>
        <p:spPr>
          <a:xfrm>
            <a:off x="3029476" y="6356351"/>
            <a:ext cx="3086636" cy="365125"/>
          </a:xfrm>
          <a:prstGeom prst="rect">
            <a:avLst/>
          </a:prstGeom>
        </p:spPr>
        <p:txBody>
          <a:bodyPr/>
          <a:lstStyle/>
          <a:p>
            <a:r>
              <a:rPr lang="zh-CN" altLang="en-US"/>
              <a:t>浙江财经大学信智学院 陈琰宏</a:t>
            </a:r>
            <a:endParaRPr lang="zh-CN" altLang="en-US"/>
          </a:p>
        </p:txBody>
      </p:sp>
      <p:sp>
        <p:nvSpPr>
          <p:cNvPr id="7" name="灯片编号占位符 6"/>
          <p:cNvSpPr>
            <a:spLocks noGrp="1"/>
          </p:cNvSpPr>
          <p:nvPr>
            <p:ph type="sldNum" sz="quarter" idx="12"/>
          </p:nvPr>
        </p:nvSpPr>
        <p:spPr>
          <a:xfrm>
            <a:off x="6459072" y="6356351"/>
            <a:ext cx="2057757" cy="365125"/>
          </a:xfrm>
          <a:prstGeom prst="rect">
            <a:avLst/>
          </a:prstGeom>
        </p:spPr>
        <p:txBody>
          <a:bodyPr/>
          <a:lstStyle/>
          <a:p>
            <a:fld id="{565CE74E-AB26-4998-AD42-012C4C1AD076}"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950" y="365126"/>
            <a:ext cx="7888070" cy="1325563"/>
          </a:xfrm>
          <a:prstGeom prst="rect">
            <a:avLst/>
          </a:prstGeo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9951" y="1681163"/>
            <a:ext cx="3869012"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629951" y="2505075"/>
            <a:ext cx="3869012" cy="3684588"/>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29954" y="1681163"/>
            <a:ext cx="3888066"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29954" y="2505075"/>
            <a:ext cx="3888066" cy="3684588"/>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a:xfrm>
            <a:off x="628759" y="6356351"/>
            <a:ext cx="2057757" cy="365125"/>
          </a:xfrm>
          <a:prstGeom prst="rect">
            <a:avLst/>
          </a:prstGeom>
        </p:spPr>
        <p:txBody>
          <a:bodyPr/>
          <a:lstStyle/>
          <a:p>
            <a:endParaRPr lang="zh-CN" altLang="en-US"/>
          </a:p>
        </p:txBody>
      </p:sp>
      <p:sp>
        <p:nvSpPr>
          <p:cNvPr id="8" name="页脚占位符 7"/>
          <p:cNvSpPr>
            <a:spLocks noGrp="1"/>
          </p:cNvSpPr>
          <p:nvPr>
            <p:ph type="ftr" sz="quarter" idx="11"/>
          </p:nvPr>
        </p:nvSpPr>
        <p:spPr>
          <a:xfrm>
            <a:off x="3029476" y="6356351"/>
            <a:ext cx="3086636" cy="365125"/>
          </a:xfrm>
          <a:prstGeom prst="rect">
            <a:avLst/>
          </a:prstGeom>
        </p:spPr>
        <p:txBody>
          <a:bodyPr/>
          <a:lstStyle/>
          <a:p>
            <a:r>
              <a:rPr lang="zh-CN" altLang="en-US"/>
              <a:t>浙江财经大学信智学院 陈琰宏</a:t>
            </a:r>
            <a:endParaRPr lang="zh-CN" altLang="en-US"/>
          </a:p>
        </p:txBody>
      </p:sp>
      <p:sp>
        <p:nvSpPr>
          <p:cNvPr id="9" name="灯片编号占位符 8"/>
          <p:cNvSpPr>
            <a:spLocks noGrp="1"/>
          </p:cNvSpPr>
          <p:nvPr>
            <p:ph type="sldNum" sz="quarter" idx="12"/>
          </p:nvPr>
        </p:nvSpPr>
        <p:spPr>
          <a:xfrm>
            <a:off x="6459072" y="6356351"/>
            <a:ext cx="2057757" cy="365125"/>
          </a:xfrm>
          <a:prstGeom prst="rect">
            <a:avLst/>
          </a:prstGeom>
        </p:spPr>
        <p:txBody>
          <a:bodyPr/>
          <a:lstStyle/>
          <a:p>
            <a:fld id="{565CE74E-AB26-4998-AD42-012C4C1AD076}"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28759" y="365126"/>
            <a:ext cx="7888070" cy="1325563"/>
          </a:xfrm>
          <a:prstGeom prst="rect">
            <a:avLst/>
          </a:prstGeo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628759" y="6356351"/>
            <a:ext cx="2057757" cy="365125"/>
          </a:xfrm>
          <a:prstGeom prst="rect">
            <a:avLst/>
          </a:prstGeom>
        </p:spPr>
        <p:txBody>
          <a:bodyPr/>
          <a:lstStyle/>
          <a:p>
            <a:endParaRPr lang="zh-CN" altLang="en-US"/>
          </a:p>
        </p:txBody>
      </p:sp>
      <p:sp>
        <p:nvSpPr>
          <p:cNvPr id="4" name="页脚占位符 3"/>
          <p:cNvSpPr>
            <a:spLocks noGrp="1"/>
          </p:cNvSpPr>
          <p:nvPr>
            <p:ph type="ftr" sz="quarter" idx="11"/>
          </p:nvPr>
        </p:nvSpPr>
        <p:spPr>
          <a:xfrm>
            <a:off x="3029476" y="6356351"/>
            <a:ext cx="3086636" cy="365125"/>
          </a:xfrm>
          <a:prstGeom prst="rect">
            <a:avLst/>
          </a:prstGeom>
        </p:spPr>
        <p:txBody>
          <a:bodyPr/>
          <a:lstStyle/>
          <a:p>
            <a:r>
              <a:rPr lang="zh-CN" altLang="en-US"/>
              <a:t>浙江财经大学信智学院 陈琰宏</a:t>
            </a:r>
            <a:endParaRPr lang="zh-CN" altLang="en-US"/>
          </a:p>
        </p:txBody>
      </p:sp>
      <p:sp>
        <p:nvSpPr>
          <p:cNvPr id="5" name="灯片编号占位符 4"/>
          <p:cNvSpPr>
            <a:spLocks noGrp="1"/>
          </p:cNvSpPr>
          <p:nvPr>
            <p:ph type="sldNum" sz="quarter" idx="12"/>
          </p:nvPr>
        </p:nvSpPr>
        <p:spPr>
          <a:xfrm>
            <a:off x="6459072" y="6356351"/>
            <a:ext cx="2057757" cy="365125"/>
          </a:xfrm>
          <a:prstGeom prst="rect">
            <a:avLst/>
          </a:prstGeom>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28759" y="6356351"/>
            <a:ext cx="2057757" cy="365125"/>
          </a:xfrm>
          <a:prstGeom prst="rect">
            <a:avLst/>
          </a:prstGeom>
        </p:spPr>
        <p:txBody>
          <a:bodyPr/>
          <a:lstStyle/>
          <a:p>
            <a:endParaRPr lang="zh-CN" altLang="en-US"/>
          </a:p>
        </p:txBody>
      </p:sp>
      <p:sp>
        <p:nvSpPr>
          <p:cNvPr id="3" name="页脚占位符 2"/>
          <p:cNvSpPr>
            <a:spLocks noGrp="1"/>
          </p:cNvSpPr>
          <p:nvPr>
            <p:ph type="ftr" sz="quarter" idx="11"/>
          </p:nvPr>
        </p:nvSpPr>
        <p:spPr>
          <a:xfrm>
            <a:off x="3029476" y="6356351"/>
            <a:ext cx="3086636" cy="365125"/>
          </a:xfrm>
          <a:prstGeom prst="rect">
            <a:avLst/>
          </a:prstGeom>
        </p:spPr>
        <p:txBody>
          <a:bodyPr/>
          <a:lstStyle/>
          <a:p>
            <a:r>
              <a:rPr lang="zh-CN" altLang="en-US"/>
              <a:t>浙江财经大学信智学院 陈琰宏</a:t>
            </a:r>
            <a:endParaRPr lang="zh-CN" altLang="en-US"/>
          </a:p>
        </p:txBody>
      </p:sp>
      <p:sp>
        <p:nvSpPr>
          <p:cNvPr id="4" name="灯片编号占位符 3"/>
          <p:cNvSpPr>
            <a:spLocks noGrp="1"/>
          </p:cNvSpPr>
          <p:nvPr>
            <p:ph type="sldNum" sz="quarter" idx="12"/>
          </p:nvPr>
        </p:nvSpPr>
        <p:spPr>
          <a:xfrm>
            <a:off x="6459072" y="6356351"/>
            <a:ext cx="2057757" cy="365125"/>
          </a:xfrm>
          <a:prstGeom prst="rect">
            <a:avLst/>
          </a:prstGeom>
        </p:spPr>
        <p:txBody>
          <a:bodyPr/>
          <a:lstStyle/>
          <a:p>
            <a:fld id="{565CE74E-AB26-4998-AD42-012C4C1AD076}"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951" y="457200"/>
            <a:ext cx="2949690" cy="1600200"/>
          </a:xfrm>
          <a:prstGeom prst="rect">
            <a:avLst/>
          </a:prstGeo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8066" y="987426"/>
            <a:ext cx="4629954"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29951" y="2057400"/>
            <a:ext cx="2949690"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a:xfrm>
            <a:off x="628759" y="6356351"/>
            <a:ext cx="2057757" cy="365125"/>
          </a:xfrm>
          <a:prstGeom prst="rect">
            <a:avLst/>
          </a:prstGeom>
        </p:spPr>
        <p:txBody>
          <a:bodyPr/>
          <a:lstStyle/>
          <a:p>
            <a:endParaRPr lang="zh-CN" altLang="en-US"/>
          </a:p>
        </p:txBody>
      </p:sp>
      <p:sp>
        <p:nvSpPr>
          <p:cNvPr id="6" name="页脚占位符 5"/>
          <p:cNvSpPr>
            <a:spLocks noGrp="1"/>
          </p:cNvSpPr>
          <p:nvPr>
            <p:ph type="ftr" sz="quarter" idx="11"/>
          </p:nvPr>
        </p:nvSpPr>
        <p:spPr>
          <a:xfrm>
            <a:off x="3029476" y="6356351"/>
            <a:ext cx="3086636" cy="365125"/>
          </a:xfrm>
          <a:prstGeom prst="rect">
            <a:avLst/>
          </a:prstGeom>
        </p:spPr>
        <p:txBody>
          <a:bodyPr/>
          <a:lstStyle/>
          <a:p>
            <a:r>
              <a:rPr lang="zh-CN" altLang="en-US"/>
              <a:t>浙江财经大学信智学院 陈琰宏</a:t>
            </a:r>
            <a:endParaRPr lang="zh-CN" altLang="en-US"/>
          </a:p>
        </p:txBody>
      </p:sp>
      <p:sp>
        <p:nvSpPr>
          <p:cNvPr id="7" name="灯片编号占位符 6"/>
          <p:cNvSpPr>
            <a:spLocks noGrp="1"/>
          </p:cNvSpPr>
          <p:nvPr>
            <p:ph type="sldNum" sz="quarter" idx="12"/>
          </p:nvPr>
        </p:nvSpPr>
        <p:spPr>
          <a:xfrm>
            <a:off x="6459072" y="6356351"/>
            <a:ext cx="2057757" cy="365125"/>
          </a:xfrm>
          <a:prstGeom prst="rect">
            <a:avLst/>
          </a:prstGeom>
        </p:spPr>
        <p:txBody>
          <a:bodyPr/>
          <a:lstStyle/>
          <a:p>
            <a:fld id="{565CE74E-AB26-4998-AD42-012C4C1AD076}"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951" y="457200"/>
            <a:ext cx="2949690" cy="1600200"/>
          </a:xfrm>
          <a:prstGeom prst="rect">
            <a:avLst/>
          </a:prstGeo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8066" y="987426"/>
            <a:ext cx="4629954"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629951" y="2057400"/>
            <a:ext cx="2949690"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a:xfrm>
            <a:off x="628759" y="6356351"/>
            <a:ext cx="2057757" cy="365125"/>
          </a:xfrm>
          <a:prstGeom prst="rect">
            <a:avLst/>
          </a:prstGeom>
        </p:spPr>
        <p:txBody>
          <a:bodyPr/>
          <a:lstStyle/>
          <a:p>
            <a:endParaRPr lang="zh-CN" altLang="en-US"/>
          </a:p>
        </p:txBody>
      </p:sp>
      <p:sp>
        <p:nvSpPr>
          <p:cNvPr id="6" name="页脚占位符 5"/>
          <p:cNvSpPr>
            <a:spLocks noGrp="1"/>
          </p:cNvSpPr>
          <p:nvPr>
            <p:ph type="ftr" sz="quarter" idx="11"/>
          </p:nvPr>
        </p:nvSpPr>
        <p:spPr>
          <a:xfrm>
            <a:off x="3029476" y="6356351"/>
            <a:ext cx="3086636" cy="365125"/>
          </a:xfrm>
          <a:prstGeom prst="rect">
            <a:avLst/>
          </a:prstGeom>
        </p:spPr>
        <p:txBody>
          <a:bodyPr/>
          <a:lstStyle/>
          <a:p>
            <a:r>
              <a:rPr lang="zh-CN" altLang="en-US"/>
              <a:t>浙江财经大学信智学院 陈琰宏</a:t>
            </a:r>
            <a:endParaRPr lang="zh-CN" altLang="en-US"/>
          </a:p>
        </p:txBody>
      </p:sp>
      <p:sp>
        <p:nvSpPr>
          <p:cNvPr id="7" name="灯片编号占位符 6"/>
          <p:cNvSpPr>
            <a:spLocks noGrp="1"/>
          </p:cNvSpPr>
          <p:nvPr>
            <p:ph type="sldNum" sz="quarter" idx="12"/>
          </p:nvPr>
        </p:nvSpPr>
        <p:spPr>
          <a:xfrm>
            <a:off x="6459072" y="6356351"/>
            <a:ext cx="2057757" cy="365125"/>
          </a:xfrm>
          <a:prstGeom prst="rect">
            <a:avLst/>
          </a:prstGeom>
        </p:spPr>
        <p:txBody>
          <a:bodyPr/>
          <a:lstStyle/>
          <a:p>
            <a:fld id="{565CE74E-AB26-4998-AD42-012C4C1AD07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标题占位符 21"/>
          <p:cNvSpPr>
            <a:spLocks noGrp="1"/>
          </p:cNvSpPr>
          <p:nvPr>
            <p:ph type="title"/>
          </p:nvPr>
        </p:nvSpPr>
        <p:spPr>
          <a:xfrm>
            <a:off x="457200" y="152400"/>
            <a:ext cx="8229600" cy="990600"/>
          </a:xfrm>
          <a:prstGeom prst="rect">
            <a:avLst/>
          </a:prstGeom>
        </p:spPr>
        <p:txBody>
          <a:bodyPr vert="horz" anchor="b" anchorCtr="0">
            <a:normAutofit/>
          </a:bodyPr>
          <a:lstStyle/>
          <a:p>
            <a:r>
              <a:rPr kumimoji="0" lang="zh-CN" altLang="en-US" smtClean="0"/>
              <a:t>单击此处编辑母版标题样式</a:t>
            </a:r>
            <a:endParaRPr kumimoji="0" lang="en-US"/>
          </a:p>
        </p:txBody>
      </p:sp>
      <p:sp>
        <p:nvSpPr>
          <p:cNvPr id="8" name="文本占位符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zh-CN" altLang="en-US" smtClean="0"/>
              <a:t>单击此处编辑母版文本样式</a:t>
            </a:r>
            <a:endParaRPr kumimoji="0" lang="zh-CN" altLang="en-US" smtClean="0"/>
          </a:p>
          <a:p>
            <a:pPr lvl="1" eaLnBrk="1" latinLnBrk="0" hangingPunct="1"/>
            <a:r>
              <a:rPr kumimoji="0" lang="zh-CN" altLang="en-US" smtClean="0"/>
              <a:t>第二级</a:t>
            </a:r>
            <a:endParaRPr kumimoji="0" lang="zh-CN" altLang="en-US" smtClean="0"/>
          </a:p>
          <a:p>
            <a:pPr lvl="2" eaLnBrk="1" latinLnBrk="0" hangingPunct="1"/>
            <a:r>
              <a:rPr kumimoji="0" lang="zh-CN" altLang="en-US" smtClean="0"/>
              <a:t>第三级</a:t>
            </a:r>
            <a:endParaRPr kumimoji="0" lang="zh-CN" altLang="en-US" smtClean="0"/>
          </a:p>
          <a:p>
            <a:pPr lvl="3" eaLnBrk="1" latinLnBrk="0" hangingPunct="1"/>
            <a:r>
              <a:rPr kumimoji="0" lang="zh-CN" altLang="en-US" smtClean="0"/>
              <a:t>第四级</a:t>
            </a:r>
            <a:endParaRPr kumimoji="0" lang="zh-CN" altLang="en-US" smtClean="0"/>
          </a:p>
          <a:p>
            <a:pPr lvl="4" eaLnBrk="1" latinLnBrk="0" hangingPunct="1"/>
            <a:r>
              <a:rPr kumimoji="0" lang="zh-CN" altLang="en-US" smtClean="0"/>
              <a:t>第五级</a:t>
            </a:r>
            <a:endParaRPr kumimoji="0" lang="en-US"/>
          </a:p>
        </p:txBody>
      </p:sp>
      <p:sp>
        <p:nvSpPr>
          <p:cNvPr id="9" name="日期占位符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endParaRPr lang="zh-CN" altLang="en-US"/>
          </a:p>
        </p:txBody>
      </p:sp>
      <p:sp>
        <p:nvSpPr>
          <p:cNvPr id="10" name="页脚占位符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r>
              <a:rPr lang="zh-CN" altLang="en-US" dirty="0" smtClean="0"/>
              <a:t>浙江财经大学信智学院 陈琰宏</a:t>
            </a:r>
            <a:endParaRPr lang="zh-CN" altLang="en-US" dirty="0"/>
          </a:p>
        </p:txBody>
      </p:sp>
      <p:sp>
        <p:nvSpPr>
          <p:cNvPr id="11" name="灯片编号占位符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0C913308-F349-4B6D-A68A-DD1791B4A57B}" type="slidenum">
              <a:rPr lang="zh-CN" altLang="en-US" smtClean="0"/>
            </a:fld>
            <a:endParaRPr lang="zh-CN" altLang="en-US"/>
          </a:p>
        </p:txBody>
      </p:sp>
      <p:sp>
        <p:nvSpPr>
          <p:cNvPr id="12" name="直接连接符 11"/>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3" name="直接连接符 12"/>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4" name="等腰三角形 13"/>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id="1" dur="indefinite" restart="never" nodeType="tmRoot"/>
      </p:par>
    </p:tnLst>
  </p:timing>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7.png"/><Relationship Id="rId1" Type="http://schemas.openxmlformats.org/officeDocument/2006/relationships/tags" Target="../tags/tag1.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image" Target="../media/image11.png"/></Relationships>
</file>

<file path=ppt/slides/_rels/slide21.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7.xml"/><Relationship Id="rId2" Type="http://schemas.openxmlformats.org/officeDocument/2006/relationships/image" Target="../media/image12.png"/><Relationship Id="rId1" Type="http://schemas.openxmlformats.org/officeDocument/2006/relationships/image" Target="../media/image11.pn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3.pn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3.pn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3.pn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3.png"/></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4.png"/></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5.png"/></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5.png"/></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5.png"/></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6.png"/></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xml"/><Relationship Id="rId1" Type="http://schemas.openxmlformats.org/officeDocument/2006/relationships/image" Target="../media/image17.png"/></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7.png"/></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8.png"/></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9.png"/></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0.png"/></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0.png"/></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0.png"/></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2.png"/></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3.jpe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ctrTitle"/>
          </p:nvPr>
        </p:nvSpPr>
        <p:spPr>
          <a:xfrm>
            <a:off x="1114272" y="3736672"/>
            <a:ext cx="6912768" cy="1003279"/>
          </a:xfrm>
        </p:spPr>
        <p:txBody>
          <a:bodyPr>
            <a:noAutofit/>
          </a:bodyPr>
          <a:lstStyle/>
          <a:p>
            <a:pPr algn="ctr"/>
            <a:r>
              <a:rPr lang="zh-CN" altLang="en-US" sz="4400" b="1" dirty="0" smtClean="0">
                <a:latin typeface="宋体" panose="02010600030101010101" pitchFamily="2" charset="-122"/>
                <a:ea typeface="宋体" panose="02010600030101010101" pitchFamily="2" charset="-122"/>
              </a:rPr>
              <a:t>递推</a:t>
            </a:r>
            <a:endParaRPr lang="zh-CN" altLang="en-US" sz="4400" b="1" dirty="0" smtClean="0">
              <a:latin typeface="宋体" panose="02010600030101010101" pitchFamily="2" charset="-122"/>
              <a:ea typeface="宋体" panose="02010600030101010101" pitchFamily="2" charset="-122"/>
            </a:endParaRPr>
          </a:p>
        </p:txBody>
      </p:sp>
      <p:sp>
        <p:nvSpPr>
          <p:cNvPr id="5" name="副标题 2"/>
          <p:cNvSpPr>
            <a:spLocks noGrp="1"/>
          </p:cNvSpPr>
          <p:nvPr>
            <p:ph type="subTitle" idx="1"/>
          </p:nvPr>
        </p:nvSpPr>
        <p:spPr>
          <a:xfrm>
            <a:off x="1219200" y="5124450"/>
            <a:ext cx="6858000" cy="533400"/>
          </a:xfrm>
        </p:spPr>
        <p:txBody>
          <a:bodyPr>
            <a:normAutofit/>
          </a:bodyPr>
          <a:lstStyle/>
          <a:p>
            <a:pPr algn="ctr"/>
            <a:r>
              <a:rPr lang="en-US" altLang="zh-CN" sz="2800" dirty="0" smtClean="0"/>
              <a:t>                                   </a:t>
            </a:r>
            <a:r>
              <a:rPr lang="zh-CN" altLang="en-US" sz="2800" b="1" dirty="0" smtClean="0">
                <a:latin typeface="宋体" panose="02010600030101010101" pitchFamily="2" charset="-122"/>
                <a:ea typeface="宋体" panose="02010600030101010101" pitchFamily="2" charset="-122"/>
              </a:rPr>
              <a:t>信智学院  </a:t>
            </a:r>
            <a:r>
              <a:rPr lang="zh-CN" sz="2800" b="1" dirty="0">
                <a:latin typeface="宋体" panose="02010600030101010101" pitchFamily="2" charset="-122"/>
                <a:ea typeface="宋体" panose="02010600030101010101" pitchFamily="2" charset="-122"/>
              </a:rPr>
              <a:t>陈琰宏</a:t>
            </a:r>
            <a:endParaRPr lang="zh-CN" sz="2800" b="1" dirty="0">
              <a:latin typeface="宋体" panose="02010600030101010101" pitchFamily="2" charset="-122"/>
              <a:ea typeface="宋体" panose="02010600030101010101" pitchFamily="2" charset="-122"/>
            </a:endParaRPr>
          </a:p>
        </p:txBody>
      </p:sp>
      <p:pic>
        <p:nvPicPr>
          <p:cNvPr id="6" name="图片 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344" y="1124744"/>
            <a:ext cx="9144000" cy="1042416"/>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999" advTm="5181"/>
    </mc:Choice>
    <mc:Fallback>
      <p:transition spd="slow" advTm="5181"/>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451485" y="208915"/>
            <a:ext cx="5307013" cy="790575"/>
          </a:xfrm>
          <a:noFill/>
          <a:extLst>
            <a:ext uri="{91240B29-F687-4F45-9708-019B960494DF}">
              <a14:hiddenLine xmlns:a14="http://schemas.microsoft.com/office/drawing/2010/main" w="9525">
                <a:solidFill>
                  <a:schemeClr val="tx1"/>
                </a:solidFill>
                <a:prstDash val="solid"/>
                <a:miter lim="800000"/>
                <a:headEnd/>
                <a:tailEnd/>
              </a14:hiddenLine>
            </a:ext>
          </a:extLst>
        </p:spPr>
        <p:txBody>
          <a:bodyPr anchor="b"/>
          <a:lstStyle/>
          <a:p>
            <a:r>
              <a:rPr lang="zh-CN" altLang="en-US" sz="3600" dirty="0" smtClean="0">
                <a:solidFill>
                  <a:schemeClr val="accent5">
                    <a:lumMod val="75000"/>
                  </a:schemeClr>
                </a:solidFill>
              </a:rPr>
              <a:t>1.2 理解递推法</a:t>
            </a:r>
            <a:endParaRPr lang="zh-CN" altLang="en-US" sz="3600" dirty="0" smtClean="0">
              <a:solidFill>
                <a:schemeClr val="accent5">
                  <a:lumMod val="75000"/>
                </a:schemeClr>
              </a:solidFill>
            </a:endParaRPr>
          </a:p>
        </p:txBody>
      </p:sp>
      <p:sp>
        <p:nvSpPr>
          <p:cNvPr id="71683" name="Rectangle 3"/>
          <p:cNvSpPr>
            <a:spLocks noChangeArrowheads="1"/>
          </p:cNvSpPr>
          <p:nvPr/>
        </p:nvSpPr>
        <p:spPr bwMode="auto">
          <a:xfrm>
            <a:off x="381635" y="1655763"/>
            <a:ext cx="8367713" cy="378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indent="304800">
              <a:tabLst>
                <a:tab pos="685800" algn="l"/>
              </a:tabLst>
              <a:defRPr>
                <a:solidFill>
                  <a:schemeClr val="tx1"/>
                </a:solidFill>
                <a:latin typeface="Arial" panose="020B0604020202020204" pitchFamily="34" charset="0"/>
                <a:ea typeface="宋体" panose="02010600030101010101" pitchFamily="2" charset="-122"/>
              </a:defRPr>
            </a:lvl1pPr>
            <a:lvl2pPr>
              <a:tabLst>
                <a:tab pos="685800" algn="l"/>
              </a:tabLst>
              <a:defRPr>
                <a:solidFill>
                  <a:schemeClr val="tx1"/>
                </a:solidFill>
                <a:latin typeface="Arial" panose="020B0604020202020204" pitchFamily="34" charset="0"/>
                <a:ea typeface="宋体" panose="02010600030101010101" pitchFamily="2" charset="-122"/>
              </a:defRPr>
            </a:lvl2pPr>
            <a:lvl3pPr>
              <a:tabLst>
                <a:tab pos="685800" algn="l"/>
              </a:tabLst>
              <a:defRPr>
                <a:solidFill>
                  <a:schemeClr val="tx1"/>
                </a:solidFill>
                <a:latin typeface="Arial" panose="020B0604020202020204" pitchFamily="34" charset="0"/>
                <a:ea typeface="宋体" panose="02010600030101010101" pitchFamily="2" charset="-122"/>
              </a:defRPr>
            </a:lvl3pPr>
            <a:lvl4pPr>
              <a:tabLst>
                <a:tab pos="685800" algn="l"/>
              </a:tabLst>
              <a:defRPr>
                <a:solidFill>
                  <a:schemeClr val="tx1"/>
                </a:solidFill>
                <a:latin typeface="Arial" panose="020B0604020202020204" pitchFamily="34" charset="0"/>
                <a:ea typeface="宋体" panose="02010600030101010101" pitchFamily="2" charset="-122"/>
              </a:defRPr>
            </a:lvl4pPr>
            <a:lvl5pPr>
              <a:tabLst>
                <a:tab pos="685800" algn="l"/>
              </a:tabLst>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tabLst>
                <a:tab pos="685800" algn="l"/>
              </a:tabLst>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tabLst>
                <a:tab pos="685800" algn="l"/>
              </a:tabLst>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tabLst>
                <a:tab pos="685800" algn="l"/>
              </a:tabLst>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tabLst>
                <a:tab pos="685800" algn="l"/>
              </a:tabLst>
              <a:defRPr>
                <a:solidFill>
                  <a:schemeClr val="tx1"/>
                </a:solidFill>
                <a:latin typeface="Arial" panose="020B0604020202020204" pitchFamily="34" charset="0"/>
                <a:ea typeface="宋体" panose="02010600030101010101" pitchFamily="2" charset="-122"/>
              </a:defRPr>
            </a:lvl9pPr>
          </a:lstStyle>
          <a:p>
            <a:r>
              <a:rPr kumimoji="1" lang="en-US" altLang="zh-CN" sz="2400" b="1" dirty="0">
                <a:latin typeface="Times New Roman" panose="02020603050405020304" pitchFamily="18" charset="0"/>
              </a:rPr>
              <a:t>    </a:t>
            </a:r>
            <a:r>
              <a:rPr kumimoji="1" lang="zh-CN" altLang="en-US" sz="2400" b="1" dirty="0">
                <a:latin typeface="Times New Roman" panose="02020603050405020304" pitchFamily="18" charset="0"/>
              </a:rPr>
              <a:t>所谓递推，是指从已知的初始条件出发，依据某种递推关系，逐次推出所要求的各中间结果及最后结果。其中初始条件或是问题本身已经给定，或是通过对问题的分析与化简后确定。</a:t>
            </a:r>
            <a:endParaRPr kumimoji="1" lang="zh-CN" altLang="en-US" sz="2400" b="1" dirty="0">
              <a:latin typeface="Times New Roman" panose="02020603050405020304" pitchFamily="18" charset="0"/>
            </a:endParaRPr>
          </a:p>
          <a:p>
            <a:r>
              <a:rPr kumimoji="1" lang="zh-CN" altLang="en-US" sz="2400" b="1" dirty="0">
                <a:latin typeface="Times New Roman" panose="02020603050405020304" pitchFamily="18" charset="0"/>
              </a:rPr>
              <a:t>    可用递推算法求解的题目一般有以下二个特点：</a:t>
            </a:r>
            <a:endParaRPr kumimoji="1" lang="zh-CN" altLang="en-US" sz="2400" b="1" dirty="0">
              <a:latin typeface="Times New Roman" panose="02020603050405020304" pitchFamily="18" charset="0"/>
            </a:endParaRPr>
          </a:p>
          <a:p>
            <a:r>
              <a:rPr kumimoji="1" lang="zh-CN" altLang="en-US" sz="2400" b="1" dirty="0">
                <a:latin typeface="Times New Roman" panose="02020603050405020304" pitchFamily="18" charset="0"/>
              </a:rPr>
              <a:t>     </a:t>
            </a:r>
            <a:r>
              <a:rPr kumimoji="1" lang="en-US" altLang="zh-CN" sz="2400" b="1" dirty="0">
                <a:latin typeface="Times New Roman" panose="02020603050405020304" pitchFamily="18" charset="0"/>
              </a:rPr>
              <a:t>1</a:t>
            </a:r>
            <a:r>
              <a:rPr kumimoji="1" lang="zh-CN" altLang="en-US" sz="2400" b="1" dirty="0">
                <a:latin typeface="Times New Roman" panose="02020603050405020304" pitchFamily="18" charset="0"/>
              </a:rPr>
              <a:t>、问题可以</a:t>
            </a:r>
            <a:r>
              <a:rPr kumimoji="1" lang="zh-CN" altLang="en-US" sz="2400" b="1" dirty="0">
                <a:solidFill>
                  <a:srgbClr val="FF0000"/>
                </a:solidFill>
                <a:latin typeface="Times New Roman" panose="02020603050405020304" pitchFamily="18" charset="0"/>
              </a:rPr>
              <a:t>划分成多个状态</a:t>
            </a:r>
            <a:r>
              <a:rPr kumimoji="1" lang="zh-CN" altLang="en-US" sz="2400" b="1" dirty="0">
                <a:latin typeface="Times New Roman" panose="02020603050405020304" pitchFamily="18" charset="0"/>
              </a:rPr>
              <a:t>；</a:t>
            </a:r>
            <a:endParaRPr kumimoji="1" lang="zh-CN" altLang="en-US" sz="2400" b="1" dirty="0">
              <a:latin typeface="Times New Roman" panose="02020603050405020304" pitchFamily="18" charset="0"/>
            </a:endParaRPr>
          </a:p>
          <a:p>
            <a:r>
              <a:rPr kumimoji="1" lang="zh-CN" altLang="en-US" sz="2400" b="1" dirty="0">
                <a:latin typeface="Times New Roman" panose="02020603050405020304" pitchFamily="18" charset="0"/>
              </a:rPr>
              <a:t>     </a:t>
            </a:r>
            <a:r>
              <a:rPr kumimoji="1" lang="en-US" altLang="zh-CN" sz="2400" b="1" dirty="0">
                <a:latin typeface="Times New Roman" panose="02020603050405020304" pitchFamily="18" charset="0"/>
              </a:rPr>
              <a:t>2</a:t>
            </a:r>
            <a:r>
              <a:rPr kumimoji="1" lang="zh-CN" altLang="en-US" sz="2400" b="1" dirty="0">
                <a:latin typeface="Times New Roman" panose="02020603050405020304" pitchFamily="18" charset="0"/>
              </a:rPr>
              <a:t>、除初始状态外，其它各个状态都可以用</a:t>
            </a:r>
            <a:r>
              <a:rPr kumimoji="1" lang="zh-CN" altLang="en-US" sz="2400" b="1" dirty="0">
                <a:solidFill>
                  <a:srgbClr val="FF0000"/>
                </a:solidFill>
                <a:latin typeface="Times New Roman" panose="02020603050405020304" pitchFamily="18" charset="0"/>
              </a:rPr>
              <a:t>固定的递推关系式来表示</a:t>
            </a:r>
            <a:r>
              <a:rPr kumimoji="1" lang="zh-CN" altLang="en-US" sz="2400" b="1" dirty="0">
                <a:latin typeface="Times New Roman" panose="02020603050405020304" pitchFamily="18" charset="0"/>
              </a:rPr>
              <a:t>。</a:t>
            </a:r>
            <a:endParaRPr kumimoji="1" lang="zh-CN" altLang="en-US" sz="2400" b="1" dirty="0">
              <a:latin typeface="Times New Roman" panose="02020603050405020304" pitchFamily="18" charset="0"/>
            </a:endParaRPr>
          </a:p>
          <a:p>
            <a:r>
              <a:rPr kumimoji="1" lang="zh-CN" altLang="en-US" sz="2400" b="1" dirty="0">
                <a:latin typeface="Times New Roman" panose="02020603050405020304" pitchFamily="18" charset="0"/>
              </a:rPr>
              <a:t>    在我们实际解题中，题目不会直接给出递推关系式，而是需要通过分析各种状态，找出递推关系式。</a:t>
            </a:r>
            <a:endParaRPr kumimoji="1" lang="zh-CN" altLang="en-US" sz="2400" b="1" dirty="0">
              <a:latin typeface="Times New Roman" panose="02020603050405020304" pitchFamily="18" charset="0"/>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036"/>
          <p:cNvSpPr>
            <a:spLocks noGrp="1" noChangeArrowheads="1"/>
          </p:cNvSpPr>
          <p:nvPr>
            <p:ph type="title" idx="4294967295"/>
          </p:nvPr>
        </p:nvSpPr>
        <p:spPr>
          <a:xfrm>
            <a:off x="463868" y="190183"/>
            <a:ext cx="8210550" cy="935037"/>
          </a:xfrm>
        </p:spPr>
        <p:txBody>
          <a:bodyPr anchor="b"/>
          <a:lstStyle/>
          <a:p>
            <a:r>
              <a:rPr lang="zh-CN" altLang="en-US" sz="3600" dirty="0" smtClean="0">
                <a:solidFill>
                  <a:schemeClr val="accent5">
                    <a:lumMod val="75000"/>
                  </a:schemeClr>
                </a:solidFill>
              </a:rPr>
              <a:t>1.2 解决递推问题的一般步骤 </a:t>
            </a:r>
            <a:endParaRPr lang="zh-CN" altLang="en-US" sz="3600" dirty="0" smtClean="0">
              <a:solidFill>
                <a:schemeClr val="accent5">
                  <a:lumMod val="75000"/>
                </a:schemeClr>
              </a:solidFill>
            </a:endParaRPr>
          </a:p>
        </p:txBody>
      </p:sp>
      <p:sp>
        <p:nvSpPr>
          <p:cNvPr id="11267" name="Rectangle 1037"/>
          <p:cNvSpPr>
            <a:spLocks noGrp="1" noChangeArrowheads="1"/>
          </p:cNvSpPr>
          <p:nvPr>
            <p:ph type="body" idx="4294967295"/>
          </p:nvPr>
        </p:nvSpPr>
        <p:spPr>
          <a:xfrm>
            <a:off x="907582" y="1427764"/>
            <a:ext cx="7661275" cy="1806324"/>
          </a:xfrm>
        </p:spPr>
        <p:txBody>
          <a:bodyPr>
            <a:normAutofit/>
          </a:bodyPr>
          <a:lstStyle/>
          <a:p>
            <a:pPr>
              <a:lnSpc>
                <a:spcPct val="130000"/>
              </a:lnSpc>
              <a:buClr>
                <a:srgbClr val="000099"/>
              </a:buClr>
              <a:buFont typeface="Wingdings" panose="05000000000000000000" pitchFamily="2" charset="2"/>
              <a:buChar char="n"/>
            </a:pPr>
            <a:r>
              <a:rPr lang="en-US" altLang="zh-CN" sz="2400" b="1" dirty="0"/>
              <a:t> </a:t>
            </a:r>
            <a:r>
              <a:rPr lang="zh-CN" altLang="en-US" sz="2400" b="1" dirty="0"/>
              <a:t>建立递推关系式</a:t>
            </a:r>
            <a:endParaRPr lang="zh-CN" altLang="en-US" sz="2400" b="1" dirty="0"/>
          </a:p>
          <a:p>
            <a:pPr>
              <a:lnSpc>
                <a:spcPct val="130000"/>
              </a:lnSpc>
              <a:buClr>
                <a:srgbClr val="000099"/>
              </a:buClr>
              <a:buFont typeface="Wingdings" panose="05000000000000000000" pitchFamily="2" charset="2"/>
              <a:buChar char="n"/>
            </a:pPr>
            <a:r>
              <a:rPr lang="zh-CN" altLang="en-US" sz="2400" b="1" dirty="0"/>
              <a:t> 确定边界条件</a:t>
            </a:r>
            <a:endParaRPr lang="zh-CN" altLang="en-US" sz="2400" b="1" dirty="0"/>
          </a:p>
          <a:p>
            <a:pPr>
              <a:lnSpc>
                <a:spcPct val="130000"/>
              </a:lnSpc>
              <a:buClr>
                <a:srgbClr val="000099"/>
              </a:buClr>
              <a:buFont typeface="Wingdings" panose="05000000000000000000" pitchFamily="2" charset="2"/>
              <a:buChar char="n"/>
            </a:pPr>
            <a:r>
              <a:rPr lang="zh-CN" altLang="en-US" sz="2400" b="1" dirty="0"/>
              <a:t> 递推求解</a:t>
            </a:r>
            <a:r>
              <a:rPr lang="zh-CN" altLang="en-US" sz="2400" dirty="0"/>
              <a:t> </a:t>
            </a:r>
            <a:endParaRPr lang="zh-CN" altLang="en-US" sz="2400" dirty="0"/>
          </a:p>
        </p:txBody>
      </p:sp>
      <p:sp>
        <p:nvSpPr>
          <p:cNvPr id="5" name="Rectangle 2"/>
          <p:cNvSpPr txBox="1">
            <a:spLocks noChangeArrowheads="1"/>
          </p:cNvSpPr>
          <p:nvPr/>
        </p:nvSpPr>
        <p:spPr>
          <a:xfrm>
            <a:off x="889400" y="3349594"/>
            <a:ext cx="4741378" cy="955675"/>
          </a:xfrm>
          <a:prstGeom prst="rect">
            <a:avLst/>
          </a:prstGeom>
        </p:spPr>
        <p:txBody>
          <a:bodyPr vert="horz" anchor="b"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800" b="1" dirty="0">
                <a:solidFill>
                  <a:schemeClr val="accent5">
                    <a:lumMod val="75000"/>
                  </a:schemeClr>
                </a:solidFill>
              </a:rPr>
              <a:t>递推的两种形式</a:t>
            </a:r>
            <a:endParaRPr lang="zh-CN" altLang="en-US" sz="2800" b="1" dirty="0">
              <a:solidFill>
                <a:schemeClr val="accent5">
                  <a:lumMod val="75000"/>
                </a:schemeClr>
              </a:solidFill>
            </a:endParaRPr>
          </a:p>
        </p:txBody>
      </p:sp>
      <p:sp>
        <p:nvSpPr>
          <p:cNvPr id="3" name="矩形 2"/>
          <p:cNvSpPr/>
          <p:nvPr/>
        </p:nvSpPr>
        <p:spPr>
          <a:xfrm>
            <a:off x="1000213" y="4851753"/>
            <a:ext cx="2523448" cy="461665"/>
          </a:xfrm>
          <a:prstGeom prst="rect">
            <a:avLst/>
          </a:prstGeom>
        </p:spPr>
        <p:txBody>
          <a:bodyPr wrap="none">
            <a:spAutoFit/>
          </a:bodyPr>
          <a:lstStyle/>
          <a:p>
            <a:pPr algn="just">
              <a:spcBef>
                <a:spcPct val="20000"/>
              </a:spcBef>
              <a:buClr>
                <a:srgbClr val="000099"/>
              </a:buClr>
              <a:buSzPct val="80000"/>
              <a:buFont typeface="Wingdings" panose="05000000000000000000" pitchFamily="2" charset="2"/>
              <a:buChar char="n"/>
            </a:pPr>
            <a:r>
              <a:rPr kumimoji="1" lang="zh-CN" altLang="en-US" sz="2400" b="1" dirty="0">
                <a:latin typeface="Tahoma" panose="020B0604030504040204" pitchFamily="34" charset="0"/>
              </a:rPr>
              <a:t>顺推法和倒推法</a:t>
            </a:r>
            <a:endParaRPr kumimoji="1" lang="zh-CN" altLang="en-US" sz="2400" b="1" dirty="0">
              <a:latin typeface="Tahoma" panose="020B060403050404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ext Box 2"/>
          <p:cNvSpPr txBox="1">
            <a:spLocks noChangeArrowheads="1"/>
          </p:cNvSpPr>
          <p:nvPr/>
        </p:nvSpPr>
        <p:spPr bwMode="auto">
          <a:xfrm>
            <a:off x="611822" y="1323340"/>
            <a:ext cx="8137525"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en-US" sz="2400" dirty="0" smtClean="0">
                <a:latin typeface="宋体" panose="02010600030101010101" pitchFamily="2" charset="-122"/>
                <a:ea typeface="宋体" panose="02010600030101010101" pitchFamily="2" charset="-122"/>
              </a:rPr>
              <a:t>打印</a:t>
            </a:r>
            <a:r>
              <a:rPr lang="zh-CN" altLang="en-US" sz="2400" dirty="0">
                <a:latin typeface="宋体" panose="02010600030101010101" pitchFamily="2" charset="-122"/>
                <a:ea typeface="宋体" panose="02010600030101010101" pitchFamily="2" charset="-122"/>
              </a:rPr>
              <a:t>杨晖三角形的前</a:t>
            </a:r>
            <a:r>
              <a:rPr lang="en-US" altLang="zh-CN" sz="2400" dirty="0">
                <a:latin typeface="宋体" panose="02010600030101010101" pitchFamily="2" charset="-122"/>
                <a:ea typeface="宋体" panose="02010600030101010101" pitchFamily="2" charset="-122"/>
              </a:rPr>
              <a:t>10</a:t>
            </a:r>
            <a:r>
              <a:rPr lang="zh-CN" altLang="en-US" sz="2400" dirty="0">
                <a:latin typeface="宋体" panose="02010600030101010101" pitchFamily="2" charset="-122"/>
                <a:ea typeface="宋体" panose="02010600030101010101" pitchFamily="2" charset="-122"/>
              </a:rPr>
              <a:t>行。杨晖三角形的前</a:t>
            </a:r>
            <a:r>
              <a:rPr lang="en-US" altLang="zh-CN" sz="2400" dirty="0">
                <a:latin typeface="宋体" panose="02010600030101010101" pitchFamily="2" charset="-122"/>
                <a:ea typeface="宋体" panose="02010600030101010101" pitchFamily="2" charset="-122"/>
              </a:rPr>
              <a:t>5</a:t>
            </a:r>
            <a:r>
              <a:rPr lang="zh-CN" altLang="en-US" sz="2400" dirty="0">
                <a:latin typeface="宋体" panose="02010600030101010101" pitchFamily="2" charset="-122"/>
                <a:ea typeface="宋体" panose="02010600030101010101" pitchFamily="2" charset="-122"/>
              </a:rPr>
              <a:t>行如左下图所示。</a:t>
            </a:r>
            <a:endParaRPr lang="zh-CN" altLang="en-US" sz="2400" dirty="0">
              <a:latin typeface="宋体" panose="02010600030101010101" pitchFamily="2" charset="-122"/>
              <a:ea typeface="宋体" panose="02010600030101010101" pitchFamily="2" charset="-122"/>
            </a:endParaRPr>
          </a:p>
        </p:txBody>
      </p:sp>
      <p:pic>
        <p:nvPicPr>
          <p:cNvPr id="62467" name="Picture 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332548" y="2349501"/>
            <a:ext cx="1343275" cy="1429182"/>
          </a:xfrm>
          <a:prstGeom prst="rect">
            <a:avLst/>
          </a:prstGeom>
          <a:noFill/>
          <a:extLst>
            <a:ext uri="{909E8E84-426E-40DD-AFC4-6F175D3DCCD1}">
              <a14:hiddenFill xmlns:a14="http://schemas.microsoft.com/office/drawing/2010/main">
                <a:solidFill>
                  <a:srgbClr val="FFFFFF"/>
                </a:solidFill>
              </a14:hiddenFill>
            </a:ext>
          </a:extLst>
        </p:spPr>
      </p:pic>
      <p:pic>
        <p:nvPicPr>
          <p:cNvPr id="6246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82110" y="2276475"/>
            <a:ext cx="1324489" cy="1429251"/>
          </a:xfrm>
          <a:prstGeom prst="rect">
            <a:avLst/>
          </a:prstGeom>
          <a:noFill/>
          <a:extLst>
            <a:ext uri="{909E8E84-426E-40DD-AFC4-6F175D3DCCD1}">
              <a14:hiddenFill xmlns:a14="http://schemas.microsoft.com/office/drawing/2010/main">
                <a:solidFill>
                  <a:srgbClr val="FFFFFF"/>
                </a:solidFill>
              </a14:hiddenFill>
            </a:ext>
          </a:extLst>
        </p:spPr>
      </p:pic>
      <p:sp>
        <p:nvSpPr>
          <p:cNvPr id="62469" name="Text Box 5"/>
          <p:cNvSpPr txBox="1">
            <a:spLocks noChangeArrowheads="1"/>
          </p:cNvSpPr>
          <p:nvPr/>
        </p:nvSpPr>
        <p:spPr bwMode="auto">
          <a:xfrm>
            <a:off x="405715" y="4351755"/>
            <a:ext cx="8208962" cy="1261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sz="2800" dirty="0"/>
              <a:t>       </a:t>
            </a:r>
            <a:r>
              <a:rPr lang="zh-CN" altLang="en-US" sz="2400" dirty="0">
                <a:latin typeface="宋体" panose="02010600030101010101" pitchFamily="2" charset="-122"/>
                <a:ea typeface="宋体" panose="02010600030101010101" pitchFamily="2" charset="-122"/>
              </a:rPr>
              <a:t>问题分析：我们观察左上图不太容易找到规律，但如果将左上图转化为右上图就不难发现杨辉三角形其实就是一个二维表（数组）的下三角部分。</a:t>
            </a:r>
            <a:endParaRPr lang="zh-CN" altLang="en-US" sz="2400" dirty="0">
              <a:latin typeface="宋体" panose="02010600030101010101" pitchFamily="2" charset="-122"/>
              <a:ea typeface="宋体" panose="02010600030101010101" pitchFamily="2" charset="-122"/>
            </a:endParaRPr>
          </a:p>
        </p:txBody>
      </p:sp>
      <p:sp>
        <p:nvSpPr>
          <p:cNvPr id="2" name="文本框 1"/>
          <p:cNvSpPr txBox="1"/>
          <p:nvPr/>
        </p:nvSpPr>
        <p:spPr>
          <a:xfrm>
            <a:off x="193675" y="135890"/>
            <a:ext cx="4223385" cy="521970"/>
          </a:xfrm>
          <a:prstGeom prst="rect">
            <a:avLst/>
          </a:prstGeom>
          <a:noFill/>
        </p:spPr>
        <p:txBody>
          <a:bodyPr wrap="square" rtlCol="0" anchor="t">
            <a:spAutoFit/>
          </a:bodyPr>
          <a:lstStyle/>
          <a:p>
            <a:r>
              <a:rPr lang="en-US" altLang="zh-CN" sz="2800" b="1">
                <a:solidFill>
                  <a:schemeClr val="bg1"/>
                </a:solidFill>
              </a:rPr>
              <a:t>[</a:t>
            </a:r>
            <a:r>
              <a:rPr lang="zh-CN" altLang="en-US" sz="2800" b="1">
                <a:solidFill>
                  <a:schemeClr val="bg1"/>
                </a:solidFill>
              </a:rPr>
              <a:t>2046</a:t>
            </a:r>
            <a:r>
              <a:rPr lang="en-US" altLang="zh-CN" sz="2800" b="1">
                <a:solidFill>
                  <a:schemeClr val="bg1"/>
                </a:solidFill>
              </a:rPr>
              <a:t>]</a:t>
            </a:r>
            <a:r>
              <a:rPr lang="zh-CN" altLang="en-US" sz="2800" b="1">
                <a:solidFill>
                  <a:schemeClr val="bg1"/>
                </a:solidFill>
              </a:rPr>
              <a:t> 杨辉三角</a:t>
            </a:r>
            <a:endParaRPr lang="zh-CN" altLang="en-US" sz="2800" b="1">
              <a:solidFill>
                <a:schemeClr val="bg1"/>
              </a:solidFill>
            </a:endParaRPr>
          </a:p>
        </p:txBody>
      </p:sp>
      <p:sp>
        <p:nvSpPr>
          <p:cNvPr id="7" name="Rectangle 1036"/>
          <p:cNvSpPr>
            <a:spLocks noGrp="1" noChangeArrowheads="1"/>
          </p:cNvSpPr>
          <p:nvPr>
            <p:ph type="title" idx="4294967295"/>
          </p:nvPr>
        </p:nvSpPr>
        <p:spPr>
          <a:xfrm>
            <a:off x="463868" y="190183"/>
            <a:ext cx="8210550" cy="935037"/>
          </a:xfrm>
        </p:spPr>
        <p:txBody>
          <a:bodyPr anchor="b">
            <a:normAutofit/>
          </a:bodyPr>
          <a:lstStyle/>
          <a:p>
            <a:r>
              <a:rPr lang="en-US" altLang="zh-CN" sz="3200" b="1" dirty="0" smtClean="0">
                <a:solidFill>
                  <a:schemeClr val="accent5">
                    <a:lumMod val="75000"/>
                  </a:schemeClr>
                </a:solidFill>
              </a:rPr>
              <a:t>1.3.1 [2046]</a:t>
            </a:r>
            <a:r>
              <a:rPr lang="zh-CN" altLang="en-US" sz="3200" b="1" dirty="0" smtClean="0">
                <a:solidFill>
                  <a:schemeClr val="accent5">
                    <a:lumMod val="75000"/>
                  </a:schemeClr>
                </a:solidFill>
              </a:rPr>
              <a:t> 杨辉三角形</a:t>
            </a:r>
            <a:endParaRPr lang="zh-CN" altLang="en-US" sz="3200" b="1" dirty="0" smtClean="0">
              <a:solidFill>
                <a:schemeClr val="accent5">
                  <a:lumMod val="75000"/>
                </a:schemeClr>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2466"/>
                                        </p:tgtEl>
                                        <p:attrNameLst>
                                          <p:attrName>style.visibility</p:attrName>
                                        </p:attrNameLst>
                                      </p:cBhvr>
                                      <p:to>
                                        <p:strVal val="visible"/>
                                      </p:to>
                                    </p:set>
                                    <p:animEffect transition="in" filter="blinds(horizontal)">
                                      <p:cBhvr>
                                        <p:cTn id="7" dur="500"/>
                                        <p:tgtEl>
                                          <p:spTgt spid="6246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62467"/>
                                        </p:tgtEl>
                                        <p:attrNameLst>
                                          <p:attrName>style.visibility</p:attrName>
                                        </p:attrNameLst>
                                      </p:cBhvr>
                                      <p:to>
                                        <p:strVal val="visible"/>
                                      </p:to>
                                    </p:set>
                                    <p:animEffect transition="in" filter="box(in)">
                                      <p:cBhvr>
                                        <p:cTn id="12" dur="500"/>
                                        <p:tgtEl>
                                          <p:spTgt spid="62467"/>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2469"/>
                                        </p:tgtEl>
                                        <p:attrNameLst>
                                          <p:attrName>style.visibility</p:attrName>
                                        </p:attrNameLst>
                                      </p:cBhvr>
                                      <p:to>
                                        <p:strVal val="visible"/>
                                      </p:to>
                                    </p:set>
                                    <p:anim calcmode="lin" valueType="num">
                                      <p:cBhvr additive="base">
                                        <p:cTn id="17" dur="500" fill="hold"/>
                                        <p:tgtEl>
                                          <p:spTgt spid="62469"/>
                                        </p:tgtEl>
                                        <p:attrNameLst>
                                          <p:attrName>ppt_x</p:attrName>
                                        </p:attrNameLst>
                                      </p:cBhvr>
                                      <p:tavLst>
                                        <p:tav tm="0">
                                          <p:val>
                                            <p:strVal val="#ppt_x"/>
                                          </p:val>
                                        </p:tav>
                                        <p:tav tm="100000">
                                          <p:val>
                                            <p:strVal val="#ppt_x"/>
                                          </p:val>
                                        </p:tav>
                                      </p:tavLst>
                                    </p:anim>
                                    <p:anim calcmode="lin" valueType="num">
                                      <p:cBhvr additive="base">
                                        <p:cTn id="18" dur="500" fill="hold"/>
                                        <p:tgtEl>
                                          <p:spTgt spid="62469"/>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nodeType="clickEffect">
                                  <p:stCondLst>
                                    <p:cond delay="0"/>
                                  </p:stCondLst>
                                  <p:childTnLst>
                                    <p:set>
                                      <p:cBhvr>
                                        <p:cTn id="22" dur="1" fill="hold">
                                          <p:stCondLst>
                                            <p:cond delay="0"/>
                                          </p:stCondLst>
                                        </p:cTn>
                                        <p:tgtEl>
                                          <p:spTgt spid="62468"/>
                                        </p:tgtEl>
                                        <p:attrNameLst>
                                          <p:attrName>style.visibility</p:attrName>
                                        </p:attrNameLst>
                                      </p:cBhvr>
                                      <p:to>
                                        <p:strVal val="visible"/>
                                      </p:to>
                                    </p:set>
                                    <p:animEffect transition="in" filter="box(in)">
                                      <p:cBhvr>
                                        <p:cTn id="23" dur="500"/>
                                        <p:tgtEl>
                                          <p:spTgt spid="624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6" grpId="0" bldLvl="0" animBg="1"/>
      <p:bldP spid="62469"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custDataLst>
              <p:tags r:id="rId1"/>
            </p:custDataLst>
          </p:nvPr>
        </p:nvPicPr>
        <p:blipFill>
          <a:blip r:embed="rId2"/>
          <a:stretch>
            <a:fillRect/>
          </a:stretch>
        </p:blipFill>
        <p:spPr>
          <a:xfrm>
            <a:off x="474345" y="1181735"/>
            <a:ext cx="6033135" cy="5030470"/>
          </a:xfrm>
          <a:prstGeom prst="rect">
            <a:avLst/>
          </a:prstGeom>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ext Box 2"/>
          <p:cNvSpPr txBox="1">
            <a:spLocks noChangeArrowheads="1"/>
          </p:cNvSpPr>
          <p:nvPr/>
        </p:nvSpPr>
        <p:spPr bwMode="auto">
          <a:xfrm>
            <a:off x="611820" y="1581975"/>
            <a:ext cx="8137525"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en-US" sz="2400" dirty="0">
                <a:latin typeface="宋体" panose="02010600030101010101" pitchFamily="2" charset="-122"/>
                <a:ea typeface="宋体" panose="02010600030101010101" pitchFamily="2" charset="-122"/>
              </a:rPr>
              <a:t>有如下所示的数塔，要求从顶层走到底层，若每一步只能走到相邻的结点，则经过的结点的数字之和最大是多少？ </a:t>
            </a:r>
            <a:endParaRPr lang="zh-CN" altLang="en-US" sz="2400" b="1" dirty="0">
              <a:latin typeface="宋体" panose="02010600030101010101" pitchFamily="2" charset="-122"/>
              <a:ea typeface="宋体" panose="02010600030101010101" pitchFamily="2" charset="-122"/>
            </a:endParaRPr>
          </a:p>
        </p:txBody>
      </p:sp>
      <p:sp>
        <p:nvSpPr>
          <p:cNvPr id="6" name="Rectangle 1036"/>
          <p:cNvSpPr>
            <a:spLocks noGrp="1" noChangeArrowheads="1"/>
          </p:cNvSpPr>
          <p:nvPr>
            <p:ph type="title" idx="4294967295"/>
          </p:nvPr>
        </p:nvSpPr>
        <p:spPr>
          <a:xfrm>
            <a:off x="425367" y="555944"/>
            <a:ext cx="8210550" cy="550962"/>
          </a:xfrm>
        </p:spPr>
        <p:txBody>
          <a:bodyPr anchor="b">
            <a:normAutofit/>
          </a:bodyPr>
          <a:lstStyle/>
          <a:p>
            <a:r>
              <a:rPr lang="en-US" altLang="zh-CN" sz="3200" b="1" dirty="0" smtClean="0">
                <a:solidFill>
                  <a:schemeClr val="accent5">
                    <a:lumMod val="75000"/>
                  </a:schemeClr>
                </a:solidFill>
              </a:rPr>
              <a:t>1.3.2 [2997]</a:t>
            </a:r>
            <a:r>
              <a:rPr lang="zh-CN" altLang="en-US" sz="3200" b="1" dirty="0" smtClean="0">
                <a:solidFill>
                  <a:schemeClr val="accent5">
                    <a:lumMod val="75000"/>
                  </a:schemeClr>
                </a:solidFill>
              </a:rPr>
              <a:t> 数塔问题</a:t>
            </a:r>
            <a:endParaRPr lang="zh-CN" altLang="en-US" sz="3200" b="1" dirty="0" smtClean="0">
              <a:solidFill>
                <a:schemeClr val="accent5">
                  <a:lumMod val="75000"/>
                </a:schemeClr>
              </a:solidFill>
            </a:endParaRPr>
          </a:p>
        </p:txBody>
      </p:sp>
      <p:pic>
        <p:nvPicPr>
          <p:cNvPr id="25601" name="Picture 1"/>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557755" y="2702126"/>
            <a:ext cx="5844072" cy="30261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057400" y="1377315"/>
            <a:ext cx="6413500" cy="3321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矩形 2"/>
          <p:cNvSpPr/>
          <p:nvPr/>
        </p:nvSpPr>
        <p:spPr>
          <a:xfrm>
            <a:off x="2766060" y="3538220"/>
            <a:ext cx="837565" cy="4095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2400" b="1" dirty="0" smtClean="0">
                <a:solidFill>
                  <a:srgbClr val="C00000"/>
                </a:solidFill>
              </a:rPr>
              <a:t>21</a:t>
            </a:r>
            <a:endParaRPr lang="zh-CN" altLang="en-US" sz="2400" b="1" dirty="0">
              <a:solidFill>
                <a:srgbClr val="C00000"/>
              </a:solidFill>
            </a:endParaRPr>
          </a:p>
        </p:txBody>
      </p:sp>
      <p:sp>
        <p:nvSpPr>
          <p:cNvPr id="7" name="矩形 6"/>
          <p:cNvSpPr/>
          <p:nvPr/>
        </p:nvSpPr>
        <p:spPr>
          <a:xfrm>
            <a:off x="4146550" y="3538220"/>
            <a:ext cx="837565" cy="4095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2400" b="1" dirty="0" smtClean="0">
                <a:solidFill>
                  <a:srgbClr val="C00000"/>
                </a:solidFill>
              </a:rPr>
              <a:t>28</a:t>
            </a:r>
            <a:endParaRPr lang="zh-CN" altLang="en-US" sz="2400" b="1" dirty="0">
              <a:solidFill>
                <a:srgbClr val="C00000"/>
              </a:solidFill>
            </a:endParaRPr>
          </a:p>
        </p:txBody>
      </p:sp>
      <p:sp>
        <p:nvSpPr>
          <p:cNvPr id="8" name="矩形 7"/>
          <p:cNvSpPr/>
          <p:nvPr/>
        </p:nvSpPr>
        <p:spPr>
          <a:xfrm>
            <a:off x="5584190" y="3538220"/>
            <a:ext cx="837565" cy="4095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2400" b="1" dirty="0" smtClean="0">
                <a:solidFill>
                  <a:srgbClr val="C00000"/>
                </a:solidFill>
              </a:rPr>
              <a:t>19</a:t>
            </a:r>
            <a:endParaRPr lang="zh-CN" altLang="en-US" sz="2400" b="1" dirty="0">
              <a:solidFill>
                <a:srgbClr val="C00000"/>
              </a:solidFill>
            </a:endParaRPr>
          </a:p>
        </p:txBody>
      </p:sp>
      <p:sp>
        <p:nvSpPr>
          <p:cNvPr id="9" name="矩形 8"/>
          <p:cNvSpPr/>
          <p:nvPr/>
        </p:nvSpPr>
        <p:spPr>
          <a:xfrm>
            <a:off x="6957695" y="3538220"/>
            <a:ext cx="837565" cy="4095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2400" b="1" dirty="0" smtClean="0">
                <a:solidFill>
                  <a:srgbClr val="C00000"/>
                </a:solidFill>
              </a:rPr>
              <a:t>21</a:t>
            </a:r>
            <a:endParaRPr lang="zh-CN" altLang="en-US" sz="2400" b="1" dirty="0">
              <a:solidFill>
                <a:srgbClr val="C00000"/>
              </a:solidFill>
            </a:endParaRPr>
          </a:p>
        </p:txBody>
      </p:sp>
      <p:sp>
        <p:nvSpPr>
          <p:cNvPr id="10" name="矩形 9"/>
          <p:cNvSpPr/>
          <p:nvPr/>
        </p:nvSpPr>
        <p:spPr>
          <a:xfrm>
            <a:off x="3436620" y="2846070"/>
            <a:ext cx="837565" cy="4095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2400" b="1" dirty="0" smtClean="0">
                <a:solidFill>
                  <a:srgbClr val="C00000"/>
                </a:solidFill>
              </a:rPr>
              <a:t>38</a:t>
            </a:r>
            <a:endParaRPr lang="zh-CN" altLang="en-US" sz="2400" b="1" dirty="0">
              <a:solidFill>
                <a:srgbClr val="C00000"/>
              </a:solidFill>
            </a:endParaRPr>
          </a:p>
        </p:txBody>
      </p:sp>
      <p:sp>
        <p:nvSpPr>
          <p:cNvPr id="11" name="矩形 10"/>
          <p:cNvSpPr/>
          <p:nvPr/>
        </p:nvSpPr>
        <p:spPr>
          <a:xfrm>
            <a:off x="4778375" y="2846070"/>
            <a:ext cx="837565" cy="4095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2400" b="1" dirty="0" smtClean="0">
                <a:solidFill>
                  <a:srgbClr val="C00000"/>
                </a:solidFill>
              </a:rPr>
              <a:t>34</a:t>
            </a:r>
            <a:endParaRPr lang="zh-CN" altLang="en-US" sz="2400" b="1" dirty="0">
              <a:solidFill>
                <a:srgbClr val="C00000"/>
              </a:solidFill>
            </a:endParaRPr>
          </a:p>
        </p:txBody>
      </p:sp>
      <p:sp>
        <p:nvSpPr>
          <p:cNvPr id="12" name="矩形 11"/>
          <p:cNvSpPr/>
          <p:nvPr/>
        </p:nvSpPr>
        <p:spPr>
          <a:xfrm>
            <a:off x="6314440" y="2833370"/>
            <a:ext cx="837565" cy="4095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2400" b="1" dirty="0">
                <a:solidFill>
                  <a:srgbClr val="C00000"/>
                </a:solidFill>
              </a:rPr>
              <a:t>2</a:t>
            </a:r>
            <a:r>
              <a:rPr lang="en-US" altLang="zh-CN" sz="2400" b="1" dirty="0" smtClean="0">
                <a:solidFill>
                  <a:srgbClr val="C00000"/>
                </a:solidFill>
              </a:rPr>
              <a:t>9</a:t>
            </a:r>
            <a:endParaRPr lang="zh-CN" altLang="en-US" sz="2400" b="1" dirty="0">
              <a:solidFill>
                <a:srgbClr val="C00000"/>
              </a:solidFill>
            </a:endParaRPr>
          </a:p>
        </p:txBody>
      </p:sp>
      <p:sp>
        <p:nvSpPr>
          <p:cNvPr id="13" name="矩形 12"/>
          <p:cNvSpPr/>
          <p:nvPr/>
        </p:nvSpPr>
        <p:spPr>
          <a:xfrm>
            <a:off x="4048125" y="2136140"/>
            <a:ext cx="837565" cy="4095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2400" b="1" dirty="0" smtClean="0">
                <a:solidFill>
                  <a:srgbClr val="C00000"/>
                </a:solidFill>
              </a:rPr>
              <a:t>50</a:t>
            </a:r>
            <a:endParaRPr lang="zh-CN" altLang="en-US" sz="2400" b="1" dirty="0">
              <a:solidFill>
                <a:srgbClr val="C00000"/>
              </a:solidFill>
            </a:endParaRPr>
          </a:p>
        </p:txBody>
      </p:sp>
      <p:sp>
        <p:nvSpPr>
          <p:cNvPr id="14" name="矩形 13"/>
          <p:cNvSpPr/>
          <p:nvPr/>
        </p:nvSpPr>
        <p:spPr>
          <a:xfrm>
            <a:off x="5565775" y="2136140"/>
            <a:ext cx="837565" cy="4095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2400" b="1" dirty="0" smtClean="0">
                <a:solidFill>
                  <a:srgbClr val="C00000"/>
                </a:solidFill>
              </a:rPr>
              <a:t>49</a:t>
            </a:r>
            <a:endParaRPr lang="zh-CN" altLang="en-US" sz="2400" b="1" dirty="0">
              <a:solidFill>
                <a:srgbClr val="C00000"/>
              </a:solidFill>
            </a:endParaRPr>
          </a:p>
        </p:txBody>
      </p:sp>
      <p:sp>
        <p:nvSpPr>
          <p:cNvPr id="15" name="矩形 14"/>
          <p:cNvSpPr/>
          <p:nvPr/>
        </p:nvSpPr>
        <p:spPr>
          <a:xfrm>
            <a:off x="4845685" y="1421765"/>
            <a:ext cx="837565" cy="4095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2400" b="1" dirty="0" smtClean="0">
                <a:solidFill>
                  <a:srgbClr val="C00000"/>
                </a:solidFill>
              </a:rPr>
              <a:t>59</a:t>
            </a:r>
            <a:endParaRPr lang="zh-CN" altLang="en-US" sz="2400" b="1" dirty="0">
              <a:solidFill>
                <a:srgbClr val="C00000"/>
              </a:solidFill>
            </a:endParaRPr>
          </a:p>
        </p:txBody>
      </p:sp>
      <p:sp>
        <p:nvSpPr>
          <p:cNvPr id="5" name="矩形 4"/>
          <p:cNvSpPr/>
          <p:nvPr/>
        </p:nvSpPr>
        <p:spPr>
          <a:xfrm>
            <a:off x="800100" y="1395730"/>
            <a:ext cx="1021715" cy="461645"/>
          </a:xfrm>
          <a:prstGeom prst="rect">
            <a:avLst/>
          </a:prstGeom>
        </p:spPr>
        <p:txBody>
          <a:bodyPr wrap="none">
            <a:spAutoFit/>
          </a:bodyPr>
          <a:lstStyle/>
          <a:p>
            <a:r>
              <a:rPr lang="en-US" altLang="zh-CN" sz="2400" dirty="0" smtClean="0"/>
              <a:t>a[1][1]</a:t>
            </a:r>
            <a:endParaRPr lang="zh-CN" altLang="en-US" sz="2400" dirty="0"/>
          </a:p>
        </p:txBody>
      </p:sp>
      <p:sp>
        <p:nvSpPr>
          <p:cNvPr id="19" name="矩形 18"/>
          <p:cNvSpPr/>
          <p:nvPr/>
        </p:nvSpPr>
        <p:spPr>
          <a:xfrm>
            <a:off x="782320" y="2159000"/>
            <a:ext cx="939800" cy="461645"/>
          </a:xfrm>
          <a:prstGeom prst="rect">
            <a:avLst/>
          </a:prstGeom>
        </p:spPr>
        <p:txBody>
          <a:bodyPr wrap="none">
            <a:spAutoFit/>
          </a:bodyPr>
          <a:lstStyle/>
          <a:p>
            <a:r>
              <a:rPr lang="en-US" altLang="zh-CN" sz="2400" dirty="0" smtClean="0"/>
              <a:t>a[2][j]</a:t>
            </a:r>
            <a:endParaRPr lang="zh-CN" altLang="en-US" sz="2400" dirty="0"/>
          </a:p>
        </p:txBody>
      </p:sp>
      <p:sp>
        <p:nvSpPr>
          <p:cNvPr id="20" name="矩形 19"/>
          <p:cNvSpPr/>
          <p:nvPr/>
        </p:nvSpPr>
        <p:spPr>
          <a:xfrm>
            <a:off x="824230" y="2854960"/>
            <a:ext cx="939800" cy="461645"/>
          </a:xfrm>
          <a:prstGeom prst="rect">
            <a:avLst/>
          </a:prstGeom>
        </p:spPr>
        <p:txBody>
          <a:bodyPr wrap="none">
            <a:spAutoFit/>
          </a:bodyPr>
          <a:lstStyle/>
          <a:p>
            <a:r>
              <a:rPr lang="en-US" altLang="zh-CN" sz="2400" dirty="0" smtClean="0"/>
              <a:t>a[3][j]</a:t>
            </a:r>
            <a:endParaRPr lang="zh-CN" altLang="en-US" sz="2400" dirty="0"/>
          </a:p>
        </p:txBody>
      </p:sp>
      <p:sp>
        <p:nvSpPr>
          <p:cNvPr id="21" name="矩形 20"/>
          <p:cNvSpPr/>
          <p:nvPr/>
        </p:nvSpPr>
        <p:spPr>
          <a:xfrm>
            <a:off x="782955" y="3470275"/>
            <a:ext cx="939800" cy="461645"/>
          </a:xfrm>
          <a:prstGeom prst="rect">
            <a:avLst/>
          </a:prstGeom>
        </p:spPr>
        <p:txBody>
          <a:bodyPr wrap="none">
            <a:spAutoFit/>
          </a:bodyPr>
          <a:lstStyle/>
          <a:p>
            <a:r>
              <a:rPr lang="en-US" altLang="zh-CN" sz="2400" dirty="0" smtClean="0"/>
              <a:t>a[4][j]</a:t>
            </a:r>
            <a:endParaRPr lang="zh-CN" altLang="en-US" sz="2400" dirty="0"/>
          </a:p>
        </p:txBody>
      </p:sp>
      <p:sp>
        <p:nvSpPr>
          <p:cNvPr id="22" name="矩形 21"/>
          <p:cNvSpPr/>
          <p:nvPr/>
        </p:nvSpPr>
        <p:spPr>
          <a:xfrm>
            <a:off x="782955" y="4117975"/>
            <a:ext cx="939800" cy="461645"/>
          </a:xfrm>
          <a:prstGeom prst="rect">
            <a:avLst/>
          </a:prstGeom>
        </p:spPr>
        <p:txBody>
          <a:bodyPr wrap="none">
            <a:spAutoFit/>
          </a:bodyPr>
          <a:lstStyle/>
          <a:p>
            <a:r>
              <a:rPr lang="en-US" altLang="zh-CN" sz="2400" dirty="0" smtClean="0"/>
              <a:t>a[5][j]</a:t>
            </a:r>
            <a:endParaRPr lang="zh-CN" altLang="en-US" sz="2400" dirty="0"/>
          </a:p>
        </p:txBody>
      </p:sp>
      <p:sp>
        <p:nvSpPr>
          <p:cNvPr id="6" name="矩形 5"/>
          <p:cNvSpPr/>
          <p:nvPr/>
        </p:nvSpPr>
        <p:spPr>
          <a:xfrm>
            <a:off x="226406" y="0"/>
            <a:ext cx="2987675" cy="583565"/>
          </a:xfrm>
          <a:prstGeom prst="rect">
            <a:avLst/>
          </a:prstGeom>
        </p:spPr>
        <p:txBody>
          <a:bodyPr wrap="none">
            <a:spAutoFit/>
          </a:bodyPr>
          <a:lstStyle/>
          <a:p>
            <a:r>
              <a:rPr lang="en-US" altLang="zh-CN" sz="3200" b="1" dirty="0">
                <a:solidFill>
                  <a:schemeClr val="bg1"/>
                </a:solidFill>
              </a:rPr>
              <a:t>[2997] </a:t>
            </a:r>
            <a:r>
              <a:rPr lang="zh-CN" altLang="en-US" sz="3200" b="1" dirty="0">
                <a:solidFill>
                  <a:schemeClr val="bg1"/>
                </a:solidFill>
              </a:rPr>
              <a:t>数塔</a:t>
            </a:r>
            <a:r>
              <a:rPr lang="zh-CN" altLang="en-US" sz="3200" b="1" dirty="0" smtClean="0">
                <a:solidFill>
                  <a:schemeClr val="bg1"/>
                </a:solidFill>
              </a:rPr>
              <a:t>问题</a:t>
            </a:r>
            <a:endParaRPr lang="zh-CN" altLang="en-US" sz="3200" b="1" dirty="0" smtClean="0">
              <a:solidFill>
                <a:schemeClr val="bg1"/>
              </a:solidFill>
            </a:endParaRPr>
          </a:p>
        </p:txBody>
      </p:sp>
      <p:sp>
        <p:nvSpPr>
          <p:cNvPr id="23" name="Rectangle 1036"/>
          <p:cNvSpPr>
            <a:spLocks noGrp="1" noChangeArrowheads="1"/>
          </p:cNvSpPr>
          <p:nvPr>
            <p:ph type="title" idx="4294967295"/>
          </p:nvPr>
        </p:nvSpPr>
        <p:spPr>
          <a:xfrm>
            <a:off x="425367" y="555944"/>
            <a:ext cx="8210550" cy="550962"/>
          </a:xfrm>
        </p:spPr>
        <p:txBody>
          <a:bodyPr anchor="b">
            <a:normAutofit/>
          </a:bodyPr>
          <a:lstStyle/>
          <a:p>
            <a:r>
              <a:rPr lang="en-US" altLang="zh-CN" sz="3200" b="1" dirty="0" smtClean="0">
                <a:solidFill>
                  <a:schemeClr val="accent5">
                    <a:lumMod val="75000"/>
                  </a:schemeClr>
                </a:solidFill>
              </a:rPr>
              <a:t>1.3.2 [2997]</a:t>
            </a:r>
            <a:r>
              <a:rPr lang="zh-CN" altLang="en-US" sz="3200" b="1" dirty="0" smtClean="0">
                <a:solidFill>
                  <a:schemeClr val="accent5">
                    <a:lumMod val="75000"/>
                  </a:schemeClr>
                </a:solidFill>
              </a:rPr>
              <a:t> 数塔问题</a:t>
            </a:r>
            <a:endParaRPr lang="zh-CN" altLang="en-US" sz="3200" b="1" dirty="0" smtClean="0">
              <a:solidFill>
                <a:schemeClr val="accent5">
                  <a:lumMod val="75000"/>
                </a:schemeClr>
              </a:solidFill>
            </a:endParaRPr>
          </a:p>
        </p:txBody>
      </p:sp>
      <p:sp>
        <p:nvSpPr>
          <p:cNvPr id="24" name="Text Box 2"/>
          <p:cNvSpPr txBox="1">
            <a:spLocks noChangeArrowheads="1"/>
          </p:cNvSpPr>
          <p:nvPr/>
        </p:nvSpPr>
        <p:spPr bwMode="auto">
          <a:xfrm>
            <a:off x="708946" y="5062237"/>
            <a:ext cx="7761754" cy="1198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zh-CN" altLang="en-US" sz="2400" b="1" dirty="0">
                <a:solidFill>
                  <a:srgbClr val="FF0000"/>
                </a:solidFill>
              </a:rPr>
              <a:t>递推关系</a:t>
            </a:r>
            <a:r>
              <a:rPr lang="zh-CN" altLang="en-US" sz="2400" b="1" dirty="0" smtClean="0">
                <a:solidFill>
                  <a:srgbClr val="FF0000"/>
                </a:solidFill>
              </a:rPr>
              <a:t>：</a:t>
            </a:r>
            <a:r>
              <a:rPr lang="en-US" altLang="zh-CN" sz="2400" b="1" dirty="0" smtClean="0">
                <a:solidFill>
                  <a:srgbClr val="FF0000"/>
                </a:solidFill>
              </a:rPr>
              <a:t> </a:t>
            </a:r>
            <a:r>
              <a:rPr lang="en-US" altLang="zh-CN" sz="2400" b="1" dirty="0">
                <a:solidFill>
                  <a:srgbClr val="FF0000"/>
                </a:solidFill>
              </a:rPr>
              <a:t>f</a:t>
            </a:r>
            <a:r>
              <a:rPr lang="en-US" altLang="zh-CN" sz="2400" b="1" dirty="0">
                <a:solidFill>
                  <a:srgbClr val="FF0000"/>
                </a:solidFill>
              </a:rPr>
              <a:t>[</a:t>
            </a:r>
            <a:r>
              <a:rPr lang="en-US" altLang="zh-CN" sz="2400" b="1" dirty="0" err="1">
                <a:solidFill>
                  <a:srgbClr val="FF0000"/>
                </a:solidFill>
              </a:rPr>
              <a:t>i</a:t>
            </a:r>
            <a:r>
              <a:rPr lang="en-US" altLang="zh-CN" sz="2400" b="1" dirty="0">
                <a:solidFill>
                  <a:srgbClr val="FF0000"/>
                </a:solidFill>
              </a:rPr>
              <a:t>][j]=a[</a:t>
            </a:r>
            <a:r>
              <a:rPr lang="en-US" altLang="zh-CN" sz="2400" b="1" dirty="0" err="1">
                <a:solidFill>
                  <a:srgbClr val="FF0000"/>
                </a:solidFill>
              </a:rPr>
              <a:t>i</a:t>
            </a:r>
            <a:r>
              <a:rPr lang="en-US" altLang="zh-CN" sz="2400" b="1" dirty="0">
                <a:solidFill>
                  <a:srgbClr val="FF0000"/>
                </a:solidFill>
              </a:rPr>
              <a:t>][j]+max(f[i+1][j],f[i+1][j+1]);</a:t>
            </a:r>
            <a:endParaRPr lang="en-US" altLang="zh-CN" sz="2400" b="1" dirty="0">
              <a:solidFill>
                <a:srgbClr val="FF0000"/>
              </a:solidFill>
            </a:endParaRPr>
          </a:p>
          <a:p>
            <a:r>
              <a:rPr lang="zh-CN" altLang="en-US" sz="2400" b="1" dirty="0">
                <a:solidFill>
                  <a:srgbClr val="FF0000"/>
                </a:solidFill>
              </a:rPr>
              <a:t>求解</a:t>
            </a:r>
            <a:r>
              <a:rPr lang="zh-CN" altLang="en-US" sz="2400" b="1" dirty="0" smtClean="0">
                <a:solidFill>
                  <a:srgbClr val="FF0000"/>
                </a:solidFill>
              </a:rPr>
              <a:t>：          </a:t>
            </a:r>
            <a:r>
              <a:rPr lang="en-US" altLang="zh-CN" sz="2400" b="1" dirty="0" err="1" smtClean="0">
                <a:solidFill>
                  <a:srgbClr val="FF0000"/>
                </a:solidFill>
              </a:rPr>
              <a:t>cout</a:t>
            </a:r>
            <a:r>
              <a:rPr lang="en-US" altLang="zh-CN" sz="2400" b="1" dirty="0">
                <a:solidFill>
                  <a:srgbClr val="FF0000"/>
                </a:solidFill>
              </a:rPr>
              <a:t>&lt;&lt;</a:t>
            </a:r>
            <a:r>
              <a:rPr lang="en-US" altLang="zh-CN" sz="2400" b="1" dirty="0" smtClean="0">
                <a:solidFill>
                  <a:srgbClr val="FF0000"/>
                </a:solidFill>
              </a:rPr>
              <a:t>f</a:t>
            </a:r>
            <a:r>
              <a:rPr lang="en-US" altLang="zh-CN" sz="2400" b="1" dirty="0" smtClean="0">
                <a:solidFill>
                  <a:srgbClr val="FF0000"/>
                </a:solidFill>
              </a:rPr>
              <a:t>[1][1];</a:t>
            </a:r>
            <a:endParaRPr lang="en-US" altLang="zh-CN" sz="2400" b="1" dirty="0" smtClean="0">
              <a:solidFill>
                <a:srgbClr val="FF0000"/>
              </a:solidFill>
            </a:endParaRPr>
          </a:p>
          <a:p>
            <a:r>
              <a:rPr lang="zh-CN" altLang="en-US" sz="2400" b="1" dirty="0" smtClean="0">
                <a:solidFill>
                  <a:srgbClr val="FF0000"/>
                </a:solidFill>
              </a:rPr>
              <a:t>边界：          </a:t>
            </a:r>
            <a:r>
              <a:rPr lang="en-US" altLang="zh-CN" sz="2400" b="1" dirty="0" err="1" smtClean="0">
                <a:solidFill>
                  <a:srgbClr val="FF0000"/>
                </a:solidFill>
              </a:rPr>
              <a:t>memset</a:t>
            </a:r>
            <a:r>
              <a:rPr lang="en-US" altLang="zh-CN" sz="2400" b="1" dirty="0" smtClean="0">
                <a:solidFill>
                  <a:srgbClr val="FF0000"/>
                </a:solidFill>
              </a:rPr>
              <a:t>(a,0,sizeof(a));</a:t>
            </a:r>
            <a:endParaRPr lang="en-US" altLang="zh-CN" sz="2400" b="1" dirty="0" smtClean="0">
              <a:solidFill>
                <a:srgbClr val="FF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ppt_x"/>
                                          </p:val>
                                        </p:tav>
                                        <p:tav tm="100000">
                                          <p:val>
                                            <p:strVal val="#ppt_x"/>
                                          </p:val>
                                        </p:tav>
                                      </p:tavLst>
                                    </p:anim>
                                    <p:anim calcmode="lin" valueType="num">
                                      <p:cBhvr additive="base">
                                        <p:cTn id="30" dur="50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additive="base">
                                        <p:cTn id="33" dur="500" fill="hold"/>
                                        <p:tgtEl>
                                          <p:spTgt spid="12"/>
                                        </p:tgtEl>
                                        <p:attrNameLst>
                                          <p:attrName>ppt_x</p:attrName>
                                        </p:attrNameLst>
                                      </p:cBhvr>
                                      <p:tavLst>
                                        <p:tav tm="0">
                                          <p:val>
                                            <p:strVal val="#ppt_x"/>
                                          </p:val>
                                        </p:tav>
                                        <p:tav tm="100000">
                                          <p:val>
                                            <p:strVal val="#ppt_x"/>
                                          </p:val>
                                        </p:tav>
                                      </p:tavLst>
                                    </p:anim>
                                    <p:anim calcmode="lin" valueType="num">
                                      <p:cBhvr additive="base">
                                        <p:cTn id="3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additive="base">
                                        <p:cTn id="39" dur="500" fill="hold"/>
                                        <p:tgtEl>
                                          <p:spTgt spid="13"/>
                                        </p:tgtEl>
                                        <p:attrNameLst>
                                          <p:attrName>ppt_x</p:attrName>
                                        </p:attrNameLst>
                                      </p:cBhvr>
                                      <p:tavLst>
                                        <p:tav tm="0">
                                          <p:val>
                                            <p:strVal val="#ppt_x"/>
                                          </p:val>
                                        </p:tav>
                                        <p:tav tm="100000">
                                          <p:val>
                                            <p:strVal val="#ppt_x"/>
                                          </p:val>
                                        </p:tav>
                                      </p:tavLst>
                                    </p:anim>
                                    <p:anim calcmode="lin" valueType="num">
                                      <p:cBhvr additive="base">
                                        <p:cTn id="40" dur="500" fill="hold"/>
                                        <p:tgtEl>
                                          <p:spTgt spid="1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additive="base">
                                        <p:cTn id="43" dur="500" fill="hold"/>
                                        <p:tgtEl>
                                          <p:spTgt spid="14"/>
                                        </p:tgtEl>
                                        <p:attrNameLst>
                                          <p:attrName>ppt_x</p:attrName>
                                        </p:attrNameLst>
                                      </p:cBhvr>
                                      <p:tavLst>
                                        <p:tav tm="0">
                                          <p:val>
                                            <p:strVal val="#ppt_x"/>
                                          </p:val>
                                        </p:tav>
                                        <p:tav tm="100000">
                                          <p:val>
                                            <p:strVal val="#ppt_x"/>
                                          </p:val>
                                        </p:tav>
                                      </p:tavLst>
                                    </p:anim>
                                    <p:anim calcmode="lin" valueType="num">
                                      <p:cBhvr additive="base">
                                        <p:cTn id="4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additive="base">
                                        <p:cTn id="49" dur="500" fill="hold"/>
                                        <p:tgtEl>
                                          <p:spTgt spid="15"/>
                                        </p:tgtEl>
                                        <p:attrNameLst>
                                          <p:attrName>ppt_x</p:attrName>
                                        </p:attrNameLst>
                                      </p:cBhvr>
                                      <p:tavLst>
                                        <p:tav tm="0">
                                          <p:val>
                                            <p:strVal val="#ppt_x"/>
                                          </p:val>
                                        </p:tav>
                                        <p:tav tm="100000">
                                          <p:val>
                                            <p:strVal val="#ppt_x"/>
                                          </p:val>
                                        </p:tav>
                                      </p:tavLst>
                                    </p:anim>
                                    <p:anim calcmode="lin" valueType="num">
                                      <p:cBhvr additive="base">
                                        <p:cTn id="5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additive="base">
                                        <p:cTn id="55" dur="500" fill="hold"/>
                                        <p:tgtEl>
                                          <p:spTgt spid="24"/>
                                        </p:tgtEl>
                                        <p:attrNameLst>
                                          <p:attrName>ppt_x</p:attrName>
                                        </p:attrNameLst>
                                      </p:cBhvr>
                                      <p:tavLst>
                                        <p:tav tm="0">
                                          <p:val>
                                            <p:strVal val="#ppt_x"/>
                                          </p:val>
                                        </p:tav>
                                        <p:tav tm="100000">
                                          <p:val>
                                            <p:strVal val="#ppt_x"/>
                                          </p:val>
                                        </p:tav>
                                      </p:tavLst>
                                    </p:anim>
                                    <p:anim calcmode="lin" valueType="num">
                                      <p:cBhvr additive="base">
                                        <p:cTn id="56"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7" grpId="0" bldLvl="0" animBg="1"/>
      <p:bldP spid="8" grpId="0" bldLvl="0" animBg="1"/>
      <p:bldP spid="9" grpId="0" bldLvl="0" animBg="1"/>
      <p:bldP spid="3" grpId="1" animBg="1"/>
      <p:bldP spid="7" grpId="1" animBg="1"/>
      <p:bldP spid="8" grpId="1" animBg="1"/>
      <p:bldP spid="9" grpId="1" animBg="1"/>
      <p:bldP spid="10" grpId="0" animBg="1"/>
      <p:bldP spid="11" grpId="0" animBg="1"/>
      <p:bldP spid="12" grpId="0" animBg="1"/>
      <p:bldP spid="10" grpId="1" animBg="1"/>
      <p:bldP spid="11" grpId="1" animBg="1"/>
      <p:bldP spid="12" grpId="1" animBg="1"/>
      <p:bldP spid="13" grpId="0" animBg="1"/>
      <p:bldP spid="14" grpId="0" animBg="1"/>
      <p:bldP spid="13" grpId="1" animBg="1"/>
      <p:bldP spid="14" grpId="1" animBg="1"/>
      <p:bldP spid="15" grpId="0" animBg="1"/>
      <p:bldP spid="15" grpId="1" animBg="1"/>
      <p:bldP spid="24" grpId="0" bldLvl="0" animBg="1"/>
      <p:bldP spid="24"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708311" y="1327301"/>
            <a:ext cx="7688452" cy="3321050"/>
            <a:chOff x="708311" y="1237104"/>
            <a:chExt cx="7688452" cy="3321050"/>
          </a:xfrm>
        </p:grpSpPr>
        <p:pic>
          <p:nvPicPr>
            <p:cNvPr id="29698"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983263" y="1237104"/>
              <a:ext cx="6413500" cy="3321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矩形 2"/>
            <p:cNvSpPr/>
            <p:nvPr/>
          </p:nvSpPr>
          <p:spPr>
            <a:xfrm>
              <a:off x="2691574" y="3398049"/>
              <a:ext cx="837729" cy="4094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2400" b="1" dirty="0" smtClean="0">
                  <a:solidFill>
                    <a:srgbClr val="C00000"/>
                  </a:solidFill>
                </a:rPr>
                <a:t>21</a:t>
              </a:r>
              <a:endParaRPr lang="zh-CN" altLang="en-US" sz="2400" b="1" dirty="0">
                <a:solidFill>
                  <a:srgbClr val="C00000"/>
                </a:solidFill>
              </a:endParaRPr>
            </a:p>
          </p:txBody>
        </p:sp>
        <p:sp>
          <p:nvSpPr>
            <p:cNvPr id="7" name="矩形 6"/>
            <p:cNvSpPr/>
            <p:nvPr/>
          </p:nvSpPr>
          <p:spPr>
            <a:xfrm>
              <a:off x="4072272" y="3398049"/>
              <a:ext cx="837729" cy="4094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2400" b="1" dirty="0" smtClean="0">
                  <a:solidFill>
                    <a:srgbClr val="C00000"/>
                  </a:solidFill>
                </a:rPr>
                <a:t>28</a:t>
              </a:r>
              <a:endParaRPr lang="zh-CN" altLang="en-US" sz="2400" b="1" dirty="0">
                <a:solidFill>
                  <a:srgbClr val="C00000"/>
                </a:solidFill>
              </a:endParaRPr>
            </a:p>
          </p:txBody>
        </p:sp>
        <p:sp>
          <p:nvSpPr>
            <p:cNvPr id="8" name="矩形 7"/>
            <p:cNvSpPr/>
            <p:nvPr/>
          </p:nvSpPr>
          <p:spPr>
            <a:xfrm>
              <a:off x="5510010" y="3398049"/>
              <a:ext cx="837729" cy="4094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2400" b="1" dirty="0" smtClean="0">
                  <a:solidFill>
                    <a:srgbClr val="C00000"/>
                  </a:solidFill>
                </a:rPr>
                <a:t>19</a:t>
              </a:r>
              <a:endParaRPr lang="zh-CN" altLang="en-US" sz="2400" b="1" dirty="0">
                <a:solidFill>
                  <a:srgbClr val="C00000"/>
                </a:solidFill>
              </a:endParaRPr>
            </a:p>
          </p:txBody>
        </p:sp>
        <p:sp>
          <p:nvSpPr>
            <p:cNvPr id="9" name="矩形 8"/>
            <p:cNvSpPr/>
            <p:nvPr/>
          </p:nvSpPr>
          <p:spPr>
            <a:xfrm>
              <a:off x="6883711" y="3398049"/>
              <a:ext cx="837729" cy="4094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2400" b="1" dirty="0" smtClean="0">
                  <a:solidFill>
                    <a:srgbClr val="C00000"/>
                  </a:solidFill>
                </a:rPr>
                <a:t>21</a:t>
              </a:r>
              <a:endParaRPr lang="zh-CN" altLang="en-US" sz="2400" b="1" dirty="0">
                <a:solidFill>
                  <a:srgbClr val="C00000"/>
                </a:solidFill>
              </a:endParaRPr>
            </a:p>
          </p:txBody>
        </p:sp>
        <p:sp>
          <p:nvSpPr>
            <p:cNvPr id="10" name="矩形 9"/>
            <p:cNvSpPr/>
            <p:nvPr/>
          </p:nvSpPr>
          <p:spPr>
            <a:xfrm>
              <a:off x="3362589" y="2705717"/>
              <a:ext cx="837729" cy="4094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2400" b="1" dirty="0" smtClean="0">
                  <a:solidFill>
                    <a:srgbClr val="C00000"/>
                  </a:solidFill>
                </a:rPr>
                <a:t>38</a:t>
              </a:r>
              <a:endParaRPr lang="zh-CN" altLang="en-US" sz="2400" b="1" dirty="0">
                <a:solidFill>
                  <a:srgbClr val="C00000"/>
                </a:solidFill>
              </a:endParaRPr>
            </a:p>
          </p:txBody>
        </p:sp>
        <p:sp>
          <p:nvSpPr>
            <p:cNvPr id="11" name="矩形 10"/>
            <p:cNvSpPr/>
            <p:nvPr/>
          </p:nvSpPr>
          <p:spPr>
            <a:xfrm>
              <a:off x="4703772" y="2705716"/>
              <a:ext cx="837729" cy="4094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2400" b="1" dirty="0" smtClean="0">
                  <a:solidFill>
                    <a:srgbClr val="C00000"/>
                  </a:solidFill>
                </a:rPr>
                <a:t>34</a:t>
              </a:r>
              <a:endParaRPr lang="zh-CN" altLang="en-US" sz="2400" b="1" dirty="0">
                <a:solidFill>
                  <a:srgbClr val="C00000"/>
                </a:solidFill>
              </a:endParaRPr>
            </a:p>
          </p:txBody>
        </p:sp>
        <p:sp>
          <p:nvSpPr>
            <p:cNvPr id="12" name="矩形 11"/>
            <p:cNvSpPr/>
            <p:nvPr/>
          </p:nvSpPr>
          <p:spPr>
            <a:xfrm>
              <a:off x="6240222" y="2692912"/>
              <a:ext cx="837729" cy="4094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2400" b="1" dirty="0">
                  <a:solidFill>
                    <a:srgbClr val="C00000"/>
                  </a:solidFill>
                </a:rPr>
                <a:t>2</a:t>
              </a:r>
              <a:r>
                <a:rPr lang="en-US" altLang="zh-CN" sz="2400" b="1" dirty="0" smtClean="0">
                  <a:solidFill>
                    <a:srgbClr val="C00000"/>
                  </a:solidFill>
                </a:rPr>
                <a:t>9</a:t>
              </a:r>
              <a:endParaRPr lang="zh-CN" altLang="en-US" sz="2400" b="1" dirty="0">
                <a:solidFill>
                  <a:srgbClr val="C00000"/>
                </a:solidFill>
              </a:endParaRPr>
            </a:p>
          </p:txBody>
        </p:sp>
        <p:sp>
          <p:nvSpPr>
            <p:cNvPr id="13" name="矩形 12"/>
            <p:cNvSpPr/>
            <p:nvPr/>
          </p:nvSpPr>
          <p:spPr>
            <a:xfrm>
              <a:off x="3973874" y="1995559"/>
              <a:ext cx="837729" cy="4094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2400" b="1" dirty="0" smtClean="0">
                  <a:solidFill>
                    <a:srgbClr val="C00000"/>
                  </a:solidFill>
                </a:rPr>
                <a:t>50</a:t>
              </a:r>
              <a:endParaRPr lang="zh-CN" altLang="en-US" sz="2400" b="1" dirty="0">
                <a:solidFill>
                  <a:srgbClr val="C00000"/>
                </a:solidFill>
              </a:endParaRPr>
            </a:p>
          </p:txBody>
        </p:sp>
        <p:sp>
          <p:nvSpPr>
            <p:cNvPr id="14" name="矩形 13"/>
            <p:cNvSpPr/>
            <p:nvPr/>
          </p:nvSpPr>
          <p:spPr>
            <a:xfrm>
              <a:off x="5491638" y="1995558"/>
              <a:ext cx="837729" cy="4094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2400" b="1" dirty="0" smtClean="0">
                  <a:solidFill>
                    <a:srgbClr val="C00000"/>
                  </a:solidFill>
                </a:rPr>
                <a:t>49</a:t>
              </a:r>
              <a:endParaRPr lang="zh-CN" altLang="en-US" sz="2400" b="1" dirty="0">
                <a:solidFill>
                  <a:srgbClr val="C00000"/>
                </a:solidFill>
              </a:endParaRPr>
            </a:p>
          </p:txBody>
        </p:sp>
        <p:sp>
          <p:nvSpPr>
            <p:cNvPr id="15" name="矩形 14"/>
            <p:cNvSpPr/>
            <p:nvPr/>
          </p:nvSpPr>
          <p:spPr>
            <a:xfrm>
              <a:off x="4771148" y="1281552"/>
              <a:ext cx="837729" cy="4094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2400" b="1" dirty="0" smtClean="0">
                  <a:solidFill>
                    <a:srgbClr val="C00000"/>
                  </a:solidFill>
                </a:rPr>
                <a:t>59</a:t>
              </a:r>
              <a:endParaRPr lang="zh-CN" altLang="en-US" sz="2400" b="1" dirty="0">
                <a:solidFill>
                  <a:srgbClr val="C00000"/>
                </a:solidFill>
              </a:endParaRPr>
            </a:p>
          </p:txBody>
        </p:sp>
        <p:sp>
          <p:nvSpPr>
            <p:cNvPr id="5" name="矩形 4"/>
            <p:cNvSpPr/>
            <p:nvPr/>
          </p:nvSpPr>
          <p:spPr>
            <a:xfrm>
              <a:off x="725970" y="1255437"/>
              <a:ext cx="1021433" cy="461665"/>
            </a:xfrm>
            <a:prstGeom prst="rect">
              <a:avLst/>
            </a:prstGeom>
          </p:spPr>
          <p:txBody>
            <a:bodyPr wrap="none">
              <a:spAutoFit/>
            </a:bodyPr>
            <a:lstStyle/>
            <a:p>
              <a:r>
                <a:rPr lang="en-US" altLang="zh-CN" sz="2400" dirty="0" smtClean="0"/>
                <a:t>a[1][1]</a:t>
              </a:r>
              <a:endParaRPr lang="zh-CN" altLang="en-US" sz="2400" dirty="0"/>
            </a:p>
          </p:txBody>
        </p:sp>
        <p:sp>
          <p:nvSpPr>
            <p:cNvPr id="19" name="矩形 18"/>
            <p:cNvSpPr/>
            <p:nvPr/>
          </p:nvSpPr>
          <p:spPr>
            <a:xfrm>
              <a:off x="708311" y="2018530"/>
              <a:ext cx="939681" cy="461665"/>
            </a:xfrm>
            <a:prstGeom prst="rect">
              <a:avLst/>
            </a:prstGeom>
          </p:spPr>
          <p:txBody>
            <a:bodyPr wrap="none">
              <a:spAutoFit/>
            </a:bodyPr>
            <a:lstStyle/>
            <a:p>
              <a:r>
                <a:rPr lang="en-US" altLang="zh-CN" sz="2400" dirty="0" smtClean="0"/>
                <a:t>a[2][j]</a:t>
              </a:r>
              <a:endParaRPr lang="zh-CN" altLang="en-US" sz="2400" dirty="0"/>
            </a:p>
          </p:txBody>
        </p:sp>
        <p:sp>
          <p:nvSpPr>
            <p:cNvPr id="20" name="矩形 19"/>
            <p:cNvSpPr/>
            <p:nvPr/>
          </p:nvSpPr>
          <p:spPr>
            <a:xfrm>
              <a:off x="749821" y="2714567"/>
              <a:ext cx="939681" cy="461665"/>
            </a:xfrm>
            <a:prstGeom prst="rect">
              <a:avLst/>
            </a:prstGeom>
          </p:spPr>
          <p:txBody>
            <a:bodyPr wrap="none">
              <a:spAutoFit/>
            </a:bodyPr>
            <a:lstStyle/>
            <a:p>
              <a:r>
                <a:rPr lang="en-US" altLang="zh-CN" sz="2400" dirty="0" smtClean="0"/>
                <a:t>a[3][j]</a:t>
              </a:r>
              <a:endParaRPr lang="zh-CN" altLang="en-US" sz="2400" dirty="0"/>
            </a:p>
          </p:txBody>
        </p:sp>
        <p:sp>
          <p:nvSpPr>
            <p:cNvPr id="21" name="矩形 20"/>
            <p:cNvSpPr/>
            <p:nvPr/>
          </p:nvSpPr>
          <p:spPr>
            <a:xfrm>
              <a:off x="708946" y="3329895"/>
              <a:ext cx="939681" cy="461665"/>
            </a:xfrm>
            <a:prstGeom prst="rect">
              <a:avLst/>
            </a:prstGeom>
          </p:spPr>
          <p:txBody>
            <a:bodyPr wrap="none">
              <a:spAutoFit/>
            </a:bodyPr>
            <a:lstStyle/>
            <a:p>
              <a:r>
                <a:rPr lang="en-US" altLang="zh-CN" sz="2400" dirty="0" smtClean="0"/>
                <a:t>a[4][j]</a:t>
              </a:r>
              <a:endParaRPr lang="zh-CN" altLang="en-US" sz="2400" dirty="0"/>
            </a:p>
          </p:txBody>
        </p:sp>
        <p:sp>
          <p:nvSpPr>
            <p:cNvPr id="22" name="矩形 21"/>
            <p:cNvSpPr/>
            <p:nvPr/>
          </p:nvSpPr>
          <p:spPr>
            <a:xfrm>
              <a:off x="708356" y="3977884"/>
              <a:ext cx="939681" cy="461665"/>
            </a:xfrm>
            <a:prstGeom prst="rect">
              <a:avLst/>
            </a:prstGeom>
          </p:spPr>
          <p:txBody>
            <a:bodyPr wrap="none">
              <a:spAutoFit/>
            </a:bodyPr>
            <a:lstStyle/>
            <a:p>
              <a:r>
                <a:rPr lang="en-US" altLang="zh-CN" sz="2400" dirty="0" smtClean="0"/>
                <a:t>a[5][j]</a:t>
              </a:r>
              <a:endParaRPr lang="zh-CN" altLang="en-US" sz="2400" dirty="0"/>
            </a:p>
          </p:txBody>
        </p:sp>
      </p:grpSp>
      <p:sp>
        <p:nvSpPr>
          <p:cNvPr id="6" name="矩形 5"/>
          <p:cNvSpPr/>
          <p:nvPr/>
        </p:nvSpPr>
        <p:spPr>
          <a:xfrm>
            <a:off x="226406" y="0"/>
            <a:ext cx="2987675" cy="583565"/>
          </a:xfrm>
          <a:prstGeom prst="rect">
            <a:avLst/>
          </a:prstGeom>
        </p:spPr>
        <p:txBody>
          <a:bodyPr wrap="none">
            <a:spAutoFit/>
          </a:bodyPr>
          <a:lstStyle/>
          <a:p>
            <a:r>
              <a:rPr lang="en-US" altLang="zh-CN" sz="3200" b="1" dirty="0">
                <a:solidFill>
                  <a:schemeClr val="bg1"/>
                </a:solidFill>
              </a:rPr>
              <a:t>[2997] </a:t>
            </a:r>
            <a:r>
              <a:rPr lang="zh-CN" altLang="en-US" sz="3200" b="1" dirty="0">
                <a:solidFill>
                  <a:schemeClr val="bg1"/>
                </a:solidFill>
              </a:rPr>
              <a:t>数塔</a:t>
            </a:r>
            <a:r>
              <a:rPr lang="zh-CN" altLang="en-US" sz="3200" b="1" dirty="0" smtClean="0">
                <a:solidFill>
                  <a:schemeClr val="bg1"/>
                </a:solidFill>
              </a:rPr>
              <a:t>问题</a:t>
            </a:r>
            <a:endParaRPr lang="zh-CN" altLang="en-US" sz="3200" b="1" dirty="0" smtClean="0">
              <a:solidFill>
                <a:schemeClr val="bg1"/>
              </a:solidFill>
            </a:endParaRPr>
          </a:p>
        </p:txBody>
      </p:sp>
      <p:sp>
        <p:nvSpPr>
          <p:cNvPr id="23" name="Rectangle 1036"/>
          <p:cNvSpPr>
            <a:spLocks noGrp="1" noChangeArrowheads="1"/>
          </p:cNvSpPr>
          <p:nvPr>
            <p:ph type="title" idx="4294967295"/>
          </p:nvPr>
        </p:nvSpPr>
        <p:spPr>
          <a:xfrm>
            <a:off x="425367" y="555944"/>
            <a:ext cx="8210550" cy="550962"/>
          </a:xfrm>
        </p:spPr>
        <p:txBody>
          <a:bodyPr anchor="b">
            <a:normAutofit fontScale="90000"/>
          </a:bodyPr>
          <a:lstStyle/>
          <a:p>
            <a:r>
              <a:rPr lang="en-US" altLang="zh-CN" sz="3200" b="1" dirty="0" smtClean="0">
                <a:solidFill>
                  <a:schemeClr val="accent5">
                    <a:lumMod val="75000"/>
                  </a:schemeClr>
                </a:solidFill>
              </a:rPr>
              <a:t>1.3.2 [2997]</a:t>
            </a:r>
            <a:r>
              <a:rPr lang="zh-CN" altLang="en-US" sz="3200" b="1" dirty="0" smtClean="0">
                <a:solidFill>
                  <a:schemeClr val="accent5">
                    <a:lumMod val="75000"/>
                  </a:schemeClr>
                </a:solidFill>
              </a:rPr>
              <a:t> 数塔问题</a:t>
            </a:r>
            <a:endParaRPr lang="zh-CN" altLang="en-US" sz="3200" b="1" dirty="0" smtClean="0">
              <a:solidFill>
                <a:schemeClr val="accent5">
                  <a:lumMod val="75000"/>
                </a:schemeClr>
              </a:solidFill>
            </a:endParaRPr>
          </a:p>
        </p:txBody>
      </p:sp>
      <p:sp>
        <p:nvSpPr>
          <p:cNvPr id="4" name="Text Box 2"/>
          <p:cNvSpPr txBox="1">
            <a:spLocks noChangeArrowheads="1"/>
          </p:cNvSpPr>
          <p:nvPr/>
        </p:nvSpPr>
        <p:spPr bwMode="auto">
          <a:xfrm>
            <a:off x="708946" y="5062237"/>
            <a:ext cx="7761754" cy="1198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p>
            <a:r>
              <a:rPr lang="zh-CN" altLang="en-US" sz="2400" b="1" dirty="0">
                <a:solidFill>
                  <a:srgbClr val="FF0000"/>
                </a:solidFill>
              </a:rPr>
              <a:t>递推关系</a:t>
            </a:r>
            <a:r>
              <a:rPr lang="zh-CN" altLang="en-US" sz="2400" b="1" dirty="0" smtClean="0">
                <a:solidFill>
                  <a:srgbClr val="FF0000"/>
                </a:solidFill>
              </a:rPr>
              <a:t>：</a:t>
            </a:r>
            <a:r>
              <a:rPr lang="en-US" altLang="zh-CN" sz="2400" b="1" dirty="0" smtClean="0">
                <a:solidFill>
                  <a:srgbClr val="FF0000"/>
                </a:solidFill>
              </a:rPr>
              <a:t> </a:t>
            </a:r>
            <a:r>
              <a:rPr lang="en-US" altLang="zh-CN" sz="2400" b="1" dirty="0">
                <a:solidFill>
                  <a:srgbClr val="FF0000"/>
                </a:solidFill>
              </a:rPr>
              <a:t>f</a:t>
            </a:r>
            <a:r>
              <a:rPr lang="en-US" altLang="zh-CN" sz="2400" b="1" dirty="0">
                <a:solidFill>
                  <a:srgbClr val="FF0000"/>
                </a:solidFill>
              </a:rPr>
              <a:t>[</a:t>
            </a:r>
            <a:r>
              <a:rPr lang="en-US" altLang="zh-CN" sz="2400" b="1" dirty="0" err="1">
                <a:solidFill>
                  <a:srgbClr val="FF0000"/>
                </a:solidFill>
              </a:rPr>
              <a:t>i</a:t>
            </a:r>
            <a:r>
              <a:rPr lang="en-US" altLang="zh-CN" sz="2400" b="1" dirty="0">
                <a:solidFill>
                  <a:srgbClr val="FF0000"/>
                </a:solidFill>
              </a:rPr>
              <a:t>][j]=a[</a:t>
            </a:r>
            <a:r>
              <a:rPr lang="en-US" altLang="zh-CN" sz="2400" b="1" dirty="0" err="1">
                <a:solidFill>
                  <a:srgbClr val="FF0000"/>
                </a:solidFill>
              </a:rPr>
              <a:t>i</a:t>
            </a:r>
            <a:r>
              <a:rPr lang="en-US" altLang="zh-CN" sz="2400" b="1" dirty="0">
                <a:solidFill>
                  <a:srgbClr val="FF0000"/>
                </a:solidFill>
              </a:rPr>
              <a:t>][j]+max(f[i+1][j],f[i+1][j+1]);</a:t>
            </a:r>
            <a:endParaRPr lang="en-US" altLang="zh-CN" sz="2400" b="1" dirty="0">
              <a:solidFill>
                <a:srgbClr val="FF0000"/>
              </a:solidFill>
            </a:endParaRPr>
          </a:p>
          <a:p>
            <a:r>
              <a:rPr lang="zh-CN" altLang="en-US" sz="2400" b="1" dirty="0">
                <a:solidFill>
                  <a:srgbClr val="FF0000"/>
                </a:solidFill>
              </a:rPr>
              <a:t>求解</a:t>
            </a:r>
            <a:r>
              <a:rPr lang="zh-CN" altLang="en-US" sz="2400" b="1" dirty="0" smtClean="0">
                <a:solidFill>
                  <a:srgbClr val="FF0000"/>
                </a:solidFill>
              </a:rPr>
              <a:t>：          </a:t>
            </a:r>
            <a:r>
              <a:rPr lang="en-US" altLang="zh-CN" sz="2400" b="1" dirty="0" err="1" smtClean="0">
                <a:solidFill>
                  <a:srgbClr val="FF0000"/>
                </a:solidFill>
              </a:rPr>
              <a:t>cout</a:t>
            </a:r>
            <a:r>
              <a:rPr lang="en-US" altLang="zh-CN" sz="2400" b="1" dirty="0">
                <a:solidFill>
                  <a:srgbClr val="FF0000"/>
                </a:solidFill>
              </a:rPr>
              <a:t>&lt;&lt;</a:t>
            </a:r>
            <a:r>
              <a:rPr lang="en-US" altLang="zh-CN" sz="2400" b="1" dirty="0" smtClean="0">
                <a:solidFill>
                  <a:srgbClr val="FF0000"/>
                </a:solidFill>
              </a:rPr>
              <a:t>f</a:t>
            </a:r>
            <a:r>
              <a:rPr lang="en-US" altLang="zh-CN" sz="2400" b="1" dirty="0" smtClean="0">
                <a:solidFill>
                  <a:srgbClr val="FF0000"/>
                </a:solidFill>
              </a:rPr>
              <a:t>[1][1];</a:t>
            </a:r>
            <a:endParaRPr lang="en-US" altLang="zh-CN" sz="2400" b="1" dirty="0" smtClean="0">
              <a:solidFill>
                <a:srgbClr val="FF0000"/>
              </a:solidFill>
            </a:endParaRPr>
          </a:p>
          <a:p>
            <a:r>
              <a:rPr lang="zh-CN" altLang="en-US" sz="2400" b="1" dirty="0" smtClean="0">
                <a:solidFill>
                  <a:srgbClr val="FF0000"/>
                </a:solidFill>
              </a:rPr>
              <a:t>边界：          </a:t>
            </a:r>
            <a:r>
              <a:rPr lang="en-US" altLang="zh-CN" sz="2400" b="1" dirty="0" err="1" smtClean="0">
                <a:solidFill>
                  <a:srgbClr val="FF0000"/>
                </a:solidFill>
              </a:rPr>
              <a:t>memset</a:t>
            </a:r>
            <a:r>
              <a:rPr lang="en-US" altLang="zh-CN" sz="2400" b="1" dirty="0" smtClean="0">
                <a:solidFill>
                  <a:srgbClr val="FF0000"/>
                </a:solidFill>
              </a:rPr>
              <a:t>(a,0,sizeof(a));</a:t>
            </a:r>
            <a:endParaRPr lang="en-US" altLang="zh-CN" sz="2400" b="1" dirty="0" smtClean="0">
              <a:solidFill>
                <a:srgbClr val="FF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4"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26406" y="0"/>
            <a:ext cx="2987675" cy="583565"/>
          </a:xfrm>
          <a:prstGeom prst="rect">
            <a:avLst/>
          </a:prstGeom>
        </p:spPr>
        <p:txBody>
          <a:bodyPr wrap="none">
            <a:spAutoFit/>
          </a:bodyPr>
          <a:lstStyle/>
          <a:p>
            <a:r>
              <a:rPr lang="en-US" altLang="zh-CN" sz="3200" b="1" dirty="0">
                <a:solidFill>
                  <a:schemeClr val="bg1"/>
                </a:solidFill>
              </a:rPr>
              <a:t>[2997] </a:t>
            </a:r>
            <a:r>
              <a:rPr lang="zh-CN" altLang="en-US" sz="3200" b="1" dirty="0">
                <a:solidFill>
                  <a:schemeClr val="bg1"/>
                </a:solidFill>
              </a:rPr>
              <a:t>数塔</a:t>
            </a:r>
            <a:r>
              <a:rPr lang="zh-CN" altLang="en-US" sz="3200" b="1" dirty="0" smtClean="0">
                <a:solidFill>
                  <a:schemeClr val="bg1"/>
                </a:solidFill>
              </a:rPr>
              <a:t>问题</a:t>
            </a:r>
            <a:endParaRPr lang="zh-CN" altLang="en-US" sz="3200" b="1" dirty="0" smtClean="0">
              <a:solidFill>
                <a:schemeClr val="bg1"/>
              </a:solidFill>
            </a:endParaRPr>
          </a:p>
        </p:txBody>
      </p:sp>
      <p:pic>
        <p:nvPicPr>
          <p:cNvPr id="30722"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11672" y="1205372"/>
            <a:ext cx="7372951" cy="4877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1036"/>
          <p:cNvSpPr>
            <a:spLocks noGrp="1" noChangeArrowheads="1"/>
          </p:cNvSpPr>
          <p:nvPr>
            <p:ph type="title" idx="4294967295"/>
          </p:nvPr>
        </p:nvSpPr>
        <p:spPr>
          <a:xfrm>
            <a:off x="425367" y="555944"/>
            <a:ext cx="8210550" cy="550962"/>
          </a:xfrm>
        </p:spPr>
        <p:txBody>
          <a:bodyPr anchor="b">
            <a:normAutofit/>
          </a:bodyPr>
          <a:lstStyle/>
          <a:p>
            <a:r>
              <a:rPr lang="en-US" altLang="zh-CN" sz="3200" b="1" dirty="0" smtClean="0">
                <a:solidFill>
                  <a:schemeClr val="accent5">
                    <a:lumMod val="75000"/>
                  </a:schemeClr>
                </a:solidFill>
              </a:rPr>
              <a:t>1.3.2 [2997]</a:t>
            </a:r>
            <a:r>
              <a:rPr lang="zh-CN" altLang="en-US" sz="3200" b="1" dirty="0" smtClean="0">
                <a:solidFill>
                  <a:schemeClr val="accent5">
                    <a:lumMod val="75000"/>
                  </a:schemeClr>
                </a:solidFill>
              </a:rPr>
              <a:t> 数塔问题</a:t>
            </a:r>
            <a:endParaRPr lang="zh-CN" altLang="en-US" sz="3200" b="1" dirty="0" smtClean="0">
              <a:solidFill>
                <a:schemeClr val="accent5">
                  <a:lumMod val="75000"/>
                </a:schemeClr>
              </a:solidFill>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页脚占位符 3"/>
          <p:cNvSpPr>
            <a:spLocks noGrp="1"/>
          </p:cNvSpPr>
          <p:nvPr>
            <p:ph type="ftr" sz="quarter" idx="11"/>
          </p:nvPr>
        </p:nvSpPr>
        <p:spPr/>
        <p:txBody>
          <a:bodyPr/>
          <a:p>
            <a:r>
              <a:rPr lang="zh-CN" altLang="en-US"/>
              <a:t>浙江财经大学信智学院 陈琰宏</a:t>
            </a:r>
            <a:endParaRPr lang="zh-CN" altLang="en-US"/>
          </a:p>
        </p:txBody>
      </p:sp>
      <p:sp>
        <p:nvSpPr>
          <p:cNvPr id="5" name="灯片编号占位符 4"/>
          <p:cNvSpPr>
            <a:spLocks noGrp="1"/>
          </p:cNvSpPr>
          <p:nvPr>
            <p:ph type="sldNum" sz="quarter" idx="12"/>
          </p:nvPr>
        </p:nvSpPr>
        <p:spPr/>
        <p:txBody>
          <a:bodyPr/>
          <a:p>
            <a:fld id="{565CE74E-AB26-4998-AD42-012C4C1AD076}" type="slidenum">
              <a:rPr lang="zh-CN" altLang="en-US" smtClean="0"/>
            </a:fld>
            <a:endParaRPr lang="zh-CN" altLang="en-US"/>
          </a:p>
        </p:txBody>
      </p:sp>
      <p:pic>
        <p:nvPicPr>
          <p:cNvPr id="6" name="图片 5"/>
          <p:cNvPicPr>
            <a:picLocks noChangeAspect="1"/>
          </p:cNvPicPr>
          <p:nvPr/>
        </p:nvPicPr>
        <p:blipFill>
          <a:blip r:embed="rId1"/>
          <a:stretch>
            <a:fillRect/>
          </a:stretch>
        </p:blipFill>
        <p:spPr>
          <a:xfrm>
            <a:off x="412115" y="1219200"/>
            <a:ext cx="7974965" cy="5006975"/>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type="body" idx="4294967295"/>
          </p:nvPr>
        </p:nvSpPr>
        <p:spPr>
          <a:xfrm>
            <a:off x="66592" y="831425"/>
            <a:ext cx="8569325" cy="3600450"/>
          </a:xfrm>
        </p:spPr>
        <p:txBody>
          <a:bodyPr/>
          <a:lstStyle/>
          <a:p>
            <a:pPr>
              <a:lnSpc>
                <a:spcPct val="90000"/>
              </a:lnSpc>
              <a:buClr>
                <a:srgbClr val="000099"/>
              </a:buClr>
              <a:buFont typeface="Wingdings" panose="05000000000000000000" pitchFamily="2" charset="2"/>
              <a:buChar char="n"/>
            </a:pPr>
            <a:endParaRPr lang="en-US" altLang="zh-CN" sz="2400" dirty="0">
              <a:latin typeface="宋体" panose="02010600030101010101" pitchFamily="2" charset="-122"/>
              <a:ea typeface="宋体" panose="02010600030101010101" pitchFamily="2" charset="-122"/>
            </a:endParaRPr>
          </a:p>
          <a:p>
            <a:pPr>
              <a:lnSpc>
                <a:spcPct val="90000"/>
              </a:lnSpc>
              <a:buFont typeface="Wingdings" panose="05000000000000000000" pitchFamily="2" charset="2"/>
              <a:buNone/>
            </a:pPr>
            <a:r>
              <a:rPr lang="en-US" altLang="zh-CN" sz="2400" dirty="0">
                <a:latin typeface="宋体" panose="02010600030101010101" pitchFamily="2" charset="-122"/>
                <a:ea typeface="宋体" panose="02010600030101010101" pitchFamily="2" charset="-122"/>
              </a:rPr>
              <a:t>           Hanoi</a:t>
            </a:r>
            <a:r>
              <a:rPr lang="zh-CN" altLang="en-US" sz="2400" dirty="0">
                <a:latin typeface="宋体" panose="02010600030101010101" pitchFamily="2" charset="-122"/>
                <a:ea typeface="宋体" panose="02010600030101010101" pitchFamily="2" charset="-122"/>
              </a:rPr>
              <a:t>塔由</a:t>
            </a:r>
            <a:r>
              <a:rPr lang="en-US" altLang="zh-CN" sz="2400" dirty="0">
                <a:latin typeface="宋体" panose="02010600030101010101" pitchFamily="2" charset="-122"/>
                <a:ea typeface="宋体" panose="02010600030101010101" pitchFamily="2" charset="-122"/>
              </a:rPr>
              <a:t>n</a:t>
            </a:r>
            <a:r>
              <a:rPr lang="zh-CN" altLang="en-US" sz="2400" dirty="0">
                <a:latin typeface="宋体" panose="02010600030101010101" pitchFamily="2" charset="-122"/>
                <a:ea typeface="宋体" panose="02010600030101010101" pitchFamily="2" charset="-122"/>
              </a:rPr>
              <a:t>个大小不同的圆盘和三根木柱</a:t>
            </a:r>
            <a:r>
              <a:rPr lang="en-US" altLang="zh-CN" sz="2400" dirty="0" err="1">
                <a:latin typeface="宋体" panose="02010600030101010101" pitchFamily="2" charset="-122"/>
                <a:ea typeface="宋体" panose="02010600030101010101" pitchFamily="2" charset="-122"/>
              </a:rPr>
              <a:t>a,b,c</a:t>
            </a:r>
            <a:r>
              <a:rPr lang="zh-CN" altLang="en-US" sz="2400" dirty="0">
                <a:latin typeface="宋体" panose="02010600030101010101" pitchFamily="2" charset="-122"/>
                <a:ea typeface="宋体" panose="02010600030101010101" pitchFamily="2" charset="-122"/>
              </a:rPr>
              <a:t>组成。开始时，这</a:t>
            </a:r>
            <a:r>
              <a:rPr lang="en-US" altLang="zh-CN" sz="2400" dirty="0">
                <a:latin typeface="宋体" panose="02010600030101010101" pitchFamily="2" charset="-122"/>
                <a:ea typeface="宋体" panose="02010600030101010101" pitchFamily="2" charset="-122"/>
              </a:rPr>
              <a:t>n</a:t>
            </a:r>
            <a:r>
              <a:rPr lang="zh-CN" altLang="en-US" sz="2400" dirty="0">
                <a:latin typeface="宋体" panose="02010600030101010101" pitchFamily="2" charset="-122"/>
                <a:ea typeface="宋体" panose="02010600030101010101" pitchFamily="2" charset="-122"/>
              </a:rPr>
              <a:t>个圆盘由大到小依次套在</a:t>
            </a:r>
            <a:r>
              <a:rPr lang="en-US" altLang="zh-CN" sz="2400" dirty="0">
                <a:latin typeface="宋体" panose="02010600030101010101" pitchFamily="2" charset="-122"/>
                <a:ea typeface="宋体" panose="02010600030101010101" pitchFamily="2" charset="-122"/>
              </a:rPr>
              <a:t>a</a:t>
            </a:r>
            <a:r>
              <a:rPr lang="zh-CN" altLang="en-US" sz="2400" dirty="0">
                <a:latin typeface="宋体" panose="02010600030101010101" pitchFamily="2" charset="-122"/>
                <a:ea typeface="宋体" panose="02010600030101010101" pitchFamily="2" charset="-122"/>
              </a:rPr>
              <a:t>柱上，如图</a:t>
            </a:r>
            <a:r>
              <a:rPr lang="en-US" altLang="zh-CN" sz="2400" dirty="0">
                <a:latin typeface="宋体" panose="02010600030101010101" pitchFamily="2" charset="-122"/>
                <a:ea typeface="宋体" panose="02010600030101010101" pitchFamily="2" charset="-122"/>
              </a:rPr>
              <a:t>1</a:t>
            </a:r>
            <a:r>
              <a:rPr lang="zh-CN" altLang="en-US" sz="2400" dirty="0">
                <a:latin typeface="宋体" panose="02010600030101010101" pitchFamily="2" charset="-122"/>
                <a:ea typeface="宋体" panose="02010600030101010101" pitchFamily="2" charset="-122"/>
              </a:rPr>
              <a:t>所示。要求把</a:t>
            </a:r>
            <a:r>
              <a:rPr lang="en-US" altLang="zh-CN" sz="2400" dirty="0">
                <a:latin typeface="宋体" panose="02010600030101010101" pitchFamily="2" charset="-122"/>
                <a:ea typeface="宋体" panose="02010600030101010101" pitchFamily="2" charset="-122"/>
              </a:rPr>
              <a:t>a</a:t>
            </a:r>
            <a:r>
              <a:rPr lang="zh-CN" altLang="en-US" sz="2400" dirty="0">
                <a:latin typeface="宋体" panose="02010600030101010101" pitchFamily="2" charset="-122"/>
                <a:ea typeface="宋体" panose="02010600030101010101" pitchFamily="2" charset="-122"/>
              </a:rPr>
              <a:t>柱上</a:t>
            </a:r>
            <a:r>
              <a:rPr lang="en-US" altLang="zh-CN" sz="2400" dirty="0">
                <a:latin typeface="宋体" panose="02010600030101010101" pitchFamily="2" charset="-122"/>
                <a:ea typeface="宋体" panose="02010600030101010101" pitchFamily="2" charset="-122"/>
              </a:rPr>
              <a:t>n</a:t>
            </a:r>
            <a:r>
              <a:rPr lang="zh-CN" altLang="en-US" sz="2400" dirty="0">
                <a:latin typeface="宋体" panose="02010600030101010101" pitchFamily="2" charset="-122"/>
                <a:ea typeface="宋体" panose="02010600030101010101" pitchFamily="2" charset="-122"/>
              </a:rPr>
              <a:t>个圆盘按下述规则移到</a:t>
            </a:r>
            <a:r>
              <a:rPr lang="en-US" altLang="zh-CN" sz="2400" dirty="0">
                <a:latin typeface="宋体" panose="02010600030101010101" pitchFamily="2" charset="-122"/>
                <a:ea typeface="宋体" panose="02010600030101010101" pitchFamily="2" charset="-122"/>
              </a:rPr>
              <a:t>c</a:t>
            </a:r>
            <a:r>
              <a:rPr lang="zh-CN" altLang="en-US" sz="2400" dirty="0">
                <a:latin typeface="宋体" panose="02010600030101010101" pitchFamily="2" charset="-122"/>
                <a:ea typeface="宋体" panose="02010600030101010101" pitchFamily="2" charset="-122"/>
              </a:rPr>
              <a:t>柱上：</a:t>
            </a:r>
            <a:endParaRPr lang="zh-CN" altLang="en-US" sz="2400" dirty="0">
              <a:latin typeface="宋体" panose="02010600030101010101" pitchFamily="2" charset="-122"/>
              <a:ea typeface="宋体" panose="02010600030101010101" pitchFamily="2" charset="-122"/>
            </a:endParaRPr>
          </a:p>
          <a:p>
            <a:pPr lvl="1">
              <a:lnSpc>
                <a:spcPct val="90000"/>
              </a:lnSpc>
              <a:buFont typeface="Wingdings" panose="05000000000000000000" pitchFamily="2" charset="2"/>
              <a:buNone/>
            </a:pPr>
            <a:r>
              <a:rPr lang="zh-CN" altLang="en-US" sz="2400" dirty="0">
                <a:latin typeface="宋体" panose="02010600030101010101" pitchFamily="2" charset="-122"/>
                <a:ea typeface="宋体" panose="02010600030101010101" pitchFamily="2" charset="-122"/>
              </a:rPr>
              <a:t>    </a:t>
            </a:r>
            <a:r>
              <a:rPr lang="en-US" altLang="zh-CN" sz="2400" dirty="0">
                <a:latin typeface="宋体" panose="02010600030101010101" pitchFamily="2" charset="-122"/>
                <a:ea typeface="宋体" panose="02010600030101010101" pitchFamily="2" charset="-122"/>
              </a:rPr>
              <a:t>(1)</a:t>
            </a:r>
            <a:r>
              <a:rPr lang="zh-CN" altLang="en-US" sz="2400" dirty="0">
                <a:latin typeface="宋体" panose="02010600030101010101" pitchFamily="2" charset="-122"/>
                <a:ea typeface="宋体" panose="02010600030101010101" pitchFamily="2" charset="-122"/>
              </a:rPr>
              <a:t>一次只能移一个圆盘；</a:t>
            </a:r>
            <a:endParaRPr lang="zh-CN" altLang="en-US" sz="2400" dirty="0">
              <a:latin typeface="宋体" panose="02010600030101010101" pitchFamily="2" charset="-122"/>
              <a:ea typeface="宋体" panose="02010600030101010101" pitchFamily="2" charset="-122"/>
            </a:endParaRPr>
          </a:p>
          <a:p>
            <a:pPr lvl="1">
              <a:lnSpc>
                <a:spcPct val="90000"/>
              </a:lnSpc>
              <a:buFont typeface="Wingdings" panose="05000000000000000000" pitchFamily="2" charset="2"/>
              <a:buNone/>
            </a:pPr>
            <a:r>
              <a:rPr lang="zh-CN" altLang="en-US" sz="2400" dirty="0">
                <a:latin typeface="宋体" panose="02010600030101010101" pitchFamily="2" charset="-122"/>
                <a:ea typeface="宋体" panose="02010600030101010101" pitchFamily="2" charset="-122"/>
              </a:rPr>
              <a:t>    </a:t>
            </a:r>
            <a:r>
              <a:rPr lang="en-US" altLang="zh-CN" sz="2400" dirty="0">
                <a:latin typeface="宋体" panose="02010600030101010101" pitchFamily="2" charset="-122"/>
                <a:ea typeface="宋体" panose="02010600030101010101" pitchFamily="2" charset="-122"/>
              </a:rPr>
              <a:t>(2)</a:t>
            </a:r>
            <a:r>
              <a:rPr lang="zh-CN" altLang="en-US" sz="2400" dirty="0">
                <a:latin typeface="宋体" panose="02010600030101010101" pitchFamily="2" charset="-122"/>
                <a:ea typeface="宋体" panose="02010600030101010101" pitchFamily="2" charset="-122"/>
              </a:rPr>
              <a:t>圆盘只能在三个柱上存放；</a:t>
            </a:r>
            <a:endParaRPr lang="zh-CN" altLang="en-US" sz="2400" dirty="0">
              <a:latin typeface="宋体" panose="02010600030101010101" pitchFamily="2" charset="-122"/>
              <a:ea typeface="宋体" panose="02010600030101010101" pitchFamily="2" charset="-122"/>
            </a:endParaRPr>
          </a:p>
          <a:p>
            <a:pPr lvl="1">
              <a:lnSpc>
                <a:spcPct val="90000"/>
              </a:lnSpc>
              <a:buFont typeface="Wingdings" panose="05000000000000000000" pitchFamily="2" charset="2"/>
              <a:buNone/>
            </a:pPr>
            <a:r>
              <a:rPr lang="zh-CN" altLang="en-US" sz="2400" dirty="0">
                <a:latin typeface="宋体" panose="02010600030101010101" pitchFamily="2" charset="-122"/>
                <a:ea typeface="宋体" panose="02010600030101010101" pitchFamily="2" charset="-122"/>
              </a:rPr>
              <a:t>    </a:t>
            </a:r>
            <a:r>
              <a:rPr lang="en-US" altLang="zh-CN" sz="2400" dirty="0">
                <a:latin typeface="宋体" panose="02010600030101010101" pitchFamily="2" charset="-122"/>
                <a:ea typeface="宋体" panose="02010600030101010101" pitchFamily="2" charset="-122"/>
              </a:rPr>
              <a:t>(3)</a:t>
            </a:r>
            <a:r>
              <a:rPr lang="zh-CN" altLang="en-US" sz="2400" dirty="0">
                <a:latin typeface="宋体" panose="02010600030101010101" pitchFamily="2" charset="-122"/>
                <a:ea typeface="宋体" panose="02010600030101010101" pitchFamily="2" charset="-122"/>
              </a:rPr>
              <a:t>在移动过程中，不允许大盘压小盘。</a:t>
            </a:r>
            <a:endParaRPr lang="zh-CN" altLang="en-US" sz="2400" dirty="0">
              <a:latin typeface="宋体" panose="02010600030101010101" pitchFamily="2" charset="-122"/>
              <a:ea typeface="宋体" panose="02010600030101010101" pitchFamily="2" charset="-122"/>
            </a:endParaRPr>
          </a:p>
          <a:p>
            <a:pPr>
              <a:lnSpc>
                <a:spcPct val="90000"/>
              </a:lnSpc>
              <a:buFont typeface="Wingdings" panose="05000000000000000000" pitchFamily="2" charset="2"/>
              <a:buNone/>
            </a:pPr>
            <a:r>
              <a:rPr lang="zh-CN" altLang="en-US" sz="2400" dirty="0">
                <a:latin typeface="宋体" panose="02010600030101010101" pitchFamily="2" charset="-122"/>
                <a:ea typeface="宋体" panose="02010600030101010101" pitchFamily="2" charset="-122"/>
              </a:rPr>
              <a:t>          问将这</a:t>
            </a:r>
            <a:r>
              <a:rPr lang="en-US" altLang="zh-CN" sz="2400" dirty="0">
                <a:latin typeface="宋体" panose="02010600030101010101" pitchFamily="2" charset="-122"/>
                <a:ea typeface="宋体" panose="02010600030101010101" pitchFamily="2" charset="-122"/>
              </a:rPr>
              <a:t>n</a:t>
            </a:r>
            <a:r>
              <a:rPr lang="zh-CN" altLang="en-US" sz="2400" dirty="0">
                <a:latin typeface="宋体" panose="02010600030101010101" pitchFamily="2" charset="-122"/>
                <a:ea typeface="宋体" panose="02010600030101010101" pitchFamily="2" charset="-122"/>
              </a:rPr>
              <a:t>个盘子从</a:t>
            </a:r>
            <a:r>
              <a:rPr lang="en-US" altLang="zh-CN" sz="2400" dirty="0">
                <a:latin typeface="宋体" panose="02010600030101010101" pitchFamily="2" charset="-122"/>
                <a:ea typeface="宋体" panose="02010600030101010101" pitchFamily="2" charset="-122"/>
              </a:rPr>
              <a:t>a</a:t>
            </a:r>
            <a:r>
              <a:rPr lang="zh-CN" altLang="en-US" sz="2400" dirty="0">
                <a:latin typeface="宋体" panose="02010600030101010101" pitchFamily="2" charset="-122"/>
                <a:ea typeface="宋体" panose="02010600030101010101" pitchFamily="2" charset="-122"/>
              </a:rPr>
              <a:t>柱移动到</a:t>
            </a:r>
            <a:r>
              <a:rPr lang="en-US" altLang="zh-CN" sz="2400" dirty="0">
                <a:latin typeface="宋体" panose="02010600030101010101" pitchFamily="2" charset="-122"/>
                <a:ea typeface="宋体" panose="02010600030101010101" pitchFamily="2" charset="-122"/>
              </a:rPr>
              <a:t>c</a:t>
            </a:r>
            <a:r>
              <a:rPr lang="zh-CN" altLang="en-US" sz="2400" dirty="0">
                <a:latin typeface="宋体" panose="02010600030101010101" pitchFamily="2" charset="-122"/>
                <a:ea typeface="宋体" panose="02010600030101010101" pitchFamily="2" charset="-122"/>
              </a:rPr>
              <a:t>柱上，总计需要移动多少个盘次？</a:t>
            </a:r>
            <a:endParaRPr lang="zh-CN" altLang="en-US" sz="2400" dirty="0">
              <a:latin typeface="宋体" panose="02010600030101010101" pitchFamily="2" charset="-122"/>
              <a:ea typeface="宋体" panose="02010600030101010101" pitchFamily="2" charset="-122"/>
            </a:endParaRPr>
          </a:p>
        </p:txBody>
      </p:sp>
      <p:sp>
        <p:nvSpPr>
          <p:cNvPr id="19461" name="Text Box 5"/>
          <p:cNvSpPr txBox="1">
            <a:spLocks noChangeArrowheads="1"/>
          </p:cNvSpPr>
          <p:nvPr/>
        </p:nvSpPr>
        <p:spPr bwMode="auto">
          <a:xfrm>
            <a:off x="1085817" y="4054576"/>
            <a:ext cx="63500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a:spcBef>
                <a:spcPct val="20000"/>
              </a:spcBef>
              <a:buClr>
                <a:schemeClr val="folHlink"/>
              </a:buClr>
              <a:buSzPct val="60000"/>
              <a:buFont typeface="Wingdings" panose="05000000000000000000" pitchFamily="2" charset="2"/>
              <a:buNone/>
            </a:pPr>
            <a:r>
              <a:rPr kumimoji="1" lang="en-US" altLang="zh-CN" sz="2400">
                <a:latin typeface="Times New Roman" panose="02020603050405020304" pitchFamily="18" charset="0"/>
              </a:rPr>
              <a:t>                        a                  b                  c </a:t>
            </a:r>
            <a:endParaRPr kumimoji="1" lang="en-US" altLang="zh-CN" sz="2400">
              <a:latin typeface="Tahoma" panose="020B0604030504040204" pitchFamily="34" charset="0"/>
            </a:endParaRPr>
          </a:p>
        </p:txBody>
      </p:sp>
      <p:grpSp>
        <p:nvGrpSpPr>
          <p:cNvPr id="19471" name="Group 15"/>
          <p:cNvGrpSpPr/>
          <p:nvPr/>
        </p:nvGrpSpPr>
        <p:grpSpPr bwMode="auto">
          <a:xfrm>
            <a:off x="1524635" y="4572000"/>
            <a:ext cx="6656388" cy="1225550"/>
            <a:chOff x="943" y="2708"/>
            <a:chExt cx="4193" cy="772"/>
          </a:xfrm>
        </p:grpSpPr>
        <p:sp>
          <p:nvSpPr>
            <p:cNvPr id="19462" name="Line 6"/>
            <p:cNvSpPr>
              <a:spLocks noChangeShapeType="1"/>
            </p:cNvSpPr>
            <p:nvPr/>
          </p:nvSpPr>
          <p:spPr bwMode="auto">
            <a:xfrm>
              <a:off x="943" y="3474"/>
              <a:ext cx="4193" cy="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9463" name="Rectangle 7"/>
            <p:cNvSpPr>
              <a:spLocks noChangeArrowheads="1"/>
            </p:cNvSpPr>
            <p:nvPr/>
          </p:nvSpPr>
          <p:spPr bwMode="auto">
            <a:xfrm>
              <a:off x="1449" y="3375"/>
              <a:ext cx="937" cy="100"/>
            </a:xfrm>
            <a:prstGeom prst="rect">
              <a:avLst/>
            </a:prstGeom>
            <a:noFill/>
            <a:ln w="9525">
              <a:solidFill>
                <a:srgbClr val="000000"/>
              </a:solidFill>
              <a:miter lim="800000"/>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a:spcBef>
                  <a:spcPct val="20000"/>
                </a:spcBef>
                <a:buClr>
                  <a:schemeClr val="folHlink"/>
                </a:buClr>
                <a:buSzPct val="60000"/>
                <a:buFont typeface="Wingdings" panose="05000000000000000000" pitchFamily="2" charset="2"/>
                <a:buNone/>
              </a:pPr>
              <a:endParaRPr kumimoji="1" lang="zh-CN" altLang="zh-CN" sz="2400">
                <a:latin typeface="Tahoma" panose="020B0604030504040204" pitchFamily="34" charset="0"/>
              </a:endParaRPr>
            </a:p>
          </p:txBody>
        </p:sp>
        <p:sp>
          <p:nvSpPr>
            <p:cNvPr id="19464" name="Rectangle 8"/>
            <p:cNvSpPr>
              <a:spLocks noChangeArrowheads="1"/>
            </p:cNvSpPr>
            <p:nvPr/>
          </p:nvSpPr>
          <p:spPr bwMode="auto">
            <a:xfrm>
              <a:off x="1530" y="3276"/>
              <a:ext cx="777" cy="99"/>
            </a:xfrm>
            <a:prstGeom prst="rect">
              <a:avLst/>
            </a:prstGeom>
            <a:noFill/>
            <a:ln w="9525">
              <a:solidFill>
                <a:srgbClr val="000000"/>
              </a:solidFill>
              <a:miter lim="800000"/>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a:spcBef>
                  <a:spcPct val="20000"/>
                </a:spcBef>
                <a:buClr>
                  <a:schemeClr val="folHlink"/>
                </a:buClr>
                <a:buSzPct val="60000"/>
                <a:buFont typeface="Wingdings" panose="05000000000000000000" pitchFamily="2" charset="2"/>
                <a:buNone/>
              </a:pPr>
              <a:endParaRPr kumimoji="1" lang="zh-CN" altLang="zh-CN" sz="2400">
                <a:latin typeface="Tahoma" panose="020B0604030504040204" pitchFamily="34" charset="0"/>
              </a:endParaRPr>
            </a:p>
          </p:txBody>
        </p:sp>
        <p:sp>
          <p:nvSpPr>
            <p:cNvPr id="19465" name="Rectangle 9"/>
            <p:cNvSpPr>
              <a:spLocks noChangeArrowheads="1"/>
            </p:cNvSpPr>
            <p:nvPr/>
          </p:nvSpPr>
          <p:spPr bwMode="auto">
            <a:xfrm>
              <a:off x="1610" y="3177"/>
              <a:ext cx="616" cy="99"/>
            </a:xfrm>
            <a:prstGeom prst="rect">
              <a:avLst/>
            </a:prstGeom>
            <a:noFill/>
            <a:ln w="9525">
              <a:solidFill>
                <a:srgbClr val="000000"/>
              </a:solidFill>
              <a:miter lim="800000"/>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a:spcBef>
                  <a:spcPct val="20000"/>
                </a:spcBef>
                <a:buClr>
                  <a:schemeClr val="folHlink"/>
                </a:buClr>
                <a:buSzPct val="60000"/>
                <a:buFont typeface="Wingdings" panose="05000000000000000000" pitchFamily="2" charset="2"/>
                <a:buNone/>
              </a:pPr>
              <a:endParaRPr kumimoji="1" lang="zh-CN" altLang="zh-CN" sz="2400">
                <a:latin typeface="Tahoma" panose="020B0604030504040204" pitchFamily="34" charset="0"/>
              </a:endParaRPr>
            </a:p>
          </p:txBody>
        </p:sp>
        <p:sp>
          <p:nvSpPr>
            <p:cNvPr id="19466" name="Rectangle 10"/>
            <p:cNvSpPr>
              <a:spLocks noChangeArrowheads="1"/>
            </p:cNvSpPr>
            <p:nvPr/>
          </p:nvSpPr>
          <p:spPr bwMode="auto">
            <a:xfrm>
              <a:off x="1691" y="3078"/>
              <a:ext cx="456" cy="99"/>
            </a:xfrm>
            <a:prstGeom prst="rect">
              <a:avLst/>
            </a:prstGeom>
            <a:noFill/>
            <a:ln w="9525">
              <a:solidFill>
                <a:srgbClr val="000000"/>
              </a:solidFill>
              <a:miter lim="800000"/>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a:spcBef>
                  <a:spcPct val="20000"/>
                </a:spcBef>
                <a:buClr>
                  <a:schemeClr val="folHlink"/>
                </a:buClr>
                <a:buSzPct val="60000"/>
                <a:buFont typeface="Wingdings" panose="05000000000000000000" pitchFamily="2" charset="2"/>
                <a:buNone/>
              </a:pPr>
              <a:endParaRPr kumimoji="1" lang="zh-CN" altLang="zh-CN" sz="2400">
                <a:latin typeface="Tahoma" panose="020B0604030504040204" pitchFamily="34" charset="0"/>
              </a:endParaRPr>
            </a:p>
          </p:txBody>
        </p:sp>
        <p:sp>
          <p:nvSpPr>
            <p:cNvPr id="19467" name="Rectangle 11"/>
            <p:cNvSpPr>
              <a:spLocks noChangeArrowheads="1"/>
            </p:cNvSpPr>
            <p:nvPr/>
          </p:nvSpPr>
          <p:spPr bwMode="auto">
            <a:xfrm>
              <a:off x="1769" y="2978"/>
              <a:ext cx="296" cy="100"/>
            </a:xfrm>
            <a:prstGeom prst="rect">
              <a:avLst/>
            </a:prstGeom>
            <a:noFill/>
            <a:ln w="9525">
              <a:solidFill>
                <a:srgbClr val="000000"/>
              </a:solidFill>
              <a:miter lim="800000"/>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a:spcBef>
                  <a:spcPct val="20000"/>
                </a:spcBef>
                <a:buClr>
                  <a:schemeClr val="folHlink"/>
                </a:buClr>
                <a:buSzPct val="60000"/>
                <a:buFont typeface="Wingdings" panose="05000000000000000000" pitchFamily="2" charset="2"/>
                <a:buNone/>
              </a:pPr>
              <a:endParaRPr kumimoji="1" lang="zh-CN" altLang="zh-CN" sz="2400">
                <a:latin typeface="Tahoma" panose="020B0604030504040204" pitchFamily="34" charset="0"/>
              </a:endParaRPr>
            </a:p>
          </p:txBody>
        </p:sp>
        <p:sp>
          <p:nvSpPr>
            <p:cNvPr id="19468" name="Line 12"/>
            <p:cNvSpPr>
              <a:spLocks noChangeShapeType="1"/>
            </p:cNvSpPr>
            <p:nvPr/>
          </p:nvSpPr>
          <p:spPr bwMode="auto">
            <a:xfrm>
              <a:off x="1919" y="2715"/>
              <a:ext cx="0" cy="263"/>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9469" name="Line 13"/>
            <p:cNvSpPr>
              <a:spLocks noChangeShapeType="1"/>
            </p:cNvSpPr>
            <p:nvPr/>
          </p:nvSpPr>
          <p:spPr bwMode="auto">
            <a:xfrm>
              <a:off x="2880" y="2708"/>
              <a:ext cx="0" cy="765"/>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9470" name="Line 14"/>
            <p:cNvSpPr>
              <a:spLocks noChangeShapeType="1"/>
            </p:cNvSpPr>
            <p:nvPr/>
          </p:nvSpPr>
          <p:spPr bwMode="auto">
            <a:xfrm>
              <a:off x="3844" y="2715"/>
              <a:ext cx="0" cy="765"/>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grpSp>
      <p:sp>
        <p:nvSpPr>
          <p:cNvPr id="2" name="文本框 1"/>
          <p:cNvSpPr txBox="1"/>
          <p:nvPr/>
        </p:nvSpPr>
        <p:spPr>
          <a:xfrm>
            <a:off x="125730" y="194310"/>
            <a:ext cx="3327400" cy="521970"/>
          </a:xfrm>
          <a:prstGeom prst="rect">
            <a:avLst/>
          </a:prstGeom>
          <a:noFill/>
        </p:spPr>
        <p:txBody>
          <a:bodyPr wrap="none" rtlCol="0" anchor="t">
            <a:spAutoFit/>
          </a:bodyPr>
          <a:lstStyle/>
          <a:p>
            <a:r>
              <a:rPr lang="en-US" sz="2800" b="1" dirty="0">
                <a:solidFill>
                  <a:schemeClr val="bg1"/>
                </a:solidFill>
                <a:sym typeface="+mn-ea"/>
              </a:rPr>
              <a:t>[</a:t>
            </a:r>
            <a:r>
              <a:rPr sz="2800" b="1" dirty="0">
                <a:solidFill>
                  <a:schemeClr val="bg1"/>
                </a:solidFill>
                <a:sym typeface="+mn-ea"/>
              </a:rPr>
              <a:t>2998</a:t>
            </a:r>
            <a:r>
              <a:rPr lang="en-US" sz="2800" b="1" dirty="0">
                <a:solidFill>
                  <a:schemeClr val="bg1"/>
                </a:solidFill>
                <a:sym typeface="+mn-ea"/>
              </a:rPr>
              <a:t>]</a:t>
            </a:r>
            <a:r>
              <a:rPr lang="en-US" altLang="zh-CN" sz="2800" b="1" i="1" dirty="0">
                <a:solidFill>
                  <a:schemeClr val="bg1"/>
                </a:solidFill>
                <a:sym typeface="+mn-ea"/>
              </a:rPr>
              <a:t> Hanoi</a:t>
            </a:r>
            <a:r>
              <a:rPr lang="zh-CN" altLang="en-US" sz="2800" b="1" i="1" dirty="0">
                <a:solidFill>
                  <a:schemeClr val="bg1"/>
                </a:solidFill>
                <a:sym typeface="+mn-ea"/>
              </a:rPr>
              <a:t>塔问题</a:t>
            </a:r>
            <a:r>
              <a:rPr lang="zh-CN" altLang="en-US" sz="2800" dirty="0">
                <a:solidFill>
                  <a:schemeClr val="bg1"/>
                </a:solidFill>
                <a:sym typeface="+mn-ea"/>
              </a:rPr>
              <a:t> </a:t>
            </a:r>
            <a:r>
              <a:rPr lang="en-US" altLang="zh-CN" sz="2800" dirty="0">
                <a:solidFill>
                  <a:schemeClr val="bg1"/>
                </a:solidFill>
                <a:sym typeface="+mn-ea"/>
              </a:rPr>
              <a:t>.</a:t>
            </a:r>
            <a:endParaRPr lang="en-US" altLang="zh-CN" sz="2800" dirty="0">
              <a:solidFill>
                <a:schemeClr val="bg1"/>
              </a:solidFill>
              <a:sym typeface="+mn-ea"/>
            </a:endParaRPr>
          </a:p>
        </p:txBody>
      </p:sp>
      <p:sp>
        <p:nvSpPr>
          <p:cNvPr id="16" name="Rectangle 1036"/>
          <p:cNvSpPr txBox="1">
            <a:spLocks noChangeArrowheads="1"/>
          </p:cNvSpPr>
          <p:nvPr/>
        </p:nvSpPr>
        <p:spPr>
          <a:xfrm>
            <a:off x="425367" y="555944"/>
            <a:ext cx="8210550" cy="550962"/>
          </a:xfrm>
          <a:prstGeom prst="rect">
            <a:avLst/>
          </a:prstGeom>
        </p:spPr>
        <p:txBody>
          <a:bodyPr vert="horz" anchor="b"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3200" b="1" dirty="0" smtClean="0">
                <a:solidFill>
                  <a:schemeClr val="accent5">
                    <a:lumMod val="75000"/>
                  </a:schemeClr>
                </a:solidFill>
              </a:rPr>
              <a:t>1.3.2 [2998] </a:t>
            </a:r>
            <a:r>
              <a:rPr lang="zh-CN" altLang="en-US" sz="3200" b="1" dirty="0">
                <a:solidFill>
                  <a:schemeClr val="accent5">
                    <a:lumMod val="75000"/>
                  </a:schemeClr>
                </a:solidFill>
              </a:rPr>
              <a:t>汉诺塔</a:t>
            </a:r>
            <a:r>
              <a:rPr lang="en-US" altLang="zh-CN" sz="3200" b="1" dirty="0">
                <a:solidFill>
                  <a:schemeClr val="accent5">
                    <a:lumMod val="75000"/>
                  </a:schemeClr>
                </a:solidFill>
              </a:rPr>
              <a:t>1</a:t>
            </a:r>
            <a:endParaRPr lang="zh-CN" altLang="en-US" sz="3200" b="1" dirty="0">
              <a:solidFill>
                <a:schemeClr val="accent5">
                  <a:lumMod val="75000"/>
                </a:schemeClr>
              </a:solidFill>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457200" y="152400"/>
            <a:ext cx="8229600" cy="990600"/>
          </a:xfrm>
        </p:spPr>
        <p:txBody>
          <a:bodyPr/>
          <a:lstStyle/>
          <a:p>
            <a:r>
              <a:rPr lang="zh-CN" altLang="en-US" dirty="0" smtClean="0">
                <a:solidFill>
                  <a:schemeClr val="accent5">
                    <a:lumMod val="75000"/>
                  </a:schemeClr>
                </a:solidFill>
              </a:rPr>
              <a:t>教学内容</a:t>
            </a:r>
            <a:endParaRPr lang="zh-CN" altLang="en-US" dirty="0" smtClean="0">
              <a:solidFill>
                <a:schemeClr val="accent5">
                  <a:lumMod val="75000"/>
                </a:schemeClr>
              </a:solidFill>
            </a:endParaRPr>
          </a:p>
        </p:txBody>
      </p:sp>
      <p:sp>
        <p:nvSpPr>
          <p:cNvPr id="7" name="灯片编号占位符 4"/>
          <p:cNvSpPr>
            <a:spLocks noGrp="1"/>
          </p:cNvSpPr>
          <p:nvPr>
            <p:ph type="sldNum" sz="quarter" idx="12"/>
          </p:nvPr>
        </p:nvSpPr>
        <p:spPr>
          <a:xfrm>
            <a:off x="612648" y="6356350"/>
            <a:ext cx="1981200" cy="365760"/>
          </a:xfrm>
        </p:spPr>
        <p:txBody>
          <a:bodyPr/>
          <a:lstStyle/>
          <a:p>
            <a:fld id="{0C913308-F349-4B6D-A68A-DD1791B4A57B}" type="slidenum">
              <a:rPr lang="zh-CN" altLang="en-US" smtClean="0"/>
            </a:fld>
            <a:endParaRPr lang="zh-CN" altLang="en-US" dirty="0"/>
          </a:p>
        </p:txBody>
      </p:sp>
      <p:sp>
        <p:nvSpPr>
          <p:cNvPr id="8" name="文本框 39"/>
          <p:cNvSpPr txBox="1"/>
          <p:nvPr/>
        </p:nvSpPr>
        <p:spPr>
          <a:xfrm>
            <a:off x="1890395" y="2875915"/>
            <a:ext cx="6045200" cy="521970"/>
          </a:xfrm>
          <a:prstGeom prst="rect">
            <a:avLst/>
          </a:prstGeom>
          <a:noFill/>
        </p:spPr>
        <p:txBody>
          <a:bodyPr wrap="square" rtlCol="0">
            <a:spAutoFit/>
          </a:bodyPr>
          <a:lstStyle/>
          <a:p>
            <a:r>
              <a:rPr lang="zh-CN" altLang="en-US" sz="2800" b="1" dirty="0" smtClean="0">
                <a:solidFill>
                  <a:schemeClr val="tx1">
                    <a:lumMod val="75000"/>
                    <a:lumOff val="25000"/>
                  </a:schemeClr>
                </a:solidFill>
                <a:latin typeface="微软雅黑" panose="020B0503020204020204" charset="-122"/>
                <a:ea typeface="微软雅黑" panose="020B0503020204020204" charset="-122"/>
              </a:rPr>
              <a:t>掌握用递推思想解题</a:t>
            </a:r>
            <a:endParaRPr lang="zh-CN" altLang="en-US" sz="2800" b="1" dirty="0">
              <a:solidFill>
                <a:schemeClr val="tx1">
                  <a:lumMod val="75000"/>
                  <a:lumOff val="25000"/>
                </a:schemeClr>
              </a:solidFill>
              <a:latin typeface="微软雅黑" panose="020B0503020204020204" charset="-122"/>
              <a:ea typeface="微软雅黑" panose="020B0503020204020204" charset="-122"/>
            </a:endParaRPr>
          </a:p>
        </p:txBody>
      </p:sp>
      <p:sp>
        <p:nvSpPr>
          <p:cNvPr id="9" name="矩形: 圆角 40"/>
          <p:cNvSpPr/>
          <p:nvPr/>
        </p:nvSpPr>
        <p:spPr>
          <a:xfrm>
            <a:off x="873586" y="2805602"/>
            <a:ext cx="712356" cy="712356"/>
          </a:xfrm>
          <a:prstGeom prst="roundRect">
            <a:avLst/>
          </a:prstGeom>
          <a:solidFill>
            <a:srgbClr val="0070C0"/>
          </a:solidFill>
          <a:ln>
            <a:noFill/>
          </a:ln>
          <a:effectLst>
            <a:outerShdw blurRad="63500" sx="102000" sy="102000" algn="ctr"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Impact" panose="020B0806030902050204" pitchFamily="34" charset="0"/>
            </a:endParaRPr>
          </a:p>
        </p:txBody>
      </p:sp>
      <p:sp>
        <p:nvSpPr>
          <p:cNvPr id="10" name="文本框 41"/>
          <p:cNvSpPr txBox="1"/>
          <p:nvPr/>
        </p:nvSpPr>
        <p:spPr>
          <a:xfrm>
            <a:off x="886345" y="2922009"/>
            <a:ext cx="712356" cy="523220"/>
          </a:xfrm>
          <a:prstGeom prst="rect">
            <a:avLst/>
          </a:prstGeom>
          <a:noFill/>
        </p:spPr>
        <p:txBody>
          <a:bodyPr wrap="square" rtlCol="0">
            <a:spAutoFit/>
          </a:bodyPr>
          <a:lstStyle/>
          <a:p>
            <a:pPr algn="ctr"/>
            <a:r>
              <a:rPr lang="en-US" altLang="zh-CN" sz="2800" dirty="0" smtClean="0">
                <a:solidFill>
                  <a:schemeClr val="bg1"/>
                </a:solidFill>
                <a:latin typeface="Impact" panose="020B0806030902050204" pitchFamily="34" charset="0"/>
                <a:ea typeface="微软雅黑" panose="020B0503020204020204" charset="-122"/>
              </a:rPr>
              <a:t>02</a:t>
            </a:r>
            <a:endParaRPr lang="zh-CN" altLang="en-US" sz="2800" dirty="0">
              <a:solidFill>
                <a:schemeClr val="bg1"/>
              </a:solidFill>
              <a:latin typeface="Impact" panose="020B0806030902050204" pitchFamily="34" charset="0"/>
              <a:ea typeface="微软雅黑" panose="020B0503020204020204" charset="-122"/>
            </a:endParaRPr>
          </a:p>
        </p:txBody>
      </p:sp>
      <p:cxnSp>
        <p:nvCxnSpPr>
          <p:cNvPr id="11" name="直接连接符 10"/>
          <p:cNvCxnSpPr/>
          <p:nvPr/>
        </p:nvCxnSpPr>
        <p:spPr>
          <a:xfrm>
            <a:off x="1784493" y="2875399"/>
            <a:ext cx="0" cy="572762"/>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5" name="文本框 54"/>
          <p:cNvSpPr txBox="1"/>
          <p:nvPr/>
        </p:nvSpPr>
        <p:spPr>
          <a:xfrm>
            <a:off x="1962785" y="1932940"/>
            <a:ext cx="6588125" cy="521970"/>
          </a:xfrm>
          <a:prstGeom prst="rect">
            <a:avLst/>
          </a:prstGeom>
          <a:noFill/>
        </p:spPr>
        <p:txBody>
          <a:bodyPr wrap="square" rtlCol="0">
            <a:spAutoFit/>
          </a:bodyPr>
          <a:lstStyle/>
          <a:p>
            <a:r>
              <a:rPr lang="zh-CN" altLang="en-US" sz="2800" b="1" dirty="0" smtClean="0">
                <a:solidFill>
                  <a:schemeClr val="tx1">
                    <a:lumMod val="75000"/>
                    <a:lumOff val="25000"/>
                  </a:schemeClr>
                </a:solidFill>
                <a:latin typeface="微软雅黑" panose="020B0503020204020204" charset="-122"/>
                <a:ea typeface="微软雅黑" panose="020B0503020204020204" charset="-122"/>
              </a:rPr>
              <a:t>理解应用递思想</a:t>
            </a:r>
            <a:endParaRPr lang="zh-CN" altLang="en-US" sz="2800" b="1" dirty="0">
              <a:solidFill>
                <a:schemeClr val="tx1">
                  <a:lumMod val="75000"/>
                  <a:lumOff val="25000"/>
                </a:schemeClr>
              </a:solidFill>
              <a:latin typeface="微软雅黑" panose="020B0503020204020204" charset="-122"/>
              <a:ea typeface="微软雅黑" panose="020B0503020204020204" charset="-122"/>
            </a:endParaRPr>
          </a:p>
        </p:txBody>
      </p:sp>
      <p:sp>
        <p:nvSpPr>
          <p:cNvPr id="26" name="矩形: 圆角 55"/>
          <p:cNvSpPr/>
          <p:nvPr/>
        </p:nvSpPr>
        <p:spPr>
          <a:xfrm>
            <a:off x="886345" y="1863099"/>
            <a:ext cx="712356" cy="712356"/>
          </a:xfrm>
          <a:prstGeom prst="roundRect">
            <a:avLst/>
          </a:prstGeom>
          <a:solidFill>
            <a:srgbClr val="0070C0"/>
          </a:solidFill>
          <a:ln>
            <a:noFill/>
          </a:ln>
          <a:effectLst>
            <a:outerShdw blurRad="63500" sx="102000" sy="102000" algn="ctr"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Impact" panose="020B0806030902050204" pitchFamily="34" charset="0"/>
            </a:endParaRPr>
          </a:p>
        </p:txBody>
      </p:sp>
      <p:sp>
        <p:nvSpPr>
          <p:cNvPr id="27" name="文本框 56"/>
          <p:cNvSpPr txBox="1"/>
          <p:nvPr/>
        </p:nvSpPr>
        <p:spPr>
          <a:xfrm>
            <a:off x="899104" y="1979506"/>
            <a:ext cx="712356" cy="523220"/>
          </a:xfrm>
          <a:prstGeom prst="rect">
            <a:avLst/>
          </a:prstGeom>
          <a:noFill/>
        </p:spPr>
        <p:txBody>
          <a:bodyPr wrap="square" rtlCol="0">
            <a:spAutoFit/>
          </a:bodyPr>
          <a:lstStyle/>
          <a:p>
            <a:pPr algn="ctr"/>
            <a:r>
              <a:rPr lang="en-US" altLang="zh-CN" sz="2800" dirty="0" smtClean="0">
                <a:solidFill>
                  <a:schemeClr val="bg1"/>
                </a:solidFill>
                <a:latin typeface="Impact" panose="020B0806030902050204" pitchFamily="34" charset="0"/>
                <a:ea typeface="微软雅黑" panose="020B0503020204020204" charset="-122"/>
              </a:rPr>
              <a:t>01</a:t>
            </a:r>
            <a:endParaRPr lang="zh-CN" altLang="en-US" sz="2800" dirty="0">
              <a:solidFill>
                <a:schemeClr val="bg1"/>
              </a:solidFill>
              <a:latin typeface="Impact" panose="020B0806030902050204" pitchFamily="34" charset="0"/>
              <a:ea typeface="微软雅黑" panose="020B0503020204020204" charset="-122"/>
            </a:endParaRPr>
          </a:p>
        </p:txBody>
      </p:sp>
      <p:cxnSp>
        <p:nvCxnSpPr>
          <p:cNvPr id="28" name="直接连接符 27"/>
          <p:cNvCxnSpPr/>
          <p:nvPr/>
        </p:nvCxnSpPr>
        <p:spPr>
          <a:xfrm>
            <a:off x="1797252" y="1932896"/>
            <a:ext cx="0" cy="572762"/>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 name="页脚占位符 1"/>
          <p:cNvSpPr>
            <a:spLocks noGrp="1"/>
          </p:cNvSpPr>
          <p:nvPr>
            <p:ph type="ftr" sz="quarter" idx="11"/>
          </p:nvPr>
        </p:nvSpPr>
        <p:spPr/>
        <p:txBody>
          <a:bodyPr/>
          <a:lstStyle/>
          <a:p>
            <a:r>
              <a:rPr lang="zh-CN" altLang="en-US" smtClean="0"/>
              <a:t>浙江财经大学信智学院 陈琰宏</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7532"/>
    </mc:Choice>
    <mc:Fallback>
      <p:transition spd="slow" advTm="7532"/>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idx="4294967295"/>
          </p:nvPr>
        </p:nvSpPr>
        <p:spPr>
          <a:xfrm>
            <a:off x="593725" y="448443"/>
            <a:ext cx="2938747" cy="562209"/>
          </a:xfrm>
        </p:spPr>
        <p:txBody>
          <a:bodyPr anchor="b">
            <a:noAutofit/>
          </a:bodyPr>
          <a:lstStyle/>
          <a:p>
            <a:r>
              <a:rPr lang="zh-CN" altLang="en-US" sz="3200" b="1" dirty="0">
                <a:solidFill>
                  <a:schemeClr val="accent5">
                    <a:lumMod val="75000"/>
                  </a:schemeClr>
                </a:solidFill>
              </a:rPr>
              <a:t>分析</a:t>
            </a:r>
            <a:endParaRPr lang="zh-CN" altLang="en-US" sz="3200" b="1" dirty="0">
              <a:solidFill>
                <a:schemeClr val="accent5">
                  <a:lumMod val="75000"/>
                </a:schemeClr>
              </a:solidFill>
            </a:endParaRPr>
          </a:p>
        </p:txBody>
      </p:sp>
      <p:sp>
        <p:nvSpPr>
          <p:cNvPr id="22531" name="Rectangle 3"/>
          <p:cNvSpPr>
            <a:spLocks noGrp="1" noChangeArrowheads="1"/>
          </p:cNvSpPr>
          <p:nvPr>
            <p:ph type="body" idx="4294967295"/>
          </p:nvPr>
        </p:nvSpPr>
        <p:spPr>
          <a:xfrm>
            <a:off x="851836" y="1674500"/>
            <a:ext cx="7788425" cy="2672296"/>
          </a:xfrm>
        </p:spPr>
        <p:txBody>
          <a:bodyPr>
            <a:normAutofit fontScale="92500"/>
          </a:bodyPr>
          <a:lstStyle/>
          <a:p>
            <a:pPr marL="0" indent="0">
              <a:lnSpc>
                <a:spcPct val="90000"/>
              </a:lnSpc>
              <a:buClr>
                <a:srgbClr val="000099"/>
              </a:buClr>
              <a:buNone/>
            </a:pPr>
            <a:r>
              <a:rPr lang="zh-CN" altLang="en-US" sz="2200" dirty="0" smtClean="0">
                <a:latin typeface="宋体" panose="02010600030101010101" pitchFamily="2" charset="-122"/>
                <a:ea typeface="宋体" panose="02010600030101010101" pitchFamily="2" charset="-122"/>
              </a:rPr>
              <a:t>第一</a:t>
            </a:r>
            <a:r>
              <a:rPr lang="zh-CN" altLang="en-US" sz="2200" dirty="0">
                <a:latin typeface="宋体" panose="02010600030101010101" pitchFamily="2" charset="-122"/>
                <a:ea typeface="宋体" panose="02010600030101010101" pitchFamily="2" charset="-122"/>
              </a:rPr>
              <a:t>步：先</a:t>
            </a:r>
            <a:r>
              <a:rPr lang="zh-CN" altLang="en-US" sz="2200" dirty="0" smtClean="0">
                <a:latin typeface="宋体" panose="02010600030101010101" pitchFamily="2" charset="-122"/>
                <a:ea typeface="宋体" panose="02010600030101010101" pitchFamily="2" charset="-122"/>
              </a:rPr>
              <a:t>借助</a:t>
            </a:r>
            <a:r>
              <a:rPr lang="en-US" altLang="zh-CN" sz="2200" dirty="0" smtClean="0">
                <a:latin typeface="宋体" panose="02010600030101010101" pitchFamily="2" charset="-122"/>
                <a:ea typeface="宋体" panose="02010600030101010101" pitchFamily="2" charset="-122"/>
              </a:rPr>
              <a:t>c</a:t>
            </a:r>
            <a:r>
              <a:rPr lang="zh-CN" altLang="en-US" sz="2200" dirty="0" smtClean="0">
                <a:latin typeface="宋体" panose="02010600030101010101" pitchFamily="2" charset="-122"/>
                <a:ea typeface="宋体" panose="02010600030101010101" pitchFamily="2" charset="-122"/>
              </a:rPr>
              <a:t>柱把</a:t>
            </a:r>
            <a:r>
              <a:rPr lang="en-US" altLang="zh-CN" sz="2200" dirty="0" smtClean="0">
                <a:latin typeface="宋体" panose="02010600030101010101" pitchFamily="2" charset="-122"/>
                <a:ea typeface="宋体" panose="02010600030101010101" pitchFamily="2" charset="-122"/>
              </a:rPr>
              <a:t>a</a:t>
            </a:r>
            <a:r>
              <a:rPr lang="zh-CN" altLang="en-US" sz="2200" dirty="0" smtClean="0">
                <a:latin typeface="宋体" panose="02010600030101010101" pitchFamily="2" charset="-122"/>
                <a:ea typeface="宋体" panose="02010600030101010101" pitchFamily="2" charset="-122"/>
              </a:rPr>
              <a:t>柱</a:t>
            </a:r>
            <a:r>
              <a:rPr lang="zh-CN" altLang="en-US" sz="2200" dirty="0">
                <a:latin typeface="宋体" panose="02010600030101010101" pitchFamily="2" charset="-122"/>
                <a:ea typeface="宋体" panose="02010600030101010101" pitchFamily="2" charset="-122"/>
              </a:rPr>
              <a:t>上面的</a:t>
            </a:r>
            <a:r>
              <a:rPr lang="en-US" altLang="zh-CN" sz="2200" dirty="0">
                <a:latin typeface="宋体" panose="02010600030101010101" pitchFamily="2" charset="-122"/>
                <a:ea typeface="宋体" panose="02010600030101010101" pitchFamily="2" charset="-122"/>
              </a:rPr>
              <a:t>n-1</a:t>
            </a:r>
            <a:r>
              <a:rPr lang="zh-CN" altLang="en-US" sz="2200" dirty="0">
                <a:latin typeface="宋体" panose="02010600030101010101" pitchFamily="2" charset="-122"/>
                <a:ea typeface="宋体" panose="02010600030101010101" pitchFamily="2" charset="-122"/>
              </a:rPr>
              <a:t>个盘子移动</a:t>
            </a:r>
            <a:r>
              <a:rPr lang="zh-CN" altLang="en-US" sz="2200" dirty="0" smtClean="0">
                <a:latin typeface="宋体" panose="02010600030101010101" pitchFamily="2" charset="-122"/>
                <a:ea typeface="宋体" panose="02010600030101010101" pitchFamily="2" charset="-122"/>
              </a:rPr>
              <a:t>到</a:t>
            </a:r>
            <a:r>
              <a:rPr lang="en-US" altLang="zh-CN" sz="2200" dirty="0" smtClean="0">
                <a:latin typeface="宋体" panose="02010600030101010101" pitchFamily="2" charset="-122"/>
                <a:ea typeface="宋体" panose="02010600030101010101" pitchFamily="2" charset="-122"/>
              </a:rPr>
              <a:t>b</a:t>
            </a:r>
            <a:r>
              <a:rPr lang="zh-CN" altLang="en-US" sz="2200" dirty="0" smtClean="0">
                <a:latin typeface="宋体" panose="02010600030101010101" pitchFamily="2" charset="-122"/>
                <a:ea typeface="宋体" panose="02010600030101010101" pitchFamily="2" charset="-122"/>
              </a:rPr>
              <a:t>柱</a:t>
            </a:r>
            <a:r>
              <a:rPr lang="zh-CN" altLang="en-US" sz="2200" dirty="0">
                <a:latin typeface="宋体" panose="02010600030101010101" pitchFamily="2" charset="-122"/>
                <a:ea typeface="宋体" panose="02010600030101010101" pitchFamily="2" charset="-122"/>
              </a:rPr>
              <a:t>上，所需的</a:t>
            </a:r>
            <a:endParaRPr lang="zh-CN" altLang="en-US" sz="2200" dirty="0">
              <a:latin typeface="宋体" panose="02010600030101010101" pitchFamily="2" charset="-122"/>
              <a:ea typeface="宋体" panose="02010600030101010101" pitchFamily="2" charset="-122"/>
            </a:endParaRPr>
          </a:p>
          <a:p>
            <a:pPr marL="0" indent="0">
              <a:lnSpc>
                <a:spcPct val="90000"/>
              </a:lnSpc>
              <a:buClr>
                <a:srgbClr val="000099"/>
              </a:buClr>
              <a:buNone/>
            </a:pPr>
            <a:r>
              <a:rPr lang="zh-CN" altLang="en-US" sz="2200" dirty="0" smtClean="0">
                <a:latin typeface="宋体" panose="02010600030101010101" pitchFamily="2" charset="-122"/>
                <a:ea typeface="宋体" panose="02010600030101010101" pitchFamily="2" charset="-122"/>
              </a:rPr>
              <a:t>         移动</a:t>
            </a:r>
            <a:r>
              <a:rPr lang="zh-CN" altLang="en-US" sz="2200" dirty="0">
                <a:latin typeface="宋体" panose="02010600030101010101" pitchFamily="2" charset="-122"/>
                <a:ea typeface="宋体" panose="02010600030101010101" pitchFamily="2" charset="-122"/>
              </a:rPr>
              <a:t>次数为</a:t>
            </a:r>
            <a:r>
              <a:rPr lang="en-US" altLang="zh-CN" sz="2200" dirty="0">
                <a:latin typeface="宋体" panose="02010600030101010101" pitchFamily="2" charset="-122"/>
                <a:ea typeface="宋体" panose="02010600030101010101" pitchFamily="2" charset="-122"/>
              </a:rPr>
              <a:t>f(n-1)</a:t>
            </a:r>
            <a:r>
              <a:rPr lang="zh-CN" altLang="en-US" sz="2200" dirty="0">
                <a:latin typeface="宋体" panose="02010600030101010101" pitchFamily="2" charset="-122"/>
                <a:ea typeface="宋体" panose="02010600030101010101" pitchFamily="2" charset="-122"/>
              </a:rPr>
              <a:t>。</a:t>
            </a:r>
            <a:endParaRPr lang="zh-CN" altLang="en-US" sz="2200" dirty="0">
              <a:latin typeface="宋体" panose="02010600030101010101" pitchFamily="2" charset="-122"/>
              <a:ea typeface="宋体" panose="02010600030101010101" pitchFamily="2" charset="-122"/>
            </a:endParaRPr>
          </a:p>
          <a:p>
            <a:pPr marL="0" indent="0">
              <a:lnSpc>
                <a:spcPct val="90000"/>
              </a:lnSpc>
              <a:buClr>
                <a:srgbClr val="000099"/>
              </a:buClr>
              <a:buNone/>
            </a:pPr>
            <a:r>
              <a:rPr lang="zh-CN" altLang="en-US" sz="2200" dirty="0">
                <a:latin typeface="宋体" panose="02010600030101010101" pitchFamily="2" charset="-122"/>
                <a:ea typeface="宋体" panose="02010600030101010101" pitchFamily="2" charset="-122"/>
              </a:rPr>
              <a:t>第二步：然后再</a:t>
            </a:r>
            <a:r>
              <a:rPr lang="zh-CN" altLang="en-US" sz="2200" dirty="0" smtClean="0">
                <a:latin typeface="宋体" panose="02010600030101010101" pitchFamily="2" charset="-122"/>
                <a:ea typeface="宋体" panose="02010600030101010101" pitchFamily="2" charset="-122"/>
              </a:rPr>
              <a:t>把</a:t>
            </a:r>
            <a:r>
              <a:rPr lang="en-US" altLang="zh-CN" sz="2200" dirty="0" smtClean="0">
                <a:latin typeface="宋体" panose="02010600030101010101" pitchFamily="2" charset="-122"/>
                <a:ea typeface="宋体" panose="02010600030101010101" pitchFamily="2" charset="-122"/>
              </a:rPr>
              <a:t>a</a:t>
            </a:r>
            <a:r>
              <a:rPr lang="zh-CN" altLang="en-US" sz="2200" dirty="0" smtClean="0">
                <a:latin typeface="宋体" panose="02010600030101010101" pitchFamily="2" charset="-122"/>
                <a:ea typeface="宋体" panose="02010600030101010101" pitchFamily="2" charset="-122"/>
              </a:rPr>
              <a:t>柱</a:t>
            </a:r>
            <a:r>
              <a:rPr lang="zh-CN" altLang="en-US" sz="2200" dirty="0">
                <a:latin typeface="宋体" panose="02010600030101010101" pitchFamily="2" charset="-122"/>
                <a:ea typeface="宋体" panose="02010600030101010101" pitchFamily="2" charset="-122"/>
              </a:rPr>
              <a:t>最下面的一个盘子移动</a:t>
            </a:r>
            <a:r>
              <a:rPr lang="zh-CN" altLang="en-US" sz="2200" dirty="0" smtClean="0">
                <a:latin typeface="宋体" panose="02010600030101010101" pitchFamily="2" charset="-122"/>
                <a:ea typeface="宋体" panose="02010600030101010101" pitchFamily="2" charset="-122"/>
              </a:rPr>
              <a:t>到</a:t>
            </a:r>
            <a:r>
              <a:rPr lang="en-US" altLang="zh-CN" sz="2200" dirty="0" smtClean="0">
                <a:latin typeface="宋体" panose="02010600030101010101" pitchFamily="2" charset="-122"/>
                <a:ea typeface="宋体" panose="02010600030101010101" pitchFamily="2" charset="-122"/>
              </a:rPr>
              <a:t>c</a:t>
            </a:r>
            <a:r>
              <a:rPr lang="zh-CN" altLang="en-US" sz="2200" dirty="0" smtClean="0">
                <a:latin typeface="宋体" panose="02010600030101010101" pitchFamily="2" charset="-122"/>
                <a:ea typeface="宋体" panose="02010600030101010101" pitchFamily="2" charset="-122"/>
              </a:rPr>
              <a:t>柱</a:t>
            </a:r>
            <a:r>
              <a:rPr lang="zh-CN" altLang="en-US" sz="2200" dirty="0">
                <a:latin typeface="宋体" panose="02010600030101010101" pitchFamily="2" charset="-122"/>
                <a:ea typeface="宋体" panose="02010600030101010101" pitchFamily="2" charset="-122"/>
              </a:rPr>
              <a:t>上，只需要</a:t>
            </a:r>
            <a:r>
              <a:rPr lang="en-US" altLang="zh-CN" sz="2200" dirty="0">
                <a:latin typeface="宋体" panose="02010600030101010101" pitchFamily="2" charset="-122"/>
                <a:ea typeface="宋体" panose="02010600030101010101" pitchFamily="2" charset="-122"/>
              </a:rPr>
              <a:t>1</a:t>
            </a:r>
            <a:endParaRPr lang="en-US" altLang="zh-CN" sz="2200" dirty="0">
              <a:latin typeface="宋体" panose="02010600030101010101" pitchFamily="2" charset="-122"/>
              <a:ea typeface="宋体" panose="02010600030101010101" pitchFamily="2" charset="-122"/>
            </a:endParaRPr>
          </a:p>
          <a:p>
            <a:pPr marL="0" indent="0">
              <a:lnSpc>
                <a:spcPct val="90000"/>
              </a:lnSpc>
              <a:buClr>
                <a:srgbClr val="000099"/>
              </a:buClr>
              <a:buNone/>
            </a:pPr>
            <a:r>
              <a:rPr lang="zh-CN" altLang="en-US" sz="2200" dirty="0" smtClean="0">
                <a:latin typeface="宋体" panose="02010600030101010101" pitchFamily="2" charset="-122"/>
                <a:ea typeface="宋体" panose="02010600030101010101" pitchFamily="2" charset="-122"/>
              </a:rPr>
              <a:t>         次</a:t>
            </a:r>
            <a:r>
              <a:rPr lang="zh-CN" altLang="en-US" sz="2200" dirty="0">
                <a:latin typeface="宋体" panose="02010600030101010101" pitchFamily="2" charset="-122"/>
                <a:ea typeface="宋体" panose="02010600030101010101" pitchFamily="2" charset="-122"/>
              </a:rPr>
              <a:t>盘子。</a:t>
            </a:r>
            <a:endParaRPr lang="zh-CN" altLang="en-US" sz="2200" dirty="0">
              <a:latin typeface="宋体" panose="02010600030101010101" pitchFamily="2" charset="-122"/>
              <a:ea typeface="宋体" panose="02010600030101010101" pitchFamily="2" charset="-122"/>
            </a:endParaRPr>
          </a:p>
          <a:p>
            <a:pPr marL="0" indent="0">
              <a:lnSpc>
                <a:spcPct val="90000"/>
              </a:lnSpc>
              <a:buClr>
                <a:srgbClr val="000099"/>
              </a:buClr>
              <a:buNone/>
            </a:pPr>
            <a:r>
              <a:rPr lang="zh-CN" altLang="en-US" sz="2200" dirty="0">
                <a:latin typeface="宋体" panose="02010600030101010101" pitchFamily="2" charset="-122"/>
                <a:ea typeface="宋体" panose="02010600030101010101" pitchFamily="2" charset="-122"/>
              </a:rPr>
              <a:t>第三步：再</a:t>
            </a:r>
            <a:r>
              <a:rPr lang="zh-CN" altLang="en-US" sz="2200" dirty="0" smtClean="0">
                <a:latin typeface="宋体" panose="02010600030101010101" pitchFamily="2" charset="-122"/>
                <a:ea typeface="宋体" panose="02010600030101010101" pitchFamily="2" charset="-122"/>
              </a:rPr>
              <a:t>借助</a:t>
            </a:r>
            <a:r>
              <a:rPr lang="en-US" altLang="zh-CN" sz="2200" dirty="0" smtClean="0">
                <a:latin typeface="宋体" panose="02010600030101010101" pitchFamily="2" charset="-122"/>
                <a:ea typeface="宋体" panose="02010600030101010101" pitchFamily="2" charset="-122"/>
              </a:rPr>
              <a:t>a</a:t>
            </a:r>
            <a:r>
              <a:rPr lang="zh-CN" altLang="en-US" sz="2200" dirty="0" smtClean="0">
                <a:latin typeface="宋体" panose="02010600030101010101" pitchFamily="2" charset="-122"/>
                <a:ea typeface="宋体" panose="02010600030101010101" pitchFamily="2" charset="-122"/>
              </a:rPr>
              <a:t>柱把</a:t>
            </a:r>
            <a:r>
              <a:rPr lang="en-US" altLang="zh-CN" sz="2200" dirty="0" smtClean="0">
                <a:latin typeface="宋体" panose="02010600030101010101" pitchFamily="2" charset="-122"/>
                <a:ea typeface="宋体" panose="02010600030101010101" pitchFamily="2" charset="-122"/>
              </a:rPr>
              <a:t>b</a:t>
            </a:r>
            <a:r>
              <a:rPr lang="zh-CN" altLang="en-US" sz="2200" dirty="0" smtClean="0">
                <a:latin typeface="宋体" panose="02010600030101010101" pitchFamily="2" charset="-122"/>
                <a:ea typeface="宋体" panose="02010600030101010101" pitchFamily="2" charset="-122"/>
              </a:rPr>
              <a:t>柱</a:t>
            </a:r>
            <a:r>
              <a:rPr lang="zh-CN" altLang="en-US" sz="2200" dirty="0">
                <a:latin typeface="宋体" panose="02010600030101010101" pitchFamily="2" charset="-122"/>
                <a:ea typeface="宋体" panose="02010600030101010101" pitchFamily="2" charset="-122"/>
              </a:rPr>
              <a:t>上的</a:t>
            </a:r>
            <a:r>
              <a:rPr lang="en-US" altLang="zh-CN" sz="2200" dirty="0">
                <a:latin typeface="宋体" panose="02010600030101010101" pitchFamily="2" charset="-122"/>
                <a:ea typeface="宋体" panose="02010600030101010101" pitchFamily="2" charset="-122"/>
              </a:rPr>
              <a:t>n-1</a:t>
            </a:r>
            <a:r>
              <a:rPr lang="zh-CN" altLang="en-US" sz="2200" dirty="0">
                <a:latin typeface="宋体" panose="02010600030101010101" pitchFamily="2" charset="-122"/>
                <a:ea typeface="宋体" panose="02010600030101010101" pitchFamily="2" charset="-122"/>
              </a:rPr>
              <a:t>个盘子移动</a:t>
            </a:r>
            <a:r>
              <a:rPr lang="zh-CN" altLang="en-US" sz="2200" dirty="0" smtClean="0">
                <a:latin typeface="宋体" panose="02010600030101010101" pitchFamily="2" charset="-122"/>
                <a:ea typeface="宋体" panose="02010600030101010101" pitchFamily="2" charset="-122"/>
              </a:rPr>
              <a:t>到</a:t>
            </a:r>
            <a:r>
              <a:rPr lang="en-US" altLang="zh-CN" sz="2200" dirty="0" smtClean="0">
                <a:latin typeface="宋体" panose="02010600030101010101" pitchFamily="2" charset="-122"/>
                <a:ea typeface="宋体" panose="02010600030101010101" pitchFamily="2" charset="-122"/>
              </a:rPr>
              <a:t>c</a:t>
            </a:r>
            <a:r>
              <a:rPr lang="zh-CN" altLang="en-US" sz="2200" dirty="0" smtClean="0">
                <a:latin typeface="宋体" panose="02010600030101010101" pitchFamily="2" charset="-122"/>
                <a:ea typeface="宋体" panose="02010600030101010101" pitchFamily="2" charset="-122"/>
              </a:rPr>
              <a:t>上</a:t>
            </a:r>
            <a:r>
              <a:rPr lang="zh-CN" altLang="en-US" sz="2200" dirty="0">
                <a:latin typeface="宋体" panose="02010600030101010101" pitchFamily="2" charset="-122"/>
                <a:ea typeface="宋体" panose="02010600030101010101" pitchFamily="2" charset="-122"/>
              </a:rPr>
              <a:t>，所需的移动</a:t>
            </a:r>
            <a:endParaRPr lang="zh-CN" altLang="en-US" sz="2200" dirty="0">
              <a:latin typeface="宋体" panose="02010600030101010101" pitchFamily="2" charset="-122"/>
              <a:ea typeface="宋体" panose="02010600030101010101" pitchFamily="2" charset="-122"/>
            </a:endParaRPr>
          </a:p>
          <a:p>
            <a:pPr marL="0" indent="0">
              <a:lnSpc>
                <a:spcPct val="90000"/>
              </a:lnSpc>
              <a:buClr>
                <a:srgbClr val="000099"/>
              </a:buClr>
              <a:buNone/>
            </a:pPr>
            <a:r>
              <a:rPr lang="zh-CN" altLang="en-US" sz="2200" dirty="0" smtClean="0">
                <a:latin typeface="宋体" panose="02010600030101010101" pitchFamily="2" charset="-122"/>
                <a:ea typeface="宋体" panose="02010600030101010101" pitchFamily="2" charset="-122"/>
              </a:rPr>
              <a:t>        次数</a:t>
            </a:r>
            <a:r>
              <a:rPr lang="zh-CN" altLang="en-US" sz="2200" dirty="0">
                <a:latin typeface="宋体" panose="02010600030101010101" pitchFamily="2" charset="-122"/>
                <a:ea typeface="宋体" panose="02010600030101010101" pitchFamily="2" charset="-122"/>
              </a:rPr>
              <a:t>为</a:t>
            </a:r>
            <a:r>
              <a:rPr lang="en-US" altLang="zh-CN" sz="2200" dirty="0">
                <a:latin typeface="宋体" panose="02010600030101010101" pitchFamily="2" charset="-122"/>
                <a:ea typeface="宋体" panose="02010600030101010101" pitchFamily="2" charset="-122"/>
              </a:rPr>
              <a:t>f(n-1)</a:t>
            </a:r>
            <a:r>
              <a:rPr lang="zh-CN" altLang="en-US" sz="2200" dirty="0" smtClean="0">
                <a:latin typeface="宋体" panose="02010600030101010101" pitchFamily="2" charset="-122"/>
                <a:ea typeface="宋体" panose="02010600030101010101" pitchFamily="2" charset="-122"/>
              </a:rPr>
              <a:t>。</a:t>
            </a:r>
            <a:endParaRPr lang="zh-CN" altLang="en-US" sz="2200" dirty="0">
              <a:latin typeface="宋体" panose="02010600030101010101" pitchFamily="2" charset="-122"/>
              <a:ea typeface="宋体" panose="02010600030101010101" pitchFamily="2" charset="-122"/>
            </a:endParaRPr>
          </a:p>
        </p:txBody>
      </p:sp>
      <p:pic>
        <p:nvPicPr>
          <p:cNvPr id="5" name="Picture 2"/>
          <p:cNvPicPr>
            <a:picLocks noChangeAspect="1" noChangeArrowheads="1"/>
          </p:cNvPicPr>
          <p:nvPr/>
        </p:nvPicPr>
        <p:blipFill rotWithShape="1">
          <a:blip r:embed="rId1">
            <a:extLst>
              <a:ext uri="{28A0092B-C50C-407E-A947-70E740481C1C}">
                <a14:useLocalDpi xmlns:a14="http://schemas.microsoft.com/office/drawing/2010/main" val="0"/>
              </a:ext>
            </a:extLst>
          </a:blip>
          <a:srcRect l="5355" r="11357" b="11187"/>
          <a:stretch>
            <a:fillRect/>
          </a:stretch>
        </p:blipFill>
        <p:spPr bwMode="auto">
          <a:xfrm>
            <a:off x="2107932" y="77003"/>
            <a:ext cx="3599850" cy="10363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矩形 1"/>
          <p:cNvSpPr/>
          <p:nvPr/>
        </p:nvSpPr>
        <p:spPr>
          <a:xfrm>
            <a:off x="668956" y="4496066"/>
            <a:ext cx="7377764" cy="700405"/>
          </a:xfrm>
          <a:prstGeom prst="rect">
            <a:avLst/>
          </a:prstGeom>
        </p:spPr>
        <p:txBody>
          <a:bodyPr wrap="square">
            <a:spAutoFit/>
          </a:bodyPr>
          <a:lstStyle/>
          <a:p>
            <a:pPr>
              <a:lnSpc>
                <a:spcPct val="90000"/>
              </a:lnSpc>
              <a:buClr>
                <a:srgbClr val="000099"/>
              </a:buClr>
            </a:pPr>
            <a:r>
              <a:rPr lang="zh-CN" altLang="en-US" sz="2200" dirty="0">
                <a:latin typeface="宋体" panose="02010600030101010101" pitchFamily="2" charset="-122"/>
                <a:ea typeface="宋体" panose="02010600030101010101" pitchFamily="2" charset="-122"/>
              </a:rPr>
              <a:t>由以上</a:t>
            </a:r>
            <a:r>
              <a:rPr lang="en-US" altLang="zh-CN" sz="2200" dirty="0">
                <a:latin typeface="宋体" panose="02010600030101010101" pitchFamily="2" charset="-122"/>
                <a:ea typeface="宋体" panose="02010600030101010101" pitchFamily="2" charset="-122"/>
              </a:rPr>
              <a:t>3</a:t>
            </a:r>
            <a:r>
              <a:rPr lang="zh-CN" altLang="en-US" sz="2200" dirty="0">
                <a:latin typeface="宋体" panose="02010600030101010101" pitchFamily="2" charset="-122"/>
                <a:ea typeface="宋体" panose="02010600030101010101" pitchFamily="2" charset="-122"/>
              </a:rPr>
              <a:t>步得出总共移动盘子的次数为：</a:t>
            </a:r>
            <a:r>
              <a:rPr lang="en-US" altLang="zh-CN" sz="2200" dirty="0">
                <a:latin typeface="宋体" panose="02010600030101010101" pitchFamily="2" charset="-122"/>
                <a:ea typeface="宋体" panose="02010600030101010101" pitchFamily="2" charset="-122"/>
              </a:rPr>
              <a:t>f(n-1)+1+ f(n-1)</a:t>
            </a:r>
            <a:r>
              <a:rPr lang="zh-CN" altLang="en-US" sz="2200" dirty="0">
                <a:latin typeface="宋体" panose="02010600030101010101" pitchFamily="2" charset="-122"/>
                <a:ea typeface="宋体" panose="02010600030101010101" pitchFamily="2" charset="-122"/>
              </a:rPr>
              <a:t>。</a:t>
            </a:r>
            <a:endParaRPr lang="zh-CN" altLang="en-US" sz="2200" dirty="0">
              <a:latin typeface="宋体" panose="02010600030101010101" pitchFamily="2" charset="-122"/>
              <a:ea typeface="宋体" panose="02010600030101010101" pitchFamily="2" charset="-122"/>
            </a:endParaRPr>
          </a:p>
          <a:p>
            <a:pPr>
              <a:lnSpc>
                <a:spcPct val="90000"/>
              </a:lnSpc>
              <a:buClr>
                <a:srgbClr val="000099"/>
              </a:buClr>
            </a:pPr>
            <a:r>
              <a:rPr lang="zh-CN" altLang="en-US" sz="2200" dirty="0">
                <a:latin typeface="宋体" panose="02010600030101010101" pitchFamily="2" charset="-122"/>
                <a:ea typeface="宋体" panose="02010600030101010101" pitchFamily="2" charset="-122"/>
              </a:rPr>
              <a:t>所以：</a:t>
            </a:r>
            <a:r>
              <a:rPr lang="zh-CN" altLang="en-US" sz="2200" b="1" dirty="0">
                <a:solidFill>
                  <a:srgbClr val="FF0000"/>
                </a:solidFill>
                <a:latin typeface="宋体" panose="02010600030101010101" pitchFamily="2" charset="-122"/>
                <a:ea typeface="宋体" panose="02010600030101010101" pitchFamily="2" charset="-122"/>
              </a:rPr>
              <a:t>递推式  </a:t>
            </a:r>
            <a:r>
              <a:rPr lang="en-US" altLang="zh-CN" sz="2200" b="1" dirty="0">
                <a:solidFill>
                  <a:srgbClr val="FF0000"/>
                </a:solidFill>
                <a:latin typeface="宋体" panose="02010600030101010101" pitchFamily="2" charset="-122"/>
                <a:ea typeface="宋体" panose="02010600030101010101" pitchFamily="2" charset="-122"/>
              </a:rPr>
              <a:t>f(n)=2f(n-1)+1 </a:t>
            </a:r>
            <a:endParaRPr lang="en-US" altLang="zh-CN" sz="2200" b="1" dirty="0">
              <a:solidFill>
                <a:srgbClr val="FF0000"/>
              </a:solidFill>
              <a:latin typeface="宋体" panose="02010600030101010101" pitchFamily="2" charset="-122"/>
              <a:ea typeface="宋体" panose="0201060003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idx="4294967295"/>
          </p:nvPr>
        </p:nvSpPr>
        <p:spPr>
          <a:xfrm>
            <a:off x="593725" y="448443"/>
            <a:ext cx="2938747" cy="562209"/>
          </a:xfrm>
        </p:spPr>
        <p:txBody>
          <a:bodyPr anchor="b">
            <a:noAutofit/>
          </a:bodyPr>
          <a:lstStyle/>
          <a:p>
            <a:r>
              <a:rPr lang="zh-CN" altLang="en-US" sz="3200" b="1" dirty="0">
                <a:solidFill>
                  <a:schemeClr val="accent5">
                    <a:lumMod val="75000"/>
                  </a:schemeClr>
                </a:solidFill>
              </a:rPr>
              <a:t>分析</a:t>
            </a:r>
            <a:endParaRPr lang="zh-CN" altLang="en-US" sz="3200" b="1" dirty="0">
              <a:solidFill>
                <a:schemeClr val="accent5">
                  <a:lumMod val="75000"/>
                </a:schemeClr>
              </a:solidFill>
            </a:endParaRPr>
          </a:p>
        </p:txBody>
      </p:sp>
      <p:sp>
        <p:nvSpPr>
          <p:cNvPr id="22531" name="Rectangle 3"/>
          <p:cNvSpPr>
            <a:spLocks noGrp="1" noChangeArrowheads="1"/>
          </p:cNvSpPr>
          <p:nvPr>
            <p:ph type="body" idx="4294967295"/>
          </p:nvPr>
        </p:nvSpPr>
        <p:spPr>
          <a:xfrm>
            <a:off x="364173" y="1880453"/>
            <a:ext cx="8529637" cy="2816676"/>
          </a:xfrm>
        </p:spPr>
        <p:txBody>
          <a:bodyPr>
            <a:normAutofit/>
          </a:bodyPr>
          <a:lstStyle/>
          <a:p>
            <a:pPr marL="0" indent="0">
              <a:lnSpc>
                <a:spcPct val="90000"/>
              </a:lnSpc>
              <a:buClr>
                <a:srgbClr val="000099"/>
              </a:buClr>
              <a:buNone/>
            </a:pPr>
            <a:r>
              <a:rPr lang="zh-CN" altLang="en-US" sz="2200" dirty="0" smtClean="0">
                <a:latin typeface="宋体" panose="02010600030101010101" pitchFamily="2" charset="-122"/>
                <a:ea typeface="宋体" panose="02010600030101010101" pitchFamily="2" charset="-122"/>
              </a:rPr>
              <a:t>确定边界条件：</a:t>
            </a:r>
            <a:endParaRPr lang="en-US" altLang="zh-CN" sz="2200" dirty="0" smtClean="0">
              <a:latin typeface="宋体" panose="02010600030101010101" pitchFamily="2" charset="-122"/>
              <a:ea typeface="宋体" panose="02010600030101010101" pitchFamily="2" charset="-122"/>
            </a:endParaRPr>
          </a:p>
          <a:p>
            <a:pPr marL="0" indent="0">
              <a:lnSpc>
                <a:spcPct val="90000"/>
              </a:lnSpc>
              <a:buClr>
                <a:srgbClr val="000099"/>
              </a:buClr>
              <a:buNone/>
            </a:pPr>
            <a:r>
              <a:rPr lang="en-US" altLang="zh-CN" sz="2200" dirty="0" smtClean="0">
                <a:latin typeface="宋体" panose="02010600030101010101" pitchFamily="2" charset="-122"/>
                <a:ea typeface="宋体" panose="02010600030101010101" pitchFamily="2" charset="-122"/>
              </a:rPr>
              <a:t>	</a:t>
            </a:r>
            <a:r>
              <a:rPr lang="zh-CN" altLang="en-US" sz="2200" dirty="0" smtClean="0">
                <a:latin typeface="宋体" panose="02010600030101010101" pitchFamily="2" charset="-122"/>
                <a:ea typeface="宋体" panose="02010600030101010101" pitchFamily="2" charset="-122"/>
              </a:rPr>
              <a:t>当</a:t>
            </a:r>
            <a:r>
              <a:rPr lang="en-US" altLang="zh-CN" sz="2200" dirty="0">
                <a:latin typeface="宋体" panose="02010600030101010101" pitchFamily="2" charset="-122"/>
                <a:ea typeface="宋体" panose="02010600030101010101" pitchFamily="2" charset="-122"/>
              </a:rPr>
              <a:t>n=1</a:t>
            </a:r>
            <a:r>
              <a:rPr lang="zh-CN" altLang="en-US" sz="2200" dirty="0">
                <a:latin typeface="宋体" panose="02010600030101010101" pitchFamily="2" charset="-122"/>
                <a:ea typeface="宋体" panose="02010600030101010101" pitchFamily="2" charset="-122"/>
              </a:rPr>
              <a:t>时，</a:t>
            </a:r>
            <a:r>
              <a:rPr lang="en-US" altLang="zh-CN" sz="2200" dirty="0">
                <a:latin typeface="宋体" panose="02010600030101010101" pitchFamily="2" charset="-122"/>
                <a:ea typeface="宋体" panose="02010600030101010101" pitchFamily="2" charset="-122"/>
              </a:rPr>
              <a:t>f(1)=1</a:t>
            </a:r>
            <a:r>
              <a:rPr lang="zh-CN" altLang="en-US" sz="2200" dirty="0">
                <a:latin typeface="宋体" panose="02010600030101010101" pitchFamily="2" charset="-122"/>
                <a:ea typeface="宋体" panose="02010600030101010101" pitchFamily="2" charset="-122"/>
              </a:rPr>
              <a:t>。</a:t>
            </a:r>
            <a:endParaRPr lang="zh-CN" altLang="en-US" sz="2200" dirty="0">
              <a:latin typeface="宋体" panose="02010600030101010101" pitchFamily="2" charset="-122"/>
              <a:ea typeface="宋体" panose="02010600030101010101" pitchFamily="2" charset="-122"/>
            </a:endParaRPr>
          </a:p>
          <a:p>
            <a:pPr marL="0" indent="0">
              <a:lnSpc>
                <a:spcPct val="90000"/>
              </a:lnSpc>
              <a:buClr>
                <a:srgbClr val="000099"/>
              </a:buClr>
              <a:buNone/>
            </a:pPr>
            <a:r>
              <a:rPr lang="en-US" altLang="zh-CN" sz="2200" dirty="0" smtClean="0">
                <a:latin typeface="宋体" panose="02010600030101010101" pitchFamily="2" charset="-122"/>
                <a:ea typeface="宋体" panose="02010600030101010101" pitchFamily="2" charset="-122"/>
              </a:rPr>
              <a:t>	</a:t>
            </a:r>
            <a:r>
              <a:rPr lang="zh-CN" altLang="en-US" sz="2200" dirty="0" smtClean="0">
                <a:latin typeface="宋体" panose="02010600030101010101" pitchFamily="2" charset="-122"/>
                <a:ea typeface="宋体" panose="02010600030101010101" pitchFamily="2" charset="-122"/>
              </a:rPr>
              <a:t>当</a:t>
            </a:r>
            <a:r>
              <a:rPr lang="en-US" altLang="zh-CN" sz="2200" dirty="0">
                <a:latin typeface="宋体" panose="02010600030101010101" pitchFamily="2" charset="-122"/>
                <a:ea typeface="宋体" panose="02010600030101010101" pitchFamily="2" charset="-122"/>
              </a:rPr>
              <a:t>n=2</a:t>
            </a:r>
            <a:r>
              <a:rPr lang="zh-CN" altLang="en-US" sz="2200" dirty="0">
                <a:latin typeface="宋体" panose="02010600030101010101" pitchFamily="2" charset="-122"/>
                <a:ea typeface="宋体" panose="02010600030101010101" pitchFamily="2" charset="-122"/>
              </a:rPr>
              <a:t>时，</a:t>
            </a:r>
            <a:r>
              <a:rPr lang="en-US" altLang="zh-CN" sz="2200" dirty="0">
                <a:latin typeface="宋体" panose="02010600030101010101" pitchFamily="2" charset="-122"/>
                <a:ea typeface="宋体" panose="02010600030101010101" pitchFamily="2" charset="-122"/>
              </a:rPr>
              <a:t>f(2)=3</a:t>
            </a:r>
            <a:r>
              <a:rPr lang="zh-CN" altLang="en-US" sz="2200" dirty="0">
                <a:latin typeface="宋体" panose="02010600030101010101" pitchFamily="2" charset="-122"/>
                <a:ea typeface="宋体" panose="02010600030101010101" pitchFamily="2" charset="-122"/>
              </a:rPr>
              <a:t>。</a:t>
            </a:r>
            <a:endParaRPr lang="zh-CN" altLang="en-US" sz="2200" dirty="0">
              <a:latin typeface="宋体" panose="02010600030101010101" pitchFamily="2" charset="-122"/>
              <a:ea typeface="宋体" panose="02010600030101010101" pitchFamily="2" charset="-122"/>
            </a:endParaRPr>
          </a:p>
          <a:p>
            <a:pPr marL="0" indent="0">
              <a:lnSpc>
                <a:spcPct val="90000"/>
              </a:lnSpc>
              <a:buClr>
                <a:srgbClr val="000099"/>
              </a:buClr>
              <a:buNone/>
            </a:pPr>
            <a:r>
              <a:rPr lang="en-US" altLang="zh-CN" sz="2400" dirty="0" smtClean="0">
                <a:solidFill>
                  <a:srgbClr val="CC0000"/>
                </a:solidFill>
                <a:latin typeface="宋体" panose="02010600030101010101" pitchFamily="2" charset="-122"/>
                <a:ea typeface="宋体" panose="02010600030101010101" pitchFamily="2" charset="-122"/>
              </a:rPr>
              <a:t>   </a:t>
            </a:r>
            <a:r>
              <a:rPr lang="zh-CN" altLang="en-US" sz="2400" dirty="0" smtClean="0">
                <a:solidFill>
                  <a:srgbClr val="CC0000"/>
                </a:solidFill>
                <a:latin typeface="宋体" panose="02010600030101010101" pitchFamily="2" charset="-122"/>
                <a:ea typeface="宋体" panose="02010600030101010101" pitchFamily="2" charset="-122"/>
              </a:rPr>
              <a:t>所以</a:t>
            </a:r>
            <a:r>
              <a:rPr lang="en-US" altLang="zh-CN" sz="2400" dirty="0" smtClean="0">
                <a:solidFill>
                  <a:srgbClr val="CC0000"/>
                </a:solidFill>
                <a:latin typeface="宋体" panose="02010600030101010101" pitchFamily="2" charset="-122"/>
                <a:ea typeface="宋体" panose="02010600030101010101" pitchFamily="2" charset="-122"/>
              </a:rPr>
              <a:t>   </a:t>
            </a:r>
            <a:endParaRPr lang="en-US" altLang="zh-CN" sz="2400" dirty="0" smtClean="0">
              <a:solidFill>
                <a:srgbClr val="CC0000"/>
              </a:solidFill>
              <a:latin typeface="宋体" panose="02010600030101010101" pitchFamily="2" charset="-122"/>
              <a:ea typeface="宋体" panose="02010600030101010101" pitchFamily="2" charset="-122"/>
            </a:endParaRPr>
          </a:p>
          <a:p>
            <a:pPr marL="0" indent="0">
              <a:lnSpc>
                <a:spcPct val="90000"/>
              </a:lnSpc>
              <a:buClr>
                <a:srgbClr val="000099"/>
              </a:buClr>
              <a:buNone/>
            </a:pPr>
            <a:r>
              <a:rPr lang="en-US" altLang="zh-CN" sz="2400" dirty="0" smtClean="0">
                <a:solidFill>
                  <a:srgbClr val="CC0000"/>
                </a:solidFill>
                <a:latin typeface="宋体" panose="02010600030101010101" pitchFamily="2" charset="-122"/>
                <a:ea typeface="宋体" panose="02010600030101010101" pitchFamily="2" charset="-122"/>
              </a:rPr>
              <a:t>     </a:t>
            </a:r>
            <a:r>
              <a:rPr lang="zh-CN" altLang="en-US" sz="2400" b="1" dirty="0">
                <a:solidFill>
                  <a:srgbClr val="CC0000"/>
                </a:solidFill>
                <a:latin typeface="宋体" panose="02010600030101010101" pitchFamily="2" charset="-122"/>
                <a:ea typeface="宋体" panose="02010600030101010101" pitchFamily="2" charset="-122"/>
              </a:rPr>
              <a:t>边界条件：</a:t>
            </a:r>
            <a:r>
              <a:rPr lang="en-US" altLang="zh-CN" sz="2400" b="1" dirty="0">
                <a:solidFill>
                  <a:srgbClr val="CC0000"/>
                </a:solidFill>
                <a:latin typeface="宋体" panose="02010600030101010101" pitchFamily="2" charset="-122"/>
                <a:ea typeface="宋体" panose="02010600030101010101" pitchFamily="2" charset="-122"/>
              </a:rPr>
              <a:t>h</a:t>
            </a:r>
            <a:r>
              <a:rPr lang="en-US" altLang="zh-CN" sz="2400" b="1" baseline="-25000" dirty="0">
                <a:solidFill>
                  <a:srgbClr val="CC0000"/>
                </a:solidFill>
                <a:latin typeface="宋体" panose="02010600030101010101" pitchFamily="2" charset="-122"/>
                <a:ea typeface="宋体" panose="02010600030101010101" pitchFamily="2" charset="-122"/>
              </a:rPr>
              <a:t>1</a:t>
            </a:r>
            <a:r>
              <a:rPr lang="en-US" altLang="zh-CN" sz="2400" b="1" dirty="0">
                <a:solidFill>
                  <a:srgbClr val="CC0000"/>
                </a:solidFill>
                <a:latin typeface="宋体" panose="02010600030101010101" pitchFamily="2" charset="-122"/>
                <a:ea typeface="宋体" panose="02010600030101010101" pitchFamily="2" charset="-122"/>
              </a:rPr>
              <a:t>=1</a:t>
            </a:r>
            <a:endParaRPr lang="en-US" altLang="zh-CN" sz="2400" b="1" dirty="0">
              <a:solidFill>
                <a:srgbClr val="CC0000"/>
              </a:solidFill>
              <a:latin typeface="宋体" panose="02010600030101010101" pitchFamily="2" charset="-122"/>
              <a:ea typeface="宋体" panose="02010600030101010101" pitchFamily="2" charset="-122"/>
            </a:endParaRPr>
          </a:p>
        </p:txBody>
      </p:sp>
      <p:pic>
        <p:nvPicPr>
          <p:cNvPr id="4" name="Picture 2"/>
          <p:cNvPicPr>
            <a:picLocks noChangeAspect="1" noChangeArrowheads="1"/>
          </p:cNvPicPr>
          <p:nvPr/>
        </p:nvPicPr>
        <p:blipFill rotWithShape="1">
          <a:blip r:embed="rId1">
            <a:extLst>
              <a:ext uri="{28A0092B-C50C-407E-A947-70E740481C1C}">
                <a14:useLocalDpi xmlns:a14="http://schemas.microsoft.com/office/drawing/2010/main" val="0"/>
              </a:ext>
            </a:extLst>
          </a:blip>
          <a:srcRect l="5355" r="11357" b="11187"/>
          <a:stretch>
            <a:fillRect/>
          </a:stretch>
        </p:blipFill>
        <p:spPr bwMode="auto">
          <a:xfrm>
            <a:off x="2107932" y="77003"/>
            <a:ext cx="3599850" cy="10363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图片 1"/>
          <p:cNvPicPr>
            <a:picLocks noChangeAspect="1"/>
          </p:cNvPicPr>
          <p:nvPr/>
        </p:nvPicPr>
        <p:blipFill>
          <a:blip r:embed="rId2"/>
          <a:stretch>
            <a:fillRect/>
          </a:stretch>
        </p:blipFill>
        <p:spPr>
          <a:xfrm>
            <a:off x="4971415" y="2935605"/>
            <a:ext cx="3922395" cy="317500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3"/>
          <p:cNvSpPr>
            <a:spLocks noGrp="1" noRot="1" noChangeArrowheads="1"/>
          </p:cNvSpPr>
          <p:nvPr>
            <p:ph type="body" idx="1"/>
          </p:nvPr>
        </p:nvSpPr>
        <p:spPr>
          <a:xfrm>
            <a:off x="298450" y="1292225"/>
            <a:ext cx="8751627" cy="5377218"/>
          </a:xfrm>
        </p:spPr>
        <p:txBody>
          <a:bodyPr>
            <a:normAutofit fontScale="97500"/>
          </a:bodyPr>
          <a:lstStyle/>
          <a:p>
            <a:pPr marL="0" indent="0">
              <a:lnSpc>
                <a:spcPct val="110000"/>
              </a:lnSpc>
              <a:buNone/>
            </a:pPr>
            <a:r>
              <a:rPr lang="en-US" altLang="zh-CN" sz="2595" dirty="0">
                <a:latin typeface="宋体" panose="02010600030101010101" pitchFamily="2" charset="-122"/>
                <a:ea typeface="宋体" panose="02010600030101010101" pitchFamily="2" charset="-122"/>
                <a:cs typeface="宋体" panose="02010600030101010101" pitchFamily="2" charset="-122"/>
              </a:rPr>
              <a:t>    </a:t>
            </a:r>
            <a:r>
              <a:rPr lang="zh-CN" altLang="en-US" sz="2595" dirty="0">
                <a:latin typeface="宋体" panose="02010600030101010101" pitchFamily="2" charset="-122"/>
                <a:ea typeface="宋体" panose="02010600030101010101" pitchFamily="2" charset="-122"/>
                <a:cs typeface="宋体" panose="02010600030101010101" pitchFamily="2" charset="-122"/>
              </a:rPr>
              <a:t>老师带着同学们一起做传球游戏。 </a:t>
            </a:r>
            <a:br>
              <a:rPr lang="zh-CN" altLang="en-US" sz="2595" dirty="0">
                <a:latin typeface="宋体" panose="02010600030101010101" pitchFamily="2" charset="-122"/>
                <a:ea typeface="宋体" panose="02010600030101010101" pitchFamily="2" charset="-122"/>
                <a:cs typeface="宋体" panose="02010600030101010101" pitchFamily="2" charset="-122"/>
              </a:rPr>
            </a:br>
            <a:r>
              <a:rPr lang="zh-CN" altLang="en-US" sz="2595" dirty="0">
                <a:latin typeface="宋体" panose="02010600030101010101" pitchFamily="2" charset="-122"/>
                <a:ea typeface="宋体" panose="02010600030101010101" pitchFamily="2" charset="-122"/>
                <a:cs typeface="宋体" panose="02010600030101010101" pitchFamily="2" charset="-122"/>
              </a:rPr>
              <a:t>　　游戏规则是这样的：</a:t>
            </a:r>
            <a:r>
              <a:rPr lang="en-US" altLang="zh-CN" sz="2595" dirty="0">
                <a:latin typeface="宋体" panose="02010600030101010101" pitchFamily="2" charset="-122"/>
                <a:ea typeface="宋体" panose="02010600030101010101" pitchFamily="2" charset="-122"/>
                <a:cs typeface="宋体" panose="02010600030101010101" pitchFamily="2" charset="-122"/>
              </a:rPr>
              <a:t>n</a:t>
            </a:r>
            <a:r>
              <a:rPr lang="zh-CN" altLang="en-US" sz="2595" dirty="0">
                <a:latin typeface="宋体" panose="02010600030101010101" pitchFamily="2" charset="-122"/>
                <a:ea typeface="宋体" panose="02010600030101010101" pitchFamily="2" charset="-122"/>
                <a:cs typeface="宋体" panose="02010600030101010101" pitchFamily="2" charset="-122"/>
              </a:rPr>
              <a:t>（</a:t>
            </a:r>
            <a:r>
              <a:rPr lang="en-US" altLang="zh-CN" sz="2595" dirty="0">
                <a:latin typeface="宋体" panose="02010600030101010101" pitchFamily="2" charset="-122"/>
                <a:ea typeface="宋体" panose="02010600030101010101" pitchFamily="2" charset="-122"/>
                <a:cs typeface="宋体" panose="02010600030101010101" pitchFamily="2" charset="-122"/>
              </a:rPr>
              <a:t>3&lt;=n&lt;=30</a:t>
            </a:r>
            <a:r>
              <a:rPr lang="zh-CN" altLang="en-US" sz="2595" dirty="0">
                <a:latin typeface="宋体" panose="02010600030101010101" pitchFamily="2" charset="-122"/>
                <a:ea typeface="宋体" panose="02010600030101010101" pitchFamily="2" charset="-122"/>
                <a:cs typeface="宋体" panose="02010600030101010101" pitchFamily="2" charset="-122"/>
              </a:rPr>
              <a:t>）个同学站成一个圆圈，其中的一个同学手里拿着一个球，当老师吹哨子时开始传球，每个同学可以把球传给自己左右的两个同学中的一个（左右任意），当老师再吹哨子时，传球停止，此时，拿着球没传出去的那个同学就是败者，要给大家表演一个节目。 </a:t>
            </a:r>
            <a:br>
              <a:rPr lang="zh-CN" altLang="en-US" sz="2595" dirty="0">
                <a:latin typeface="宋体" panose="02010600030101010101" pitchFamily="2" charset="-122"/>
                <a:ea typeface="宋体" panose="02010600030101010101" pitchFamily="2" charset="-122"/>
                <a:cs typeface="宋体" panose="02010600030101010101" pitchFamily="2" charset="-122"/>
              </a:rPr>
            </a:br>
            <a:r>
              <a:rPr lang="zh-CN" altLang="en-US" sz="2595" dirty="0">
                <a:latin typeface="宋体" panose="02010600030101010101" pitchFamily="2" charset="-122"/>
                <a:ea typeface="宋体" panose="02010600030101010101" pitchFamily="2" charset="-122"/>
                <a:cs typeface="宋体" panose="02010600030101010101" pitchFamily="2" charset="-122"/>
              </a:rPr>
              <a:t>　　聪明的小蛮提出一个有趣的问题：</a:t>
            </a:r>
            <a:r>
              <a:rPr lang="zh-CN" altLang="en-US" sz="2595" b="1" dirty="0">
                <a:solidFill>
                  <a:srgbClr val="FF0000"/>
                </a:solidFill>
                <a:latin typeface="宋体" panose="02010600030101010101" pitchFamily="2" charset="-122"/>
                <a:ea typeface="宋体" panose="02010600030101010101" pitchFamily="2" charset="-122"/>
                <a:cs typeface="宋体" panose="02010600030101010101" pitchFamily="2" charset="-122"/>
              </a:rPr>
              <a:t>有多少种不同的传球方法可以使得从小蛮手里开始传的球，传了</a:t>
            </a:r>
            <a:r>
              <a:rPr lang="en-US" altLang="zh-CN" sz="2595" b="1" dirty="0">
                <a:solidFill>
                  <a:srgbClr val="FF0000"/>
                </a:solidFill>
                <a:latin typeface="宋体" panose="02010600030101010101" pitchFamily="2" charset="-122"/>
                <a:ea typeface="宋体" panose="02010600030101010101" pitchFamily="2" charset="-122"/>
                <a:cs typeface="宋体" panose="02010600030101010101" pitchFamily="2" charset="-122"/>
              </a:rPr>
              <a:t>m</a:t>
            </a:r>
            <a:r>
              <a:rPr lang="zh-CN" altLang="en-US" sz="2595" b="1" dirty="0">
                <a:solidFill>
                  <a:srgbClr val="FF0000"/>
                </a:solidFill>
                <a:latin typeface="宋体" panose="02010600030101010101" pitchFamily="2" charset="-122"/>
                <a:ea typeface="宋体" panose="02010600030101010101" pitchFamily="2" charset="-122"/>
                <a:cs typeface="宋体" panose="02010600030101010101" pitchFamily="2" charset="-122"/>
              </a:rPr>
              <a:t>（</a:t>
            </a:r>
            <a:r>
              <a:rPr lang="en-US" altLang="zh-CN" sz="2595" b="1" dirty="0">
                <a:solidFill>
                  <a:srgbClr val="FF0000"/>
                </a:solidFill>
                <a:latin typeface="宋体" panose="02010600030101010101" pitchFamily="2" charset="-122"/>
                <a:ea typeface="宋体" panose="02010600030101010101" pitchFamily="2" charset="-122"/>
                <a:cs typeface="宋体" panose="02010600030101010101" pitchFamily="2" charset="-122"/>
              </a:rPr>
              <a:t>3&lt;=m&lt;=30</a:t>
            </a:r>
            <a:r>
              <a:rPr lang="zh-CN" altLang="en-US" sz="2595" b="1" dirty="0">
                <a:solidFill>
                  <a:srgbClr val="FF0000"/>
                </a:solidFill>
                <a:latin typeface="宋体" panose="02010600030101010101" pitchFamily="2" charset="-122"/>
                <a:ea typeface="宋体" panose="02010600030101010101" pitchFamily="2" charset="-122"/>
                <a:cs typeface="宋体" panose="02010600030101010101" pitchFamily="2" charset="-122"/>
              </a:rPr>
              <a:t>）次后，又回到小蛮手里。</a:t>
            </a:r>
            <a:r>
              <a:rPr lang="zh-CN" altLang="en-US" sz="2595" dirty="0">
                <a:latin typeface="宋体" panose="02010600030101010101" pitchFamily="2" charset="-122"/>
                <a:ea typeface="宋体" panose="02010600030101010101" pitchFamily="2" charset="-122"/>
                <a:cs typeface="宋体" panose="02010600030101010101" pitchFamily="2" charset="-122"/>
              </a:rPr>
              <a:t>两种传球被视作不同的方法，当且仅当这两种方法中，接到球的同学按照顺序组成的序列是不同的。比如</a:t>
            </a:r>
            <a:r>
              <a:rPr lang="en-US" altLang="zh-CN" sz="2595" dirty="0">
                <a:latin typeface="宋体" panose="02010600030101010101" pitchFamily="2" charset="-122"/>
                <a:ea typeface="宋体" panose="02010600030101010101" pitchFamily="2" charset="-122"/>
                <a:cs typeface="宋体" panose="02010600030101010101" pitchFamily="2" charset="-122"/>
              </a:rPr>
              <a:t>3</a:t>
            </a:r>
            <a:r>
              <a:rPr lang="zh-CN" altLang="en-US" sz="2595" dirty="0">
                <a:latin typeface="宋体" panose="02010600030101010101" pitchFamily="2" charset="-122"/>
                <a:ea typeface="宋体" panose="02010600030101010101" pitchFamily="2" charset="-122"/>
                <a:cs typeface="宋体" panose="02010600030101010101" pitchFamily="2" charset="-122"/>
              </a:rPr>
              <a:t>个同学</a:t>
            </a:r>
            <a:r>
              <a:rPr lang="en-US" altLang="zh-CN" sz="2595" dirty="0">
                <a:latin typeface="宋体" panose="02010600030101010101" pitchFamily="2" charset="-122"/>
                <a:ea typeface="宋体" panose="02010600030101010101" pitchFamily="2" charset="-122"/>
                <a:cs typeface="宋体" panose="02010600030101010101" pitchFamily="2" charset="-122"/>
              </a:rPr>
              <a:t>1</a:t>
            </a:r>
            <a:r>
              <a:rPr lang="zh-CN" altLang="en-US" sz="2595" dirty="0">
                <a:latin typeface="宋体" panose="02010600030101010101" pitchFamily="2" charset="-122"/>
                <a:ea typeface="宋体" panose="02010600030101010101" pitchFamily="2" charset="-122"/>
                <a:cs typeface="宋体" panose="02010600030101010101" pitchFamily="2" charset="-122"/>
              </a:rPr>
              <a:t>号、</a:t>
            </a:r>
            <a:r>
              <a:rPr lang="en-US" altLang="zh-CN" sz="2595" dirty="0">
                <a:latin typeface="宋体" panose="02010600030101010101" pitchFamily="2" charset="-122"/>
                <a:ea typeface="宋体" panose="02010600030101010101" pitchFamily="2" charset="-122"/>
                <a:cs typeface="宋体" panose="02010600030101010101" pitchFamily="2" charset="-122"/>
              </a:rPr>
              <a:t>2</a:t>
            </a:r>
            <a:r>
              <a:rPr lang="zh-CN" altLang="en-US" sz="2595" dirty="0">
                <a:latin typeface="宋体" panose="02010600030101010101" pitchFamily="2" charset="-122"/>
                <a:ea typeface="宋体" panose="02010600030101010101" pitchFamily="2" charset="-122"/>
                <a:cs typeface="宋体" panose="02010600030101010101" pitchFamily="2" charset="-122"/>
              </a:rPr>
              <a:t>号、</a:t>
            </a:r>
            <a:r>
              <a:rPr lang="en-US" altLang="zh-CN" sz="2595" dirty="0">
                <a:latin typeface="宋体" panose="02010600030101010101" pitchFamily="2" charset="-122"/>
                <a:ea typeface="宋体" panose="02010600030101010101" pitchFamily="2" charset="-122"/>
                <a:cs typeface="宋体" panose="02010600030101010101" pitchFamily="2" charset="-122"/>
              </a:rPr>
              <a:t>3</a:t>
            </a:r>
            <a:r>
              <a:rPr lang="zh-CN" altLang="en-US" sz="2595" dirty="0">
                <a:latin typeface="宋体" panose="02010600030101010101" pitchFamily="2" charset="-122"/>
                <a:ea typeface="宋体" panose="02010600030101010101" pitchFamily="2" charset="-122"/>
                <a:cs typeface="宋体" panose="02010600030101010101" pitchFamily="2" charset="-122"/>
              </a:rPr>
              <a:t>号，并假设小蛮为</a:t>
            </a:r>
            <a:r>
              <a:rPr lang="en-US" altLang="zh-CN" sz="2595" dirty="0">
                <a:latin typeface="宋体" panose="02010600030101010101" pitchFamily="2" charset="-122"/>
                <a:ea typeface="宋体" panose="02010600030101010101" pitchFamily="2" charset="-122"/>
                <a:cs typeface="宋体" panose="02010600030101010101" pitchFamily="2" charset="-122"/>
              </a:rPr>
              <a:t>1</a:t>
            </a:r>
            <a:r>
              <a:rPr lang="zh-CN" altLang="en-US" sz="2595" dirty="0">
                <a:latin typeface="宋体" panose="02010600030101010101" pitchFamily="2" charset="-122"/>
                <a:ea typeface="宋体" panose="02010600030101010101" pitchFamily="2" charset="-122"/>
                <a:cs typeface="宋体" panose="02010600030101010101" pitchFamily="2" charset="-122"/>
              </a:rPr>
              <a:t>号，球传了</a:t>
            </a:r>
            <a:r>
              <a:rPr lang="en-US" altLang="zh-CN" sz="2595" dirty="0">
                <a:latin typeface="宋体" panose="02010600030101010101" pitchFamily="2" charset="-122"/>
                <a:ea typeface="宋体" panose="02010600030101010101" pitchFamily="2" charset="-122"/>
                <a:cs typeface="宋体" panose="02010600030101010101" pitchFamily="2" charset="-122"/>
              </a:rPr>
              <a:t>3</a:t>
            </a:r>
            <a:r>
              <a:rPr lang="zh-CN" altLang="en-US" sz="2595" dirty="0">
                <a:latin typeface="宋体" panose="02010600030101010101" pitchFamily="2" charset="-122"/>
                <a:ea typeface="宋体" panose="02010600030101010101" pitchFamily="2" charset="-122"/>
                <a:cs typeface="宋体" panose="02010600030101010101" pitchFamily="2" charset="-122"/>
              </a:rPr>
              <a:t>次回到小蛮手里的方式有</a:t>
            </a:r>
            <a:r>
              <a:rPr lang="en-US" altLang="zh-CN" sz="2595" dirty="0">
                <a:latin typeface="宋体" panose="02010600030101010101" pitchFamily="2" charset="-122"/>
                <a:ea typeface="宋体" panose="02010600030101010101" pitchFamily="2" charset="-122"/>
                <a:cs typeface="宋体" panose="02010600030101010101" pitchFamily="2" charset="-122"/>
              </a:rPr>
              <a:t>1-&gt;2-&gt;3-&gt;1</a:t>
            </a:r>
            <a:r>
              <a:rPr lang="zh-CN" altLang="en-US" sz="2595" dirty="0">
                <a:latin typeface="宋体" panose="02010600030101010101" pitchFamily="2" charset="-122"/>
                <a:ea typeface="宋体" panose="02010600030101010101" pitchFamily="2" charset="-122"/>
                <a:cs typeface="宋体" panose="02010600030101010101" pitchFamily="2" charset="-122"/>
              </a:rPr>
              <a:t>和</a:t>
            </a:r>
            <a:r>
              <a:rPr lang="en-US" altLang="zh-CN" sz="2595" dirty="0">
                <a:latin typeface="宋体" panose="02010600030101010101" pitchFamily="2" charset="-122"/>
                <a:ea typeface="宋体" panose="02010600030101010101" pitchFamily="2" charset="-122"/>
                <a:cs typeface="宋体" panose="02010600030101010101" pitchFamily="2" charset="-122"/>
              </a:rPr>
              <a:t>1-&gt;3-&gt;2-&gt;1</a:t>
            </a:r>
            <a:r>
              <a:rPr lang="zh-CN" altLang="en-US" sz="2595" dirty="0">
                <a:latin typeface="宋体" panose="02010600030101010101" pitchFamily="2" charset="-122"/>
                <a:ea typeface="宋体" panose="02010600030101010101" pitchFamily="2" charset="-122"/>
                <a:cs typeface="宋体" panose="02010600030101010101" pitchFamily="2" charset="-122"/>
              </a:rPr>
              <a:t>，共两种。 </a:t>
            </a:r>
            <a:endParaRPr lang="zh-CN" altLang="en-US" sz="2595" dirty="0">
              <a:latin typeface="宋体" panose="02010600030101010101" pitchFamily="2" charset="-122"/>
              <a:ea typeface="宋体" panose="02010600030101010101" pitchFamily="2" charset="-122"/>
              <a:cs typeface="宋体" panose="02010600030101010101" pitchFamily="2" charset="-122"/>
            </a:endParaRPr>
          </a:p>
        </p:txBody>
      </p:sp>
      <p:sp>
        <p:nvSpPr>
          <p:cNvPr id="2" name="文本框 1"/>
          <p:cNvSpPr txBox="1"/>
          <p:nvPr/>
        </p:nvSpPr>
        <p:spPr>
          <a:xfrm>
            <a:off x="513715" y="409575"/>
            <a:ext cx="5052695" cy="976630"/>
          </a:xfrm>
          <a:prstGeom prst="rect">
            <a:avLst/>
          </a:prstGeom>
          <a:noFill/>
        </p:spPr>
        <p:txBody>
          <a:bodyPr wrap="square" rtlCol="0" anchor="t">
            <a:spAutoFit/>
          </a:bodyPr>
          <a:lstStyle/>
          <a:p>
            <a:pPr algn="l">
              <a:lnSpc>
                <a:spcPct val="90000"/>
              </a:lnSpc>
              <a:buClrTx/>
              <a:buSzTx/>
              <a:buFontTx/>
            </a:pPr>
            <a:r>
              <a:rPr lang="en-US" altLang="zh-CN" sz="3600" b="1" dirty="0" smtClean="0">
                <a:solidFill>
                  <a:schemeClr val="accent5">
                    <a:lumMod val="75000"/>
                  </a:schemeClr>
                </a:solidFill>
                <a:sym typeface="+mn-ea"/>
              </a:rPr>
              <a:t>1.3.3 </a:t>
            </a:r>
            <a:r>
              <a:rPr lang="zh-CN" altLang="en-US" sz="3600" b="1" dirty="0">
                <a:solidFill>
                  <a:schemeClr val="accent5">
                    <a:lumMod val="75000"/>
                  </a:schemeClr>
                </a:solidFill>
                <a:latin typeface="+mj-lt"/>
                <a:ea typeface="+mj-ea"/>
                <a:cs typeface="+mj-cs"/>
                <a:sym typeface="+mn-ea"/>
              </a:rPr>
              <a:t>[2974]传球游戏</a:t>
            </a:r>
            <a:r>
              <a:rPr lang="zh-CN" altLang="en-US" sz="2800" b="1">
                <a:solidFill>
                  <a:schemeClr val="bg1"/>
                </a:solidFill>
              </a:rPr>
              <a:t>球游戏</a:t>
            </a:r>
            <a:endParaRPr lang="zh-CN" altLang="en-US" sz="2800" b="1">
              <a:solidFill>
                <a:schemeClr val="bg1"/>
              </a:solidFill>
            </a:endParaRPr>
          </a:p>
        </p:txBody>
      </p:sp>
      <p:pic>
        <p:nvPicPr>
          <p:cNvPr id="3" name="图片 2"/>
          <p:cNvPicPr>
            <a:picLocks noChangeAspect="1"/>
          </p:cNvPicPr>
          <p:nvPr/>
        </p:nvPicPr>
        <p:blipFill>
          <a:blip r:embed="rId1"/>
          <a:stretch>
            <a:fillRect/>
          </a:stretch>
        </p:blipFill>
        <p:spPr>
          <a:xfrm>
            <a:off x="7609840" y="68580"/>
            <a:ext cx="1397000" cy="1041400"/>
          </a:xfrm>
          <a:prstGeom prst="rect">
            <a:avLst/>
          </a:prstGeom>
        </p:spPr>
      </p:pic>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3"/>
          <p:cNvSpPr>
            <a:spLocks noGrp="1" noRot="1" noChangeArrowheads="1"/>
          </p:cNvSpPr>
          <p:nvPr>
            <p:ph type="body" idx="1"/>
          </p:nvPr>
        </p:nvSpPr>
        <p:spPr>
          <a:xfrm>
            <a:off x="4911725" y="1622425"/>
            <a:ext cx="3876675" cy="3206115"/>
          </a:xfrm>
        </p:spPr>
        <p:txBody>
          <a:bodyPr>
            <a:noAutofit/>
          </a:bodyPr>
          <a:lstStyle/>
          <a:p>
            <a:pPr marL="0" indent="0">
              <a:lnSpc>
                <a:spcPct val="130000"/>
              </a:lnSpc>
              <a:buClr>
                <a:srgbClr val="000099"/>
              </a:buClr>
              <a:buNone/>
            </a:pPr>
            <a:r>
              <a:rPr lang="en-US" altLang="zh-CN" sz="2400" dirty="0" smtClean="0">
                <a:latin typeface="宋体" panose="02010600030101010101" pitchFamily="2" charset="-122"/>
                <a:ea typeface="宋体" panose="02010600030101010101" pitchFamily="2" charset="-122"/>
                <a:cs typeface="宋体" panose="02010600030101010101" pitchFamily="2" charset="-122"/>
              </a:rPr>
              <a:t>	</a:t>
            </a:r>
            <a:r>
              <a:rPr lang="zh-CN" altLang="en-US" sz="2400" dirty="0" smtClean="0">
                <a:latin typeface="宋体" panose="02010600030101010101" pitchFamily="2" charset="-122"/>
                <a:ea typeface="宋体" panose="02010600030101010101" pitchFamily="2" charset="-122"/>
                <a:cs typeface="宋体" panose="02010600030101010101" pitchFamily="2" charset="-122"/>
              </a:rPr>
              <a:t>设</a:t>
            </a:r>
            <a:r>
              <a:rPr lang="en-US" altLang="zh-CN" sz="2400" b="1" dirty="0">
                <a:solidFill>
                  <a:srgbClr val="C00000"/>
                </a:solidFill>
                <a:latin typeface="宋体" panose="02010600030101010101" pitchFamily="2" charset="-122"/>
                <a:ea typeface="宋体" panose="02010600030101010101" pitchFamily="2" charset="-122"/>
                <a:cs typeface="宋体" panose="02010600030101010101" pitchFamily="2" charset="-122"/>
              </a:rPr>
              <a:t>f[</a:t>
            </a:r>
            <a:r>
              <a:rPr lang="en-US" altLang="zh-CN" sz="2400" b="1" dirty="0" err="1">
                <a:solidFill>
                  <a:srgbClr val="C00000"/>
                </a:solidFill>
                <a:latin typeface="宋体" panose="02010600030101010101" pitchFamily="2" charset="-122"/>
                <a:ea typeface="宋体" panose="02010600030101010101" pitchFamily="2" charset="-122"/>
                <a:cs typeface="宋体" panose="02010600030101010101" pitchFamily="2" charset="-122"/>
              </a:rPr>
              <a:t>i][k</a:t>
            </a:r>
            <a:r>
              <a:rPr lang="en-US" altLang="zh-CN" sz="2400" b="1" dirty="0">
                <a:solidFill>
                  <a:srgbClr val="C00000"/>
                </a:solidFill>
                <a:latin typeface="宋体" panose="02010600030101010101" pitchFamily="2" charset="-122"/>
                <a:ea typeface="宋体" panose="02010600030101010101" pitchFamily="2" charset="-122"/>
                <a:cs typeface="宋体" panose="02010600030101010101" pitchFamily="2" charset="-122"/>
              </a:rPr>
              <a:t>]</a:t>
            </a:r>
            <a:r>
              <a:rPr lang="zh-CN" altLang="en-US" sz="2400" b="1" dirty="0">
                <a:solidFill>
                  <a:srgbClr val="C00000"/>
                </a:solidFill>
                <a:latin typeface="宋体" panose="02010600030101010101" pitchFamily="2" charset="-122"/>
                <a:ea typeface="宋体" panose="02010600030101010101" pitchFamily="2" charset="-122"/>
                <a:cs typeface="宋体" panose="02010600030101010101" pitchFamily="2" charset="-122"/>
              </a:rPr>
              <a:t>表示经过</a:t>
            </a:r>
            <a:r>
              <a:rPr lang="en-US" altLang="zh-CN" sz="2400" b="1" dirty="0">
                <a:solidFill>
                  <a:srgbClr val="C00000"/>
                </a:solidFill>
                <a:latin typeface="宋体" panose="02010600030101010101" pitchFamily="2" charset="-122"/>
                <a:ea typeface="宋体" panose="02010600030101010101" pitchFamily="2" charset="-122"/>
                <a:cs typeface="宋体" panose="02010600030101010101" pitchFamily="2" charset="-122"/>
              </a:rPr>
              <a:t>k</a:t>
            </a:r>
            <a:r>
              <a:rPr lang="zh-CN" altLang="en-US" sz="2400" b="1" dirty="0">
                <a:solidFill>
                  <a:srgbClr val="C00000"/>
                </a:solidFill>
                <a:latin typeface="宋体" panose="02010600030101010101" pitchFamily="2" charset="-122"/>
                <a:ea typeface="宋体" panose="02010600030101010101" pitchFamily="2" charset="-122"/>
                <a:cs typeface="宋体" panose="02010600030101010101" pitchFamily="2" charset="-122"/>
              </a:rPr>
              <a:t>次传到编号为</a:t>
            </a:r>
            <a:r>
              <a:rPr lang="en-US" altLang="zh-CN" sz="2400" b="1" dirty="0" err="1">
                <a:solidFill>
                  <a:srgbClr val="C00000"/>
                </a:solidFill>
                <a:latin typeface="宋体" panose="02010600030101010101" pitchFamily="2" charset="-122"/>
                <a:ea typeface="宋体" panose="02010600030101010101" pitchFamily="2" charset="-122"/>
                <a:cs typeface="宋体" panose="02010600030101010101" pitchFamily="2" charset="-122"/>
              </a:rPr>
              <a:t>i</a:t>
            </a:r>
            <a:r>
              <a:rPr lang="zh-CN" altLang="en-US" sz="2400" b="1" dirty="0">
                <a:solidFill>
                  <a:srgbClr val="C00000"/>
                </a:solidFill>
                <a:latin typeface="宋体" panose="02010600030101010101" pitchFamily="2" charset="-122"/>
                <a:ea typeface="宋体" panose="02010600030101010101" pitchFamily="2" charset="-122"/>
                <a:cs typeface="宋体" panose="02010600030101010101" pitchFamily="2" charset="-122"/>
              </a:rPr>
              <a:t>的人手中的方案数</a:t>
            </a:r>
            <a:r>
              <a:rPr lang="zh-CN" altLang="en-US" sz="2400" dirty="0">
                <a:latin typeface="宋体" panose="02010600030101010101" pitchFamily="2" charset="-122"/>
                <a:ea typeface="宋体" panose="02010600030101010101" pitchFamily="2" charset="-122"/>
                <a:cs typeface="宋体" panose="02010600030101010101" pitchFamily="2" charset="-122"/>
              </a:rPr>
              <a:t>，传到</a:t>
            </a:r>
            <a:r>
              <a:rPr lang="en-US" altLang="zh-CN" sz="2400" dirty="0" err="1">
                <a:latin typeface="宋体" panose="02010600030101010101" pitchFamily="2" charset="-122"/>
                <a:ea typeface="宋体" panose="02010600030101010101" pitchFamily="2" charset="-122"/>
                <a:cs typeface="宋体" panose="02010600030101010101" pitchFamily="2" charset="-122"/>
              </a:rPr>
              <a:t>i</a:t>
            </a:r>
            <a:r>
              <a:rPr lang="zh-CN" altLang="en-US" sz="2400" dirty="0">
                <a:latin typeface="宋体" panose="02010600030101010101" pitchFamily="2" charset="-122"/>
                <a:ea typeface="宋体" panose="02010600030101010101" pitchFamily="2" charset="-122"/>
                <a:cs typeface="宋体" panose="02010600030101010101" pitchFamily="2" charset="-122"/>
              </a:rPr>
              <a:t>号同学的球只能来自于</a:t>
            </a:r>
            <a:r>
              <a:rPr lang="en-US" altLang="zh-CN" sz="2400" dirty="0" err="1">
                <a:latin typeface="宋体" panose="02010600030101010101" pitchFamily="2" charset="-122"/>
                <a:ea typeface="宋体" panose="02010600030101010101" pitchFamily="2" charset="-122"/>
                <a:cs typeface="宋体" panose="02010600030101010101" pitchFamily="2" charset="-122"/>
              </a:rPr>
              <a:t>i</a:t>
            </a:r>
            <a:r>
              <a:rPr lang="zh-CN" altLang="en-US" sz="2400" dirty="0">
                <a:latin typeface="宋体" panose="02010600030101010101" pitchFamily="2" charset="-122"/>
                <a:ea typeface="宋体" panose="02010600030101010101" pitchFamily="2" charset="-122"/>
                <a:cs typeface="宋体" panose="02010600030101010101" pitchFamily="2" charset="-122"/>
              </a:rPr>
              <a:t>的左边一个同学和右边一个同学，这两个同学的编号分别是</a:t>
            </a:r>
            <a:r>
              <a:rPr lang="en-US" altLang="zh-CN" sz="2400" dirty="0">
                <a:latin typeface="宋体" panose="02010600030101010101" pitchFamily="2" charset="-122"/>
                <a:ea typeface="宋体" panose="02010600030101010101" pitchFamily="2" charset="-122"/>
                <a:cs typeface="宋体" panose="02010600030101010101" pitchFamily="2" charset="-122"/>
              </a:rPr>
              <a:t>i-1</a:t>
            </a:r>
            <a:r>
              <a:rPr lang="zh-CN" altLang="en-US" sz="2400" dirty="0">
                <a:latin typeface="宋体" panose="02010600030101010101" pitchFamily="2" charset="-122"/>
                <a:ea typeface="宋体" panose="02010600030101010101" pitchFamily="2" charset="-122"/>
                <a:cs typeface="宋体" panose="02010600030101010101" pitchFamily="2" charset="-122"/>
              </a:rPr>
              <a:t>和</a:t>
            </a:r>
            <a:r>
              <a:rPr lang="en-US" altLang="zh-CN" sz="2400" dirty="0">
                <a:latin typeface="宋体" panose="02010600030101010101" pitchFamily="2" charset="-122"/>
                <a:ea typeface="宋体" panose="02010600030101010101" pitchFamily="2" charset="-122"/>
                <a:cs typeface="宋体" panose="02010600030101010101" pitchFamily="2" charset="-122"/>
              </a:rPr>
              <a:t>i+1.</a:t>
            </a:r>
            <a:endParaRPr lang="en-US" altLang="zh-CN" sz="2400" dirty="0">
              <a:latin typeface="宋体" panose="02010600030101010101" pitchFamily="2" charset="-122"/>
              <a:ea typeface="宋体" panose="02010600030101010101" pitchFamily="2" charset="-122"/>
              <a:cs typeface="宋体" panose="02010600030101010101" pitchFamily="2" charset="-122"/>
            </a:endParaRPr>
          </a:p>
        </p:txBody>
      </p:sp>
      <p:sp>
        <p:nvSpPr>
          <p:cNvPr id="3" name="Rectangle 2"/>
          <p:cNvSpPr>
            <a:spLocks noGrp="1" noRot="1" noChangeArrowheads="1"/>
          </p:cNvSpPr>
          <p:nvPr>
            <p:ph type="title"/>
          </p:nvPr>
        </p:nvSpPr>
        <p:spPr>
          <a:xfrm>
            <a:off x="274320" y="270510"/>
            <a:ext cx="7886700" cy="839470"/>
          </a:xfrm>
        </p:spPr>
        <p:txBody>
          <a:bodyPr>
            <a:normAutofit/>
          </a:bodyPr>
          <a:lstStyle/>
          <a:p>
            <a:r>
              <a:rPr lang="zh-CN" altLang="en-US" sz="3600" b="1" dirty="0">
                <a:solidFill>
                  <a:schemeClr val="accent5">
                    <a:lumMod val="75000"/>
                  </a:schemeClr>
                </a:solidFill>
              </a:rPr>
              <a:t>分析</a:t>
            </a:r>
            <a:r>
              <a:rPr lang="en-US" altLang="zh-CN" sz="3600" b="1" dirty="0">
                <a:solidFill>
                  <a:schemeClr val="accent5">
                    <a:lumMod val="75000"/>
                  </a:schemeClr>
                </a:solidFill>
              </a:rPr>
              <a:t>-</a:t>
            </a:r>
            <a:r>
              <a:rPr lang="zh-CN" altLang="en-US" sz="3600" b="1" dirty="0">
                <a:solidFill>
                  <a:schemeClr val="accent5">
                    <a:lumMod val="75000"/>
                  </a:schemeClr>
                </a:solidFill>
              </a:rPr>
              <a:t>描述状态</a:t>
            </a:r>
            <a:endParaRPr lang="zh-CN" altLang="en-US" sz="3600" b="1" dirty="0">
              <a:solidFill>
                <a:schemeClr val="accent5">
                  <a:lumMod val="75000"/>
                </a:schemeClr>
              </a:solidFill>
            </a:endParaRPr>
          </a:p>
        </p:txBody>
      </p:sp>
      <p:pic>
        <p:nvPicPr>
          <p:cNvPr id="2" name="图片 1"/>
          <p:cNvPicPr>
            <a:picLocks noChangeAspect="1"/>
          </p:cNvPicPr>
          <p:nvPr/>
        </p:nvPicPr>
        <p:blipFill>
          <a:blip r:embed="rId1"/>
          <a:stretch>
            <a:fillRect/>
          </a:stretch>
        </p:blipFill>
        <p:spPr>
          <a:xfrm>
            <a:off x="274320" y="1537970"/>
            <a:ext cx="4330700" cy="3225800"/>
          </a:xfrm>
          <a:prstGeom prst="rect">
            <a:avLst/>
          </a:prstGeom>
        </p:spPr>
      </p:pic>
      <p:sp>
        <p:nvSpPr>
          <p:cNvPr id="4" name="文本框 3"/>
          <p:cNvSpPr txBox="1"/>
          <p:nvPr/>
        </p:nvSpPr>
        <p:spPr>
          <a:xfrm>
            <a:off x="520065" y="5031105"/>
            <a:ext cx="7945755" cy="1050290"/>
          </a:xfrm>
          <a:prstGeom prst="rect">
            <a:avLst/>
          </a:prstGeom>
          <a:noFill/>
        </p:spPr>
        <p:txBody>
          <a:bodyPr wrap="square" rtlCol="0" anchor="t">
            <a:spAutoFit/>
          </a:bodyPr>
          <a:lstStyle/>
          <a:p>
            <a:pPr marL="0" indent="0">
              <a:lnSpc>
                <a:spcPct val="130000"/>
              </a:lnSpc>
              <a:buFont typeface="Wingdings" panose="05000000000000000000" pitchFamily="2" charset="2"/>
              <a:buNone/>
            </a:pPr>
            <a:r>
              <a:rPr lang="zh-CN" altLang="en-US" sz="2400" dirty="0">
                <a:latin typeface="宋体" panose="02010600030101010101" pitchFamily="2" charset="-122"/>
                <a:ea typeface="宋体" panose="02010600030101010101" pitchFamily="2" charset="-122"/>
                <a:cs typeface="宋体" panose="02010600030101010101" pitchFamily="2" charset="-122"/>
                <a:sym typeface="+mn-ea"/>
              </a:rPr>
              <a:t>f[i-1</a:t>
            </a:r>
            <a:r>
              <a:rPr lang="en-US" altLang="zh-CN" sz="2400" dirty="0">
                <a:latin typeface="宋体" panose="02010600030101010101" pitchFamily="2" charset="-122"/>
                <a:ea typeface="宋体" panose="02010600030101010101" pitchFamily="2" charset="-122"/>
                <a:cs typeface="宋体" panose="02010600030101010101" pitchFamily="2" charset="-122"/>
                <a:sym typeface="+mn-ea"/>
              </a:rPr>
              <a:t>][</a:t>
            </a:r>
            <a:r>
              <a:rPr lang="zh-CN" altLang="en-US" sz="2400" dirty="0">
                <a:latin typeface="宋体" panose="02010600030101010101" pitchFamily="2" charset="-122"/>
                <a:ea typeface="宋体" panose="02010600030101010101" pitchFamily="2" charset="-122"/>
                <a:cs typeface="宋体" panose="02010600030101010101" pitchFamily="2" charset="-122"/>
                <a:sym typeface="+mn-ea"/>
              </a:rPr>
              <a:t>k-1]：经过</a:t>
            </a:r>
            <a:r>
              <a:rPr lang="en-US" altLang="zh-CN" sz="2400" dirty="0">
                <a:latin typeface="宋体" panose="02010600030101010101" pitchFamily="2" charset="-122"/>
                <a:ea typeface="宋体" panose="02010600030101010101" pitchFamily="2" charset="-122"/>
                <a:cs typeface="宋体" panose="02010600030101010101" pitchFamily="2" charset="-122"/>
                <a:sym typeface="+mn-ea"/>
              </a:rPr>
              <a:t>k-1</a:t>
            </a:r>
            <a:r>
              <a:rPr lang="zh-CN" altLang="en-US" sz="2400" dirty="0">
                <a:latin typeface="宋体" panose="02010600030101010101" pitchFamily="2" charset="-122"/>
                <a:ea typeface="宋体" panose="02010600030101010101" pitchFamily="2" charset="-122"/>
                <a:cs typeface="宋体" panose="02010600030101010101" pitchFamily="2" charset="-122"/>
                <a:sym typeface="+mn-ea"/>
              </a:rPr>
              <a:t>次传到左手边同学的方案数</a:t>
            </a:r>
            <a:endParaRPr lang="zh-CN" altLang="en-US" sz="2400" dirty="0">
              <a:latin typeface="宋体" panose="02010600030101010101" pitchFamily="2" charset="-122"/>
              <a:ea typeface="宋体" panose="02010600030101010101" pitchFamily="2" charset="-122"/>
              <a:cs typeface="宋体" panose="02010600030101010101" pitchFamily="2" charset="-122"/>
            </a:endParaRPr>
          </a:p>
          <a:p>
            <a:pPr marL="0" indent="0">
              <a:lnSpc>
                <a:spcPct val="130000"/>
              </a:lnSpc>
              <a:buFont typeface="Wingdings" panose="05000000000000000000" pitchFamily="2" charset="2"/>
              <a:buNone/>
            </a:pPr>
            <a:r>
              <a:rPr lang="zh-CN" altLang="en-US" sz="2400" dirty="0">
                <a:latin typeface="宋体" panose="02010600030101010101" pitchFamily="2" charset="-122"/>
                <a:ea typeface="宋体" panose="02010600030101010101" pitchFamily="2" charset="-122"/>
                <a:cs typeface="宋体" panose="02010600030101010101" pitchFamily="2" charset="-122"/>
                <a:sym typeface="+mn-ea"/>
              </a:rPr>
              <a:t>f[i+1</a:t>
            </a:r>
            <a:r>
              <a:rPr lang="en-US" altLang="zh-CN" sz="2400" dirty="0">
                <a:latin typeface="宋体" panose="02010600030101010101" pitchFamily="2" charset="-122"/>
                <a:ea typeface="宋体" panose="02010600030101010101" pitchFamily="2" charset="-122"/>
                <a:cs typeface="宋体" panose="02010600030101010101" pitchFamily="2" charset="-122"/>
                <a:sym typeface="+mn-ea"/>
              </a:rPr>
              <a:t>][</a:t>
            </a:r>
            <a:r>
              <a:rPr lang="zh-CN" altLang="en-US" sz="2400" dirty="0">
                <a:latin typeface="宋体" panose="02010600030101010101" pitchFamily="2" charset="-122"/>
                <a:ea typeface="宋体" panose="02010600030101010101" pitchFamily="2" charset="-122"/>
                <a:cs typeface="宋体" panose="02010600030101010101" pitchFamily="2" charset="-122"/>
                <a:sym typeface="+mn-ea"/>
              </a:rPr>
              <a:t>k-1]：经过</a:t>
            </a:r>
            <a:r>
              <a:rPr lang="en-US" altLang="zh-CN" sz="2400" dirty="0">
                <a:latin typeface="宋体" panose="02010600030101010101" pitchFamily="2" charset="-122"/>
                <a:ea typeface="宋体" panose="02010600030101010101" pitchFamily="2" charset="-122"/>
                <a:cs typeface="宋体" panose="02010600030101010101" pitchFamily="2" charset="-122"/>
                <a:sym typeface="+mn-ea"/>
              </a:rPr>
              <a:t>k-1</a:t>
            </a:r>
            <a:r>
              <a:rPr lang="zh-CN" altLang="en-US" sz="2400" dirty="0">
                <a:latin typeface="宋体" panose="02010600030101010101" pitchFamily="2" charset="-122"/>
                <a:ea typeface="宋体" panose="02010600030101010101" pitchFamily="2" charset="-122"/>
                <a:cs typeface="宋体" panose="02010600030101010101" pitchFamily="2" charset="-122"/>
                <a:sym typeface="+mn-ea"/>
              </a:rPr>
              <a:t>次传到右手边同学的方案数</a:t>
            </a:r>
            <a:endParaRPr lang="zh-CN" altLang="en-US" sz="2400" dirty="0">
              <a:latin typeface="宋体" panose="02010600030101010101" pitchFamily="2" charset="-122"/>
              <a:ea typeface="宋体" panose="02010600030101010101" pitchFamily="2" charset="-122"/>
              <a:cs typeface="宋体" panose="02010600030101010101" pitchFamily="2" charset="-122"/>
            </a:endParaRPr>
          </a:p>
        </p:txBody>
      </p:sp>
      <p:pic>
        <p:nvPicPr>
          <p:cNvPr id="5" name="图片 4"/>
          <p:cNvPicPr>
            <a:picLocks noChangeAspect="1"/>
          </p:cNvPicPr>
          <p:nvPr/>
        </p:nvPicPr>
        <p:blipFill>
          <a:blip r:embed="rId1"/>
          <a:stretch>
            <a:fillRect/>
          </a:stretch>
        </p:blipFill>
        <p:spPr>
          <a:xfrm>
            <a:off x="7609840" y="68580"/>
            <a:ext cx="1397000" cy="104140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3"/>
          <p:cNvSpPr>
            <a:spLocks noGrp="1" noRot="1" noChangeArrowheads="1"/>
          </p:cNvSpPr>
          <p:nvPr>
            <p:ph type="body" idx="1"/>
          </p:nvPr>
        </p:nvSpPr>
        <p:spPr>
          <a:xfrm>
            <a:off x="790575" y="1504315"/>
            <a:ext cx="7941310" cy="1023620"/>
          </a:xfrm>
        </p:spPr>
        <p:txBody>
          <a:bodyPr>
            <a:noAutofit/>
          </a:bodyPr>
          <a:lstStyle/>
          <a:p>
            <a:pPr marL="0" indent="0">
              <a:lnSpc>
                <a:spcPct val="130000"/>
              </a:lnSpc>
              <a:buFont typeface="Wingdings" panose="05000000000000000000" pitchFamily="2" charset="2"/>
              <a:buNone/>
            </a:pPr>
            <a:r>
              <a:rPr lang="zh-CN" altLang="en-US" sz="2400" b="1" dirty="0">
                <a:solidFill>
                  <a:srgbClr val="C00000"/>
                </a:solidFill>
                <a:latin typeface="宋体" panose="02010600030101010101" pitchFamily="2" charset="-122"/>
                <a:ea typeface="宋体" panose="02010600030101010101" pitchFamily="2" charset="-122"/>
                <a:cs typeface="宋体" panose="02010600030101010101" pitchFamily="2" charset="-122"/>
                <a:sym typeface="+mn-ea"/>
              </a:rPr>
              <a:t>经过</a:t>
            </a:r>
            <a:r>
              <a:rPr lang="en-US" altLang="zh-CN" sz="2400" b="1" dirty="0">
                <a:solidFill>
                  <a:srgbClr val="C00000"/>
                </a:solidFill>
                <a:latin typeface="宋体" panose="02010600030101010101" pitchFamily="2" charset="-122"/>
                <a:ea typeface="宋体" panose="02010600030101010101" pitchFamily="2" charset="-122"/>
                <a:cs typeface="宋体" panose="02010600030101010101" pitchFamily="2" charset="-122"/>
                <a:sym typeface="+mn-ea"/>
              </a:rPr>
              <a:t>k</a:t>
            </a:r>
            <a:r>
              <a:rPr lang="zh-CN" altLang="en-US" sz="2400" b="1" dirty="0">
                <a:solidFill>
                  <a:srgbClr val="C00000"/>
                </a:solidFill>
                <a:latin typeface="宋体" panose="02010600030101010101" pitchFamily="2" charset="-122"/>
                <a:ea typeface="宋体" panose="02010600030101010101" pitchFamily="2" charset="-122"/>
                <a:cs typeface="宋体" panose="02010600030101010101" pitchFamily="2" charset="-122"/>
                <a:sym typeface="+mn-ea"/>
              </a:rPr>
              <a:t>次传到编号为</a:t>
            </a:r>
            <a:r>
              <a:rPr lang="en-US" altLang="zh-CN" sz="2400" b="1" dirty="0" err="1">
                <a:solidFill>
                  <a:srgbClr val="C00000"/>
                </a:solidFill>
                <a:latin typeface="宋体" panose="02010600030101010101" pitchFamily="2" charset="-122"/>
                <a:ea typeface="宋体" panose="02010600030101010101" pitchFamily="2" charset="-122"/>
                <a:cs typeface="宋体" panose="02010600030101010101" pitchFamily="2" charset="-122"/>
                <a:sym typeface="+mn-ea"/>
              </a:rPr>
              <a:t>i</a:t>
            </a:r>
            <a:r>
              <a:rPr lang="zh-CN" altLang="en-US" sz="2400" b="1" dirty="0">
                <a:solidFill>
                  <a:srgbClr val="C00000"/>
                </a:solidFill>
                <a:latin typeface="宋体" panose="02010600030101010101" pitchFamily="2" charset="-122"/>
                <a:ea typeface="宋体" panose="02010600030101010101" pitchFamily="2" charset="-122"/>
                <a:cs typeface="宋体" panose="02010600030101010101" pitchFamily="2" charset="-122"/>
                <a:sym typeface="+mn-ea"/>
              </a:rPr>
              <a:t>的人手中的方案数</a:t>
            </a:r>
            <a:r>
              <a:rPr lang="en-US" altLang="zh-CN" sz="2400" b="1" dirty="0">
                <a:solidFill>
                  <a:srgbClr val="C00000"/>
                </a:solidFill>
                <a:latin typeface="宋体" panose="02010600030101010101" pitchFamily="2" charset="-122"/>
                <a:ea typeface="宋体" panose="02010600030101010101" pitchFamily="2" charset="-122"/>
                <a:cs typeface="宋体" panose="02010600030101010101" pitchFamily="2" charset="-122"/>
                <a:sym typeface="+mn-ea"/>
              </a:rPr>
              <a:t>=</a:t>
            </a:r>
            <a:endParaRPr lang="en-US" altLang="zh-CN" sz="2400" b="1" dirty="0">
              <a:solidFill>
                <a:srgbClr val="C00000"/>
              </a:solidFill>
              <a:latin typeface="宋体" panose="02010600030101010101" pitchFamily="2" charset="-122"/>
              <a:ea typeface="宋体" panose="02010600030101010101" pitchFamily="2" charset="-122"/>
              <a:cs typeface="宋体" panose="02010600030101010101" pitchFamily="2" charset="-122"/>
              <a:sym typeface="+mn-ea"/>
            </a:endParaRPr>
          </a:p>
          <a:p>
            <a:pPr marL="0" indent="0">
              <a:lnSpc>
                <a:spcPct val="130000"/>
              </a:lnSpc>
              <a:buFont typeface="Wingdings" panose="05000000000000000000" pitchFamily="2" charset="2"/>
              <a:buNone/>
            </a:pPr>
            <a:r>
              <a:rPr lang="en-US" altLang="zh-CN" sz="2400" b="1" dirty="0">
                <a:solidFill>
                  <a:srgbClr val="C00000"/>
                </a:solidFill>
                <a:latin typeface="宋体" panose="02010600030101010101" pitchFamily="2" charset="-122"/>
                <a:ea typeface="宋体" panose="02010600030101010101" pitchFamily="2" charset="-122"/>
                <a:cs typeface="宋体" panose="02010600030101010101" pitchFamily="2" charset="-122"/>
                <a:sym typeface="+mn-ea"/>
              </a:rPr>
              <a:t>	</a:t>
            </a:r>
            <a:r>
              <a:rPr lang="zh-CN" altLang="en-US" sz="2400" dirty="0">
                <a:latin typeface="宋体" panose="02010600030101010101" pitchFamily="2" charset="-122"/>
                <a:ea typeface="宋体" panose="02010600030101010101" pitchFamily="2" charset="-122"/>
                <a:cs typeface="宋体" panose="02010600030101010101" pitchFamily="2" charset="-122"/>
                <a:sym typeface="+mn-ea"/>
              </a:rPr>
              <a:t>经过</a:t>
            </a:r>
            <a:r>
              <a:rPr lang="en-US" altLang="zh-CN" sz="2400" dirty="0">
                <a:latin typeface="宋体" panose="02010600030101010101" pitchFamily="2" charset="-122"/>
                <a:ea typeface="宋体" panose="02010600030101010101" pitchFamily="2" charset="-122"/>
                <a:cs typeface="宋体" panose="02010600030101010101" pitchFamily="2" charset="-122"/>
                <a:sym typeface="+mn-ea"/>
              </a:rPr>
              <a:t>k-1</a:t>
            </a:r>
            <a:r>
              <a:rPr lang="zh-CN" altLang="en-US" sz="2400" dirty="0">
                <a:latin typeface="宋体" panose="02010600030101010101" pitchFamily="2" charset="-122"/>
                <a:ea typeface="宋体" panose="02010600030101010101" pitchFamily="2" charset="-122"/>
                <a:cs typeface="宋体" panose="02010600030101010101" pitchFamily="2" charset="-122"/>
                <a:sym typeface="+mn-ea"/>
              </a:rPr>
              <a:t>次传到左手边同学的方案数</a:t>
            </a:r>
            <a:r>
              <a:rPr lang="en-US" altLang="zh-CN" sz="2400" dirty="0">
                <a:latin typeface="宋体" panose="02010600030101010101" pitchFamily="2" charset="-122"/>
                <a:ea typeface="宋体" panose="02010600030101010101" pitchFamily="2" charset="-122"/>
                <a:cs typeface="宋体" panose="02010600030101010101" pitchFamily="2" charset="-122"/>
                <a:sym typeface="+mn-ea"/>
              </a:rPr>
              <a:t>+</a:t>
            </a:r>
            <a:endParaRPr lang="en-US" altLang="zh-CN" sz="2400" dirty="0">
              <a:latin typeface="宋体" panose="02010600030101010101" pitchFamily="2" charset="-122"/>
              <a:ea typeface="宋体" panose="02010600030101010101" pitchFamily="2" charset="-122"/>
              <a:cs typeface="宋体" panose="02010600030101010101" pitchFamily="2" charset="-122"/>
              <a:sym typeface="+mn-ea"/>
            </a:endParaRPr>
          </a:p>
          <a:p>
            <a:pPr marL="0" indent="0">
              <a:lnSpc>
                <a:spcPct val="130000"/>
              </a:lnSpc>
              <a:buFont typeface="Wingdings" panose="05000000000000000000" pitchFamily="2" charset="2"/>
              <a:buNone/>
            </a:pPr>
            <a:r>
              <a:rPr lang="en-US" altLang="zh-CN" sz="2400" dirty="0">
                <a:latin typeface="宋体" panose="02010600030101010101" pitchFamily="2" charset="-122"/>
                <a:ea typeface="宋体" panose="02010600030101010101" pitchFamily="2" charset="-122"/>
                <a:cs typeface="宋体" panose="02010600030101010101" pitchFamily="2" charset="-122"/>
                <a:sym typeface="+mn-ea"/>
              </a:rPr>
              <a:t>	</a:t>
            </a:r>
            <a:r>
              <a:rPr lang="zh-CN" altLang="en-US" sz="2400" dirty="0">
                <a:latin typeface="宋体" panose="02010600030101010101" pitchFamily="2" charset="-122"/>
                <a:ea typeface="宋体" panose="02010600030101010101" pitchFamily="2" charset="-122"/>
                <a:cs typeface="宋体" panose="02010600030101010101" pitchFamily="2" charset="-122"/>
                <a:sym typeface="+mn-ea"/>
              </a:rPr>
              <a:t>经过</a:t>
            </a:r>
            <a:r>
              <a:rPr lang="en-US" altLang="zh-CN" sz="2400" dirty="0">
                <a:latin typeface="宋体" panose="02010600030101010101" pitchFamily="2" charset="-122"/>
                <a:ea typeface="宋体" panose="02010600030101010101" pitchFamily="2" charset="-122"/>
                <a:cs typeface="宋体" panose="02010600030101010101" pitchFamily="2" charset="-122"/>
                <a:sym typeface="+mn-ea"/>
              </a:rPr>
              <a:t>k-1</a:t>
            </a:r>
            <a:r>
              <a:rPr lang="zh-CN" altLang="en-US" sz="2400" dirty="0">
                <a:latin typeface="宋体" panose="02010600030101010101" pitchFamily="2" charset="-122"/>
                <a:ea typeface="宋体" panose="02010600030101010101" pitchFamily="2" charset="-122"/>
                <a:cs typeface="宋体" panose="02010600030101010101" pitchFamily="2" charset="-122"/>
                <a:sym typeface="+mn-ea"/>
              </a:rPr>
              <a:t>次传到右手边同学的方案数</a:t>
            </a:r>
            <a:endParaRPr lang="zh-CN" altLang="en-US" sz="2400" dirty="0">
              <a:latin typeface="宋体" panose="02010600030101010101" pitchFamily="2" charset="-122"/>
              <a:ea typeface="宋体" panose="02010600030101010101" pitchFamily="2" charset="-122"/>
              <a:cs typeface="宋体" panose="02010600030101010101" pitchFamily="2" charset="-122"/>
            </a:endParaRPr>
          </a:p>
          <a:p>
            <a:pPr marL="0" indent="0">
              <a:lnSpc>
                <a:spcPct val="130000"/>
              </a:lnSpc>
              <a:buFont typeface="Wingdings" panose="05000000000000000000" pitchFamily="2" charset="2"/>
              <a:buNone/>
            </a:pPr>
            <a:endParaRPr lang="en-US" altLang="zh-CN" sz="2400" dirty="0">
              <a:latin typeface="宋体" panose="02010600030101010101" pitchFamily="2" charset="-122"/>
              <a:ea typeface="宋体" panose="02010600030101010101" pitchFamily="2" charset="-122"/>
              <a:cs typeface="宋体" panose="02010600030101010101" pitchFamily="2" charset="-122"/>
            </a:endParaRPr>
          </a:p>
        </p:txBody>
      </p:sp>
      <p:pic>
        <p:nvPicPr>
          <p:cNvPr id="2" name="图片 1"/>
          <p:cNvPicPr>
            <a:picLocks noChangeAspect="1"/>
          </p:cNvPicPr>
          <p:nvPr/>
        </p:nvPicPr>
        <p:blipFill>
          <a:blip r:embed="rId1"/>
          <a:stretch>
            <a:fillRect/>
          </a:stretch>
        </p:blipFill>
        <p:spPr>
          <a:xfrm>
            <a:off x="7609840" y="68580"/>
            <a:ext cx="1397000" cy="1041400"/>
          </a:xfrm>
          <a:prstGeom prst="rect">
            <a:avLst/>
          </a:prstGeom>
        </p:spPr>
      </p:pic>
      <p:sp>
        <p:nvSpPr>
          <p:cNvPr id="5" name="Rectangle 2"/>
          <p:cNvSpPr>
            <a:spLocks noGrp="1" noRot="1" noChangeArrowheads="1"/>
          </p:cNvSpPr>
          <p:nvPr>
            <p:ph type="title"/>
          </p:nvPr>
        </p:nvSpPr>
        <p:spPr>
          <a:xfrm>
            <a:off x="274320" y="270510"/>
            <a:ext cx="7886700" cy="839470"/>
          </a:xfrm>
        </p:spPr>
        <p:txBody>
          <a:bodyPr>
            <a:normAutofit/>
          </a:bodyPr>
          <a:lstStyle/>
          <a:p>
            <a:r>
              <a:rPr lang="zh-CN" altLang="en-US" sz="3600" b="1" dirty="0">
                <a:solidFill>
                  <a:schemeClr val="accent5">
                    <a:lumMod val="75000"/>
                  </a:schemeClr>
                </a:solidFill>
              </a:rPr>
              <a:t>分析</a:t>
            </a:r>
            <a:r>
              <a:rPr lang="en-US" altLang="zh-CN" sz="3600" b="1" dirty="0">
                <a:solidFill>
                  <a:schemeClr val="accent5">
                    <a:lumMod val="75000"/>
                  </a:schemeClr>
                </a:solidFill>
              </a:rPr>
              <a:t>-</a:t>
            </a:r>
            <a:r>
              <a:rPr lang="zh-CN" altLang="en-US" sz="3600" b="1" dirty="0">
                <a:solidFill>
                  <a:schemeClr val="accent5">
                    <a:lumMod val="75000"/>
                  </a:schemeClr>
                </a:solidFill>
              </a:rPr>
              <a:t>递推式</a:t>
            </a:r>
            <a:endParaRPr lang="zh-CN" altLang="en-US" sz="3600" b="1" dirty="0">
              <a:solidFill>
                <a:schemeClr val="accent5">
                  <a:lumMod val="75000"/>
                </a:schemeClr>
              </a:solidFill>
            </a:endParaRPr>
          </a:p>
        </p:txBody>
      </p:sp>
      <p:sp>
        <p:nvSpPr>
          <p:cNvPr id="6" name="文本框 5"/>
          <p:cNvSpPr txBox="1"/>
          <p:nvPr/>
        </p:nvSpPr>
        <p:spPr>
          <a:xfrm>
            <a:off x="1695450" y="3834130"/>
            <a:ext cx="5753735" cy="650875"/>
          </a:xfrm>
          <a:prstGeom prst="rect">
            <a:avLst/>
          </a:prstGeom>
          <a:noFill/>
        </p:spPr>
        <p:txBody>
          <a:bodyPr wrap="none" rtlCol="0" anchor="t">
            <a:spAutoFit/>
          </a:bodyPr>
          <a:lstStyle/>
          <a:p>
            <a:pPr marL="0" indent="0">
              <a:lnSpc>
                <a:spcPct val="130000"/>
              </a:lnSpc>
              <a:buFont typeface="Wingdings" panose="05000000000000000000" pitchFamily="2" charset="2"/>
              <a:buNone/>
            </a:pPr>
            <a:r>
              <a:rPr lang="en-US" altLang="zh-CN" sz="2800" b="1" dirty="0">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f[</a:t>
            </a:r>
            <a:r>
              <a:rPr lang="en-US" altLang="zh-CN" sz="2800" b="1" dirty="0" err="1">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i][k</a:t>
            </a:r>
            <a:r>
              <a:rPr lang="en-US" altLang="zh-CN" sz="2800" b="1" dirty="0">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]=f[i-1][k-1]+f[i+1][k-1]</a:t>
            </a:r>
            <a:endParaRPr lang="en-US" altLang="zh-CN" sz="2800" b="1" dirty="0">
              <a:solidFill>
                <a:srgbClr val="FF0000"/>
              </a:solidFill>
              <a:latin typeface="宋体" panose="02010600030101010101" pitchFamily="2" charset="-122"/>
              <a:ea typeface="宋体" panose="02010600030101010101" pitchFamily="2" charset="-122"/>
              <a:cs typeface="宋体" panose="02010600030101010101" pitchFamily="2" charset="-122"/>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Rot="1" noChangeArrowheads="1"/>
          </p:cNvSpPr>
          <p:nvPr>
            <p:ph type="title"/>
          </p:nvPr>
        </p:nvSpPr>
        <p:spPr>
          <a:xfrm>
            <a:off x="274320" y="270510"/>
            <a:ext cx="7886700" cy="839470"/>
          </a:xfrm>
        </p:spPr>
        <p:txBody>
          <a:bodyPr>
            <a:normAutofit/>
          </a:bodyPr>
          <a:lstStyle/>
          <a:p>
            <a:r>
              <a:rPr lang="zh-CN" altLang="en-US" sz="3600" b="1" dirty="0">
                <a:solidFill>
                  <a:schemeClr val="accent5">
                    <a:lumMod val="75000"/>
                  </a:schemeClr>
                </a:solidFill>
              </a:rPr>
              <a:t>分析</a:t>
            </a:r>
            <a:r>
              <a:rPr lang="en-US" altLang="zh-CN" sz="3600" b="1" dirty="0">
                <a:solidFill>
                  <a:schemeClr val="accent5">
                    <a:lumMod val="75000"/>
                  </a:schemeClr>
                </a:solidFill>
              </a:rPr>
              <a:t>-</a:t>
            </a:r>
            <a:r>
              <a:rPr lang="zh-CN" altLang="en-US" sz="3600" b="1" dirty="0">
                <a:solidFill>
                  <a:schemeClr val="accent5">
                    <a:lumMod val="75000"/>
                  </a:schemeClr>
                </a:solidFill>
              </a:rPr>
              <a:t>边界</a:t>
            </a:r>
            <a:endParaRPr lang="zh-CN" altLang="en-US" sz="3600" b="1" dirty="0">
              <a:solidFill>
                <a:schemeClr val="accent5">
                  <a:lumMod val="75000"/>
                </a:schemeClr>
              </a:solidFill>
            </a:endParaRPr>
          </a:p>
        </p:txBody>
      </p:sp>
      <p:sp>
        <p:nvSpPr>
          <p:cNvPr id="7" name="文本框 6"/>
          <p:cNvSpPr txBox="1"/>
          <p:nvPr/>
        </p:nvSpPr>
        <p:spPr>
          <a:xfrm>
            <a:off x="1228090" y="4464685"/>
            <a:ext cx="7299960" cy="2009775"/>
          </a:xfrm>
          <a:prstGeom prst="rect">
            <a:avLst/>
          </a:prstGeom>
          <a:noFill/>
        </p:spPr>
        <p:txBody>
          <a:bodyPr wrap="square" rtlCol="0" anchor="t">
            <a:spAutoFit/>
          </a:bodyPr>
          <a:lstStyle/>
          <a:p>
            <a:pPr marL="0" indent="0">
              <a:lnSpc>
                <a:spcPct val="130000"/>
              </a:lnSpc>
              <a:buFont typeface="Wingdings" panose="05000000000000000000" pitchFamily="2" charset="2"/>
              <a:buNone/>
            </a:pPr>
            <a:r>
              <a:rPr lang="en-US" altLang="zh-CN" sz="2400" dirty="0">
                <a:latin typeface="宋体" panose="02010600030101010101" pitchFamily="2" charset="-122"/>
                <a:ea typeface="宋体" panose="02010600030101010101" pitchFamily="2" charset="-122"/>
                <a:cs typeface="宋体" panose="02010600030101010101" pitchFamily="2" charset="-122"/>
                <a:sym typeface="+mn-ea"/>
              </a:rPr>
              <a:t>f[1,k]=f[n,k-1]+f[2,k-1],     </a:t>
            </a:r>
            <a:r>
              <a:rPr lang="zh-CN" altLang="en-US" sz="2400" dirty="0">
                <a:latin typeface="宋体" panose="02010600030101010101" pitchFamily="2" charset="-122"/>
                <a:ea typeface="宋体" panose="02010600030101010101" pitchFamily="2" charset="-122"/>
                <a:cs typeface="宋体" panose="02010600030101010101" pitchFamily="2" charset="-122"/>
                <a:sym typeface="+mn-ea"/>
              </a:rPr>
              <a:t>当</a:t>
            </a:r>
            <a:r>
              <a:rPr lang="en-US" altLang="zh-CN" sz="2400" dirty="0" err="1">
                <a:latin typeface="宋体" panose="02010600030101010101" pitchFamily="2" charset="-122"/>
                <a:ea typeface="宋体" panose="02010600030101010101" pitchFamily="2" charset="-122"/>
                <a:cs typeface="宋体" panose="02010600030101010101" pitchFamily="2" charset="-122"/>
                <a:sym typeface="+mn-ea"/>
              </a:rPr>
              <a:t>i</a:t>
            </a:r>
            <a:r>
              <a:rPr lang="en-US" altLang="zh-CN" sz="2400" dirty="0">
                <a:latin typeface="宋体" panose="02010600030101010101" pitchFamily="2" charset="-122"/>
                <a:ea typeface="宋体" panose="02010600030101010101" pitchFamily="2" charset="-122"/>
                <a:cs typeface="宋体" panose="02010600030101010101" pitchFamily="2" charset="-122"/>
                <a:sym typeface="+mn-ea"/>
              </a:rPr>
              <a:t>=1</a:t>
            </a:r>
            <a:r>
              <a:rPr lang="zh-CN" altLang="en-US" sz="2400" dirty="0">
                <a:latin typeface="宋体" panose="02010600030101010101" pitchFamily="2" charset="-122"/>
                <a:ea typeface="宋体" panose="02010600030101010101" pitchFamily="2" charset="-122"/>
                <a:cs typeface="宋体" panose="02010600030101010101" pitchFamily="2" charset="-122"/>
                <a:sym typeface="+mn-ea"/>
              </a:rPr>
              <a:t>时</a:t>
            </a:r>
            <a:endParaRPr lang="zh-CN" altLang="en-US" sz="2400" dirty="0">
              <a:latin typeface="宋体" panose="02010600030101010101" pitchFamily="2" charset="-122"/>
              <a:ea typeface="宋体" panose="02010600030101010101" pitchFamily="2" charset="-122"/>
              <a:cs typeface="宋体" panose="02010600030101010101" pitchFamily="2" charset="-122"/>
            </a:endParaRPr>
          </a:p>
          <a:p>
            <a:pPr marL="0" indent="0">
              <a:lnSpc>
                <a:spcPct val="130000"/>
              </a:lnSpc>
              <a:buFont typeface="Wingdings" panose="05000000000000000000" pitchFamily="2" charset="2"/>
              <a:buNone/>
            </a:pPr>
            <a:r>
              <a:rPr lang="en-US" altLang="zh-CN" sz="2400" dirty="0">
                <a:latin typeface="宋体" panose="02010600030101010101" pitchFamily="2" charset="-122"/>
                <a:ea typeface="宋体" panose="02010600030101010101" pitchFamily="2" charset="-122"/>
                <a:cs typeface="宋体" panose="02010600030101010101" pitchFamily="2" charset="-122"/>
                <a:sym typeface="+mn-ea"/>
              </a:rPr>
              <a:t>f[</a:t>
            </a:r>
            <a:r>
              <a:rPr lang="en-US" altLang="zh-CN" sz="2400" dirty="0" err="1">
                <a:latin typeface="宋体" panose="02010600030101010101" pitchFamily="2" charset="-122"/>
                <a:ea typeface="宋体" panose="02010600030101010101" pitchFamily="2" charset="-122"/>
                <a:cs typeface="宋体" panose="02010600030101010101" pitchFamily="2" charset="-122"/>
                <a:sym typeface="+mn-ea"/>
              </a:rPr>
              <a:t>n,k</a:t>
            </a:r>
            <a:r>
              <a:rPr lang="en-US" altLang="zh-CN" sz="2400" dirty="0">
                <a:latin typeface="宋体" panose="02010600030101010101" pitchFamily="2" charset="-122"/>
                <a:ea typeface="宋体" panose="02010600030101010101" pitchFamily="2" charset="-122"/>
                <a:cs typeface="宋体" panose="02010600030101010101" pitchFamily="2" charset="-122"/>
                <a:sym typeface="+mn-ea"/>
              </a:rPr>
              <a:t>]=f[n-1,k-1]+f[1,k-1],   </a:t>
            </a:r>
            <a:r>
              <a:rPr lang="zh-CN" altLang="en-US" sz="2400" dirty="0">
                <a:latin typeface="宋体" panose="02010600030101010101" pitchFamily="2" charset="-122"/>
                <a:ea typeface="宋体" panose="02010600030101010101" pitchFamily="2" charset="-122"/>
                <a:cs typeface="宋体" panose="02010600030101010101" pitchFamily="2" charset="-122"/>
                <a:sym typeface="+mn-ea"/>
              </a:rPr>
              <a:t>当</a:t>
            </a:r>
            <a:r>
              <a:rPr lang="en-US" altLang="zh-CN" sz="2400" dirty="0" err="1">
                <a:latin typeface="宋体" panose="02010600030101010101" pitchFamily="2" charset="-122"/>
                <a:ea typeface="宋体" panose="02010600030101010101" pitchFamily="2" charset="-122"/>
                <a:cs typeface="宋体" panose="02010600030101010101" pitchFamily="2" charset="-122"/>
                <a:sym typeface="+mn-ea"/>
              </a:rPr>
              <a:t>i</a:t>
            </a:r>
            <a:r>
              <a:rPr lang="en-US" altLang="zh-CN" sz="2400" dirty="0">
                <a:latin typeface="宋体" panose="02010600030101010101" pitchFamily="2" charset="-122"/>
                <a:ea typeface="宋体" panose="02010600030101010101" pitchFamily="2" charset="-122"/>
                <a:cs typeface="宋体" panose="02010600030101010101" pitchFamily="2" charset="-122"/>
                <a:sym typeface="+mn-ea"/>
              </a:rPr>
              <a:t>=n</a:t>
            </a:r>
            <a:r>
              <a:rPr lang="zh-CN" altLang="en-US" sz="2400" dirty="0">
                <a:latin typeface="宋体" panose="02010600030101010101" pitchFamily="2" charset="-122"/>
                <a:ea typeface="宋体" panose="02010600030101010101" pitchFamily="2" charset="-122"/>
                <a:cs typeface="宋体" panose="02010600030101010101" pitchFamily="2" charset="-122"/>
                <a:sym typeface="+mn-ea"/>
              </a:rPr>
              <a:t>时</a:t>
            </a:r>
            <a:endParaRPr lang="zh-CN" altLang="en-US" sz="2400" dirty="0">
              <a:latin typeface="宋体" panose="02010600030101010101" pitchFamily="2" charset="-122"/>
              <a:ea typeface="宋体" panose="02010600030101010101" pitchFamily="2" charset="-122"/>
              <a:cs typeface="宋体" panose="02010600030101010101" pitchFamily="2" charset="-122"/>
            </a:endParaRPr>
          </a:p>
          <a:p>
            <a:pPr marL="0" indent="0">
              <a:lnSpc>
                <a:spcPct val="130000"/>
              </a:lnSpc>
              <a:buFont typeface="Wingdings" panose="05000000000000000000" pitchFamily="2" charset="2"/>
              <a:buNone/>
            </a:pPr>
            <a:r>
              <a:rPr lang="zh-CN" altLang="en-US" sz="2400" dirty="0">
                <a:latin typeface="宋体" panose="02010600030101010101" pitchFamily="2" charset="-122"/>
                <a:ea typeface="宋体" panose="02010600030101010101" pitchFamily="2" charset="-122"/>
                <a:cs typeface="宋体" panose="02010600030101010101" pitchFamily="2" charset="-122"/>
                <a:sym typeface="+mn-ea"/>
              </a:rPr>
              <a:t>边界条件：</a:t>
            </a:r>
            <a:r>
              <a:rPr lang="en-US" altLang="zh-CN" sz="2400" dirty="0">
                <a:latin typeface="宋体" panose="02010600030101010101" pitchFamily="2" charset="-122"/>
                <a:ea typeface="宋体" panose="02010600030101010101" pitchFamily="2" charset="-122"/>
                <a:cs typeface="宋体" panose="02010600030101010101" pitchFamily="2" charset="-122"/>
                <a:sym typeface="+mn-ea"/>
              </a:rPr>
              <a:t>f[1,0]=1</a:t>
            </a:r>
            <a:r>
              <a:rPr lang="zh-CN" altLang="en-US" sz="2400" dirty="0">
                <a:latin typeface="宋体" panose="02010600030101010101" pitchFamily="2" charset="-122"/>
                <a:ea typeface="宋体" panose="02010600030101010101" pitchFamily="2" charset="-122"/>
                <a:cs typeface="宋体" panose="02010600030101010101" pitchFamily="2" charset="-122"/>
                <a:sym typeface="+mn-ea"/>
              </a:rPr>
              <a:t>；</a:t>
            </a:r>
            <a:endParaRPr lang="zh-CN" altLang="en-US" sz="2400" dirty="0">
              <a:latin typeface="宋体" panose="02010600030101010101" pitchFamily="2" charset="-122"/>
              <a:ea typeface="宋体" panose="02010600030101010101" pitchFamily="2" charset="-122"/>
              <a:cs typeface="宋体" panose="02010600030101010101" pitchFamily="2" charset="-122"/>
            </a:endParaRPr>
          </a:p>
          <a:p>
            <a:pPr marL="0" indent="0">
              <a:lnSpc>
                <a:spcPct val="130000"/>
              </a:lnSpc>
              <a:buFont typeface="Wingdings" panose="05000000000000000000" pitchFamily="2" charset="2"/>
              <a:buNone/>
            </a:pPr>
            <a:endParaRPr lang="zh-CN" altLang="en-US" sz="2400"/>
          </a:p>
        </p:txBody>
      </p:sp>
      <p:sp>
        <p:nvSpPr>
          <p:cNvPr id="4" name="文本框 3"/>
          <p:cNvSpPr txBox="1"/>
          <p:nvPr/>
        </p:nvSpPr>
        <p:spPr>
          <a:xfrm>
            <a:off x="1099185" y="1409065"/>
            <a:ext cx="5753735" cy="650875"/>
          </a:xfrm>
          <a:prstGeom prst="rect">
            <a:avLst/>
          </a:prstGeom>
          <a:noFill/>
        </p:spPr>
        <p:txBody>
          <a:bodyPr wrap="none" rtlCol="0" anchor="t">
            <a:spAutoFit/>
          </a:bodyPr>
          <a:lstStyle/>
          <a:p>
            <a:pPr marL="0" indent="0">
              <a:lnSpc>
                <a:spcPct val="130000"/>
              </a:lnSpc>
              <a:buFont typeface="Wingdings" panose="05000000000000000000" pitchFamily="2" charset="2"/>
              <a:buNone/>
            </a:pPr>
            <a:r>
              <a:rPr lang="en-US" altLang="zh-CN" sz="2800" b="1" dirty="0">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f[</a:t>
            </a:r>
            <a:r>
              <a:rPr lang="en-US" altLang="zh-CN" sz="2800" b="1" dirty="0" err="1">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i][k</a:t>
            </a:r>
            <a:r>
              <a:rPr lang="en-US" altLang="zh-CN" sz="2800" b="1" dirty="0">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]=f[i-1][k-1]+f[i+1][k-1]</a:t>
            </a:r>
            <a:endParaRPr lang="en-US" altLang="zh-CN" sz="2800" b="1" dirty="0">
              <a:solidFill>
                <a:srgbClr val="FF0000"/>
              </a:solidFill>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8" name="文本框 7"/>
          <p:cNvSpPr txBox="1"/>
          <p:nvPr/>
        </p:nvSpPr>
        <p:spPr>
          <a:xfrm>
            <a:off x="1099185" y="2271395"/>
            <a:ext cx="6260465" cy="650875"/>
          </a:xfrm>
          <a:prstGeom prst="rect">
            <a:avLst/>
          </a:prstGeom>
          <a:noFill/>
        </p:spPr>
        <p:txBody>
          <a:bodyPr wrap="none" rtlCol="0" anchor="t">
            <a:spAutoFit/>
          </a:bodyPr>
          <a:lstStyle/>
          <a:p>
            <a:pPr marL="0" indent="0">
              <a:lnSpc>
                <a:spcPct val="130000"/>
              </a:lnSpc>
              <a:buFont typeface="Wingdings" panose="05000000000000000000" pitchFamily="2" charset="2"/>
              <a:buNone/>
            </a:pPr>
            <a:r>
              <a:rPr lang="zh-CN" altLang="en-US" sz="2800" b="1" dirty="0">
                <a:solidFill>
                  <a:schemeClr val="tx2"/>
                </a:solidFill>
                <a:latin typeface="宋体" panose="02010600030101010101" pitchFamily="2" charset="-122"/>
                <a:ea typeface="宋体" panose="02010600030101010101" pitchFamily="2" charset="-122"/>
                <a:cs typeface="宋体" panose="02010600030101010101" pitchFamily="2" charset="-122"/>
                <a:sym typeface="+mn-ea"/>
              </a:rPr>
              <a:t>观察递推式，需要考虑哪些边界条件？</a:t>
            </a:r>
            <a:endParaRPr lang="zh-CN" altLang="en-US" sz="2800" b="1" dirty="0">
              <a:solidFill>
                <a:schemeClr val="tx2"/>
              </a:solidFill>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9" name="文本框 8"/>
          <p:cNvSpPr txBox="1"/>
          <p:nvPr/>
        </p:nvSpPr>
        <p:spPr>
          <a:xfrm>
            <a:off x="1158875" y="3162935"/>
            <a:ext cx="2152015" cy="650875"/>
          </a:xfrm>
          <a:prstGeom prst="rect">
            <a:avLst/>
          </a:prstGeom>
          <a:noFill/>
        </p:spPr>
        <p:txBody>
          <a:bodyPr wrap="none" rtlCol="0" anchor="t">
            <a:spAutoFit/>
          </a:bodyPr>
          <a:lstStyle/>
          <a:p>
            <a:pPr marL="0" indent="0">
              <a:lnSpc>
                <a:spcPct val="130000"/>
              </a:lnSpc>
              <a:buFont typeface="Wingdings" panose="05000000000000000000" pitchFamily="2" charset="2"/>
              <a:buNone/>
            </a:pPr>
            <a:r>
              <a:rPr lang="en-US" altLang="zh-CN" sz="2800" b="1" dirty="0">
                <a:solidFill>
                  <a:schemeClr val="tx2"/>
                </a:solidFill>
                <a:latin typeface="宋体" panose="02010600030101010101" pitchFamily="2" charset="-122"/>
                <a:ea typeface="宋体" panose="02010600030101010101" pitchFamily="2" charset="-122"/>
                <a:cs typeface="宋体" panose="02010600030101010101" pitchFamily="2" charset="-122"/>
                <a:sym typeface="+mn-ea"/>
              </a:rPr>
              <a:t>1. </a:t>
            </a:r>
            <a:r>
              <a:rPr lang="zh-CN" altLang="en-US" sz="2800" b="1" dirty="0">
                <a:solidFill>
                  <a:schemeClr val="tx2"/>
                </a:solidFill>
                <a:latin typeface="宋体" panose="02010600030101010101" pitchFamily="2" charset="-122"/>
                <a:ea typeface="宋体" panose="02010600030101010101" pitchFamily="2" charset="-122"/>
                <a:cs typeface="宋体" panose="02010600030101010101" pitchFamily="2" charset="-122"/>
                <a:sym typeface="+mn-ea"/>
              </a:rPr>
              <a:t>求什么？</a:t>
            </a:r>
            <a:endParaRPr lang="zh-CN" altLang="en-US" sz="2800" b="1" dirty="0">
              <a:solidFill>
                <a:schemeClr val="tx2"/>
              </a:solidFill>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10" name="文本框 9"/>
          <p:cNvSpPr txBox="1"/>
          <p:nvPr/>
        </p:nvSpPr>
        <p:spPr>
          <a:xfrm>
            <a:off x="3787775" y="3202940"/>
            <a:ext cx="2180590" cy="570865"/>
          </a:xfrm>
          <a:prstGeom prst="rect">
            <a:avLst/>
          </a:prstGeom>
          <a:noFill/>
        </p:spPr>
        <p:txBody>
          <a:bodyPr wrap="none" rtlCol="0" anchor="t">
            <a:spAutoFit/>
          </a:bodyPr>
          <a:lstStyle/>
          <a:p>
            <a:pPr marL="0" indent="0">
              <a:lnSpc>
                <a:spcPct val="130000"/>
              </a:lnSpc>
              <a:buFont typeface="Wingdings" panose="05000000000000000000" pitchFamily="2" charset="2"/>
              <a:buNone/>
            </a:pPr>
            <a:r>
              <a:rPr lang="en-US" altLang="zh-CN" sz="2400" b="1" dirty="0">
                <a:solidFill>
                  <a:srgbClr val="C00000"/>
                </a:solidFill>
                <a:latin typeface="宋体" panose="02010600030101010101" pitchFamily="2" charset="-122"/>
                <a:ea typeface="宋体" panose="02010600030101010101" pitchFamily="2" charset="-122"/>
                <a:cs typeface="宋体" panose="02010600030101010101" pitchFamily="2" charset="-122"/>
                <a:sym typeface="+mn-ea"/>
              </a:rPr>
              <a:t>answer=f[1,m]</a:t>
            </a:r>
            <a:endParaRPr lang="en-US" altLang="zh-CN" sz="2400" b="1" dirty="0">
              <a:solidFill>
                <a:srgbClr val="C00000"/>
              </a:solidFill>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11" name="文本框 10"/>
          <p:cNvSpPr txBox="1"/>
          <p:nvPr/>
        </p:nvSpPr>
        <p:spPr>
          <a:xfrm>
            <a:off x="1158875" y="3813810"/>
            <a:ext cx="1794510" cy="650875"/>
          </a:xfrm>
          <a:prstGeom prst="rect">
            <a:avLst/>
          </a:prstGeom>
          <a:noFill/>
        </p:spPr>
        <p:txBody>
          <a:bodyPr wrap="none" rtlCol="0" anchor="t">
            <a:spAutoFit/>
          </a:bodyPr>
          <a:lstStyle/>
          <a:p>
            <a:pPr marL="0" indent="0">
              <a:lnSpc>
                <a:spcPct val="130000"/>
              </a:lnSpc>
              <a:buFont typeface="Wingdings" panose="05000000000000000000" pitchFamily="2" charset="2"/>
              <a:buNone/>
            </a:pPr>
            <a:r>
              <a:rPr lang="en-US" sz="2800" b="1" dirty="0">
                <a:solidFill>
                  <a:schemeClr val="tx2"/>
                </a:solidFill>
                <a:latin typeface="宋体" panose="02010600030101010101" pitchFamily="2" charset="-122"/>
                <a:ea typeface="宋体" panose="02010600030101010101" pitchFamily="2" charset="-122"/>
                <a:cs typeface="宋体" panose="02010600030101010101" pitchFamily="2" charset="-122"/>
                <a:sym typeface="+mn-ea"/>
              </a:rPr>
              <a:t>2. </a:t>
            </a:r>
            <a:r>
              <a:rPr lang="zh-CN" altLang="en-US" sz="2800" b="1" dirty="0">
                <a:solidFill>
                  <a:schemeClr val="tx2"/>
                </a:solidFill>
                <a:latin typeface="宋体" panose="02010600030101010101" pitchFamily="2" charset="-122"/>
                <a:ea typeface="宋体" panose="02010600030101010101" pitchFamily="2" charset="-122"/>
                <a:cs typeface="宋体" panose="02010600030101010101" pitchFamily="2" charset="-122"/>
                <a:sym typeface="+mn-ea"/>
              </a:rPr>
              <a:t>边界？</a:t>
            </a:r>
            <a:endParaRPr lang="zh-CN" altLang="en-US" sz="2800" b="1" dirty="0">
              <a:solidFill>
                <a:schemeClr val="tx2"/>
              </a:solidFill>
              <a:latin typeface="宋体" panose="02010600030101010101" pitchFamily="2" charset="-122"/>
              <a:ea typeface="宋体" panose="02010600030101010101" pitchFamily="2" charset="-122"/>
              <a:cs typeface="宋体" panose="02010600030101010101" pitchFamily="2" charset="-122"/>
              <a:sym typeface="+mn-ea"/>
            </a:endParaRPr>
          </a:p>
        </p:txBody>
      </p:sp>
      <p:pic>
        <p:nvPicPr>
          <p:cNvPr id="12" name="图片 11"/>
          <p:cNvPicPr>
            <a:picLocks noChangeAspect="1"/>
          </p:cNvPicPr>
          <p:nvPr/>
        </p:nvPicPr>
        <p:blipFill>
          <a:blip r:embed="rId1"/>
          <a:stretch>
            <a:fillRect/>
          </a:stretch>
        </p:blipFill>
        <p:spPr>
          <a:xfrm>
            <a:off x="7609840" y="68580"/>
            <a:ext cx="1397000" cy="104140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ppt_x"/>
                                          </p:val>
                                        </p:tav>
                                        <p:tav tm="100000">
                                          <p:val>
                                            <p:strVal val="#ppt_x"/>
                                          </p:val>
                                        </p:tav>
                                      </p:tavLst>
                                    </p:anim>
                                    <p:anim calcmode="lin" valueType="num">
                                      <p:cBhvr additive="base">
                                        <p:cTn id="3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4" grpId="1"/>
      <p:bldP spid="8" grpId="0"/>
      <p:bldP spid="8" grpId="1"/>
      <p:bldP spid="9" grpId="0"/>
      <p:bldP spid="9" grpId="1"/>
      <p:bldP spid="10" grpId="0"/>
      <p:bldP spid="10" grpId="1"/>
      <p:bldP spid="11" grpId="0"/>
      <p:bldP spid="11" grpId="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stretch>
            <a:fillRect/>
          </a:stretch>
        </p:blipFill>
        <p:spPr>
          <a:xfrm>
            <a:off x="342900" y="1245870"/>
            <a:ext cx="7874000" cy="5014595"/>
          </a:xfrm>
          <a:prstGeom prst="rect">
            <a:avLst/>
          </a:prstGeom>
        </p:spPr>
      </p:pic>
      <p:sp>
        <p:nvSpPr>
          <p:cNvPr id="5" name="Rectangle 2"/>
          <p:cNvSpPr>
            <a:spLocks noGrp="1" noRot="1" noChangeArrowheads="1"/>
          </p:cNvSpPr>
          <p:nvPr>
            <p:ph type="title"/>
          </p:nvPr>
        </p:nvSpPr>
        <p:spPr>
          <a:xfrm>
            <a:off x="274320" y="270510"/>
            <a:ext cx="7886700" cy="839470"/>
          </a:xfrm>
        </p:spPr>
        <p:txBody>
          <a:bodyPr>
            <a:normAutofit/>
          </a:bodyPr>
          <a:lstStyle/>
          <a:p>
            <a:r>
              <a:rPr lang="zh-CN" sz="3600" b="1" dirty="0">
                <a:solidFill>
                  <a:schemeClr val="accent5">
                    <a:lumMod val="75000"/>
                  </a:schemeClr>
                </a:solidFill>
              </a:rPr>
              <a:t>代码</a:t>
            </a:r>
            <a:endParaRPr lang="zh-CN" sz="3600" b="1" dirty="0">
              <a:solidFill>
                <a:schemeClr val="accent5">
                  <a:lumMod val="75000"/>
                </a:schemeClr>
              </a:solidFill>
            </a:endParaRP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3"/>
          <p:cNvSpPr>
            <a:spLocks noGrp="1" noRot="1" noChangeArrowheads="1"/>
          </p:cNvSpPr>
          <p:nvPr>
            <p:ph type="body" idx="1"/>
          </p:nvPr>
        </p:nvSpPr>
        <p:spPr>
          <a:xfrm>
            <a:off x="345440" y="1353185"/>
            <a:ext cx="8454390" cy="4363720"/>
          </a:xfrm>
        </p:spPr>
        <p:txBody>
          <a:bodyPr>
            <a:noAutofit/>
          </a:bodyPr>
          <a:lstStyle/>
          <a:p>
            <a:pPr marL="0" indent="0">
              <a:lnSpc>
                <a:spcPct val="110000"/>
              </a:lnSpc>
              <a:buNone/>
            </a:pPr>
            <a:r>
              <a:rPr lang="en-US" altLang="zh-CN" sz="2400" dirty="0">
                <a:latin typeface="宋体" panose="02010600030101010101" pitchFamily="2" charset="-122"/>
                <a:ea typeface="宋体" panose="02010600030101010101" pitchFamily="2" charset="-122"/>
                <a:cs typeface="宋体" panose="02010600030101010101" pitchFamily="2" charset="-122"/>
              </a:rPr>
              <a:t> </a:t>
            </a:r>
            <a:r>
              <a:rPr lang="en-US" altLang="zh-CN" sz="2400" dirty="0" smtClean="0">
                <a:latin typeface="宋体" panose="02010600030101010101" pitchFamily="2" charset="-122"/>
                <a:ea typeface="宋体" panose="02010600030101010101" pitchFamily="2" charset="-122"/>
                <a:cs typeface="宋体" panose="02010600030101010101" pitchFamily="2" charset="-122"/>
              </a:rPr>
              <a:t>     </a:t>
            </a:r>
            <a:r>
              <a:rPr lang="zh-CN" altLang="en-US" sz="2400" dirty="0" smtClean="0">
                <a:latin typeface="宋体" panose="02010600030101010101" pitchFamily="2" charset="-122"/>
                <a:ea typeface="宋体" panose="02010600030101010101" pitchFamily="2" charset="-122"/>
                <a:cs typeface="宋体" panose="02010600030101010101" pitchFamily="2" charset="-122"/>
              </a:rPr>
              <a:t>科学家</a:t>
            </a:r>
            <a:r>
              <a:rPr lang="zh-CN" altLang="en-US" sz="2400" dirty="0">
                <a:latin typeface="宋体" panose="02010600030101010101" pitchFamily="2" charset="-122"/>
                <a:ea typeface="宋体" panose="02010600030101010101" pitchFamily="2" charset="-122"/>
                <a:cs typeface="宋体" panose="02010600030101010101" pitchFamily="2" charset="-122"/>
              </a:rPr>
              <a:t>在热带森林中发现了一种特殊的昆虫，这种昆虫的繁殖能力很强。</a:t>
            </a:r>
            <a:r>
              <a:rPr lang="zh-CN" altLang="en-US" sz="2400" b="1" dirty="0">
                <a:solidFill>
                  <a:srgbClr val="C00000"/>
                </a:solidFill>
                <a:latin typeface="宋体" panose="02010600030101010101" pitchFamily="2" charset="-122"/>
                <a:ea typeface="宋体" panose="02010600030101010101" pitchFamily="2" charset="-122"/>
                <a:cs typeface="宋体" panose="02010600030101010101" pitchFamily="2" charset="-122"/>
              </a:rPr>
              <a:t>每只成虫过</a:t>
            </a:r>
            <a:r>
              <a:rPr lang="en-US" altLang="zh-CN" sz="2400" b="1" dirty="0">
                <a:solidFill>
                  <a:srgbClr val="C00000"/>
                </a:solidFill>
                <a:latin typeface="宋体" panose="02010600030101010101" pitchFamily="2" charset="-122"/>
                <a:ea typeface="宋体" panose="02010600030101010101" pitchFamily="2" charset="-122"/>
                <a:cs typeface="宋体" panose="02010600030101010101" pitchFamily="2" charset="-122"/>
              </a:rPr>
              <a:t>x</a:t>
            </a:r>
            <a:r>
              <a:rPr lang="zh-CN" altLang="en-US" sz="2400" b="1" dirty="0">
                <a:solidFill>
                  <a:srgbClr val="C00000"/>
                </a:solidFill>
                <a:latin typeface="宋体" panose="02010600030101010101" pitchFamily="2" charset="-122"/>
                <a:ea typeface="宋体" panose="02010600030101010101" pitchFamily="2" charset="-122"/>
                <a:cs typeface="宋体" panose="02010600030101010101" pitchFamily="2" charset="-122"/>
              </a:rPr>
              <a:t>个月产</a:t>
            </a:r>
            <a:r>
              <a:rPr lang="en-US" altLang="zh-CN" sz="2400" b="1" dirty="0">
                <a:solidFill>
                  <a:srgbClr val="C00000"/>
                </a:solidFill>
                <a:latin typeface="宋体" panose="02010600030101010101" pitchFamily="2" charset="-122"/>
                <a:ea typeface="宋体" panose="02010600030101010101" pitchFamily="2" charset="-122"/>
                <a:cs typeface="宋体" panose="02010600030101010101" pitchFamily="2" charset="-122"/>
              </a:rPr>
              <a:t>y</a:t>
            </a:r>
            <a:r>
              <a:rPr lang="zh-CN" altLang="en-US" sz="2400" b="1" dirty="0">
                <a:solidFill>
                  <a:srgbClr val="C00000"/>
                </a:solidFill>
                <a:latin typeface="宋体" panose="02010600030101010101" pitchFamily="2" charset="-122"/>
                <a:ea typeface="宋体" panose="02010600030101010101" pitchFamily="2" charset="-122"/>
                <a:cs typeface="宋体" panose="02010600030101010101" pitchFamily="2" charset="-122"/>
                <a:sym typeface="+mn-ea"/>
              </a:rPr>
              <a:t>个</a:t>
            </a:r>
            <a:r>
              <a:rPr lang="zh-CN" altLang="en-US" sz="2400" b="1" dirty="0">
                <a:solidFill>
                  <a:srgbClr val="C00000"/>
                </a:solidFill>
                <a:latin typeface="宋体" panose="02010600030101010101" pitchFamily="2" charset="-122"/>
                <a:ea typeface="宋体" panose="02010600030101010101" pitchFamily="2" charset="-122"/>
                <a:cs typeface="宋体" panose="02010600030101010101" pitchFamily="2" charset="-122"/>
              </a:rPr>
              <a:t>卵，每个卵要过两个月长成成虫</a:t>
            </a:r>
            <a:r>
              <a:rPr lang="zh-CN" altLang="en-US" sz="2400" dirty="0">
                <a:latin typeface="宋体" panose="02010600030101010101" pitchFamily="2" charset="-122"/>
                <a:ea typeface="宋体" panose="02010600030101010101" pitchFamily="2" charset="-122"/>
                <a:cs typeface="宋体" panose="02010600030101010101" pitchFamily="2" charset="-122"/>
              </a:rPr>
              <a:t>。假设每个成虫不死，第一个月只有一</a:t>
            </a:r>
            <a:r>
              <a:rPr lang="zh-CN" altLang="en-US" sz="2400" dirty="0">
                <a:latin typeface="宋体" panose="02010600030101010101" pitchFamily="2" charset="-122"/>
                <a:ea typeface="宋体" panose="02010600030101010101" pitchFamily="2" charset="-122"/>
                <a:cs typeface="宋体" panose="02010600030101010101" pitchFamily="2" charset="-122"/>
                <a:sym typeface="+mn-ea"/>
              </a:rPr>
              <a:t>只</a:t>
            </a:r>
            <a:r>
              <a:rPr lang="zh-CN" altLang="en-US" sz="2400" dirty="0">
                <a:latin typeface="宋体" panose="02010600030101010101" pitchFamily="2" charset="-122"/>
                <a:ea typeface="宋体" panose="02010600030101010101" pitchFamily="2" charset="-122"/>
                <a:cs typeface="宋体" panose="02010600030101010101" pitchFamily="2" charset="-122"/>
              </a:rPr>
              <a:t>成虫，且卵长成成虫后的第一个月不产卵</a:t>
            </a:r>
            <a:r>
              <a:rPr lang="en-US" altLang="zh-CN" sz="2400" dirty="0">
                <a:latin typeface="宋体" panose="02010600030101010101" pitchFamily="2" charset="-122"/>
                <a:ea typeface="宋体" panose="02010600030101010101" pitchFamily="2" charset="-122"/>
                <a:cs typeface="宋体" panose="02010600030101010101" pitchFamily="2" charset="-122"/>
              </a:rPr>
              <a:t>(</a:t>
            </a:r>
            <a:r>
              <a:rPr lang="zh-CN" altLang="en-US" sz="2400" dirty="0">
                <a:latin typeface="宋体" panose="02010600030101010101" pitchFamily="2" charset="-122"/>
                <a:ea typeface="宋体" panose="02010600030101010101" pitchFamily="2" charset="-122"/>
                <a:cs typeface="宋体" panose="02010600030101010101" pitchFamily="2" charset="-122"/>
              </a:rPr>
              <a:t>过</a:t>
            </a:r>
            <a:r>
              <a:rPr lang="en-US" altLang="zh-CN" sz="2400" dirty="0">
                <a:latin typeface="宋体" panose="02010600030101010101" pitchFamily="2" charset="-122"/>
                <a:ea typeface="宋体" panose="02010600030101010101" pitchFamily="2" charset="-122"/>
                <a:cs typeface="宋体" panose="02010600030101010101" pitchFamily="2" charset="-122"/>
              </a:rPr>
              <a:t>X</a:t>
            </a:r>
            <a:r>
              <a:rPr lang="zh-CN" altLang="en-US" sz="2400" dirty="0">
                <a:latin typeface="宋体" panose="02010600030101010101" pitchFamily="2" charset="-122"/>
                <a:ea typeface="宋体" panose="02010600030101010101" pitchFamily="2" charset="-122"/>
                <a:cs typeface="宋体" panose="02010600030101010101" pitchFamily="2" charset="-122"/>
              </a:rPr>
              <a:t>个月产卵</a:t>
            </a:r>
            <a:r>
              <a:rPr lang="en-US" altLang="zh-CN" sz="2400" dirty="0">
                <a:latin typeface="宋体" panose="02010600030101010101" pitchFamily="2" charset="-122"/>
                <a:ea typeface="宋体" panose="02010600030101010101" pitchFamily="2" charset="-122"/>
                <a:cs typeface="宋体" panose="02010600030101010101" pitchFamily="2" charset="-122"/>
              </a:rPr>
              <a:t>)</a:t>
            </a:r>
            <a:r>
              <a:rPr lang="zh-CN" altLang="en-US" sz="2400" dirty="0">
                <a:latin typeface="宋体" panose="02010600030101010101" pitchFamily="2" charset="-122"/>
                <a:ea typeface="宋体" panose="02010600030101010101" pitchFamily="2" charset="-122"/>
                <a:cs typeface="宋体" panose="02010600030101010101" pitchFamily="2" charset="-122"/>
              </a:rPr>
              <a:t>，问过</a:t>
            </a:r>
            <a:r>
              <a:rPr lang="en-US" altLang="zh-CN" sz="2400" dirty="0">
                <a:latin typeface="宋体" panose="02010600030101010101" pitchFamily="2" charset="-122"/>
                <a:ea typeface="宋体" panose="02010600030101010101" pitchFamily="2" charset="-122"/>
                <a:cs typeface="宋体" panose="02010600030101010101" pitchFamily="2" charset="-122"/>
              </a:rPr>
              <a:t>Z</a:t>
            </a:r>
            <a:r>
              <a:rPr lang="zh-CN" altLang="en-US" sz="2400" dirty="0">
                <a:latin typeface="宋体" panose="02010600030101010101" pitchFamily="2" charset="-122"/>
                <a:ea typeface="宋体" panose="02010600030101010101" pitchFamily="2" charset="-122"/>
                <a:cs typeface="宋体" panose="02010600030101010101" pitchFamily="2" charset="-122"/>
              </a:rPr>
              <a:t>个月以后，共有成虫多少</a:t>
            </a:r>
            <a:r>
              <a:rPr lang="zh-CN" altLang="en-US" sz="2400" dirty="0">
                <a:latin typeface="宋体" panose="02010600030101010101" pitchFamily="2" charset="-122"/>
                <a:ea typeface="宋体" panose="02010600030101010101" pitchFamily="2" charset="-122"/>
                <a:cs typeface="宋体" panose="02010600030101010101" pitchFamily="2" charset="-122"/>
                <a:sym typeface="+mn-ea"/>
              </a:rPr>
              <a:t>只</a:t>
            </a:r>
            <a:r>
              <a:rPr lang="zh-CN" altLang="en-US" sz="2400" dirty="0">
                <a:latin typeface="宋体" panose="02010600030101010101" pitchFamily="2" charset="-122"/>
                <a:ea typeface="宋体" panose="02010600030101010101" pitchFamily="2" charset="-122"/>
                <a:cs typeface="宋体" panose="02010600030101010101" pitchFamily="2" charset="-122"/>
              </a:rPr>
              <a:t>？</a:t>
            </a:r>
            <a:r>
              <a:rPr lang="en-US" altLang="zh-CN" sz="2400" dirty="0">
                <a:latin typeface="宋体" panose="02010600030101010101" pitchFamily="2" charset="-122"/>
                <a:ea typeface="宋体" panose="02010600030101010101" pitchFamily="2" charset="-122"/>
                <a:cs typeface="宋体" panose="02010600030101010101" pitchFamily="2" charset="-122"/>
              </a:rPr>
              <a:t>0≤X≤20,1≤Y≤20,X≤Z≤50</a:t>
            </a:r>
            <a:r>
              <a:rPr lang="zh-CN" altLang="en-US" sz="2400" dirty="0">
                <a:latin typeface="宋体" panose="02010600030101010101" pitchFamily="2" charset="-122"/>
                <a:ea typeface="宋体" panose="02010600030101010101" pitchFamily="2" charset="-122"/>
                <a:cs typeface="宋体" panose="02010600030101010101" pitchFamily="2" charset="-122"/>
              </a:rPr>
              <a:t>。</a:t>
            </a:r>
            <a:endParaRPr lang="zh-CN" altLang="en-US" sz="2400" dirty="0">
              <a:latin typeface="宋体" panose="02010600030101010101" pitchFamily="2" charset="-122"/>
              <a:ea typeface="宋体" panose="02010600030101010101" pitchFamily="2" charset="-122"/>
              <a:cs typeface="宋体" panose="02010600030101010101" pitchFamily="2" charset="-122"/>
            </a:endParaRPr>
          </a:p>
          <a:p>
            <a:pPr marL="0" indent="0">
              <a:lnSpc>
                <a:spcPct val="110000"/>
              </a:lnSpc>
              <a:buNone/>
            </a:pPr>
            <a:r>
              <a:rPr lang="zh-CN" altLang="en-US" sz="2400" dirty="0">
                <a:latin typeface="宋体" panose="02010600030101010101" pitchFamily="2" charset="-122"/>
                <a:ea typeface="宋体" panose="02010600030101010101" pitchFamily="2" charset="-122"/>
                <a:cs typeface="宋体" panose="02010600030101010101" pitchFamily="2" charset="-122"/>
              </a:rPr>
              <a:t>输入：</a:t>
            </a:r>
            <a:r>
              <a:rPr lang="en-US" altLang="zh-CN" sz="2400" dirty="0" err="1">
                <a:latin typeface="宋体" panose="02010600030101010101" pitchFamily="2" charset="-122"/>
                <a:ea typeface="宋体" panose="02010600030101010101" pitchFamily="2" charset="-122"/>
                <a:cs typeface="宋体" panose="02010600030101010101" pitchFamily="2" charset="-122"/>
              </a:rPr>
              <a:t>x,y,z</a:t>
            </a:r>
            <a:r>
              <a:rPr lang="zh-CN" altLang="en-US" sz="2400" dirty="0">
                <a:latin typeface="宋体" panose="02010600030101010101" pitchFamily="2" charset="-122"/>
                <a:ea typeface="宋体" panose="02010600030101010101" pitchFamily="2" charset="-122"/>
                <a:cs typeface="宋体" panose="02010600030101010101" pitchFamily="2" charset="-122"/>
              </a:rPr>
              <a:t>的数值。</a:t>
            </a:r>
            <a:endParaRPr lang="zh-CN" altLang="en-US" sz="2400" dirty="0">
              <a:latin typeface="宋体" panose="02010600030101010101" pitchFamily="2" charset="-122"/>
              <a:ea typeface="宋体" panose="02010600030101010101" pitchFamily="2" charset="-122"/>
              <a:cs typeface="宋体" panose="02010600030101010101" pitchFamily="2" charset="-122"/>
            </a:endParaRPr>
          </a:p>
          <a:p>
            <a:pPr marL="0" indent="0">
              <a:lnSpc>
                <a:spcPct val="110000"/>
              </a:lnSpc>
              <a:buNone/>
            </a:pPr>
            <a:r>
              <a:rPr lang="zh-CN" altLang="en-US" sz="2400" dirty="0">
                <a:latin typeface="宋体" panose="02010600030101010101" pitchFamily="2" charset="-122"/>
                <a:ea typeface="宋体" panose="02010600030101010101" pitchFamily="2" charset="-122"/>
                <a:cs typeface="宋体" panose="02010600030101010101" pitchFamily="2" charset="-122"/>
              </a:rPr>
              <a:t>输出：过</a:t>
            </a:r>
            <a:r>
              <a:rPr lang="en-US" altLang="zh-CN" sz="2400" dirty="0">
                <a:latin typeface="宋体" panose="02010600030101010101" pitchFamily="2" charset="-122"/>
                <a:ea typeface="宋体" panose="02010600030101010101" pitchFamily="2" charset="-122"/>
                <a:cs typeface="宋体" panose="02010600030101010101" pitchFamily="2" charset="-122"/>
              </a:rPr>
              <a:t>Z</a:t>
            </a:r>
            <a:r>
              <a:rPr lang="zh-CN" altLang="en-US" sz="2400" dirty="0">
                <a:latin typeface="宋体" panose="02010600030101010101" pitchFamily="2" charset="-122"/>
                <a:ea typeface="宋体" panose="02010600030101010101" pitchFamily="2" charset="-122"/>
                <a:cs typeface="宋体" panose="02010600030101010101" pitchFamily="2" charset="-122"/>
              </a:rPr>
              <a:t>个月以后，共有成虫</a:t>
            </a:r>
            <a:r>
              <a:rPr lang="zh-CN" altLang="en-US" sz="2400" dirty="0">
                <a:latin typeface="宋体" panose="02010600030101010101" pitchFamily="2" charset="-122"/>
                <a:ea typeface="宋体" panose="02010600030101010101" pitchFamily="2" charset="-122"/>
                <a:cs typeface="宋体" panose="02010600030101010101" pitchFamily="2" charset="-122"/>
                <a:sym typeface="+mn-ea"/>
              </a:rPr>
              <a:t>只</a:t>
            </a:r>
            <a:r>
              <a:rPr lang="zh-CN" altLang="en-US" sz="2400" dirty="0">
                <a:latin typeface="宋体" panose="02010600030101010101" pitchFamily="2" charset="-122"/>
                <a:ea typeface="宋体" panose="02010600030101010101" pitchFamily="2" charset="-122"/>
                <a:cs typeface="宋体" panose="02010600030101010101" pitchFamily="2" charset="-122"/>
              </a:rPr>
              <a:t>数。</a:t>
            </a:r>
            <a:endParaRPr lang="zh-CN" altLang="en-US" sz="2400" dirty="0">
              <a:latin typeface="宋体" panose="02010600030101010101" pitchFamily="2" charset="-122"/>
              <a:ea typeface="宋体" panose="02010600030101010101" pitchFamily="2" charset="-122"/>
              <a:cs typeface="宋体" panose="02010600030101010101" pitchFamily="2" charset="-122"/>
            </a:endParaRPr>
          </a:p>
          <a:p>
            <a:pPr marL="0" indent="0">
              <a:lnSpc>
                <a:spcPct val="110000"/>
              </a:lnSpc>
              <a:buNone/>
            </a:pPr>
            <a:r>
              <a:rPr lang="zh-CN" altLang="en-US" sz="2400" dirty="0">
                <a:latin typeface="宋体" panose="02010600030101010101" pitchFamily="2" charset="-122"/>
                <a:ea typeface="宋体" panose="02010600030101010101" pitchFamily="2" charset="-122"/>
                <a:cs typeface="宋体" panose="02010600030101010101" pitchFamily="2" charset="-122"/>
              </a:rPr>
              <a:t>样例输入：</a:t>
            </a:r>
            <a:r>
              <a:rPr lang="en-US" altLang="zh-CN" sz="2400" dirty="0">
                <a:latin typeface="宋体" panose="02010600030101010101" pitchFamily="2" charset="-122"/>
                <a:ea typeface="宋体" panose="02010600030101010101" pitchFamily="2" charset="-122"/>
                <a:cs typeface="宋体" panose="02010600030101010101" pitchFamily="2" charset="-122"/>
              </a:rPr>
              <a:t>1 2 </a:t>
            </a:r>
            <a:r>
              <a:rPr lang="en-US" altLang="zh-CN" sz="2400" dirty="0" smtClean="0">
                <a:latin typeface="宋体" panose="02010600030101010101" pitchFamily="2" charset="-122"/>
                <a:ea typeface="宋体" panose="02010600030101010101" pitchFamily="2" charset="-122"/>
                <a:cs typeface="宋体" panose="02010600030101010101" pitchFamily="2" charset="-122"/>
              </a:rPr>
              <a:t>8</a:t>
            </a:r>
            <a:endParaRPr lang="en-US" altLang="zh-CN" sz="2400" dirty="0" smtClean="0">
              <a:latin typeface="宋体" panose="02010600030101010101" pitchFamily="2" charset="-122"/>
              <a:ea typeface="宋体" panose="02010600030101010101" pitchFamily="2" charset="-122"/>
              <a:cs typeface="宋体" panose="02010600030101010101" pitchFamily="2" charset="-122"/>
            </a:endParaRPr>
          </a:p>
          <a:p>
            <a:pPr marL="0" indent="0">
              <a:lnSpc>
                <a:spcPct val="110000"/>
              </a:lnSpc>
              <a:buNone/>
            </a:pPr>
            <a:r>
              <a:rPr lang="zh-CN" altLang="en-US" sz="2400" dirty="0" smtClean="0">
                <a:latin typeface="宋体" panose="02010600030101010101" pitchFamily="2" charset="-122"/>
                <a:ea typeface="宋体" panose="02010600030101010101" pitchFamily="2" charset="-122"/>
                <a:cs typeface="宋体" panose="02010600030101010101" pitchFamily="2" charset="-122"/>
              </a:rPr>
              <a:t>样</a:t>
            </a:r>
            <a:r>
              <a:rPr lang="zh-CN" altLang="en-US" sz="2400" dirty="0">
                <a:latin typeface="宋体" panose="02010600030101010101" pitchFamily="2" charset="-122"/>
                <a:ea typeface="宋体" panose="02010600030101010101" pitchFamily="2" charset="-122"/>
                <a:cs typeface="宋体" panose="02010600030101010101" pitchFamily="2" charset="-122"/>
              </a:rPr>
              <a:t>例输出：</a:t>
            </a:r>
            <a:r>
              <a:rPr lang="en-US" altLang="zh-CN" sz="2400" dirty="0">
                <a:latin typeface="宋体" panose="02010600030101010101" pitchFamily="2" charset="-122"/>
                <a:ea typeface="宋体" panose="02010600030101010101" pitchFamily="2" charset="-122"/>
                <a:cs typeface="宋体" panose="02010600030101010101" pitchFamily="2" charset="-122"/>
              </a:rPr>
              <a:t>37</a:t>
            </a:r>
            <a:endParaRPr lang="zh-CN" altLang="en-US" dirty="0">
              <a:latin typeface="宋体" panose="02010600030101010101" pitchFamily="2" charset="-122"/>
              <a:ea typeface="宋体" panose="02010600030101010101" pitchFamily="2" charset="-122"/>
              <a:cs typeface="宋体" panose="02010600030101010101" pitchFamily="2" charset="-122"/>
            </a:endParaRPr>
          </a:p>
        </p:txBody>
      </p:sp>
      <p:sp>
        <p:nvSpPr>
          <p:cNvPr id="100" name="文本框 99"/>
          <p:cNvSpPr txBox="1"/>
          <p:nvPr/>
        </p:nvSpPr>
        <p:spPr>
          <a:xfrm>
            <a:off x="432435" y="390525"/>
            <a:ext cx="5099050" cy="645160"/>
          </a:xfrm>
          <a:prstGeom prst="rect">
            <a:avLst/>
          </a:prstGeom>
          <a:noFill/>
          <a:ln w="9525">
            <a:noFill/>
          </a:ln>
        </p:spPr>
        <p:txBody>
          <a:bodyPr wrap="square">
            <a:spAutoFit/>
          </a:bodyPr>
          <a:lstStyle/>
          <a:p>
            <a:pPr indent="0"/>
            <a:r>
              <a:rPr lang="zh-CN" sz="3600" b="1" dirty="0">
                <a:solidFill>
                  <a:schemeClr val="accent5">
                    <a:lumMod val="75000"/>
                  </a:schemeClr>
                </a:solidFill>
                <a:latin typeface="+mj-lt"/>
                <a:ea typeface="+mj-ea"/>
                <a:cs typeface="+mj-cs"/>
              </a:rPr>
              <a:t> </a:t>
            </a:r>
            <a:r>
              <a:rPr lang="en-US" altLang="zh-CN" sz="3600" b="1" dirty="0" smtClean="0">
                <a:solidFill>
                  <a:schemeClr val="accent5">
                    <a:lumMod val="75000"/>
                  </a:schemeClr>
                </a:solidFill>
                <a:sym typeface="+mn-ea"/>
              </a:rPr>
              <a:t>1.3.4</a:t>
            </a:r>
            <a:r>
              <a:rPr lang="zh-CN" sz="3600" b="1" dirty="0">
                <a:solidFill>
                  <a:schemeClr val="accent5">
                    <a:lumMod val="75000"/>
                  </a:schemeClr>
                </a:solidFill>
                <a:latin typeface="+mj-lt"/>
                <a:ea typeface="+mj-ea"/>
                <a:cs typeface="+mj-cs"/>
              </a:rPr>
              <a:t>[2864]昆虫繁殖</a:t>
            </a:r>
            <a:endParaRPr lang="zh-CN" sz="3600" b="1" dirty="0">
              <a:solidFill>
                <a:schemeClr val="accent5">
                  <a:lumMod val="75000"/>
                </a:schemeClr>
              </a:solidFill>
              <a:latin typeface="+mj-lt"/>
              <a:ea typeface="+mj-ea"/>
              <a:cs typeface="+mj-cs"/>
            </a:endParaRPr>
          </a:p>
        </p:txBody>
      </p:sp>
      <p:pic>
        <p:nvPicPr>
          <p:cNvPr id="7" name="图片 6"/>
          <p:cNvPicPr>
            <a:picLocks noChangeAspect="1"/>
          </p:cNvPicPr>
          <p:nvPr/>
        </p:nvPicPr>
        <p:blipFill>
          <a:blip r:embed="rId1"/>
          <a:stretch>
            <a:fillRect/>
          </a:stretch>
        </p:blipFill>
        <p:spPr>
          <a:xfrm>
            <a:off x="6127750" y="4511675"/>
            <a:ext cx="2470785" cy="1760220"/>
          </a:xfrm>
          <a:prstGeom prst="rect">
            <a:avLst/>
          </a:prstGeom>
        </p:spPr>
      </p:pic>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Rot="1" noChangeArrowheads="1"/>
          </p:cNvSpPr>
          <p:nvPr>
            <p:ph type="title"/>
          </p:nvPr>
        </p:nvSpPr>
        <p:spPr>
          <a:xfrm>
            <a:off x="274320" y="270510"/>
            <a:ext cx="7886700" cy="839470"/>
          </a:xfrm>
        </p:spPr>
        <p:txBody>
          <a:bodyPr>
            <a:normAutofit/>
          </a:bodyPr>
          <a:lstStyle/>
          <a:p>
            <a:r>
              <a:rPr lang="zh-CN" altLang="en-US" sz="3600" b="1" dirty="0">
                <a:solidFill>
                  <a:schemeClr val="accent5">
                    <a:lumMod val="75000"/>
                  </a:schemeClr>
                </a:solidFill>
              </a:rPr>
              <a:t>分析</a:t>
            </a:r>
            <a:r>
              <a:rPr lang="en-US" altLang="zh-CN" sz="3600" b="1" dirty="0">
                <a:solidFill>
                  <a:schemeClr val="accent5">
                    <a:lumMod val="75000"/>
                  </a:schemeClr>
                </a:solidFill>
              </a:rPr>
              <a:t>-</a:t>
            </a:r>
            <a:r>
              <a:rPr lang="zh-CN" altLang="en-US" sz="3600" b="1" dirty="0">
                <a:solidFill>
                  <a:schemeClr val="accent5">
                    <a:lumMod val="75000"/>
                  </a:schemeClr>
                </a:solidFill>
              </a:rPr>
              <a:t>递推式</a:t>
            </a:r>
            <a:endParaRPr lang="zh-CN" altLang="en-US" sz="3600" b="1" dirty="0">
              <a:solidFill>
                <a:schemeClr val="accent5">
                  <a:lumMod val="75000"/>
                </a:schemeClr>
              </a:solidFill>
            </a:endParaRPr>
          </a:p>
        </p:txBody>
      </p:sp>
      <p:sp>
        <p:nvSpPr>
          <p:cNvPr id="12" name="Rectangle 3"/>
          <p:cNvSpPr>
            <a:spLocks noGrp="1" noRot="1" noChangeArrowheads="1"/>
          </p:cNvSpPr>
          <p:nvPr/>
        </p:nvSpPr>
        <p:spPr>
          <a:xfrm>
            <a:off x="690880" y="1451610"/>
            <a:ext cx="8454390" cy="716280"/>
          </a:xfrm>
          <a:prstGeom prst="rect">
            <a:avLst/>
          </a:prstGeom>
        </p:spPr>
        <p:txBody>
          <a:bodyPr vert="horz">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buNone/>
            </a:pPr>
            <a:r>
              <a:rPr lang="zh-CN" altLang="en-US" sz="2400" dirty="0">
                <a:latin typeface="宋体" panose="02010600030101010101" pitchFamily="2" charset="-122"/>
                <a:ea typeface="宋体" panose="02010600030101010101" pitchFamily="2" charset="-122"/>
                <a:cs typeface="宋体" panose="02010600030101010101" pitchFamily="2" charset="-122"/>
              </a:rPr>
              <a:t>当前成虫数</a:t>
            </a:r>
            <a:r>
              <a:rPr lang="en-US" altLang="zh-CN" sz="2400" dirty="0">
                <a:latin typeface="宋体" panose="02010600030101010101" pitchFamily="2" charset="-122"/>
                <a:ea typeface="宋体" panose="02010600030101010101" pitchFamily="2" charset="-122"/>
                <a:cs typeface="宋体" panose="02010600030101010101" pitchFamily="2" charset="-122"/>
              </a:rPr>
              <a:t>=</a:t>
            </a:r>
            <a:r>
              <a:rPr lang="zh-CN" altLang="en-US" sz="2400" dirty="0">
                <a:latin typeface="宋体" panose="02010600030101010101" pitchFamily="2" charset="-122"/>
                <a:ea typeface="宋体" panose="02010600030101010101" pitchFamily="2" charset="-122"/>
                <a:cs typeface="宋体" panose="02010600030101010101" pitchFamily="2" charset="-122"/>
              </a:rPr>
              <a:t>上一个月的成虫</a:t>
            </a:r>
            <a:r>
              <a:rPr lang="en-US" altLang="zh-CN" sz="2400" dirty="0">
                <a:latin typeface="宋体" panose="02010600030101010101" pitchFamily="2" charset="-122"/>
                <a:ea typeface="宋体" panose="02010600030101010101" pitchFamily="2" charset="-122"/>
                <a:cs typeface="宋体" panose="02010600030101010101" pitchFamily="2" charset="-122"/>
              </a:rPr>
              <a:t>+</a:t>
            </a:r>
            <a:r>
              <a:rPr lang="zh-CN" altLang="en-US" sz="2400" dirty="0">
                <a:latin typeface="宋体" panose="02010600030101010101" pitchFamily="2" charset="-122"/>
                <a:ea typeface="宋体" panose="02010600030101010101" pitchFamily="2" charset="-122"/>
                <a:cs typeface="宋体" panose="02010600030101010101" pitchFamily="2" charset="-122"/>
              </a:rPr>
              <a:t>能变成成功的卵的数量</a:t>
            </a:r>
            <a:endParaRPr lang="zh-CN" altLang="en-US" sz="2400" dirty="0">
              <a:latin typeface="宋体" panose="02010600030101010101" pitchFamily="2" charset="-122"/>
              <a:ea typeface="宋体" panose="02010600030101010101" pitchFamily="2" charset="-122"/>
              <a:cs typeface="宋体" panose="02010600030101010101" pitchFamily="2" charset="-122"/>
            </a:endParaRPr>
          </a:p>
        </p:txBody>
      </p:sp>
      <p:sp>
        <p:nvSpPr>
          <p:cNvPr id="13" name="Rectangle 3"/>
          <p:cNvSpPr>
            <a:spLocks noGrp="1" noRot="1" noChangeArrowheads="1"/>
          </p:cNvSpPr>
          <p:nvPr/>
        </p:nvSpPr>
        <p:spPr>
          <a:xfrm>
            <a:off x="690880" y="2419985"/>
            <a:ext cx="7470775" cy="930275"/>
          </a:xfrm>
          <a:prstGeom prst="rect">
            <a:avLst/>
          </a:prstGeom>
        </p:spPr>
        <p:txBody>
          <a:bodyPr vert="horz" numCol="1">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zh-CN" altLang="en-US" sz="2400" dirty="0">
                <a:latin typeface="宋体" panose="02010600030101010101" pitchFamily="2" charset="-122"/>
                <a:ea typeface="宋体" panose="02010600030101010101" pitchFamily="2" charset="-122"/>
                <a:cs typeface="宋体" panose="02010600030101010101" pitchFamily="2" charset="-122"/>
              </a:rPr>
              <a:t>用 </a:t>
            </a:r>
            <a:r>
              <a:rPr lang="en-US" altLang="zh-CN" sz="2400" dirty="0">
                <a:latin typeface="宋体" panose="02010600030101010101" pitchFamily="2" charset="-122"/>
                <a:ea typeface="宋体" panose="02010600030101010101" pitchFamily="2" charset="-122"/>
                <a:cs typeface="宋体" panose="02010600030101010101" pitchFamily="2" charset="-122"/>
              </a:rPr>
              <a:t>a[</a:t>
            </a:r>
            <a:r>
              <a:rPr lang="en-US" altLang="zh-CN" sz="2400" dirty="0" err="1">
                <a:latin typeface="宋体" panose="02010600030101010101" pitchFamily="2" charset="-122"/>
                <a:ea typeface="宋体" panose="02010600030101010101" pitchFamily="2" charset="-122"/>
                <a:cs typeface="宋体" panose="02010600030101010101" pitchFamily="2" charset="-122"/>
              </a:rPr>
              <a:t>i</a:t>
            </a:r>
            <a:r>
              <a:rPr lang="en-US" altLang="zh-CN" sz="2400" dirty="0">
                <a:latin typeface="宋体" panose="02010600030101010101" pitchFamily="2" charset="-122"/>
                <a:ea typeface="宋体" panose="02010600030101010101" pitchFamily="2" charset="-122"/>
                <a:cs typeface="宋体" panose="02010600030101010101" pitchFamily="2" charset="-122"/>
              </a:rPr>
              <a:t>]</a:t>
            </a:r>
            <a:r>
              <a:rPr lang="zh-CN" altLang="en-US" sz="2400" dirty="0">
                <a:latin typeface="宋体" panose="02010600030101010101" pitchFamily="2" charset="-122"/>
                <a:ea typeface="宋体" panose="02010600030101010101" pitchFamily="2" charset="-122"/>
                <a:cs typeface="宋体" panose="02010600030101010101" pitchFamily="2" charset="-122"/>
              </a:rPr>
              <a:t>表示第</a:t>
            </a:r>
            <a:r>
              <a:rPr lang="en-US" altLang="zh-CN" sz="2400" dirty="0" err="1">
                <a:latin typeface="宋体" panose="02010600030101010101" pitchFamily="2" charset="-122"/>
                <a:ea typeface="宋体" panose="02010600030101010101" pitchFamily="2" charset="-122"/>
                <a:cs typeface="宋体" panose="02010600030101010101" pitchFamily="2" charset="-122"/>
              </a:rPr>
              <a:t>i</a:t>
            </a:r>
            <a:r>
              <a:rPr lang="zh-CN" altLang="en-US" sz="2400" dirty="0">
                <a:latin typeface="宋体" panose="02010600030101010101" pitchFamily="2" charset="-122"/>
                <a:ea typeface="宋体" panose="02010600030101010101" pitchFamily="2" charset="-122"/>
                <a:cs typeface="宋体" panose="02010600030101010101" pitchFamily="2" charset="-122"/>
              </a:rPr>
              <a:t>个月拥有的成虫数目</a:t>
            </a:r>
            <a:r>
              <a:rPr lang="zh-CN" altLang="en-US" sz="2400" dirty="0" smtClean="0">
                <a:latin typeface="宋体" panose="02010600030101010101" pitchFamily="2" charset="-122"/>
                <a:ea typeface="宋体" panose="02010600030101010101" pitchFamily="2" charset="-122"/>
                <a:cs typeface="宋体" panose="02010600030101010101" pitchFamily="2" charset="-122"/>
              </a:rPr>
              <a:t>，</a:t>
            </a:r>
            <a:endParaRPr lang="en-US" altLang="zh-CN" sz="2400" dirty="0" smtClean="0">
              <a:latin typeface="宋体" panose="02010600030101010101" pitchFamily="2" charset="-122"/>
              <a:ea typeface="宋体" panose="02010600030101010101" pitchFamily="2" charset="-122"/>
              <a:cs typeface="宋体" panose="02010600030101010101" pitchFamily="2" charset="-122"/>
            </a:endParaRPr>
          </a:p>
          <a:p>
            <a:pPr marL="0" indent="0">
              <a:lnSpc>
                <a:spcPct val="100000"/>
              </a:lnSpc>
              <a:buNone/>
            </a:pPr>
            <a:r>
              <a:rPr lang="en-US" altLang="zh-CN" sz="2400" dirty="0" smtClean="0">
                <a:latin typeface="宋体" panose="02010600030101010101" pitchFamily="2" charset="-122"/>
                <a:ea typeface="宋体" panose="02010600030101010101" pitchFamily="2" charset="-122"/>
                <a:cs typeface="宋体" panose="02010600030101010101" pitchFamily="2" charset="-122"/>
              </a:rPr>
              <a:t>   b[</a:t>
            </a:r>
            <a:r>
              <a:rPr lang="en-US" altLang="zh-CN" sz="2400" dirty="0" err="1" smtClean="0">
                <a:latin typeface="宋体" panose="02010600030101010101" pitchFamily="2" charset="-122"/>
                <a:ea typeface="宋体" panose="02010600030101010101" pitchFamily="2" charset="-122"/>
                <a:cs typeface="宋体" panose="02010600030101010101" pitchFamily="2" charset="-122"/>
              </a:rPr>
              <a:t>i</a:t>
            </a:r>
            <a:r>
              <a:rPr lang="en-US" altLang="zh-CN" sz="2400" dirty="0">
                <a:latin typeface="宋体" panose="02010600030101010101" pitchFamily="2" charset="-122"/>
                <a:ea typeface="宋体" panose="02010600030101010101" pitchFamily="2" charset="-122"/>
                <a:cs typeface="宋体" panose="02010600030101010101" pitchFamily="2" charset="-122"/>
              </a:rPr>
              <a:t>]</a:t>
            </a:r>
            <a:r>
              <a:rPr lang="zh-CN" altLang="en-US" sz="2400" dirty="0">
                <a:latin typeface="宋体" panose="02010600030101010101" pitchFamily="2" charset="-122"/>
                <a:ea typeface="宋体" panose="02010600030101010101" pitchFamily="2" charset="-122"/>
                <a:cs typeface="宋体" panose="02010600030101010101" pitchFamily="2" charset="-122"/>
              </a:rPr>
              <a:t>表示第</a:t>
            </a:r>
            <a:r>
              <a:rPr lang="en-US" altLang="zh-CN" sz="2400" dirty="0" err="1">
                <a:latin typeface="宋体" panose="02010600030101010101" pitchFamily="2" charset="-122"/>
                <a:ea typeface="宋体" panose="02010600030101010101" pitchFamily="2" charset="-122"/>
                <a:cs typeface="宋体" panose="02010600030101010101" pitchFamily="2" charset="-122"/>
              </a:rPr>
              <a:t>i</a:t>
            </a:r>
            <a:r>
              <a:rPr lang="zh-CN" altLang="en-US" sz="2400" dirty="0">
                <a:latin typeface="宋体" panose="02010600030101010101" pitchFamily="2" charset="-122"/>
                <a:ea typeface="宋体" panose="02010600030101010101" pitchFamily="2" charset="-122"/>
                <a:cs typeface="宋体" panose="02010600030101010101" pitchFamily="2" charset="-122"/>
              </a:rPr>
              <a:t>个月产生的新增卵，显然</a:t>
            </a:r>
            <a:endParaRPr lang="zh-CN" altLang="en-US" sz="2400" dirty="0">
              <a:latin typeface="宋体" panose="02010600030101010101" pitchFamily="2" charset="-122"/>
              <a:ea typeface="宋体" panose="02010600030101010101" pitchFamily="2" charset="-122"/>
              <a:cs typeface="宋体" panose="02010600030101010101" pitchFamily="2" charset="-122"/>
            </a:endParaRPr>
          </a:p>
          <a:p>
            <a:pPr marL="0" indent="0">
              <a:lnSpc>
                <a:spcPct val="100000"/>
              </a:lnSpc>
              <a:buNone/>
            </a:pPr>
            <a:r>
              <a:rPr lang="zh-CN" altLang="en-US" sz="2400" dirty="0">
                <a:latin typeface="宋体" panose="02010600030101010101" pitchFamily="2" charset="-122"/>
                <a:ea typeface="宋体" panose="02010600030101010101" pitchFamily="2" charset="-122"/>
                <a:cs typeface="宋体" panose="02010600030101010101" pitchFamily="2" charset="-122"/>
              </a:rPr>
              <a:t>      </a:t>
            </a:r>
            <a:endParaRPr lang="zh-CN" altLang="en-US" sz="1800" dirty="0">
              <a:latin typeface="宋体" panose="02010600030101010101" pitchFamily="2" charset="-122"/>
              <a:ea typeface="宋体" panose="02010600030101010101" pitchFamily="2" charset="-122"/>
              <a:cs typeface="宋体" panose="02010600030101010101" pitchFamily="2" charset="-122"/>
            </a:endParaRPr>
          </a:p>
        </p:txBody>
      </p:sp>
      <p:sp>
        <p:nvSpPr>
          <p:cNvPr id="16" name="文本框 15"/>
          <p:cNvSpPr txBox="1"/>
          <p:nvPr/>
        </p:nvSpPr>
        <p:spPr>
          <a:xfrm>
            <a:off x="495300" y="3622675"/>
            <a:ext cx="7665720" cy="829945"/>
          </a:xfrm>
          <a:prstGeom prst="rect">
            <a:avLst/>
          </a:prstGeom>
          <a:noFill/>
        </p:spPr>
        <p:txBody>
          <a:bodyPr wrap="none" rtlCol="0" anchor="t">
            <a:spAutoFit/>
          </a:bodyPr>
          <a:lstStyle/>
          <a:p>
            <a:r>
              <a:rPr lang="zh-CN" altLang="en-US" sz="2400" dirty="0">
                <a:latin typeface="宋体" panose="02010600030101010101" pitchFamily="2" charset="-122"/>
                <a:ea typeface="宋体" panose="02010600030101010101" pitchFamily="2" charset="-122"/>
                <a:cs typeface="宋体" panose="02010600030101010101" pitchFamily="2" charset="-122"/>
                <a:sym typeface="+mn-ea"/>
              </a:rPr>
              <a:t>递归式为：</a:t>
            </a:r>
            <a:endParaRPr lang="zh-CN" altLang="en-US" sz="2400" dirty="0">
              <a:latin typeface="宋体" panose="02010600030101010101" pitchFamily="2" charset="-122"/>
              <a:ea typeface="宋体" panose="02010600030101010101" pitchFamily="2" charset="-122"/>
              <a:cs typeface="宋体" panose="02010600030101010101" pitchFamily="2" charset="-122"/>
              <a:sym typeface="+mn-ea"/>
            </a:endParaRPr>
          </a:p>
          <a:p>
            <a:r>
              <a:rPr lang="zh-CN" altLang="en-US" sz="2400" dirty="0">
                <a:latin typeface="宋体" panose="02010600030101010101" pitchFamily="2" charset="-122"/>
                <a:ea typeface="宋体" panose="02010600030101010101" pitchFamily="2" charset="-122"/>
                <a:cs typeface="宋体" panose="02010600030101010101" pitchFamily="2" charset="-122"/>
                <a:sym typeface="+mn-ea"/>
              </a:rPr>
              <a:t>   </a:t>
            </a:r>
            <a:r>
              <a:rPr lang="en-US" altLang="zh-CN" sz="2400" dirty="0">
                <a:latin typeface="宋体" panose="02010600030101010101" pitchFamily="2" charset="-122"/>
                <a:ea typeface="宋体" panose="02010600030101010101" pitchFamily="2" charset="-122"/>
                <a:cs typeface="宋体" panose="02010600030101010101" pitchFamily="2" charset="-122"/>
                <a:sym typeface="+mn-ea"/>
              </a:rPr>
              <a:t>a[</a:t>
            </a:r>
            <a:r>
              <a:rPr lang="en-US" altLang="zh-CN" sz="2400" dirty="0" err="1">
                <a:latin typeface="宋体" panose="02010600030101010101" pitchFamily="2" charset="-122"/>
                <a:ea typeface="宋体" panose="02010600030101010101" pitchFamily="2" charset="-122"/>
                <a:cs typeface="宋体" panose="02010600030101010101" pitchFamily="2" charset="-122"/>
                <a:sym typeface="+mn-ea"/>
              </a:rPr>
              <a:t>i</a:t>
            </a:r>
            <a:r>
              <a:rPr lang="en-US" altLang="zh-CN" sz="2400" dirty="0">
                <a:latin typeface="宋体" panose="02010600030101010101" pitchFamily="2" charset="-122"/>
                <a:ea typeface="宋体" panose="02010600030101010101" pitchFamily="2" charset="-122"/>
                <a:cs typeface="宋体" panose="02010600030101010101" pitchFamily="2" charset="-122"/>
                <a:sym typeface="+mn-ea"/>
              </a:rPr>
              <a:t>]=a[i-1]+b[i-2]</a:t>
            </a:r>
            <a:r>
              <a:rPr lang="zh-CN" altLang="en-US" sz="2400" dirty="0">
                <a:latin typeface="宋体" panose="02010600030101010101" pitchFamily="2" charset="-122"/>
                <a:ea typeface="宋体" panose="02010600030101010101" pitchFamily="2" charset="-122"/>
                <a:cs typeface="宋体" panose="02010600030101010101" pitchFamily="2" charset="-122"/>
                <a:sym typeface="+mn-ea"/>
              </a:rPr>
              <a:t>（</a:t>
            </a:r>
            <a:r>
              <a:rPr lang="zh-CN" altLang="en-US" sz="2400" b="1" dirty="0">
                <a:solidFill>
                  <a:srgbClr val="C00000"/>
                </a:solidFill>
                <a:latin typeface="宋体" panose="02010600030101010101" pitchFamily="2" charset="-122"/>
                <a:ea typeface="宋体" panose="02010600030101010101" pitchFamily="2" charset="-122"/>
                <a:cs typeface="宋体" panose="02010600030101010101" pitchFamily="2" charset="-122"/>
                <a:sym typeface="+mn-ea"/>
              </a:rPr>
              <a:t>每个卵要过两个月长成成虫</a:t>
            </a:r>
            <a:r>
              <a:rPr lang="zh-CN" altLang="en-US" sz="2400" dirty="0">
                <a:latin typeface="宋体" panose="02010600030101010101" pitchFamily="2" charset="-122"/>
                <a:ea typeface="宋体" panose="02010600030101010101" pitchFamily="2" charset="-122"/>
                <a:cs typeface="宋体" panose="02010600030101010101" pitchFamily="2" charset="-122"/>
                <a:sym typeface="+mn-ea"/>
              </a:rPr>
              <a:t>）</a:t>
            </a:r>
            <a:endParaRPr lang="zh-CN" altLang="en-US" sz="2400" dirty="0">
              <a:latin typeface="宋体" panose="02010600030101010101" pitchFamily="2" charset="-122"/>
              <a:ea typeface="宋体" panose="02010600030101010101" pitchFamily="2" charset="-122"/>
              <a:cs typeface="宋体" panose="02010600030101010101" pitchFamily="2" charset="-122"/>
              <a:sym typeface="+mn-ea"/>
            </a:endParaRPr>
          </a:p>
        </p:txBody>
      </p:sp>
      <p:pic>
        <p:nvPicPr>
          <p:cNvPr id="18" name="图片 17"/>
          <p:cNvPicPr>
            <a:picLocks noChangeAspect="1"/>
          </p:cNvPicPr>
          <p:nvPr/>
        </p:nvPicPr>
        <p:blipFill>
          <a:blip r:embed="rId1"/>
          <a:stretch>
            <a:fillRect/>
          </a:stretch>
        </p:blipFill>
        <p:spPr>
          <a:xfrm>
            <a:off x="6127750" y="4511675"/>
            <a:ext cx="2470785" cy="176022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ppt_x"/>
                                          </p:val>
                                        </p:tav>
                                        <p:tav tm="100000">
                                          <p:val>
                                            <p:strVal val="#ppt_x"/>
                                          </p:val>
                                        </p:tav>
                                      </p:tavLst>
                                    </p:anim>
                                    <p:anim calcmode="lin" valueType="num">
                                      <p:cBhvr additive="base">
                                        <p:cTn id="1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 grpId="1"/>
      <p:bldP spid="16" grpId="0"/>
      <p:bldP spid="16" grpId="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Rot="1" noChangeArrowheads="1"/>
          </p:cNvSpPr>
          <p:nvPr>
            <p:ph type="title"/>
          </p:nvPr>
        </p:nvSpPr>
        <p:spPr>
          <a:xfrm>
            <a:off x="274320" y="270510"/>
            <a:ext cx="7886700" cy="839470"/>
          </a:xfrm>
        </p:spPr>
        <p:txBody>
          <a:bodyPr>
            <a:normAutofit/>
          </a:bodyPr>
          <a:lstStyle/>
          <a:p>
            <a:r>
              <a:rPr lang="zh-CN" altLang="en-US" sz="3600" b="1" dirty="0">
                <a:solidFill>
                  <a:schemeClr val="accent5">
                    <a:lumMod val="75000"/>
                  </a:schemeClr>
                </a:solidFill>
              </a:rPr>
              <a:t>分析</a:t>
            </a:r>
            <a:r>
              <a:rPr lang="en-US" altLang="zh-CN" sz="3600" b="1" dirty="0">
                <a:solidFill>
                  <a:schemeClr val="accent5">
                    <a:lumMod val="75000"/>
                  </a:schemeClr>
                </a:solidFill>
              </a:rPr>
              <a:t>-</a:t>
            </a:r>
            <a:r>
              <a:rPr lang="zh-CN" altLang="en-US" sz="3600" b="1" dirty="0">
                <a:solidFill>
                  <a:schemeClr val="accent5">
                    <a:lumMod val="75000"/>
                  </a:schemeClr>
                </a:solidFill>
              </a:rPr>
              <a:t>递推式</a:t>
            </a:r>
            <a:endParaRPr lang="zh-CN" altLang="en-US" sz="3600" b="1" dirty="0">
              <a:solidFill>
                <a:schemeClr val="accent5">
                  <a:lumMod val="75000"/>
                </a:schemeClr>
              </a:solidFill>
            </a:endParaRPr>
          </a:p>
        </p:txBody>
      </p:sp>
      <p:sp>
        <p:nvSpPr>
          <p:cNvPr id="12" name="Rectangle 3"/>
          <p:cNvSpPr>
            <a:spLocks noGrp="1" noRot="1" noChangeArrowheads="1"/>
          </p:cNvSpPr>
          <p:nvPr/>
        </p:nvSpPr>
        <p:spPr>
          <a:xfrm>
            <a:off x="1158240" y="1510665"/>
            <a:ext cx="5364480" cy="716280"/>
          </a:xfrm>
          <a:prstGeom prst="rect">
            <a:avLst/>
          </a:prstGeom>
        </p:spPr>
        <p:txBody>
          <a:bodyPr vert="horz">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buNone/>
            </a:pPr>
            <a:r>
              <a:rPr lang="zh-CN" altLang="en-US" b="1" dirty="0">
                <a:latin typeface="宋体" panose="02010600030101010101" pitchFamily="2" charset="-122"/>
                <a:ea typeface="宋体" panose="02010600030101010101" pitchFamily="2" charset="-122"/>
                <a:cs typeface="宋体" panose="02010600030101010101" pitchFamily="2" charset="-122"/>
                <a:sym typeface="+mn-ea"/>
              </a:rPr>
              <a:t>第</a:t>
            </a:r>
            <a:r>
              <a:rPr lang="en-US" altLang="zh-CN" b="1" dirty="0" err="1">
                <a:latin typeface="宋体" panose="02010600030101010101" pitchFamily="2" charset="-122"/>
                <a:ea typeface="宋体" panose="02010600030101010101" pitchFamily="2" charset="-122"/>
                <a:cs typeface="宋体" panose="02010600030101010101" pitchFamily="2" charset="-122"/>
                <a:sym typeface="+mn-ea"/>
              </a:rPr>
              <a:t>i</a:t>
            </a:r>
            <a:r>
              <a:rPr lang="zh-CN" altLang="en-US" b="1" dirty="0">
                <a:latin typeface="宋体" panose="02010600030101010101" pitchFamily="2" charset="-122"/>
                <a:ea typeface="宋体" panose="02010600030101010101" pitchFamily="2" charset="-122"/>
                <a:cs typeface="宋体" panose="02010600030101010101" pitchFamily="2" charset="-122"/>
                <a:sym typeface="+mn-ea"/>
              </a:rPr>
              <a:t>个月产生的新增卵怎么求？</a:t>
            </a:r>
            <a:endParaRPr lang="zh-CN" altLang="en-US" b="1" dirty="0">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36867" name="Rectangle 3"/>
          <p:cNvSpPr>
            <a:spLocks noGrp="1" noRot="1" noChangeArrowheads="1"/>
          </p:cNvSpPr>
          <p:nvPr>
            <p:ph type="body" idx="1"/>
          </p:nvPr>
        </p:nvSpPr>
        <p:spPr>
          <a:xfrm>
            <a:off x="1465580" y="2109470"/>
            <a:ext cx="7251700" cy="1432560"/>
          </a:xfrm>
        </p:spPr>
        <p:txBody>
          <a:bodyPr>
            <a:noAutofit/>
          </a:bodyPr>
          <a:lstStyle/>
          <a:p>
            <a:pPr marL="0" indent="0">
              <a:lnSpc>
                <a:spcPct val="110000"/>
              </a:lnSpc>
              <a:buNone/>
            </a:pPr>
            <a:r>
              <a:rPr lang="en-US" altLang="zh-CN" sz="2400" b="1" dirty="0">
                <a:solidFill>
                  <a:srgbClr val="C00000"/>
                </a:solidFill>
                <a:latin typeface="宋体" panose="02010600030101010101" pitchFamily="2" charset="-122"/>
                <a:ea typeface="宋体" panose="02010600030101010101" pitchFamily="2" charset="-122"/>
                <a:cs typeface="宋体" panose="02010600030101010101" pitchFamily="2" charset="-122"/>
              </a:rPr>
              <a:t>1. </a:t>
            </a:r>
            <a:r>
              <a:rPr lang="zh-CN" altLang="en-US" sz="2400" b="1" dirty="0">
                <a:solidFill>
                  <a:srgbClr val="C00000"/>
                </a:solidFill>
                <a:latin typeface="宋体" panose="02010600030101010101" pitchFamily="2" charset="-122"/>
                <a:ea typeface="宋体" panose="02010600030101010101" pitchFamily="2" charset="-122"/>
                <a:cs typeface="宋体" panose="02010600030101010101" pitchFamily="2" charset="-122"/>
              </a:rPr>
              <a:t>每只成虫过</a:t>
            </a:r>
            <a:r>
              <a:rPr lang="en-US" altLang="zh-CN" sz="2400" b="1" dirty="0">
                <a:solidFill>
                  <a:srgbClr val="C00000"/>
                </a:solidFill>
                <a:latin typeface="宋体" panose="02010600030101010101" pitchFamily="2" charset="-122"/>
                <a:ea typeface="宋体" panose="02010600030101010101" pitchFamily="2" charset="-122"/>
                <a:cs typeface="宋体" panose="02010600030101010101" pitchFamily="2" charset="-122"/>
              </a:rPr>
              <a:t>x</a:t>
            </a:r>
            <a:r>
              <a:rPr lang="zh-CN" altLang="en-US" sz="2400" b="1" dirty="0">
                <a:solidFill>
                  <a:srgbClr val="C00000"/>
                </a:solidFill>
                <a:latin typeface="宋体" panose="02010600030101010101" pitchFamily="2" charset="-122"/>
                <a:ea typeface="宋体" panose="02010600030101010101" pitchFamily="2" charset="-122"/>
                <a:cs typeface="宋体" panose="02010600030101010101" pitchFamily="2" charset="-122"/>
              </a:rPr>
              <a:t>个月产</a:t>
            </a:r>
            <a:r>
              <a:rPr lang="en-US" altLang="zh-CN" sz="2400" b="1" dirty="0">
                <a:solidFill>
                  <a:srgbClr val="C00000"/>
                </a:solidFill>
                <a:latin typeface="宋体" panose="02010600030101010101" pitchFamily="2" charset="-122"/>
                <a:ea typeface="宋体" panose="02010600030101010101" pitchFamily="2" charset="-122"/>
                <a:cs typeface="宋体" panose="02010600030101010101" pitchFamily="2" charset="-122"/>
              </a:rPr>
              <a:t>y</a:t>
            </a:r>
            <a:r>
              <a:rPr lang="zh-CN" altLang="en-US" sz="2400" b="1" dirty="0">
                <a:solidFill>
                  <a:srgbClr val="C00000"/>
                </a:solidFill>
                <a:latin typeface="宋体" panose="02010600030101010101" pitchFamily="2" charset="-122"/>
                <a:ea typeface="宋体" panose="02010600030101010101" pitchFamily="2" charset="-122"/>
                <a:cs typeface="宋体" panose="02010600030101010101" pitchFamily="2" charset="-122"/>
                <a:sym typeface="+mn-ea"/>
              </a:rPr>
              <a:t>个</a:t>
            </a:r>
            <a:r>
              <a:rPr lang="zh-CN" altLang="en-US" sz="2400" b="1" dirty="0">
                <a:solidFill>
                  <a:srgbClr val="C00000"/>
                </a:solidFill>
                <a:latin typeface="宋体" panose="02010600030101010101" pitchFamily="2" charset="-122"/>
                <a:ea typeface="宋体" panose="02010600030101010101" pitchFamily="2" charset="-122"/>
                <a:cs typeface="宋体" panose="02010600030101010101" pitchFamily="2" charset="-122"/>
              </a:rPr>
              <a:t>卵</a:t>
            </a:r>
            <a:endParaRPr lang="zh-CN" altLang="en-US" sz="2400" b="1" dirty="0">
              <a:solidFill>
                <a:srgbClr val="C00000"/>
              </a:solidFill>
              <a:latin typeface="宋体" panose="02010600030101010101" pitchFamily="2" charset="-122"/>
              <a:ea typeface="宋体" panose="02010600030101010101" pitchFamily="2" charset="-122"/>
              <a:cs typeface="宋体" panose="02010600030101010101" pitchFamily="2" charset="-122"/>
            </a:endParaRPr>
          </a:p>
          <a:p>
            <a:pPr marL="0" indent="0">
              <a:lnSpc>
                <a:spcPct val="110000"/>
              </a:lnSpc>
              <a:buNone/>
            </a:pPr>
            <a:r>
              <a:rPr lang="en-US" altLang="zh-CN" sz="2400" b="1" dirty="0">
                <a:solidFill>
                  <a:srgbClr val="C00000"/>
                </a:solidFill>
                <a:latin typeface="宋体" panose="02010600030101010101" pitchFamily="2" charset="-122"/>
                <a:ea typeface="宋体" panose="02010600030101010101" pitchFamily="2" charset="-122"/>
                <a:cs typeface="宋体" panose="02010600030101010101" pitchFamily="2" charset="-122"/>
              </a:rPr>
              <a:t>2. </a:t>
            </a:r>
            <a:r>
              <a:rPr lang="zh-CN" altLang="en-US" sz="2400" b="1" dirty="0">
                <a:solidFill>
                  <a:srgbClr val="C00000"/>
                </a:solidFill>
                <a:latin typeface="宋体" panose="02010600030101010101" pitchFamily="2" charset="-122"/>
                <a:ea typeface="宋体" panose="02010600030101010101" pitchFamily="2" charset="-122"/>
                <a:cs typeface="宋体" panose="02010600030101010101" pitchFamily="2" charset="-122"/>
              </a:rPr>
              <a:t>每个卵要过两个月长成成虫</a:t>
            </a:r>
            <a:r>
              <a:rPr lang="zh-CN" altLang="en-US" sz="2400" dirty="0">
                <a:latin typeface="宋体" panose="02010600030101010101" pitchFamily="2" charset="-122"/>
                <a:ea typeface="宋体" panose="02010600030101010101" pitchFamily="2" charset="-122"/>
                <a:cs typeface="宋体" panose="02010600030101010101" pitchFamily="2" charset="-122"/>
              </a:rPr>
              <a:t>。</a:t>
            </a:r>
            <a:endParaRPr lang="zh-CN" altLang="en-US" sz="2400" dirty="0">
              <a:latin typeface="宋体" panose="02010600030101010101" pitchFamily="2" charset="-122"/>
              <a:ea typeface="宋体" panose="02010600030101010101" pitchFamily="2" charset="-122"/>
              <a:cs typeface="宋体" panose="02010600030101010101" pitchFamily="2" charset="-122"/>
            </a:endParaRPr>
          </a:p>
          <a:p>
            <a:pPr marL="0" indent="0">
              <a:lnSpc>
                <a:spcPct val="110000"/>
              </a:lnSpc>
              <a:buNone/>
            </a:pPr>
            <a:endParaRPr lang="zh-CN" altLang="en-US" dirty="0">
              <a:latin typeface="宋体" panose="02010600030101010101" pitchFamily="2" charset="-122"/>
              <a:ea typeface="宋体" panose="02010600030101010101" pitchFamily="2" charset="-122"/>
              <a:cs typeface="宋体" panose="02010600030101010101" pitchFamily="2" charset="-122"/>
            </a:endParaRPr>
          </a:p>
        </p:txBody>
      </p:sp>
      <p:sp>
        <p:nvSpPr>
          <p:cNvPr id="2" name="Rectangle 3"/>
          <p:cNvSpPr>
            <a:spLocks noGrp="1" noRot="1" noChangeArrowheads="1"/>
          </p:cNvSpPr>
          <p:nvPr/>
        </p:nvSpPr>
        <p:spPr>
          <a:xfrm>
            <a:off x="662940" y="3287395"/>
            <a:ext cx="7819390" cy="1678940"/>
          </a:xfrm>
          <a:prstGeom prst="rect">
            <a:avLst/>
          </a:prstGeom>
        </p:spPr>
        <p:txBody>
          <a:bodyPr vert="horz">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buNone/>
            </a:pPr>
            <a:r>
              <a:rPr lang="en-US" b="1" dirty="0">
                <a:latin typeface="宋体" panose="02010600030101010101" pitchFamily="2" charset="-122"/>
                <a:ea typeface="宋体" panose="02010600030101010101" pitchFamily="2" charset="-122"/>
                <a:cs typeface="宋体" panose="02010600030101010101" pitchFamily="2" charset="-122"/>
                <a:sym typeface="+mn-ea"/>
              </a:rPr>
              <a:t>b[i]</a:t>
            </a:r>
            <a:r>
              <a:rPr lang="zh-CN" altLang="en-US" b="1" dirty="0">
                <a:latin typeface="宋体" panose="02010600030101010101" pitchFamily="2" charset="-122"/>
                <a:ea typeface="宋体" panose="02010600030101010101" pitchFamily="2" charset="-122"/>
                <a:cs typeface="宋体" panose="02010600030101010101" pitchFamily="2" charset="-122"/>
                <a:sym typeface="+mn-ea"/>
              </a:rPr>
              <a:t>为</a:t>
            </a:r>
            <a:r>
              <a:rPr lang="en-US" altLang="zh-CN" b="1" dirty="0">
                <a:latin typeface="宋体" panose="02010600030101010101" pitchFamily="2" charset="-122"/>
                <a:ea typeface="宋体" panose="02010600030101010101" pitchFamily="2" charset="-122"/>
                <a:cs typeface="宋体" panose="02010600030101010101" pitchFamily="2" charset="-122"/>
                <a:sym typeface="+mn-ea"/>
              </a:rPr>
              <a:t>x</a:t>
            </a:r>
            <a:r>
              <a:rPr lang="zh-CN" altLang="en-US" b="1" dirty="0">
                <a:latin typeface="宋体" panose="02010600030101010101" pitchFamily="2" charset="-122"/>
                <a:ea typeface="宋体" panose="02010600030101010101" pitchFamily="2" charset="-122"/>
                <a:cs typeface="宋体" panose="02010600030101010101" pitchFamily="2" charset="-122"/>
                <a:sym typeface="+mn-ea"/>
              </a:rPr>
              <a:t>月前的成虫产的卵</a:t>
            </a:r>
            <a:r>
              <a:rPr lang="en-US" altLang="zh-CN" b="1" dirty="0">
                <a:latin typeface="宋体" panose="02010600030101010101" pitchFamily="2" charset="-122"/>
                <a:ea typeface="宋体" panose="02010600030101010101" pitchFamily="2" charset="-122"/>
                <a:cs typeface="宋体" panose="02010600030101010101" pitchFamily="2" charset="-122"/>
                <a:sym typeface="+mn-ea"/>
              </a:rPr>
              <a:t>;x</a:t>
            </a:r>
            <a:r>
              <a:rPr lang="zh-CN" altLang="en-US" b="1" dirty="0">
                <a:latin typeface="宋体" panose="02010600030101010101" pitchFamily="2" charset="-122"/>
                <a:ea typeface="宋体" panose="02010600030101010101" pitchFamily="2" charset="-122"/>
                <a:cs typeface="宋体" panose="02010600030101010101" pitchFamily="2" charset="-122"/>
                <a:sym typeface="+mn-ea"/>
              </a:rPr>
              <a:t>月前的成虫数为</a:t>
            </a:r>
            <a:r>
              <a:rPr lang="en-US" altLang="zh-CN" b="1" dirty="0">
                <a:latin typeface="宋体" panose="02010600030101010101" pitchFamily="2" charset="-122"/>
                <a:ea typeface="宋体" panose="02010600030101010101" pitchFamily="2" charset="-122"/>
                <a:cs typeface="宋体" panose="02010600030101010101" pitchFamily="2" charset="-122"/>
                <a:sym typeface="+mn-ea"/>
              </a:rPr>
              <a:t>a[i-x],</a:t>
            </a:r>
            <a:r>
              <a:rPr lang="zh-CN" altLang="en-US" b="1" dirty="0">
                <a:latin typeface="宋体" panose="02010600030101010101" pitchFamily="2" charset="-122"/>
                <a:ea typeface="宋体" panose="02010600030101010101" pitchFamily="2" charset="-122"/>
                <a:cs typeface="宋体" panose="02010600030101010101" pitchFamily="2" charset="-122"/>
                <a:sym typeface="+mn-ea"/>
              </a:rPr>
              <a:t>每只成虫产</a:t>
            </a:r>
            <a:r>
              <a:rPr lang="en-US" altLang="zh-CN" b="1" dirty="0">
                <a:latin typeface="宋体" panose="02010600030101010101" pitchFamily="2" charset="-122"/>
                <a:ea typeface="宋体" panose="02010600030101010101" pitchFamily="2" charset="-122"/>
                <a:cs typeface="宋体" panose="02010600030101010101" pitchFamily="2" charset="-122"/>
                <a:sym typeface="+mn-ea"/>
              </a:rPr>
              <a:t>y</a:t>
            </a:r>
            <a:r>
              <a:rPr lang="zh-CN" altLang="en-US" b="1" dirty="0">
                <a:latin typeface="宋体" panose="02010600030101010101" pitchFamily="2" charset="-122"/>
                <a:ea typeface="宋体" panose="02010600030101010101" pitchFamily="2" charset="-122"/>
                <a:cs typeface="宋体" panose="02010600030101010101" pitchFamily="2" charset="-122"/>
                <a:sym typeface="+mn-ea"/>
              </a:rPr>
              <a:t>个卵，可以得到：</a:t>
            </a:r>
            <a:endParaRPr lang="zh-CN" altLang="en-US" b="1" dirty="0">
              <a:latin typeface="宋体" panose="02010600030101010101" pitchFamily="2" charset="-122"/>
              <a:ea typeface="宋体" panose="02010600030101010101" pitchFamily="2" charset="-122"/>
              <a:cs typeface="宋体" panose="02010600030101010101" pitchFamily="2" charset="-122"/>
              <a:sym typeface="+mn-ea"/>
            </a:endParaRPr>
          </a:p>
          <a:p>
            <a:pPr marL="0" indent="0">
              <a:lnSpc>
                <a:spcPct val="110000"/>
              </a:lnSpc>
              <a:buNone/>
            </a:pPr>
            <a:r>
              <a:rPr lang="zh-CN" altLang="en-US" b="1" dirty="0">
                <a:latin typeface="宋体" panose="02010600030101010101" pitchFamily="2" charset="-122"/>
                <a:ea typeface="宋体" panose="02010600030101010101" pitchFamily="2" charset="-122"/>
                <a:cs typeface="宋体" panose="02010600030101010101" pitchFamily="2" charset="-122"/>
                <a:sym typeface="+mn-ea"/>
              </a:rPr>
              <a:t>    </a:t>
            </a:r>
            <a:r>
              <a:rPr lang="en-US" altLang="zh-CN" b="1" dirty="0">
                <a:latin typeface="宋体" panose="02010600030101010101" pitchFamily="2" charset="-122"/>
                <a:ea typeface="宋体" panose="02010600030101010101" pitchFamily="2" charset="-122"/>
                <a:cs typeface="宋体" panose="02010600030101010101" pitchFamily="2" charset="-122"/>
                <a:sym typeface="+mn-ea"/>
              </a:rPr>
              <a:t>b[i]=y*a[i-x]</a:t>
            </a:r>
            <a:endParaRPr lang="zh-CN" altLang="en-US" b="1" dirty="0">
              <a:latin typeface="宋体" panose="02010600030101010101" pitchFamily="2" charset="-122"/>
              <a:ea typeface="宋体" panose="02010600030101010101" pitchFamily="2" charset="-122"/>
              <a:cs typeface="宋体" panose="02010600030101010101" pitchFamily="2" charset="-122"/>
              <a:sym typeface="+mn-ea"/>
            </a:endParaRPr>
          </a:p>
          <a:p>
            <a:pPr marL="0" indent="0">
              <a:lnSpc>
                <a:spcPct val="110000"/>
              </a:lnSpc>
              <a:buNone/>
            </a:pPr>
            <a:endParaRPr lang="en-US" altLang="zh-CN" b="1" dirty="0">
              <a:latin typeface="宋体" panose="02010600030101010101" pitchFamily="2" charset="-122"/>
              <a:ea typeface="宋体" panose="02010600030101010101" pitchFamily="2" charset="-122"/>
              <a:cs typeface="宋体" panose="02010600030101010101" pitchFamily="2" charset="-122"/>
              <a:sym typeface="+mn-ea"/>
            </a:endParaRPr>
          </a:p>
        </p:txBody>
      </p:sp>
      <p:pic>
        <p:nvPicPr>
          <p:cNvPr id="7" name="图片 6"/>
          <p:cNvPicPr>
            <a:picLocks noChangeAspect="1"/>
          </p:cNvPicPr>
          <p:nvPr/>
        </p:nvPicPr>
        <p:blipFill>
          <a:blip r:embed="rId1"/>
          <a:stretch>
            <a:fillRect/>
          </a:stretch>
        </p:blipFill>
        <p:spPr>
          <a:xfrm>
            <a:off x="6127750" y="4511675"/>
            <a:ext cx="2470785" cy="1760220"/>
          </a:xfrm>
          <a:prstGeom prst="rect">
            <a:avLst/>
          </a:prstGeom>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body" idx="1"/>
          </p:nvPr>
        </p:nvSpPr>
        <p:spPr>
          <a:xfrm>
            <a:off x="492807" y="1174021"/>
            <a:ext cx="7886700" cy="4351338"/>
          </a:xfrm>
        </p:spPr>
        <p:txBody>
          <a:bodyPr>
            <a:normAutofit/>
          </a:bodyPr>
          <a:lstStyle/>
          <a:p>
            <a:pPr>
              <a:buFontTx/>
              <a:buNone/>
            </a:pPr>
            <a:endParaRPr lang="en-US" altLang="zh-CN" sz="2400" dirty="0">
              <a:latin typeface="宋体" panose="02010600030101010101" pitchFamily="2" charset="-122"/>
              <a:ea typeface="宋体" panose="02010600030101010101" pitchFamily="2" charset="-122"/>
            </a:endParaRPr>
          </a:p>
          <a:p>
            <a:pPr>
              <a:lnSpc>
                <a:spcPct val="100000"/>
              </a:lnSpc>
              <a:buFontTx/>
              <a:buNone/>
            </a:pPr>
            <a:r>
              <a:rPr lang="en-US" altLang="zh-CN" sz="2400" b="1" dirty="0">
                <a:latin typeface="宋体" panose="02010600030101010101" pitchFamily="2" charset="-122"/>
                <a:ea typeface="宋体" panose="02010600030101010101" pitchFamily="2" charset="-122"/>
              </a:rPr>
              <a:t>      </a:t>
            </a:r>
            <a:r>
              <a:rPr lang="zh-CN" altLang="en-US" sz="2400" b="1" dirty="0" smtClean="0">
                <a:latin typeface="宋体" panose="02010600030101010101" pitchFamily="2" charset="-122"/>
                <a:ea typeface="宋体" panose="02010600030101010101" pitchFamily="2" charset="-122"/>
              </a:rPr>
              <a:t>递</a:t>
            </a:r>
            <a:r>
              <a:rPr lang="zh-CN" altLang="en-US" sz="2400" b="1" dirty="0">
                <a:latin typeface="宋体" panose="02010600030101010101" pitchFamily="2" charset="-122"/>
                <a:ea typeface="宋体" panose="02010600030101010101" pitchFamily="2" charset="-122"/>
              </a:rPr>
              <a:t>推是计算机数值计算中的一个重要算法，通过数学推导，将复杂的运算化解为若干重复的简单运算，以充分发挥计算机善长于重复处理的特点</a:t>
            </a:r>
            <a:r>
              <a:rPr lang="zh-CN" altLang="en-US" sz="2400" b="1" dirty="0" smtClean="0">
                <a:latin typeface="宋体" panose="02010600030101010101" pitchFamily="2" charset="-122"/>
                <a:ea typeface="宋体" panose="02010600030101010101" pitchFamily="2" charset="-122"/>
              </a:rPr>
              <a:t>。</a:t>
            </a:r>
            <a:endParaRPr lang="en-US" altLang="zh-CN" sz="2400" b="1" dirty="0">
              <a:latin typeface="宋体" panose="02010600030101010101" pitchFamily="2" charset="-122"/>
              <a:ea typeface="宋体" panose="02010600030101010101" pitchFamily="2" charset="-122"/>
            </a:endParaRPr>
          </a:p>
          <a:p>
            <a:pPr>
              <a:lnSpc>
                <a:spcPct val="100000"/>
              </a:lnSpc>
              <a:buFontTx/>
              <a:buNone/>
            </a:pPr>
            <a:r>
              <a:rPr lang="zh-CN" altLang="en-US" sz="2400" b="1" dirty="0">
                <a:latin typeface="宋体" panose="02010600030101010101" pitchFamily="2" charset="-122"/>
                <a:ea typeface="宋体" panose="02010600030101010101" pitchFamily="2" charset="-122"/>
              </a:rPr>
              <a:t> </a:t>
            </a:r>
            <a:r>
              <a:rPr lang="en-US" altLang="zh-CN" sz="2400" b="1" dirty="0" smtClean="0">
                <a:latin typeface="宋体" panose="02010600030101010101" pitchFamily="2" charset="-122"/>
                <a:ea typeface="宋体" panose="02010600030101010101" pitchFamily="2" charset="-122"/>
              </a:rPr>
              <a:t>		</a:t>
            </a:r>
            <a:r>
              <a:rPr lang="zh-CN" altLang="en-US" sz="2400" b="1" dirty="0" smtClean="0">
                <a:latin typeface="宋体" panose="02010600030101010101" pitchFamily="2" charset="-122"/>
                <a:ea typeface="宋体" panose="02010600030101010101" pitchFamily="2" charset="-122"/>
              </a:rPr>
              <a:t>递</a:t>
            </a:r>
            <a:r>
              <a:rPr lang="zh-CN" altLang="en-US" sz="2400" b="1" dirty="0">
                <a:latin typeface="宋体" panose="02010600030101010101" pitchFamily="2" charset="-122"/>
                <a:ea typeface="宋体" panose="02010600030101010101" pitchFamily="2" charset="-122"/>
              </a:rPr>
              <a:t>推算法以初始{起点}值为基础，用相同的运算规律，逐次重复运算，直至运算结束。这种从“起点”重复相同的方法直至到达一定“边界”，犹如单向运动，用循环可以实现。递推的本质是按规律</a:t>
            </a:r>
            <a:r>
              <a:rPr lang="zh-CN" altLang="en-US" sz="2400" b="1" dirty="0">
                <a:solidFill>
                  <a:srgbClr val="FF0000"/>
                </a:solidFill>
                <a:latin typeface="宋体" panose="02010600030101010101" pitchFamily="2" charset="-122"/>
                <a:ea typeface="宋体" panose="02010600030101010101" pitchFamily="2" charset="-122"/>
              </a:rPr>
              <a:t>逐次推出（计算）下一步的</a:t>
            </a:r>
            <a:r>
              <a:rPr lang="zh-CN" altLang="en-US" sz="2400" b="1" dirty="0" smtClean="0">
                <a:solidFill>
                  <a:srgbClr val="FF0000"/>
                </a:solidFill>
                <a:latin typeface="宋体" panose="02010600030101010101" pitchFamily="2" charset="-122"/>
                <a:ea typeface="宋体" panose="02010600030101010101" pitchFamily="2" charset="-122"/>
              </a:rPr>
              <a:t>结果。</a:t>
            </a:r>
            <a:r>
              <a:rPr lang="zh-CN" altLang="en-US" sz="2400" b="1" dirty="0" smtClean="0">
                <a:solidFill>
                  <a:schemeClr val="bg1"/>
                </a:solidFill>
                <a:latin typeface="宋体" panose="02010600030101010101" pitchFamily="2" charset="-122"/>
                <a:ea typeface="宋体" panose="02010600030101010101" pitchFamily="2" charset="-122"/>
              </a:rPr>
              <a:t>。</a:t>
            </a:r>
            <a:endParaRPr lang="zh-CN" altLang="en-US" sz="2400" b="1" dirty="0" smtClean="0">
              <a:solidFill>
                <a:schemeClr val="bg1"/>
              </a:solidFill>
              <a:latin typeface="宋体" panose="02010600030101010101" pitchFamily="2" charset="-122"/>
              <a:ea typeface="宋体" panose="02010600030101010101" pitchFamily="2" charset="-122"/>
            </a:endParaRPr>
          </a:p>
        </p:txBody>
      </p:sp>
      <p:sp>
        <p:nvSpPr>
          <p:cNvPr id="2" name="标题 1"/>
          <p:cNvSpPr>
            <a:spLocks noGrp="1"/>
          </p:cNvSpPr>
          <p:nvPr>
            <p:ph type="title"/>
          </p:nvPr>
        </p:nvSpPr>
        <p:spPr>
          <a:xfrm>
            <a:off x="492760" y="410845"/>
            <a:ext cx="4662170" cy="642620"/>
          </a:xfrm>
        </p:spPr>
        <p:txBody>
          <a:bodyPr>
            <a:noAutofit/>
          </a:bodyPr>
          <a:lstStyle/>
          <a:p>
            <a:r>
              <a:rPr lang="en-US" altLang="zh-CN" sz="3600" dirty="0" smtClean="0">
                <a:solidFill>
                  <a:schemeClr val="accent5">
                    <a:lumMod val="75000"/>
                  </a:schemeClr>
                </a:solidFill>
              </a:rPr>
              <a:t>1 </a:t>
            </a:r>
            <a:r>
              <a:rPr lang="zh-CN" altLang="en-US" sz="3600" dirty="0" smtClean="0">
                <a:solidFill>
                  <a:schemeClr val="accent5">
                    <a:lumMod val="75000"/>
                  </a:schemeClr>
                </a:solidFill>
              </a:rPr>
              <a:t>递推算法</a:t>
            </a:r>
            <a:endParaRPr lang="zh-CN" altLang="en-US" sz="3600" dirty="0" smtClean="0">
              <a:solidFill>
                <a:schemeClr val="accent5">
                  <a:lumMod val="75000"/>
                </a:schemeClr>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Rot="1" noChangeArrowheads="1"/>
          </p:cNvSpPr>
          <p:nvPr>
            <p:ph type="title"/>
          </p:nvPr>
        </p:nvSpPr>
        <p:spPr>
          <a:xfrm>
            <a:off x="274320" y="270510"/>
            <a:ext cx="7886700" cy="839470"/>
          </a:xfrm>
        </p:spPr>
        <p:txBody>
          <a:bodyPr>
            <a:normAutofit/>
          </a:bodyPr>
          <a:lstStyle/>
          <a:p>
            <a:r>
              <a:rPr lang="zh-CN" altLang="en-US" sz="3600" b="1" dirty="0">
                <a:solidFill>
                  <a:schemeClr val="accent5">
                    <a:lumMod val="75000"/>
                  </a:schemeClr>
                </a:solidFill>
              </a:rPr>
              <a:t>分析</a:t>
            </a:r>
            <a:r>
              <a:rPr lang="en-US" altLang="zh-CN" sz="3600" b="1" dirty="0">
                <a:solidFill>
                  <a:schemeClr val="accent5">
                    <a:lumMod val="75000"/>
                  </a:schemeClr>
                </a:solidFill>
              </a:rPr>
              <a:t>-</a:t>
            </a:r>
            <a:r>
              <a:rPr lang="zh-CN" altLang="en-US" sz="3600" b="1" dirty="0">
                <a:solidFill>
                  <a:schemeClr val="accent5">
                    <a:lumMod val="75000"/>
                  </a:schemeClr>
                </a:solidFill>
              </a:rPr>
              <a:t>边界</a:t>
            </a:r>
            <a:endParaRPr lang="zh-CN" altLang="en-US" sz="3600" b="1" dirty="0">
              <a:solidFill>
                <a:schemeClr val="accent5">
                  <a:lumMod val="75000"/>
                </a:schemeClr>
              </a:solidFill>
            </a:endParaRPr>
          </a:p>
        </p:txBody>
      </p:sp>
      <p:sp>
        <p:nvSpPr>
          <p:cNvPr id="12" name="Rectangle 3"/>
          <p:cNvSpPr>
            <a:spLocks noGrp="1" noRot="1" noChangeArrowheads="1"/>
          </p:cNvSpPr>
          <p:nvPr/>
        </p:nvSpPr>
        <p:spPr>
          <a:xfrm>
            <a:off x="1158240" y="1510665"/>
            <a:ext cx="5364480" cy="716280"/>
          </a:xfrm>
          <a:prstGeom prst="rect">
            <a:avLst/>
          </a:prstGeom>
        </p:spPr>
        <p:txBody>
          <a:bodyPr vert="horz">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buNone/>
            </a:pPr>
            <a:r>
              <a:rPr lang="zh-CN" altLang="en-US" dirty="0">
                <a:latin typeface="宋体" panose="02010600030101010101" pitchFamily="2" charset="-122"/>
                <a:ea typeface="宋体" panose="02010600030101010101" pitchFamily="2" charset="-122"/>
                <a:cs typeface="宋体" panose="02010600030101010101" pitchFamily="2" charset="-122"/>
                <a:sym typeface="+mn-ea"/>
              </a:rPr>
              <a:t>第一个月只有一只成虫</a:t>
            </a:r>
            <a:endParaRPr lang="zh-CN" altLang="en-US" b="1" dirty="0">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36867" name="Rectangle 3"/>
          <p:cNvSpPr>
            <a:spLocks noGrp="1" noRot="1" noChangeArrowheads="1"/>
          </p:cNvSpPr>
          <p:nvPr>
            <p:ph type="body" idx="1"/>
          </p:nvPr>
        </p:nvSpPr>
        <p:spPr>
          <a:xfrm>
            <a:off x="1465580" y="2109470"/>
            <a:ext cx="7202170" cy="637540"/>
          </a:xfrm>
        </p:spPr>
        <p:txBody>
          <a:bodyPr>
            <a:noAutofit/>
          </a:bodyPr>
          <a:lstStyle/>
          <a:p>
            <a:pPr marL="0" indent="0">
              <a:lnSpc>
                <a:spcPct val="110000"/>
              </a:lnSpc>
              <a:buNone/>
            </a:pPr>
            <a:r>
              <a:rPr lang="en-US" altLang="zh-CN" dirty="0">
                <a:latin typeface="宋体" panose="02010600030101010101" pitchFamily="2" charset="-122"/>
                <a:ea typeface="宋体" panose="02010600030101010101" pitchFamily="2" charset="-122"/>
                <a:cs typeface="宋体" panose="02010600030101010101" pitchFamily="2" charset="-122"/>
              </a:rPr>
              <a:t>a[1]=1,b[1]=0</a:t>
            </a:r>
            <a:endParaRPr lang="en-US" altLang="zh-CN" dirty="0">
              <a:latin typeface="宋体" panose="02010600030101010101" pitchFamily="2" charset="-122"/>
              <a:ea typeface="宋体" panose="02010600030101010101" pitchFamily="2" charset="-122"/>
              <a:cs typeface="宋体" panose="02010600030101010101" pitchFamily="2" charset="-122"/>
            </a:endParaRPr>
          </a:p>
        </p:txBody>
      </p:sp>
      <p:sp>
        <p:nvSpPr>
          <p:cNvPr id="4" name="Rectangle 3"/>
          <p:cNvSpPr>
            <a:spLocks noGrp="1" noRot="1" noChangeArrowheads="1"/>
          </p:cNvSpPr>
          <p:nvPr/>
        </p:nvSpPr>
        <p:spPr>
          <a:xfrm>
            <a:off x="1158240" y="2989580"/>
            <a:ext cx="5364480" cy="716280"/>
          </a:xfrm>
          <a:prstGeom prst="rect">
            <a:avLst/>
          </a:prstGeom>
        </p:spPr>
        <p:txBody>
          <a:bodyPr vert="horz">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buNone/>
            </a:pPr>
            <a:r>
              <a:rPr lang="zh-CN" altLang="en-US" dirty="0">
                <a:latin typeface="宋体" panose="02010600030101010101" pitchFamily="2" charset="-122"/>
                <a:ea typeface="宋体" panose="02010600030101010101" pitchFamily="2" charset="-122"/>
                <a:cs typeface="宋体" panose="02010600030101010101" pitchFamily="2" charset="-122"/>
                <a:sym typeface="+mn-ea"/>
              </a:rPr>
              <a:t>第一个月到第</a:t>
            </a:r>
            <a:r>
              <a:rPr lang="en-US" altLang="zh-CN" dirty="0">
                <a:latin typeface="宋体" panose="02010600030101010101" pitchFamily="2" charset="-122"/>
                <a:ea typeface="宋体" panose="02010600030101010101" pitchFamily="2" charset="-122"/>
                <a:cs typeface="宋体" panose="02010600030101010101" pitchFamily="2" charset="-122"/>
                <a:sym typeface="+mn-ea"/>
              </a:rPr>
              <a:t>x</a:t>
            </a:r>
            <a:r>
              <a:rPr lang="zh-CN" altLang="en-US" dirty="0">
                <a:latin typeface="宋体" panose="02010600030101010101" pitchFamily="2" charset="-122"/>
                <a:ea typeface="宋体" panose="02010600030101010101" pitchFamily="2" charset="-122"/>
                <a:cs typeface="宋体" panose="02010600030101010101" pitchFamily="2" charset="-122"/>
                <a:sym typeface="+mn-ea"/>
              </a:rPr>
              <a:t>个月都没有产卵</a:t>
            </a:r>
            <a:endParaRPr lang="zh-CN" altLang="en-US" b="1" dirty="0">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6" name="Rectangle 3"/>
          <p:cNvSpPr>
            <a:spLocks noGrp="1" noRot="1" noChangeArrowheads="1"/>
          </p:cNvSpPr>
          <p:nvPr/>
        </p:nvSpPr>
        <p:spPr>
          <a:xfrm>
            <a:off x="1465580" y="3705860"/>
            <a:ext cx="7202170" cy="637540"/>
          </a:xfrm>
          <a:prstGeom prst="rect">
            <a:avLst/>
          </a:prstGeom>
        </p:spPr>
        <p:txBody>
          <a:bodyPr vert="horz">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buNone/>
            </a:pPr>
            <a:r>
              <a:rPr lang="en-US" altLang="zh-CN" dirty="0">
                <a:latin typeface="宋体" panose="02010600030101010101" pitchFamily="2" charset="-122"/>
                <a:ea typeface="宋体" panose="02010600030101010101" pitchFamily="2" charset="-122"/>
                <a:cs typeface="宋体" panose="02010600030101010101" pitchFamily="2" charset="-122"/>
              </a:rPr>
              <a:t>a[i]=1,b[i]=0</a:t>
            </a:r>
            <a:endParaRPr lang="en-US" altLang="zh-CN" dirty="0">
              <a:latin typeface="宋体" panose="02010600030101010101" pitchFamily="2" charset="-122"/>
              <a:ea typeface="宋体" panose="02010600030101010101" pitchFamily="2" charset="-122"/>
              <a:cs typeface="宋体" panose="02010600030101010101" pitchFamily="2" charset="-122"/>
            </a:endParaRPr>
          </a:p>
        </p:txBody>
      </p:sp>
      <p:pic>
        <p:nvPicPr>
          <p:cNvPr id="8" name="图片 7"/>
          <p:cNvPicPr>
            <a:picLocks noChangeAspect="1"/>
          </p:cNvPicPr>
          <p:nvPr/>
        </p:nvPicPr>
        <p:blipFill>
          <a:blip r:embed="rId1"/>
          <a:stretch>
            <a:fillRect/>
          </a:stretch>
        </p:blipFill>
        <p:spPr>
          <a:xfrm>
            <a:off x="6127750" y="4511675"/>
            <a:ext cx="2470785" cy="1760220"/>
          </a:xfrm>
          <a:prstGeom prst="rect">
            <a:avLst/>
          </a:prstGeom>
        </p:spPr>
      </p:pic>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stretch>
            <a:fillRect/>
          </a:stretch>
        </p:blipFill>
        <p:spPr>
          <a:xfrm>
            <a:off x="473075" y="1166495"/>
            <a:ext cx="6927215" cy="5145405"/>
          </a:xfrm>
          <a:prstGeom prst="rect">
            <a:avLst/>
          </a:prstGeom>
        </p:spPr>
      </p:pic>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1"/>
          <a:stretch>
            <a:fillRect/>
          </a:stretch>
        </p:blipFill>
        <p:spPr>
          <a:xfrm>
            <a:off x="7036067" y="4852403"/>
            <a:ext cx="1579813" cy="1423111"/>
          </a:xfrm>
          <a:prstGeom prst="rect">
            <a:avLst/>
          </a:prstGeom>
        </p:spPr>
      </p:pic>
      <p:sp>
        <p:nvSpPr>
          <p:cNvPr id="100" name="文本框 99"/>
          <p:cNvSpPr txBox="1"/>
          <p:nvPr/>
        </p:nvSpPr>
        <p:spPr>
          <a:xfrm>
            <a:off x="520800" y="1154430"/>
            <a:ext cx="7802880" cy="3784600"/>
          </a:xfrm>
          <a:prstGeom prst="rect">
            <a:avLst/>
          </a:prstGeom>
          <a:noFill/>
          <a:ln w="9525">
            <a:noFill/>
          </a:ln>
        </p:spPr>
        <p:txBody>
          <a:bodyPr wrap="square">
            <a:spAutoFit/>
          </a:bodyPr>
          <a:lstStyle/>
          <a:p>
            <a:pPr indent="0"/>
            <a:endParaRPr lang="en-US" sz="2000" b="0" dirty="0">
              <a:latin typeface="Cambria" panose="02040503050406030204" charset="0"/>
              <a:ea typeface="宋体" panose="02010600030101010101" pitchFamily="2" charset="-122"/>
              <a:cs typeface="Times New Roman" panose="02020603050405020304" pitchFamily="18" charset="0"/>
            </a:endParaRPr>
          </a:p>
          <a:p>
            <a:pPr indent="0"/>
            <a:r>
              <a:rPr lang="en-US" sz="2000" b="0" dirty="0">
                <a:latin typeface="Cambria" panose="02040503050406030204" charset="0"/>
                <a:ea typeface="宋体" panose="02010600030101010101" pitchFamily="2" charset="-122"/>
                <a:cs typeface="Times New Roman" panose="02020603050405020304" pitchFamily="18" charset="0"/>
              </a:rPr>
              <a:t>       X</a:t>
            </a:r>
            <a:r>
              <a:rPr lang="zh-CN" sz="2000" b="0" dirty="0">
                <a:ea typeface="宋体" panose="02010600030101010101" pitchFamily="2" charset="-122"/>
              </a:rPr>
              <a:t>桌子上有一个</a:t>
            </a:r>
            <a:r>
              <a:rPr lang="en-US" sz="2000" b="0" dirty="0">
                <a:latin typeface="Cambria" panose="02040503050406030204" charset="0"/>
                <a:ea typeface="宋体" panose="02010600030101010101" pitchFamily="2" charset="-122"/>
              </a:rPr>
              <a:t>m</a:t>
            </a:r>
            <a:r>
              <a:rPr lang="zh-CN" sz="2000" b="0" dirty="0">
                <a:ea typeface="宋体" panose="02010600030101010101" pitchFamily="2" charset="-122"/>
              </a:rPr>
              <a:t>行</a:t>
            </a:r>
            <a:r>
              <a:rPr lang="en-US" sz="2000" b="0" dirty="0">
                <a:latin typeface="Cambria" panose="02040503050406030204" charset="0"/>
                <a:ea typeface="宋体" panose="02010600030101010101" pitchFamily="2" charset="-122"/>
              </a:rPr>
              <a:t>n</a:t>
            </a:r>
            <a:r>
              <a:rPr lang="zh-CN" sz="2000" b="0" dirty="0">
                <a:ea typeface="宋体" panose="02010600030101010101" pitchFamily="2" charset="-122"/>
              </a:rPr>
              <a:t>列的方格矩阵，将每个方格用坐标表示，行坐标从下到上依次递增，列坐标从左至右依次递增，左下角方格的坐标为</a:t>
            </a:r>
            <a:r>
              <a:rPr lang="en-US" sz="2000" b="0" dirty="0">
                <a:latin typeface="Cambria" panose="02040503050406030204" charset="0"/>
                <a:ea typeface="宋体" panose="02010600030101010101" pitchFamily="2" charset="-122"/>
              </a:rPr>
              <a:t>(1,1)</a:t>
            </a:r>
            <a:r>
              <a:rPr lang="zh-CN" sz="2000" b="0" dirty="0">
                <a:ea typeface="宋体" panose="02010600030101010101" pitchFamily="2" charset="-122"/>
              </a:rPr>
              <a:t>，则右上角方格的坐标为</a:t>
            </a:r>
            <a:r>
              <a:rPr lang="en-US" sz="2000" b="0" dirty="0">
                <a:latin typeface="Cambria" panose="02040503050406030204" charset="0"/>
                <a:ea typeface="宋体" panose="02010600030101010101" pitchFamily="2" charset="-122"/>
              </a:rPr>
              <a:t>(</a:t>
            </a:r>
            <a:r>
              <a:rPr lang="en-US" sz="2000" b="0" dirty="0" err="1">
                <a:latin typeface="Cambria" panose="02040503050406030204" charset="0"/>
                <a:ea typeface="宋体" panose="02010600030101010101" pitchFamily="2" charset="-122"/>
              </a:rPr>
              <a:t>m,n</a:t>
            </a:r>
            <a:r>
              <a:rPr lang="en-US" sz="2000" b="0" dirty="0">
                <a:latin typeface="Cambria" panose="02040503050406030204" charset="0"/>
                <a:ea typeface="宋体" panose="02010600030101010101" pitchFamily="2" charset="-122"/>
              </a:rPr>
              <a:t>)</a:t>
            </a:r>
            <a:r>
              <a:rPr lang="zh-CN" sz="2000" b="0" dirty="0">
                <a:ea typeface="宋体" panose="02010600030101010101" pitchFamily="2" charset="-122"/>
              </a:rPr>
              <a:t>。</a:t>
            </a:r>
            <a:endParaRPr lang="zh-CN" sz="2000" b="0" dirty="0">
              <a:ea typeface="宋体" panose="02010600030101010101" pitchFamily="2" charset="-122"/>
            </a:endParaRPr>
          </a:p>
          <a:p>
            <a:pPr indent="0"/>
            <a:r>
              <a:rPr lang="zh-CN" sz="2000" b="0" dirty="0">
                <a:ea typeface="宋体" panose="02010600030101010101" pitchFamily="2" charset="-122"/>
              </a:rPr>
              <a:t>        小明是个调皮的孩子，一天他捉来一只蚂蚁，不小心把蚂蚁的右脚弄伤了，于是蚂蚁只能向上或向右移动。小明把这只蚂蚁放在左下角的方格中，蚂蚁从</a:t>
            </a:r>
            <a:endParaRPr lang="en-US" sz="2000" b="0" dirty="0">
              <a:latin typeface="Cambria" panose="02040503050406030204" charset="0"/>
              <a:ea typeface="宋体" panose="02010600030101010101" pitchFamily="2" charset="-122"/>
              <a:cs typeface="Times New Roman" panose="02020603050405020304" pitchFamily="18" charset="0"/>
            </a:endParaRPr>
          </a:p>
          <a:p>
            <a:pPr indent="0"/>
            <a:r>
              <a:rPr lang="en-US" sz="2000" b="0" dirty="0">
                <a:latin typeface="Cambria" panose="02040503050406030204" charset="0"/>
                <a:ea typeface="宋体" panose="02010600030101010101" pitchFamily="2" charset="-122"/>
                <a:cs typeface="Times New Roman" panose="02020603050405020304" pitchFamily="18" charset="0"/>
              </a:rPr>
              <a:t>       </a:t>
            </a:r>
            <a:r>
              <a:rPr lang="zh-CN" sz="2000" b="0" dirty="0">
                <a:ea typeface="宋体" panose="02010600030101010101" pitchFamily="2" charset="-122"/>
              </a:rPr>
              <a:t>左下角的方格中移动到右上角的方格中，每步移动一个方格。蚂蚁始终在方格矩阵内移动，请计算出不同的移动路线的数目。</a:t>
            </a:r>
            <a:endParaRPr lang="en-US" sz="2000" b="0" dirty="0">
              <a:latin typeface="Cambria" panose="02040503050406030204" charset="0"/>
              <a:ea typeface="宋体" panose="02010600030101010101" pitchFamily="2" charset="-122"/>
              <a:cs typeface="Times New Roman" panose="02020603050405020304" pitchFamily="18" charset="0"/>
            </a:endParaRPr>
          </a:p>
          <a:p>
            <a:pPr indent="0"/>
            <a:r>
              <a:rPr lang="en-US" sz="2000" b="0" dirty="0">
                <a:latin typeface="Cambria" panose="02040503050406030204" charset="0"/>
                <a:ea typeface="宋体" panose="02010600030101010101" pitchFamily="2" charset="-122"/>
                <a:cs typeface="Times New Roman" panose="02020603050405020304" pitchFamily="18" charset="0"/>
              </a:rPr>
              <a:t>      </a:t>
            </a:r>
            <a:r>
              <a:rPr lang="zh-CN" sz="2000" b="0" dirty="0">
                <a:ea typeface="宋体" panose="02010600030101010101" pitchFamily="2" charset="-122"/>
              </a:rPr>
              <a:t>对于</a:t>
            </a:r>
            <a:r>
              <a:rPr lang="en-US" sz="2000" b="0" dirty="0">
                <a:latin typeface="Cambria" panose="02040503050406030204" charset="0"/>
                <a:ea typeface="宋体" panose="02010600030101010101" pitchFamily="2" charset="-122"/>
              </a:rPr>
              <a:t>1</a:t>
            </a:r>
            <a:r>
              <a:rPr lang="zh-CN" sz="2000" b="0" dirty="0">
                <a:ea typeface="宋体" panose="02010600030101010101" pitchFamily="2" charset="-122"/>
              </a:rPr>
              <a:t>行</a:t>
            </a:r>
            <a:r>
              <a:rPr lang="en-US" sz="2000" b="0" dirty="0">
                <a:latin typeface="Cambria" panose="02040503050406030204" charset="0"/>
                <a:ea typeface="宋体" panose="02010600030101010101" pitchFamily="2" charset="-122"/>
              </a:rPr>
              <a:t>1</a:t>
            </a:r>
            <a:r>
              <a:rPr lang="zh-CN" sz="2000" b="0" dirty="0">
                <a:ea typeface="宋体" panose="02010600030101010101" pitchFamily="2" charset="-122"/>
              </a:rPr>
              <a:t>列的方格矩阵，蚂蚁原地移动，移动路线数为</a:t>
            </a:r>
            <a:r>
              <a:rPr lang="en-US" sz="2000" b="0" dirty="0">
                <a:latin typeface="Cambria" panose="02040503050406030204" charset="0"/>
                <a:ea typeface="宋体" panose="02010600030101010101" pitchFamily="2" charset="-122"/>
              </a:rPr>
              <a:t>1</a:t>
            </a:r>
            <a:r>
              <a:rPr lang="zh-CN" sz="2000" b="0" dirty="0">
                <a:ea typeface="宋体" panose="02010600030101010101" pitchFamily="2" charset="-122"/>
              </a:rPr>
              <a:t>；对于</a:t>
            </a:r>
            <a:r>
              <a:rPr lang="en-US" sz="2000" b="0" dirty="0">
                <a:latin typeface="Cambria" panose="02040503050406030204" charset="0"/>
                <a:ea typeface="宋体" panose="02010600030101010101" pitchFamily="2" charset="-122"/>
              </a:rPr>
              <a:t>1</a:t>
            </a:r>
            <a:r>
              <a:rPr lang="zh-CN" sz="2000" b="0" dirty="0">
                <a:ea typeface="宋体" panose="02010600030101010101" pitchFamily="2" charset="-122"/>
              </a:rPr>
              <a:t>行</a:t>
            </a:r>
            <a:r>
              <a:rPr lang="en-US" sz="2000" b="0" dirty="0">
                <a:latin typeface="Cambria" panose="02040503050406030204" charset="0"/>
                <a:ea typeface="宋体" panose="02010600030101010101" pitchFamily="2" charset="-122"/>
              </a:rPr>
              <a:t>2</a:t>
            </a:r>
            <a:r>
              <a:rPr lang="zh-CN" sz="2000" b="0" dirty="0">
                <a:ea typeface="宋体" panose="02010600030101010101" pitchFamily="2" charset="-122"/>
              </a:rPr>
              <a:t>列（或</a:t>
            </a:r>
            <a:r>
              <a:rPr lang="en-US" sz="2000" b="0" dirty="0">
                <a:latin typeface="Cambria" panose="02040503050406030204" charset="0"/>
                <a:ea typeface="宋体" panose="02010600030101010101" pitchFamily="2" charset="-122"/>
              </a:rPr>
              <a:t>2</a:t>
            </a:r>
            <a:r>
              <a:rPr lang="zh-CN" sz="2000" b="0" dirty="0">
                <a:ea typeface="宋体" panose="02010600030101010101" pitchFamily="2" charset="-122"/>
              </a:rPr>
              <a:t>行</a:t>
            </a:r>
            <a:r>
              <a:rPr lang="en-US" sz="2000" b="0" dirty="0">
                <a:latin typeface="Cambria" panose="02040503050406030204" charset="0"/>
                <a:ea typeface="宋体" panose="02010600030101010101" pitchFamily="2" charset="-122"/>
              </a:rPr>
              <a:t>1</a:t>
            </a:r>
            <a:r>
              <a:rPr lang="zh-CN" sz="2000" b="0" dirty="0">
                <a:ea typeface="宋体" panose="02010600030101010101" pitchFamily="2" charset="-122"/>
              </a:rPr>
              <a:t>列）的方格矩阵，蚂蚁只需一次向右（或向上）移动，移动路线数也为</a:t>
            </a:r>
            <a:r>
              <a:rPr lang="en-US" sz="2000" b="0" dirty="0">
                <a:latin typeface="Cambria" panose="02040503050406030204" charset="0"/>
                <a:ea typeface="宋体" panose="02010600030101010101" pitchFamily="2" charset="-122"/>
              </a:rPr>
              <a:t>1……</a:t>
            </a:r>
            <a:r>
              <a:rPr lang="zh-CN" sz="2000" b="0" dirty="0">
                <a:ea typeface="宋体" panose="02010600030101010101" pitchFamily="2" charset="-122"/>
              </a:rPr>
              <a:t>对于一个</a:t>
            </a:r>
            <a:r>
              <a:rPr lang="en-US" sz="2000" b="0" dirty="0">
                <a:latin typeface="Cambria" panose="02040503050406030204" charset="0"/>
                <a:ea typeface="宋体" panose="02010600030101010101" pitchFamily="2" charset="-122"/>
              </a:rPr>
              <a:t>2</a:t>
            </a:r>
            <a:r>
              <a:rPr lang="zh-CN" sz="2000" b="0" dirty="0">
                <a:ea typeface="宋体" panose="02010600030101010101" pitchFamily="2" charset="-122"/>
              </a:rPr>
              <a:t>行</a:t>
            </a:r>
            <a:r>
              <a:rPr lang="en-US" sz="2000" b="0" dirty="0">
                <a:latin typeface="Cambria" panose="02040503050406030204" charset="0"/>
                <a:ea typeface="宋体" panose="02010600030101010101" pitchFamily="2" charset="-122"/>
              </a:rPr>
              <a:t>3</a:t>
            </a:r>
            <a:r>
              <a:rPr lang="zh-CN" sz="2000" b="0" dirty="0">
                <a:ea typeface="宋体" panose="02010600030101010101" pitchFamily="2" charset="-122"/>
              </a:rPr>
              <a:t>列的方格矩阵，如下图所示：</a:t>
            </a:r>
            <a:endParaRPr lang="zh-CN" altLang="en-US" sz="2000" dirty="0"/>
          </a:p>
        </p:txBody>
      </p:sp>
      <p:graphicFrame>
        <p:nvGraphicFramePr>
          <p:cNvPr id="2" name="表格 1"/>
          <p:cNvGraphicFramePr/>
          <p:nvPr>
            <p:custDataLst>
              <p:tags r:id="rId2"/>
            </p:custDataLst>
          </p:nvPr>
        </p:nvGraphicFramePr>
        <p:xfrm>
          <a:off x="2679065" y="5102860"/>
          <a:ext cx="2673985" cy="871220"/>
        </p:xfrm>
        <a:graphic>
          <a:graphicData uri="http://schemas.openxmlformats.org/drawingml/2006/table">
            <a:tbl>
              <a:tblPr firstRow="1" bandRow="1">
                <a:tableStyleId>{5940675A-B579-460E-94D1-54222C63F5DA}</a:tableStyleId>
              </a:tblPr>
              <a:tblGrid>
                <a:gridCol w="894080"/>
                <a:gridCol w="892175"/>
                <a:gridCol w="887730"/>
              </a:tblGrid>
              <a:tr h="435610">
                <a:tc>
                  <a:txBody>
                    <a:bodyPr/>
                    <a:lstStyle/>
                    <a:p>
                      <a:pPr indent="0">
                        <a:buNone/>
                      </a:pPr>
                      <a:r>
                        <a:rPr lang="en-US" sz="2000" b="0">
                          <a:latin typeface="Cambria" panose="02040503050406030204" charset="0"/>
                          <a:cs typeface="Cambria" panose="02040503050406030204" charset="0"/>
                        </a:rPr>
                        <a:t>(2,1)</a:t>
                      </a:r>
                      <a:endParaRPr lang="en-US" altLang="en-US" sz="2000" b="0">
                        <a:latin typeface="Cambria" panose="02040503050406030204" charset="0"/>
                        <a:ea typeface="Cambria" panose="02040503050406030204" charset="0"/>
                        <a:cs typeface="Cambria" panose="02040503050406030204" charset="0"/>
                      </a:endParaRPr>
                    </a:p>
                  </a:txBody>
                  <a:tcPr marL="0" marR="0" marT="0" marB="0" anchor="ctr">
                    <a:lnL>
                      <a:noFill/>
                    </a:lnL>
                    <a:lnR>
                      <a:noFill/>
                    </a:lnR>
                    <a:lnT cap="flat">
                      <a:noFill/>
                    </a:lnT>
                    <a:lnB cap="flat">
                      <a:noFill/>
                    </a:lnB>
                    <a:lnTlToBr>
                      <a:noFill/>
                    </a:lnTlToBr>
                    <a:lnBlToTr>
                      <a:noFill/>
                    </a:lnBlToTr>
                    <a:noFill/>
                  </a:tcPr>
                </a:tc>
                <a:tc>
                  <a:txBody>
                    <a:bodyPr/>
                    <a:lstStyle/>
                    <a:p>
                      <a:pPr indent="0">
                        <a:buNone/>
                      </a:pPr>
                      <a:r>
                        <a:rPr lang="en-US" sz="2000" b="0">
                          <a:latin typeface="Cambria" panose="02040503050406030204" charset="0"/>
                          <a:cs typeface="Cambria" panose="02040503050406030204" charset="0"/>
                        </a:rPr>
                        <a:t>(2,2)</a:t>
                      </a:r>
                      <a:endParaRPr lang="en-US" altLang="en-US" sz="2000" b="0">
                        <a:latin typeface="Cambria" panose="02040503050406030204" charset="0"/>
                        <a:ea typeface="Cambria" panose="02040503050406030204" charset="0"/>
                        <a:cs typeface="Cambria" panose="02040503050406030204" charset="0"/>
                      </a:endParaRPr>
                    </a:p>
                  </a:txBody>
                  <a:tcPr marL="0" marR="0" marT="0" marB="0" anchor="ctr">
                    <a:lnL>
                      <a:noFill/>
                    </a:lnL>
                    <a:lnR>
                      <a:noFill/>
                    </a:lnR>
                    <a:lnT cap="flat">
                      <a:noFill/>
                    </a:lnT>
                    <a:lnB cap="flat">
                      <a:noFill/>
                    </a:lnB>
                    <a:lnTlToBr>
                      <a:noFill/>
                    </a:lnTlToBr>
                    <a:lnBlToTr>
                      <a:noFill/>
                    </a:lnBlToTr>
                    <a:noFill/>
                  </a:tcPr>
                </a:tc>
                <a:tc>
                  <a:txBody>
                    <a:bodyPr/>
                    <a:lstStyle/>
                    <a:p>
                      <a:pPr indent="0">
                        <a:buNone/>
                      </a:pPr>
                      <a:r>
                        <a:rPr lang="en-US" sz="2000" b="0">
                          <a:latin typeface="Cambria" panose="02040503050406030204" charset="0"/>
                          <a:cs typeface="Cambria" panose="02040503050406030204" charset="0"/>
                        </a:rPr>
                        <a:t>(2,3)</a:t>
                      </a:r>
                      <a:endParaRPr lang="en-US" altLang="en-US" sz="2000" b="0">
                        <a:latin typeface="Cambria" panose="02040503050406030204" charset="0"/>
                        <a:ea typeface="Cambria" panose="02040503050406030204" charset="0"/>
                        <a:cs typeface="Cambria" panose="02040503050406030204" charset="0"/>
                      </a:endParaRPr>
                    </a:p>
                  </a:txBody>
                  <a:tcPr marL="0" marR="0" marT="0" marB="0" anchor="ctr">
                    <a:lnL>
                      <a:noFill/>
                    </a:lnL>
                    <a:lnR cap="flat">
                      <a:noFill/>
                    </a:lnR>
                    <a:lnT cap="flat">
                      <a:noFill/>
                    </a:lnT>
                    <a:lnB cap="flat">
                      <a:noFill/>
                    </a:lnB>
                    <a:lnTlToBr>
                      <a:noFill/>
                    </a:lnTlToBr>
                    <a:lnBlToTr>
                      <a:noFill/>
                    </a:lnBlToTr>
                    <a:noFill/>
                  </a:tcPr>
                </a:tc>
              </a:tr>
              <a:tr h="435610">
                <a:tc>
                  <a:txBody>
                    <a:bodyPr/>
                    <a:lstStyle/>
                    <a:p>
                      <a:pPr indent="0">
                        <a:buNone/>
                      </a:pPr>
                      <a:r>
                        <a:rPr lang="en-US" sz="2000" b="0">
                          <a:latin typeface="Cambria" panose="02040503050406030204" charset="0"/>
                          <a:cs typeface="Cambria" panose="02040503050406030204" charset="0"/>
                        </a:rPr>
                        <a:t>(1,1)</a:t>
                      </a:r>
                      <a:endParaRPr lang="en-US" altLang="en-US" sz="2000" b="0">
                        <a:latin typeface="Cambria" panose="02040503050406030204" charset="0"/>
                        <a:ea typeface="Cambria" panose="02040503050406030204" charset="0"/>
                        <a:cs typeface="Cambria" panose="02040503050406030204" charset="0"/>
                      </a:endParaRPr>
                    </a:p>
                  </a:txBody>
                  <a:tcPr marL="0" marR="0" marT="0" marB="0" anchor="ctr">
                    <a:lnL>
                      <a:noFill/>
                    </a:lnL>
                    <a:lnR>
                      <a:noFill/>
                    </a:lnR>
                    <a:lnT cap="flat">
                      <a:noFill/>
                    </a:lnT>
                    <a:lnB cap="flat">
                      <a:noFill/>
                    </a:lnB>
                    <a:lnTlToBr>
                      <a:noFill/>
                    </a:lnTlToBr>
                    <a:lnBlToTr>
                      <a:noFill/>
                    </a:lnBlToTr>
                    <a:noFill/>
                  </a:tcPr>
                </a:tc>
                <a:tc>
                  <a:txBody>
                    <a:bodyPr/>
                    <a:lstStyle/>
                    <a:p>
                      <a:pPr indent="0">
                        <a:buNone/>
                      </a:pPr>
                      <a:r>
                        <a:rPr lang="en-US" sz="2000" b="0">
                          <a:latin typeface="Cambria" panose="02040503050406030204" charset="0"/>
                          <a:cs typeface="Cambria" panose="02040503050406030204" charset="0"/>
                        </a:rPr>
                        <a:t>(1,2)</a:t>
                      </a:r>
                      <a:endParaRPr lang="en-US" altLang="en-US" sz="2000" b="0">
                        <a:latin typeface="Cambria" panose="02040503050406030204" charset="0"/>
                        <a:ea typeface="Cambria" panose="02040503050406030204" charset="0"/>
                        <a:cs typeface="Cambria" panose="02040503050406030204" charset="0"/>
                      </a:endParaRPr>
                    </a:p>
                  </a:txBody>
                  <a:tcPr marL="0" marR="0" marT="0" marB="0" anchor="ctr">
                    <a:lnL>
                      <a:noFill/>
                    </a:lnL>
                    <a:lnR>
                      <a:noFill/>
                    </a:lnR>
                    <a:lnT cap="flat">
                      <a:noFill/>
                    </a:lnT>
                    <a:lnB cap="flat">
                      <a:noFill/>
                    </a:lnB>
                    <a:lnTlToBr>
                      <a:noFill/>
                    </a:lnTlToBr>
                    <a:lnBlToTr>
                      <a:noFill/>
                    </a:lnBlToTr>
                    <a:noFill/>
                  </a:tcPr>
                </a:tc>
                <a:tc>
                  <a:txBody>
                    <a:bodyPr/>
                    <a:lstStyle/>
                    <a:p>
                      <a:pPr indent="0">
                        <a:buNone/>
                      </a:pPr>
                      <a:r>
                        <a:rPr lang="en-US" sz="2000" b="0">
                          <a:latin typeface="Cambria" panose="02040503050406030204" charset="0"/>
                          <a:cs typeface="Cambria" panose="02040503050406030204" charset="0"/>
                        </a:rPr>
                        <a:t>(1,3)</a:t>
                      </a:r>
                      <a:endParaRPr lang="en-US" altLang="en-US" sz="2000" b="0">
                        <a:latin typeface="Cambria" panose="02040503050406030204" charset="0"/>
                        <a:ea typeface="Cambria" panose="02040503050406030204" charset="0"/>
                        <a:cs typeface="Cambria" panose="02040503050406030204" charset="0"/>
                      </a:endParaRPr>
                    </a:p>
                  </a:txBody>
                  <a:tcPr marL="0" marR="0" marT="0" marB="0" anchor="ctr">
                    <a:lnL>
                      <a:noFill/>
                    </a:lnL>
                    <a:lnR cap="flat">
                      <a:noFill/>
                    </a:lnR>
                    <a:lnT cap="flat">
                      <a:noFill/>
                    </a:lnT>
                    <a:lnB cap="flat">
                      <a:noFill/>
                    </a:lnB>
                    <a:lnTlToBr>
                      <a:noFill/>
                    </a:lnTlToBr>
                    <a:lnBlToTr>
                      <a:noFill/>
                    </a:lnBlToTr>
                    <a:noFill/>
                  </a:tcPr>
                </a:tc>
              </a:tr>
            </a:tbl>
          </a:graphicData>
        </a:graphic>
      </p:graphicFrame>
      <p:sp>
        <p:nvSpPr>
          <p:cNvPr id="5" name="文本框 4"/>
          <p:cNvSpPr txBox="1"/>
          <p:nvPr/>
        </p:nvSpPr>
        <p:spPr>
          <a:xfrm>
            <a:off x="492125" y="347345"/>
            <a:ext cx="4426212" cy="646331"/>
          </a:xfrm>
          <a:prstGeom prst="rect">
            <a:avLst/>
          </a:prstGeom>
          <a:noFill/>
        </p:spPr>
        <p:txBody>
          <a:bodyPr wrap="none" rtlCol="0">
            <a:spAutoFit/>
          </a:bodyPr>
          <a:lstStyle/>
          <a:p>
            <a:r>
              <a:rPr lang="zh-CN" altLang="zh-CN" sz="3600" b="1" dirty="0">
                <a:solidFill>
                  <a:schemeClr val="accent5">
                    <a:lumMod val="75000"/>
                  </a:schemeClr>
                </a:solidFill>
              </a:rPr>
              <a:t> </a:t>
            </a:r>
            <a:r>
              <a:rPr lang="en-US" altLang="zh-CN" sz="3600" b="1" dirty="0" smtClean="0">
                <a:solidFill>
                  <a:schemeClr val="accent5">
                    <a:lumMod val="75000"/>
                  </a:schemeClr>
                </a:solidFill>
                <a:sym typeface="+mn-ea"/>
              </a:rPr>
              <a:t>1.3.5 </a:t>
            </a:r>
            <a:r>
              <a:rPr lang="zh-CN" altLang="en-US" sz="3600" b="1" dirty="0" smtClean="0">
                <a:solidFill>
                  <a:schemeClr val="accent5">
                    <a:lumMod val="75000"/>
                  </a:schemeClr>
                </a:solidFill>
                <a:latin typeface="+mj-lt"/>
                <a:ea typeface="+mj-ea"/>
                <a:cs typeface="+mj-cs"/>
                <a:sym typeface="+mn-ea"/>
              </a:rPr>
              <a:t>[</a:t>
            </a:r>
            <a:r>
              <a:rPr lang="zh-CN" altLang="en-US" sz="3600" b="1" dirty="0">
                <a:solidFill>
                  <a:schemeClr val="accent5">
                    <a:lumMod val="75000"/>
                  </a:schemeClr>
                </a:solidFill>
                <a:latin typeface="+mj-lt"/>
                <a:ea typeface="+mj-ea"/>
                <a:cs typeface="+mj-cs"/>
                <a:sym typeface="+mn-ea"/>
              </a:rPr>
              <a:t>2757]移动路线</a:t>
            </a:r>
            <a:endParaRPr lang="zh-CN" altLang="en-US" sz="3600" b="1" dirty="0">
              <a:solidFill>
                <a:schemeClr val="accent5">
                  <a:lumMod val="75000"/>
                </a:schemeClr>
              </a:solidFill>
              <a:latin typeface="+mj-lt"/>
              <a:ea typeface="+mj-ea"/>
              <a:cs typeface="+mj-cs"/>
            </a:endParaRP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502285" y="1422400"/>
            <a:ext cx="7414895" cy="4892675"/>
          </a:xfrm>
          <a:prstGeom prst="rect">
            <a:avLst/>
          </a:prstGeom>
          <a:noFill/>
          <a:ln w="9525">
            <a:noFill/>
          </a:ln>
        </p:spPr>
        <p:txBody>
          <a:bodyPr wrap="square">
            <a:spAutoFit/>
          </a:bodyPr>
          <a:lstStyle/>
          <a:p>
            <a:pPr indent="0"/>
            <a:r>
              <a:rPr lang="zh-CN" sz="2400" b="0">
                <a:ea typeface="宋体" panose="02010600030101010101" pitchFamily="2" charset="-122"/>
              </a:rPr>
              <a:t>蚂蚁共有</a:t>
            </a:r>
            <a:r>
              <a:rPr lang="en-US" sz="2400" b="0">
                <a:latin typeface="Cambria" panose="02040503050406030204" charset="0"/>
                <a:ea typeface="宋体" panose="02010600030101010101" pitchFamily="2" charset="-122"/>
                <a:cs typeface="Times New Roman" panose="02020603050405020304" pitchFamily="18" charset="0"/>
              </a:rPr>
              <a:t>3</a:t>
            </a:r>
            <a:r>
              <a:rPr lang="zh-CN" sz="2400" b="0">
                <a:ea typeface="宋体" panose="02010600030101010101" pitchFamily="2" charset="-122"/>
              </a:rPr>
              <a:t>种移动路线：</a:t>
            </a:r>
            <a:endParaRPr lang="zh-CN" sz="2400" b="0">
              <a:ea typeface="宋体" panose="02010600030101010101" pitchFamily="2" charset="-122"/>
            </a:endParaRPr>
          </a:p>
          <a:p>
            <a:pPr indent="0"/>
            <a:r>
              <a:rPr lang="zh-CN" sz="2400" b="0">
                <a:ea typeface="宋体" panose="02010600030101010101" pitchFamily="2" charset="-122"/>
              </a:rPr>
              <a:t>路线</a:t>
            </a:r>
            <a:r>
              <a:rPr lang="en-US" sz="2400" b="0">
                <a:latin typeface="Cambria" panose="02040503050406030204" charset="0"/>
                <a:ea typeface="宋体" panose="02010600030101010101" pitchFamily="2" charset="-122"/>
                <a:cs typeface="Times New Roman" panose="02020603050405020304" pitchFamily="18" charset="0"/>
              </a:rPr>
              <a:t>1</a:t>
            </a:r>
            <a:r>
              <a:rPr lang="zh-CN" sz="2400" b="0">
                <a:ea typeface="宋体" panose="02010600030101010101" pitchFamily="2" charset="-122"/>
              </a:rPr>
              <a:t>：</a:t>
            </a:r>
            <a:r>
              <a:rPr lang="en-US" sz="2400" b="0">
                <a:latin typeface="Cambria" panose="02040503050406030204" charset="0"/>
                <a:ea typeface="宋体" panose="02010600030101010101" pitchFamily="2" charset="-122"/>
              </a:rPr>
              <a:t>(1,1) → (1,2) → (1,3) → (2,3)</a:t>
            </a:r>
            <a:endParaRPr lang="zh-CN" sz="2400" b="0">
              <a:ea typeface="宋体" panose="02010600030101010101" pitchFamily="2" charset="-122"/>
            </a:endParaRPr>
          </a:p>
          <a:p>
            <a:pPr indent="0"/>
            <a:r>
              <a:rPr lang="zh-CN" sz="2400" b="0">
                <a:ea typeface="宋体" panose="02010600030101010101" pitchFamily="2" charset="-122"/>
              </a:rPr>
              <a:t>路线</a:t>
            </a:r>
            <a:r>
              <a:rPr lang="en-US" sz="2400" b="0">
                <a:latin typeface="Cambria" panose="02040503050406030204" charset="0"/>
                <a:ea typeface="宋体" panose="02010600030101010101" pitchFamily="2" charset="-122"/>
                <a:cs typeface="Times New Roman" panose="02020603050405020304" pitchFamily="18" charset="0"/>
              </a:rPr>
              <a:t>2</a:t>
            </a:r>
            <a:r>
              <a:rPr lang="zh-CN" sz="2400" b="0">
                <a:ea typeface="宋体" panose="02010600030101010101" pitchFamily="2" charset="-122"/>
              </a:rPr>
              <a:t>：</a:t>
            </a:r>
            <a:r>
              <a:rPr lang="en-US" sz="2400" b="0">
                <a:latin typeface="Cambria" panose="02040503050406030204" charset="0"/>
                <a:ea typeface="宋体" panose="02010600030101010101" pitchFamily="2" charset="-122"/>
              </a:rPr>
              <a:t>(1,1) → (1,2) → (2,2) → (2,3)</a:t>
            </a:r>
            <a:endParaRPr lang="zh-CN" sz="2400" b="0">
              <a:ea typeface="宋体" panose="02010600030101010101" pitchFamily="2" charset="-122"/>
            </a:endParaRPr>
          </a:p>
          <a:p>
            <a:pPr indent="0"/>
            <a:r>
              <a:rPr lang="zh-CN" sz="2400" b="0">
                <a:ea typeface="宋体" panose="02010600030101010101" pitchFamily="2" charset="-122"/>
              </a:rPr>
              <a:t>路线</a:t>
            </a:r>
            <a:r>
              <a:rPr lang="en-US" sz="2400" b="0">
                <a:latin typeface="Cambria" panose="02040503050406030204" charset="0"/>
                <a:ea typeface="宋体" panose="02010600030101010101" pitchFamily="2" charset="-122"/>
                <a:cs typeface="Times New Roman" panose="02020603050405020304" pitchFamily="18" charset="0"/>
              </a:rPr>
              <a:t>3</a:t>
            </a:r>
            <a:r>
              <a:rPr lang="zh-CN" sz="2400" b="0">
                <a:ea typeface="宋体" panose="02010600030101010101" pitchFamily="2" charset="-122"/>
              </a:rPr>
              <a:t>：</a:t>
            </a:r>
            <a:r>
              <a:rPr lang="en-US" sz="2400" b="0">
                <a:latin typeface="Cambria" panose="02040503050406030204" charset="0"/>
                <a:ea typeface="宋体" panose="02010600030101010101" pitchFamily="2" charset="-122"/>
              </a:rPr>
              <a:t>(1,1) → (2,1) → (2,2) → (2,3)</a:t>
            </a:r>
            <a:endParaRPr lang="zh-CN" sz="2400" b="0">
              <a:ea typeface="宋体" panose="02010600030101010101" pitchFamily="2" charset="-122"/>
            </a:endParaRPr>
          </a:p>
          <a:p>
            <a:pPr indent="0"/>
            <a:r>
              <a:rPr lang="zh-CN" sz="2400" b="0">
                <a:ea typeface="宋体" panose="02010600030101010101" pitchFamily="2" charset="-122"/>
              </a:rPr>
              <a:t>输入</a:t>
            </a:r>
            <a:endParaRPr lang="zh-CN" sz="2400" b="0">
              <a:ea typeface="宋体" panose="02010600030101010101" pitchFamily="2" charset="-122"/>
            </a:endParaRPr>
          </a:p>
          <a:p>
            <a:pPr indent="0"/>
            <a:r>
              <a:rPr lang="zh-CN" sz="2400" b="0">
                <a:ea typeface="宋体" panose="02010600030101010101" pitchFamily="2" charset="-122"/>
              </a:rPr>
              <a:t>输入只有一行，包括两个整数</a:t>
            </a:r>
            <a:r>
              <a:rPr lang="en-US" sz="2400" b="0">
                <a:latin typeface="Cambria" panose="02040503050406030204" charset="0"/>
                <a:ea typeface="宋体" panose="02010600030101010101" pitchFamily="2" charset="-122"/>
                <a:cs typeface="Times New Roman" panose="02020603050405020304" pitchFamily="18" charset="0"/>
              </a:rPr>
              <a:t>m</a:t>
            </a:r>
            <a:r>
              <a:rPr lang="zh-CN" sz="2400" b="0">
                <a:ea typeface="宋体" panose="02010600030101010101" pitchFamily="2" charset="-122"/>
              </a:rPr>
              <a:t>和</a:t>
            </a:r>
            <a:r>
              <a:rPr lang="en-US" sz="2400" b="0">
                <a:latin typeface="Cambria" panose="02040503050406030204" charset="0"/>
                <a:ea typeface="宋体" panose="02010600030101010101" pitchFamily="2" charset="-122"/>
              </a:rPr>
              <a:t>n</a:t>
            </a:r>
            <a:r>
              <a:rPr lang="zh-CN" sz="2400" b="0">
                <a:ea typeface="宋体" panose="02010600030101010101" pitchFamily="2" charset="-122"/>
              </a:rPr>
              <a:t>（</a:t>
            </a:r>
            <a:r>
              <a:rPr lang="en-US" sz="2400" b="0">
                <a:latin typeface="Cambria" panose="02040503050406030204" charset="0"/>
                <a:ea typeface="宋体" panose="02010600030101010101" pitchFamily="2" charset="-122"/>
              </a:rPr>
              <a:t>0 &lt; m+n ≤ 20</a:t>
            </a:r>
            <a:r>
              <a:rPr lang="zh-CN" sz="2400" b="0">
                <a:ea typeface="宋体" panose="02010600030101010101" pitchFamily="2" charset="-122"/>
              </a:rPr>
              <a:t>），代表方格矩阵的行数和列数，</a:t>
            </a:r>
            <a:r>
              <a:rPr lang="en-US" sz="2400" b="0">
                <a:latin typeface="Cambria" panose="02040503050406030204" charset="0"/>
                <a:ea typeface="宋体" panose="02010600030101010101" pitchFamily="2" charset="-122"/>
              </a:rPr>
              <a:t>m</a:t>
            </a:r>
            <a:r>
              <a:rPr lang="zh-CN" sz="2400" b="0">
                <a:ea typeface="宋体" panose="02010600030101010101" pitchFamily="2" charset="-122"/>
              </a:rPr>
              <a:t>、</a:t>
            </a:r>
            <a:r>
              <a:rPr lang="en-US" sz="2400" b="0">
                <a:latin typeface="Cambria" panose="02040503050406030204" charset="0"/>
                <a:ea typeface="宋体" panose="02010600030101010101" pitchFamily="2" charset="-122"/>
              </a:rPr>
              <a:t>n</a:t>
            </a:r>
            <a:r>
              <a:rPr lang="zh-CN" sz="2400" b="0">
                <a:ea typeface="宋体" panose="02010600030101010101" pitchFamily="2" charset="-122"/>
              </a:rPr>
              <a:t>之间用空格隔开。</a:t>
            </a:r>
            <a:endParaRPr lang="zh-CN" sz="2400" b="0">
              <a:ea typeface="宋体" panose="02010600030101010101" pitchFamily="2" charset="-122"/>
            </a:endParaRPr>
          </a:p>
          <a:p>
            <a:pPr indent="0"/>
            <a:r>
              <a:rPr lang="zh-CN" sz="2400" b="0">
                <a:ea typeface="宋体" panose="02010600030101010101" pitchFamily="2" charset="-122"/>
              </a:rPr>
              <a:t>输出</a:t>
            </a:r>
            <a:endParaRPr lang="zh-CN" sz="2400" b="0">
              <a:ea typeface="宋体" panose="02010600030101010101" pitchFamily="2" charset="-122"/>
            </a:endParaRPr>
          </a:p>
          <a:p>
            <a:pPr indent="0"/>
            <a:r>
              <a:rPr lang="zh-CN" sz="2400" b="0">
                <a:ea typeface="宋体" panose="02010600030101010101" pitchFamily="2" charset="-122"/>
              </a:rPr>
              <a:t>输出只有一行，为不同的移动路线的数目。</a:t>
            </a:r>
            <a:endParaRPr lang="zh-CN" sz="2400" b="0">
              <a:ea typeface="宋体" panose="02010600030101010101" pitchFamily="2" charset="-122"/>
            </a:endParaRPr>
          </a:p>
          <a:p>
            <a:pPr indent="0"/>
            <a:r>
              <a:rPr lang="zh-CN" sz="2400" b="0">
                <a:ea typeface="宋体" panose="02010600030101010101" pitchFamily="2" charset="-122"/>
              </a:rPr>
              <a:t>样例输入</a:t>
            </a:r>
            <a:endParaRPr lang="en-US" sz="2400" b="0">
              <a:latin typeface="Cambria" panose="02040503050406030204" charset="0"/>
              <a:ea typeface="宋体" panose="02010600030101010101" pitchFamily="2" charset="-122"/>
              <a:cs typeface="Times New Roman" panose="02020603050405020304" pitchFamily="18" charset="0"/>
            </a:endParaRPr>
          </a:p>
          <a:p>
            <a:pPr indent="0"/>
            <a:r>
              <a:rPr lang="en-US" sz="2400" b="0">
                <a:latin typeface="Cambria" panose="02040503050406030204" charset="0"/>
                <a:ea typeface="宋体" panose="02010600030101010101" pitchFamily="2" charset="-122"/>
                <a:cs typeface="Times New Roman" panose="02020603050405020304" pitchFamily="18" charset="0"/>
              </a:rPr>
              <a:t>2 3</a:t>
            </a:r>
            <a:endParaRPr lang="zh-CN" sz="2400" b="0">
              <a:ea typeface="宋体" panose="02010600030101010101" pitchFamily="2" charset="-122"/>
            </a:endParaRPr>
          </a:p>
          <a:p>
            <a:pPr indent="0"/>
            <a:r>
              <a:rPr lang="zh-CN" sz="2400" b="0">
                <a:ea typeface="宋体" panose="02010600030101010101" pitchFamily="2" charset="-122"/>
              </a:rPr>
              <a:t>样例输出</a:t>
            </a:r>
            <a:endParaRPr lang="en-US" sz="2400" b="0">
              <a:latin typeface="Cambria" panose="02040503050406030204" charset="0"/>
              <a:ea typeface="宋体" panose="02010600030101010101" pitchFamily="2" charset="-122"/>
              <a:cs typeface="Times New Roman" panose="02020603050405020304" pitchFamily="18" charset="0"/>
            </a:endParaRPr>
          </a:p>
          <a:p>
            <a:pPr indent="0"/>
            <a:r>
              <a:rPr lang="en-US" sz="2400" b="0">
                <a:latin typeface="Cambria" panose="02040503050406030204" charset="0"/>
                <a:ea typeface="宋体" panose="02010600030101010101" pitchFamily="2" charset="-122"/>
                <a:cs typeface="Times New Roman" panose="02020603050405020304" pitchFamily="18" charset="0"/>
              </a:rPr>
              <a:t>3</a:t>
            </a:r>
            <a:endParaRPr lang="zh-CN" altLang="en-US" sz="2400"/>
          </a:p>
        </p:txBody>
      </p:sp>
      <p:sp>
        <p:nvSpPr>
          <p:cNvPr id="5" name="文本框 4"/>
          <p:cNvSpPr txBox="1"/>
          <p:nvPr/>
        </p:nvSpPr>
        <p:spPr>
          <a:xfrm>
            <a:off x="492125" y="347345"/>
            <a:ext cx="3235960" cy="645160"/>
          </a:xfrm>
          <a:prstGeom prst="rect">
            <a:avLst/>
          </a:prstGeom>
          <a:noFill/>
        </p:spPr>
        <p:txBody>
          <a:bodyPr wrap="none" rtlCol="0">
            <a:spAutoFit/>
          </a:bodyPr>
          <a:lstStyle/>
          <a:p>
            <a:pPr algn="l"/>
            <a:r>
              <a:rPr lang="zh-CN" altLang="en-US" sz="3600" b="1" dirty="0">
                <a:solidFill>
                  <a:schemeClr val="accent5">
                    <a:lumMod val="75000"/>
                  </a:schemeClr>
                </a:solidFill>
                <a:latin typeface="+mj-lt"/>
                <a:ea typeface="+mj-ea"/>
                <a:cs typeface="+mj-cs"/>
                <a:sym typeface="+mn-ea"/>
              </a:rPr>
              <a:t>[2757]移动路线</a:t>
            </a:r>
            <a:endParaRPr lang="zh-CN" altLang="en-US" sz="3600" b="1" dirty="0">
              <a:solidFill>
                <a:schemeClr val="accent5">
                  <a:lumMod val="75000"/>
                </a:schemeClr>
              </a:solidFill>
              <a:latin typeface="+mj-lt"/>
              <a:ea typeface="+mj-ea"/>
              <a:cs typeface="+mj-cs"/>
            </a:endParaRPr>
          </a:p>
        </p:txBody>
      </p:sp>
      <p:pic>
        <p:nvPicPr>
          <p:cNvPr id="6" name="图片 5"/>
          <p:cNvPicPr>
            <a:picLocks noChangeAspect="1"/>
          </p:cNvPicPr>
          <p:nvPr/>
        </p:nvPicPr>
        <p:blipFill>
          <a:blip r:embed="rId1"/>
          <a:stretch>
            <a:fillRect/>
          </a:stretch>
        </p:blipFill>
        <p:spPr>
          <a:xfrm>
            <a:off x="6910939" y="4891964"/>
            <a:ext cx="1579813" cy="1423111"/>
          </a:xfrm>
          <a:prstGeom prst="rect">
            <a:avLst/>
          </a:prstGeom>
        </p:spPr>
      </p:pic>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492125" y="347345"/>
            <a:ext cx="1097280" cy="645160"/>
          </a:xfrm>
          <a:prstGeom prst="rect">
            <a:avLst/>
          </a:prstGeom>
          <a:noFill/>
        </p:spPr>
        <p:txBody>
          <a:bodyPr wrap="none" rtlCol="0">
            <a:spAutoFit/>
          </a:bodyPr>
          <a:lstStyle/>
          <a:p>
            <a:pPr algn="l"/>
            <a:r>
              <a:rPr lang="zh-CN" altLang="en-US" sz="3600" b="1" dirty="0">
                <a:solidFill>
                  <a:schemeClr val="accent5">
                    <a:lumMod val="75000"/>
                  </a:schemeClr>
                </a:solidFill>
                <a:latin typeface="+mj-lt"/>
                <a:ea typeface="+mj-ea"/>
                <a:cs typeface="+mj-cs"/>
                <a:sym typeface="+mn-ea"/>
              </a:rPr>
              <a:t>思考</a:t>
            </a:r>
            <a:endParaRPr lang="zh-CN" altLang="en-US" sz="3600" b="1" dirty="0">
              <a:solidFill>
                <a:schemeClr val="accent5">
                  <a:lumMod val="75000"/>
                </a:schemeClr>
              </a:solidFill>
              <a:latin typeface="+mj-lt"/>
              <a:ea typeface="+mj-ea"/>
              <a:cs typeface="+mj-cs"/>
            </a:endParaRPr>
          </a:p>
        </p:txBody>
      </p:sp>
      <p:sp>
        <p:nvSpPr>
          <p:cNvPr id="4" name="文本框 3"/>
          <p:cNvSpPr txBox="1"/>
          <p:nvPr/>
        </p:nvSpPr>
        <p:spPr>
          <a:xfrm>
            <a:off x="502285" y="1422400"/>
            <a:ext cx="7414895" cy="1938992"/>
          </a:xfrm>
          <a:prstGeom prst="rect">
            <a:avLst/>
          </a:prstGeom>
          <a:noFill/>
          <a:ln w="9525">
            <a:noFill/>
          </a:ln>
        </p:spPr>
        <p:txBody>
          <a:bodyPr wrap="square">
            <a:spAutoFit/>
          </a:bodyPr>
          <a:lstStyle/>
          <a:p>
            <a:r>
              <a:rPr lang="en-US" altLang="zh-CN" sz="2400" b="0" dirty="0" smtClean="0">
                <a:ea typeface="宋体" panose="02010600030101010101" pitchFamily="2" charset="-122"/>
              </a:rPr>
              <a:t>1.</a:t>
            </a:r>
            <a:r>
              <a:rPr lang="zh-CN" altLang="en-US" sz="2400" dirty="0">
                <a:ea typeface="宋体" panose="02010600030101010101" pitchFamily="2" charset="-122"/>
              </a:rPr>
              <a:t>目标</a:t>
            </a:r>
            <a:r>
              <a:rPr lang="zh-CN" altLang="en-US" sz="2400" b="0" dirty="0" smtClean="0">
                <a:ea typeface="宋体" panose="02010600030101010101" pitchFamily="2" charset="-122"/>
              </a:rPr>
              <a:t>状态</a:t>
            </a:r>
            <a:r>
              <a:rPr lang="zh-CN" altLang="en-US" sz="2400" b="0" dirty="0">
                <a:ea typeface="宋体" panose="02010600030101010101" pitchFamily="2" charset="-122"/>
              </a:rPr>
              <a:t>如何描述</a:t>
            </a:r>
            <a:r>
              <a:rPr lang="zh-CN" altLang="en-US" sz="2400" b="0" dirty="0" smtClean="0">
                <a:ea typeface="宋体" panose="02010600030101010101" pitchFamily="2" charset="-122"/>
              </a:rPr>
              <a:t>？</a:t>
            </a:r>
            <a:endParaRPr lang="en-US" altLang="zh-CN" sz="2400" b="0" dirty="0" smtClean="0">
              <a:ea typeface="宋体" panose="02010600030101010101" pitchFamily="2" charset="-122"/>
            </a:endParaRPr>
          </a:p>
          <a:p>
            <a:r>
              <a:rPr lang="en-US" altLang="zh-CN" sz="2400" dirty="0" smtClean="0">
                <a:ea typeface="宋体" panose="02010600030101010101" pitchFamily="2" charset="-122"/>
              </a:rPr>
              <a:t>2. </a:t>
            </a:r>
            <a:r>
              <a:rPr lang="zh-CN" altLang="en-US" sz="2400" dirty="0">
                <a:ea typeface="宋体" panose="02010600030101010101" pitchFamily="2" charset="-122"/>
              </a:rPr>
              <a:t>递推式是什么</a:t>
            </a:r>
            <a:r>
              <a:rPr lang="zh-CN" altLang="en-US" sz="2400" dirty="0" smtClean="0">
                <a:ea typeface="宋体" panose="02010600030101010101" pitchFamily="2" charset="-122"/>
              </a:rPr>
              <a:t>？</a:t>
            </a:r>
            <a:endParaRPr lang="en-US" altLang="zh-CN" sz="2400" dirty="0" smtClean="0">
              <a:ea typeface="宋体" panose="02010600030101010101" pitchFamily="2" charset="-122"/>
            </a:endParaRPr>
          </a:p>
          <a:p>
            <a:r>
              <a:rPr lang="en-US" altLang="zh-CN" sz="2400" dirty="0" smtClean="0">
                <a:ea typeface="宋体" panose="02010600030101010101" pitchFamily="2" charset="-122"/>
              </a:rPr>
              <a:t>3. </a:t>
            </a:r>
            <a:r>
              <a:rPr lang="zh-CN" altLang="en-US" sz="2400" dirty="0">
                <a:ea typeface="宋体" panose="02010600030101010101" pitchFamily="2" charset="-122"/>
              </a:rPr>
              <a:t>初始条件时什么？</a:t>
            </a:r>
            <a:endParaRPr lang="zh-CN" altLang="en-US" sz="2400" dirty="0">
              <a:ea typeface="宋体" panose="02010600030101010101" pitchFamily="2" charset="-122"/>
            </a:endParaRPr>
          </a:p>
          <a:p>
            <a:endParaRPr lang="zh-CN" altLang="en-US" sz="2400" dirty="0">
              <a:ea typeface="宋体" panose="02010600030101010101" pitchFamily="2" charset="-122"/>
            </a:endParaRPr>
          </a:p>
          <a:p>
            <a:pPr indent="0"/>
            <a:endParaRPr lang="zh-CN" altLang="en-US" sz="2400" b="0" dirty="0">
              <a:ea typeface="宋体" panose="02010600030101010101" pitchFamily="2" charset="-122"/>
            </a:endParaRPr>
          </a:p>
        </p:txBody>
      </p:sp>
      <p:pic>
        <p:nvPicPr>
          <p:cNvPr id="1025" name="Picture 1"/>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922114" y="3051208"/>
            <a:ext cx="7434319" cy="29721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387985" y="1276350"/>
            <a:ext cx="6694805" cy="4820920"/>
          </a:xfrm>
          <a:prstGeom prst="rect">
            <a:avLst/>
          </a:prstGeom>
        </p:spPr>
      </p:pic>
      <p:sp>
        <p:nvSpPr>
          <p:cNvPr id="3" name="文本框 4"/>
          <p:cNvSpPr txBox="1"/>
          <p:nvPr/>
        </p:nvSpPr>
        <p:spPr>
          <a:xfrm>
            <a:off x="492125" y="347345"/>
            <a:ext cx="1107996" cy="646331"/>
          </a:xfrm>
          <a:prstGeom prst="rect">
            <a:avLst/>
          </a:prstGeom>
          <a:noFill/>
        </p:spPr>
        <p:txBody>
          <a:bodyPr wrap="none" rtlCol="0">
            <a:spAutoFit/>
          </a:bodyPr>
          <a:lstStyle/>
          <a:p>
            <a:pPr algn="l"/>
            <a:r>
              <a:rPr lang="zh-CN" altLang="en-US" sz="3600" b="1" dirty="0" smtClean="0">
                <a:solidFill>
                  <a:schemeClr val="accent5">
                    <a:lumMod val="75000"/>
                  </a:schemeClr>
                </a:solidFill>
                <a:latin typeface="+mj-lt"/>
                <a:ea typeface="+mj-ea"/>
                <a:cs typeface="+mj-cs"/>
              </a:rPr>
              <a:t>代码</a:t>
            </a:r>
            <a:endParaRPr lang="zh-CN" altLang="en-US" sz="3600" b="1" dirty="0">
              <a:solidFill>
                <a:schemeClr val="accent5">
                  <a:lumMod val="75000"/>
                </a:schemeClr>
              </a:solidFill>
              <a:latin typeface="+mj-lt"/>
              <a:ea typeface="+mj-ea"/>
              <a:cs typeface="+mj-cs"/>
            </a:endParaRP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558165" y="463723"/>
            <a:ext cx="4129438" cy="646331"/>
          </a:xfrm>
          <a:prstGeom prst="rect">
            <a:avLst/>
          </a:prstGeom>
        </p:spPr>
        <p:txBody>
          <a:bodyPr wrap="square">
            <a:spAutoFit/>
          </a:bodyPr>
          <a:lstStyle/>
          <a:p>
            <a:pPr lvl="0" indent="317500" fontAlgn="base">
              <a:spcBef>
                <a:spcPct val="0"/>
              </a:spcBef>
              <a:spcAft>
                <a:spcPct val="0"/>
              </a:spcAft>
            </a:pPr>
            <a:r>
              <a:rPr lang="en-US" altLang="zh-CN" sz="3600" b="1" dirty="0" smtClean="0">
                <a:solidFill>
                  <a:schemeClr val="accent5">
                    <a:lumMod val="75000"/>
                  </a:schemeClr>
                </a:solidFill>
                <a:sym typeface="+mn-ea"/>
              </a:rPr>
              <a:t>1.3.6 </a:t>
            </a:r>
            <a:r>
              <a:rPr lang="en-US" altLang="zh-CN" sz="3600" b="1" dirty="0" smtClean="0">
                <a:solidFill>
                  <a:schemeClr val="accent5">
                    <a:lumMod val="75000"/>
                  </a:schemeClr>
                </a:solidFill>
                <a:latin typeface="+mj-lt"/>
                <a:ea typeface="+mj-ea"/>
                <a:cs typeface="+mj-cs"/>
              </a:rPr>
              <a:t>[3443]</a:t>
            </a:r>
            <a:r>
              <a:rPr lang="zh-CN" altLang="zh-CN" sz="3600" b="1" dirty="0" smtClean="0">
                <a:solidFill>
                  <a:schemeClr val="accent5">
                    <a:lumMod val="75000"/>
                  </a:schemeClr>
                </a:solidFill>
                <a:latin typeface="+mj-lt"/>
                <a:ea typeface="+mj-ea"/>
                <a:cs typeface="+mj-cs"/>
              </a:rPr>
              <a:t> </a:t>
            </a:r>
            <a:r>
              <a:rPr lang="zh-CN" altLang="en-US" sz="3600" b="1" dirty="0">
                <a:solidFill>
                  <a:schemeClr val="accent5">
                    <a:lumMod val="75000"/>
                  </a:schemeClr>
                </a:solidFill>
                <a:latin typeface="+mj-lt"/>
                <a:ea typeface="+mj-ea"/>
                <a:cs typeface="+mj-cs"/>
              </a:rPr>
              <a:t>筷子</a:t>
            </a:r>
            <a:endParaRPr lang="zh-CN" altLang="zh-CN" sz="3600" b="1" dirty="0">
              <a:solidFill>
                <a:schemeClr val="accent5">
                  <a:lumMod val="75000"/>
                </a:schemeClr>
              </a:solidFill>
              <a:latin typeface="+mj-lt"/>
              <a:ea typeface="+mj-ea"/>
              <a:cs typeface="+mj-cs"/>
            </a:endParaRPr>
          </a:p>
        </p:txBody>
      </p:sp>
      <p:sp>
        <p:nvSpPr>
          <p:cNvPr id="4" name="矩形 3"/>
          <p:cNvSpPr/>
          <p:nvPr/>
        </p:nvSpPr>
        <p:spPr>
          <a:xfrm>
            <a:off x="461913" y="1338483"/>
            <a:ext cx="7536682" cy="2677656"/>
          </a:xfrm>
          <a:prstGeom prst="rect">
            <a:avLst/>
          </a:prstGeom>
        </p:spPr>
        <p:txBody>
          <a:bodyPr wrap="square">
            <a:spAutoFit/>
          </a:bodyPr>
          <a:lstStyle/>
          <a:p>
            <a:r>
              <a:rPr lang="en-US" altLang="zh-CN" sz="2400" dirty="0" smtClean="0">
                <a:latin typeface="宋体" panose="02010600030101010101" pitchFamily="2" charset="-122"/>
                <a:ea typeface="宋体" panose="02010600030101010101" pitchFamily="2" charset="-122"/>
              </a:rPr>
              <a:t>    A</a:t>
            </a:r>
            <a:r>
              <a:rPr lang="zh-CN" altLang="en-US" sz="2400" dirty="0">
                <a:latin typeface="宋体" panose="02010600030101010101" pitchFamily="2" charset="-122"/>
                <a:ea typeface="宋体" panose="02010600030101010101" pitchFamily="2" charset="-122"/>
              </a:rPr>
              <a:t>先生有很多双筷子。确切的说应该是很多根，因为筷子的长度不一，很难判断出哪两根是一双的。这天，</a:t>
            </a:r>
            <a:r>
              <a:rPr lang="en-US" altLang="zh-CN" sz="2400" dirty="0">
                <a:latin typeface="宋体" panose="02010600030101010101" pitchFamily="2" charset="-122"/>
                <a:ea typeface="宋体" panose="02010600030101010101" pitchFamily="2" charset="-122"/>
              </a:rPr>
              <a:t>A</a:t>
            </a:r>
            <a:r>
              <a:rPr lang="zh-CN" altLang="en-US" sz="2400" dirty="0">
                <a:latin typeface="宋体" panose="02010600030101010101" pitchFamily="2" charset="-122"/>
                <a:ea typeface="宋体" panose="02010600030101010101" pitchFamily="2" charset="-122"/>
              </a:rPr>
              <a:t>先生家里来了</a:t>
            </a:r>
            <a:r>
              <a:rPr lang="en-US" altLang="zh-CN" sz="2400" dirty="0">
                <a:latin typeface="宋体" panose="02010600030101010101" pitchFamily="2" charset="-122"/>
                <a:ea typeface="宋体" panose="02010600030101010101" pitchFamily="2" charset="-122"/>
              </a:rPr>
              <a:t>K</a:t>
            </a:r>
            <a:r>
              <a:rPr lang="zh-CN" altLang="en-US" sz="2400" dirty="0">
                <a:latin typeface="宋体" panose="02010600030101010101" pitchFamily="2" charset="-122"/>
                <a:ea typeface="宋体" panose="02010600030101010101" pitchFamily="2" charset="-122"/>
              </a:rPr>
              <a:t>个客人，</a:t>
            </a:r>
            <a:r>
              <a:rPr lang="en-US" altLang="zh-CN" sz="2400" dirty="0">
                <a:latin typeface="宋体" panose="02010600030101010101" pitchFamily="2" charset="-122"/>
                <a:ea typeface="宋体" panose="02010600030101010101" pitchFamily="2" charset="-122"/>
              </a:rPr>
              <a:t>A</a:t>
            </a:r>
            <a:r>
              <a:rPr lang="zh-CN" altLang="en-US" sz="2400" dirty="0">
                <a:latin typeface="宋体" panose="02010600030101010101" pitchFamily="2" charset="-122"/>
                <a:ea typeface="宋体" panose="02010600030101010101" pitchFamily="2" charset="-122"/>
              </a:rPr>
              <a:t>先生留下他们吃晚饭。加上</a:t>
            </a:r>
            <a:r>
              <a:rPr lang="en-US" altLang="zh-CN" sz="2400" dirty="0">
                <a:latin typeface="宋体" panose="02010600030101010101" pitchFamily="2" charset="-122"/>
                <a:ea typeface="宋体" panose="02010600030101010101" pitchFamily="2" charset="-122"/>
              </a:rPr>
              <a:t>A</a:t>
            </a:r>
            <a:r>
              <a:rPr lang="zh-CN" altLang="en-US" sz="2400" dirty="0">
                <a:latin typeface="宋体" panose="02010600030101010101" pitchFamily="2" charset="-122"/>
                <a:ea typeface="宋体" panose="02010600030101010101" pitchFamily="2" charset="-122"/>
              </a:rPr>
              <a:t>先生，</a:t>
            </a:r>
            <a:r>
              <a:rPr lang="en-US" altLang="zh-CN" sz="2400" dirty="0">
                <a:latin typeface="宋体" panose="02010600030101010101" pitchFamily="2" charset="-122"/>
                <a:ea typeface="宋体" panose="02010600030101010101" pitchFamily="2" charset="-122"/>
              </a:rPr>
              <a:t>A</a:t>
            </a:r>
            <a:r>
              <a:rPr lang="zh-CN" altLang="en-US" sz="2400" dirty="0">
                <a:latin typeface="宋体" panose="02010600030101010101" pitchFamily="2" charset="-122"/>
                <a:ea typeface="宋体" panose="02010600030101010101" pitchFamily="2" charset="-122"/>
              </a:rPr>
              <a:t>夫人和他们的孩子小</a:t>
            </a:r>
            <a:r>
              <a:rPr lang="en-US" altLang="zh-CN" sz="2400" dirty="0">
                <a:latin typeface="宋体" panose="02010600030101010101" pitchFamily="2" charset="-122"/>
                <a:ea typeface="宋体" panose="02010600030101010101" pitchFamily="2" charset="-122"/>
              </a:rPr>
              <a:t>A</a:t>
            </a:r>
            <a:r>
              <a:rPr lang="zh-CN" altLang="en-US" sz="2400" dirty="0">
                <a:latin typeface="宋体" panose="02010600030101010101" pitchFamily="2" charset="-122"/>
                <a:ea typeface="宋体" panose="02010600030101010101" pitchFamily="2" charset="-122"/>
              </a:rPr>
              <a:t>，共</a:t>
            </a:r>
            <a:r>
              <a:rPr lang="en-US" altLang="zh-CN" sz="2400" dirty="0">
                <a:latin typeface="宋体" panose="02010600030101010101" pitchFamily="2" charset="-122"/>
                <a:ea typeface="宋体" panose="02010600030101010101" pitchFamily="2" charset="-122"/>
              </a:rPr>
              <a:t>K+3</a:t>
            </a:r>
            <a:r>
              <a:rPr lang="zh-CN" altLang="en-US" sz="2400" dirty="0">
                <a:latin typeface="宋体" panose="02010600030101010101" pitchFamily="2" charset="-122"/>
                <a:ea typeface="宋体" panose="02010600030101010101" pitchFamily="2" charset="-122"/>
              </a:rPr>
              <a:t>个人。每人需要用一双筷子。</a:t>
            </a:r>
            <a:r>
              <a:rPr lang="en-US" altLang="zh-CN" sz="2400" dirty="0">
                <a:latin typeface="宋体" panose="02010600030101010101" pitchFamily="2" charset="-122"/>
                <a:ea typeface="宋体" panose="02010600030101010101" pitchFamily="2" charset="-122"/>
              </a:rPr>
              <a:t>A</a:t>
            </a:r>
            <a:r>
              <a:rPr lang="zh-CN" altLang="en-US" sz="2400" dirty="0">
                <a:latin typeface="宋体" panose="02010600030101010101" pitchFamily="2" charset="-122"/>
                <a:ea typeface="宋体" panose="02010600030101010101" pitchFamily="2" charset="-122"/>
              </a:rPr>
              <a:t>先生只好清理了一下筷子，共</a:t>
            </a:r>
            <a:r>
              <a:rPr lang="en-US" altLang="zh-CN" sz="2400" dirty="0">
                <a:latin typeface="宋体" panose="02010600030101010101" pitchFamily="2" charset="-122"/>
                <a:ea typeface="宋体" panose="02010600030101010101" pitchFamily="2" charset="-122"/>
              </a:rPr>
              <a:t>N</a:t>
            </a:r>
            <a:r>
              <a:rPr lang="zh-CN" altLang="en-US" sz="2400" dirty="0">
                <a:latin typeface="宋体" panose="02010600030101010101" pitchFamily="2" charset="-122"/>
                <a:ea typeface="宋体" panose="02010600030101010101" pitchFamily="2" charset="-122"/>
              </a:rPr>
              <a:t>根，长度为</a:t>
            </a:r>
            <a:r>
              <a:rPr lang="en-US" altLang="zh-CN" sz="2400" dirty="0">
                <a:latin typeface="宋体" panose="02010600030101010101" pitchFamily="2" charset="-122"/>
                <a:ea typeface="宋体" panose="02010600030101010101" pitchFamily="2" charset="-122"/>
              </a:rPr>
              <a:t>T1,T2,T3,……,TN.</a:t>
            </a:r>
            <a:r>
              <a:rPr lang="zh-CN" altLang="en-US" sz="2400" dirty="0">
                <a:latin typeface="宋体" panose="02010600030101010101" pitchFamily="2" charset="-122"/>
                <a:ea typeface="宋体" panose="02010600030101010101" pitchFamily="2" charset="-122"/>
              </a:rPr>
              <a:t>现在他想</a:t>
            </a:r>
            <a:r>
              <a:rPr lang="zh-CN" altLang="en-US" sz="2400" b="1" dirty="0">
                <a:solidFill>
                  <a:srgbClr val="FF0000"/>
                </a:solidFill>
                <a:latin typeface="宋体" panose="02010600030101010101" pitchFamily="2" charset="-122"/>
                <a:ea typeface="宋体" panose="02010600030101010101" pitchFamily="2" charset="-122"/>
              </a:rPr>
              <a:t>用这些筷子组合成</a:t>
            </a:r>
            <a:r>
              <a:rPr lang="en-US" altLang="zh-CN" sz="2400" b="1" dirty="0">
                <a:solidFill>
                  <a:srgbClr val="FF0000"/>
                </a:solidFill>
                <a:latin typeface="宋体" panose="02010600030101010101" pitchFamily="2" charset="-122"/>
                <a:ea typeface="宋体" panose="02010600030101010101" pitchFamily="2" charset="-122"/>
              </a:rPr>
              <a:t>K+3</a:t>
            </a:r>
            <a:r>
              <a:rPr lang="zh-CN" altLang="en-US" sz="2400" b="1" dirty="0">
                <a:solidFill>
                  <a:srgbClr val="FF0000"/>
                </a:solidFill>
                <a:latin typeface="宋体" panose="02010600030101010101" pitchFamily="2" charset="-122"/>
                <a:ea typeface="宋体" panose="02010600030101010101" pitchFamily="2" charset="-122"/>
              </a:rPr>
              <a:t>双，使每双的筷子长度差的平方和最小</a:t>
            </a:r>
            <a:r>
              <a:rPr lang="zh-CN" altLang="en-US" sz="2400" b="1" dirty="0" smtClean="0">
                <a:solidFill>
                  <a:srgbClr val="FF0000"/>
                </a:solidFill>
                <a:latin typeface="宋体" panose="02010600030101010101" pitchFamily="2" charset="-122"/>
                <a:ea typeface="宋体" panose="02010600030101010101" pitchFamily="2" charset="-122"/>
              </a:rPr>
              <a:t>。</a:t>
            </a:r>
            <a:endParaRPr lang="zh-CN" altLang="en-US" sz="2400" b="1" dirty="0">
              <a:solidFill>
                <a:srgbClr val="FF0000"/>
              </a:solidFill>
              <a:latin typeface="宋体" panose="02010600030101010101" pitchFamily="2" charset="-122"/>
              <a:ea typeface="宋体" panose="02010600030101010101" pitchFamily="2" charset="-122"/>
            </a:endParaRPr>
          </a:p>
        </p:txBody>
      </p:sp>
      <p:pic>
        <p:nvPicPr>
          <p:cNvPr id="2050" name="Picture 2"/>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6275673" y="4016139"/>
            <a:ext cx="2384420" cy="22787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712169" y="463723"/>
            <a:ext cx="4129438" cy="646331"/>
          </a:xfrm>
          <a:prstGeom prst="rect">
            <a:avLst/>
          </a:prstGeom>
        </p:spPr>
        <p:txBody>
          <a:bodyPr wrap="square">
            <a:spAutoFit/>
          </a:bodyPr>
          <a:lstStyle/>
          <a:p>
            <a:pPr lvl="0" indent="317500" fontAlgn="base">
              <a:spcBef>
                <a:spcPct val="0"/>
              </a:spcBef>
              <a:spcAft>
                <a:spcPct val="0"/>
              </a:spcAft>
            </a:pPr>
            <a:r>
              <a:rPr lang="en-US" altLang="zh-CN" sz="3600" b="1" dirty="0" smtClean="0">
                <a:solidFill>
                  <a:schemeClr val="accent5">
                    <a:lumMod val="75000"/>
                  </a:schemeClr>
                </a:solidFill>
                <a:latin typeface="+mj-lt"/>
                <a:ea typeface="+mj-ea"/>
                <a:cs typeface="+mj-cs"/>
              </a:rPr>
              <a:t>[3443]</a:t>
            </a:r>
            <a:r>
              <a:rPr lang="zh-CN" altLang="zh-CN" sz="3600" b="1" dirty="0" smtClean="0">
                <a:solidFill>
                  <a:schemeClr val="accent5">
                    <a:lumMod val="75000"/>
                  </a:schemeClr>
                </a:solidFill>
                <a:latin typeface="+mj-lt"/>
                <a:ea typeface="+mj-ea"/>
                <a:cs typeface="+mj-cs"/>
              </a:rPr>
              <a:t> </a:t>
            </a:r>
            <a:r>
              <a:rPr lang="zh-CN" altLang="en-US" sz="3600" b="1" dirty="0">
                <a:solidFill>
                  <a:schemeClr val="accent5">
                    <a:lumMod val="75000"/>
                  </a:schemeClr>
                </a:solidFill>
                <a:latin typeface="+mj-lt"/>
                <a:ea typeface="+mj-ea"/>
                <a:cs typeface="+mj-cs"/>
              </a:rPr>
              <a:t>筷子</a:t>
            </a:r>
            <a:endParaRPr lang="zh-CN" altLang="zh-CN" sz="3600" b="1" dirty="0">
              <a:solidFill>
                <a:schemeClr val="accent5">
                  <a:lumMod val="75000"/>
                </a:schemeClr>
              </a:solidFill>
              <a:latin typeface="+mj-lt"/>
              <a:ea typeface="+mj-ea"/>
              <a:cs typeface="+mj-cs"/>
            </a:endParaRPr>
          </a:p>
        </p:txBody>
      </p:sp>
      <p:sp>
        <p:nvSpPr>
          <p:cNvPr id="4" name="矩形 3"/>
          <p:cNvSpPr/>
          <p:nvPr/>
        </p:nvSpPr>
        <p:spPr>
          <a:xfrm>
            <a:off x="712169" y="1401547"/>
            <a:ext cx="7536682" cy="4831080"/>
          </a:xfrm>
          <a:prstGeom prst="rect">
            <a:avLst/>
          </a:prstGeom>
        </p:spPr>
        <p:txBody>
          <a:bodyPr wrap="square">
            <a:spAutoFit/>
          </a:bodyPr>
          <a:lstStyle/>
          <a:p>
            <a:r>
              <a:rPr lang="zh-CN" altLang="en-US" sz="2400" dirty="0" smtClean="0">
                <a:latin typeface="宋体" panose="02010600030101010101" pitchFamily="2" charset="-122"/>
                <a:ea typeface="宋体" panose="02010600030101010101" pitchFamily="2" charset="-122"/>
              </a:rPr>
              <a:t>输入</a:t>
            </a:r>
            <a:endParaRPr lang="zh-CN" altLang="en-US" sz="2400" dirty="0">
              <a:latin typeface="宋体" panose="02010600030101010101" pitchFamily="2" charset="-122"/>
              <a:ea typeface="宋体" panose="02010600030101010101" pitchFamily="2" charset="-122"/>
            </a:endParaRPr>
          </a:p>
          <a:p>
            <a:r>
              <a:rPr lang="zh-CN" altLang="en-US" sz="2400" dirty="0">
                <a:latin typeface="宋体" panose="02010600030101010101" pitchFamily="2" charset="-122"/>
                <a:ea typeface="宋体" panose="02010600030101010101" pitchFamily="2" charset="-122"/>
              </a:rPr>
              <a:t>共有两行，第一行为两个用空格隔开的整数，表示</a:t>
            </a:r>
            <a:r>
              <a:rPr lang="en-US" altLang="zh-CN" sz="2400" dirty="0">
                <a:latin typeface="宋体" panose="02010600030101010101" pitchFamily="2" charset="-122"/>
                <a:ea typeface="宋体" panose="02010600030101010101" pitchFamily="2" charset="-122"/>
              </a:rPr>
              <a:t>N,K(1≤N≤100, 0&lt;K&lt;50)</a:t>
            </a:r>
            <a:r>
              <a:rPr lang="zh-CN" altLang="en-US" sz="2400" dirty="0">
                <a:latin typeface="宋体" panose="02010600030101010101" pitchFamily="2" charset="-122"/>
                <a:ea typeface="宋体" panose="02010600030101010101" pitchFamily="2" charset="-122"/>
              </a:rPr>
              <a:t>，第二行共有</a:t>
            </a:r>
            <a:r>
              <a:rPr lang="en-US" altLang="zh-CN" sz="2400" dirty="0">
                <a:latin typeface="宋体" panose="02010600030101010101" pitchFamily="2" charset="-122"/>
                <a:ea typeface="宋体" panose="02010600030101010101" pitchFamily="2" charset="-122"/>
              </a:rPr>
              <a:t>N</a:t>
            </a:r>
            <a:r>
              <a:rPr lang="zh-CN" altLang="en-US" sz="2400" dirty="0">
                <a:latin typeface="宋体" panose="02010600030101010101" pitchFamily="2" charset="-122"/>
                <a:ea typeface="宋体" panose="02010600030101010101" pitchFamily="2" charset="-122"/>
              </a:rPr>
              <a:t>个用空格隔开的整数，为</a:t>
            </a:r>
            <a:r>
              <a:rPr lang="en-US" altLang="zh-CN" sz="2400" dirty="0" err="1">
                <a:latin typeface="宋体" panose="02010600030101010101" pitchFamily="2" charset="-122"/>
                <a:ea typeface="宋体" panose="02010600030101010101" pitchFamily="2" charset="-122"/>
              </a:rPr>
              <a:t>Ti</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每个整数为</a:t>
            </a:r>
            <a:r>
              <a:rPr lang="en-US" altLang="zh-CN" sz="2400" dirty="0">
                <a:latin typeface="宋体" panose="02010600030101010101" pitchFamily="2" charset="-122"/>
                <a:ea typeface="宋体" panose="02010600030101010101" pitchFamily="2" charset="-122"/>
              </a:rPr>
              <a:t>1</a:t>
            </a:r>
            <a:r>
              <a:rPr lang="zh-CN" altLang="en-US" sz="2400" dirty="0">
                <a:latin typeface="宋体" panose="02010600030101010101" pitchFamily="2" charset="-122"/>
                <a:ea typeface="宋体" panose="02010600030101010101" pitchFamily="2" charset="-122"/>
              </a:rPr>
              <a:t>～</a:t>
            </a:r>
            <a:r>
              <a:rPr lang="en-US" altLang="zh-CN" sz="2400" dirty="0">
                <a:latin typeface="宋体" panose="02010600030101010101" pitchFamily="2" charset="-122"/>
                <a:ea typeface="宋体" panose="02010600030101010101" pitchFamily="2" charset="-122"/>
              </a:rPr>
              <a:t>50</a:t>
            </a:r>
            <a:r>
              <a:rPr lang="zh-CN" altLang="en-US" sz="2400" dirty="0">
                <a:latin typeface="宋体" panose="02010600030101010101" pitchFamily="2" charset="-122"/>
                <a:ea typeface="宋体" panose="02010600030101010101" pitchFamily="2" charset="-122"/>
              </a:rPr>
              <a:t>之间的数。</a:t>
            </a:r>
            <a:endParaRPr lang="zh-CN" altLang="en-US" sz="2400" dirty="0">
              <a:latin typeface="宋体" panose="02010600030101010101" pitchFamily="2" charset="-122"/>
              <a:ea typeface="宋体" panose="02010600030101010101" pitchFamily="2" charset="-122"/>
            </a:endParaRPr>
          </a:p>
          <a:p>
            <a:r>
              <a:rPr lang="zh-CN" altLang="en-US" sz="2400" dirty="0">
                <a:latin typeface="宋体" panose="02010600030101010101" pitchFamily="2" charset="-122"/>
                <a:ea typeface="宋体" panose="02010600030101010101" pitchFamily="2" charset="-122"/>
              </a:rPr>
              <a:t>输出</a:t>
            </a:r>
            <a:endParaRPr lang="zh-CN" altLang="en-US" sz="2400" dirty="0">
              <a:latin typeface="宋体" panose="02010600030101010101" pitchFamily="2" charset="-122"/>
              <a:ea typeface="宋体" panose="02010600030101010101" pitchFamily="2" charset="-122"/>
            </a:endParaRPr>
          </a:p>
          <a:p>
            <a:r>
              <a:rPr lang="zh-CN" altLang="en-US" sz="2400" dirty="0">
                <a:latin typeface="宋体" panose="02010600030101010101" pitchFamily="2" charset="-122"/>
                <a:ea typeface="宋体" panose="02010600030101010101" pitchFamily="2" charset="-122"/>
              </a:rPr>
              <a:t>仅一行。如果凑不齐</a:t>
            </a:r>
            <a:r>
              <a:rPr lang="en-US" altLang="zh-CN" sz="2400" dirty="0">
                <a:latin typeface="宋体" panose="02010600030101010101" pitchFamily="2" charset="-122"/>
                <a:ea typeface="宋体" panose="02010600030101010101" pitchFamily="2" charset="-122"/>
              </a:rPr>
              <a:t>K+3</a:t>
            </a:r>
            <a:r>
              <a:rPr lang="zh-CN" altLang="en-US" sz="2400" dirty="0">
                <a:latin typeface="宋体" panose="02010600030101010101" pitchFamily="2" charset="-122"/>
                <a:ea typeface="宋体" panose="02010600030101010101" pitchFamily="2" charset="-122"/>
              </a:rPr>
              <a:t>双，输出</a:t>
            </a:r>
            <a:r>
              <a:rPr lang="en-US" altLang="zh-CN" sz="2400" dirty="0">
                <a:latin typeface="宋体" panose="02010600030101010101" pitchFamily="2" charset="-122"/>
                <a:ea typeface="宋体" panose="02010600030101010101" pitchFamily="2" charset="-122"/>
              </a:rPr>
              <a:t>-1</a:t>
            </a:r>
            <a:r>
              <a:rPr lang="zh-CN" altLang="en-US" sz="2400" dirty="0">
                <a:latin typeface="宋体" panose="02010600030101010101" pitchFamily="2" charset="-122"/>
                <a:ea typeface="宋体" panose="02010600030101010101" pitchFamily="2" charset="-122"/>
              </a:rPr>
              <a:t>，否则输出长度差平方和的最小值。</a:t>
            </a:r>
            <a:endParaRPr lang="zh-CN" altLang="en-US" sz="2400" dirty="0">
              <a:latin typeface="宋体" panose="02010600030101010101" pitchFamily="2" charset="-122"/>
              <a:ea typeface="宋体" panose="02010600030101010101" pitchFamily="2" charset="-122"/>
            </a:endParaRPr>
          </a:p>
          <a:p>
            <a:r>
              <a:rPr lang="zh-CN" altLang="en-US" sz="2400" dirty="0">
                <a:latin typeface="宋体" panose="02010600030101010101" pitchFamily="2" charset="-122"/>
                <a:ea typeface="宋体" panose="02010600030101010101" pitchFamily="2" charset="-122"/>
              </a:rPr>
              <a:t>样例输入</a:t>
            </a:r>
            <a:endParaRPr lang="zh-CN" altLang="en-US" sz="2400" dirty="0">
              <a:latin typeface="宋体" panose="02010600030101010101" pitchFamily="2" charset="-122"/>
              <a:ea typeface="宋体" panose="02010600030101010101" pitchFamily="2" charset="-122"/>
            </a:endParaRPr>
          </a:p>
          <a:p>
            <a:r>
              <a:rPr lang="en-US" altLang="zh-CN" sz="2400" dirty="0">
                <a:latin typeface="宋体" panose="02010600030101010101" pitchFamily="2" charset="-122"/>
                <a:ea typeface="宋体" panose="02010600030101010101" pitchFamily="2" charset="-122"/>
              </a:rPr>
              <a:t>10 1 </a:t>
            </a:r>
            <a:endParaRPr lang="en-US" altLang="zh-CN" sz="2400" dirty="0">
              <a:latin typeface="宋体" panose="02010600030101010101" pitchFamily="2" charset="-122"/>
              <a:ea typeface="宋体" panose="02010600030101010101" pitchFamily="2" charset="-122"/>
            </a:endParaRPr>
          </a:p>
          <a:p>
            <a:r>
              <a:rPr lang="en-US" altLang="zh-CN" sz="2400" dirty="0">
                <a:latin typeface="宋体" panose="02010600030101010101" pitchFamily="2" charset="-122"/>
                <a:ea typeface="宋体" panose="02010600030101010101" pitchFamily="2" charset="-122"/>
              </a:rPr>
              <a:t>1 1 2 3 3 3 4 6 10 20 </a:t>
            </a:r>
            <a:endParaRPr lang="en-US" altLang="zh-CN" sz="2400" dirty="0" smtClean="0">
              <a:latin typeface="宋体" panose="02010600030101010101" pitchFamily="2" charset="-122"/>
              <a:ea typeface="宋体" panose="02010600030101010101" pitchFamily="2" charset="-122"/>
            </a:endParaRPr>
          </a:p>
          <a:p>
            <a:r>
              <a:rPr lang="zh-CN" altLang="en-US" sz="2400" dirty="0" smtClean="0">
                <a:latin typeface="宋体" panose="02010600030101010101" pitchFamily="2" charset="-122"/>
                <a:ea typeface="宋体" panose="02010600030101010101" pitchFamily="2" charset="-122"/>
              </a:rPr>
              <a:t>样</a:t>
            </a:r>
            <a:r>
              <a:rPr lang="zh-CN" altLang="en-US" sz="2400" dirty="0">
                <a:latin typeface="宋体" panose="02010600030101010101" pitchFamily="2" charset="-122"/>
                <a:ea typeface="宋体" panose="02010600030101010101" pitchFamily="2" charset="-122"/>
              </a:rPr>
              <a:t>例输出</a:t>
            </a:r>
            <a:endParaRPr lang="zh-CN" altLang="en-US" sz="2400" dirty="0">
              <a:latin typeface="宋体" panose="02010600030101010101" pitchFamily="2" charset="-122"/>
              <a:ea typeface="宋体" panose="02010600030101010101" pitchFamily="2" charset="-122"/>
            </a:endParaRPr>
          </a:p>
          <a:p>
            <a:r>
              <a:rPr lang="en-US" altLang="zh-CN" sz="2400" dirty="0">
                <a:latin typeface="宋体" panose="02010600030101010101" pitchFamily="2" charset="-122"/>
                <a:ea typeface="宋体" panose="02010600030101010101" pitchFamily="2" charset="-122"/>
              </a:rPr>
              <a:t>5</a:t>
            </a:r>
            <a:br>
              <a:rPr lang="zh-CN" altLang="zh-CN" sz="2000" dirty="0">
                <a:latin typeface="宋体" panose="02010600030101010101" pitchFamily="2" charset="-122"/>
                <a:ea typeface="宋体" panose="02010600030101010101" pitchFamily="2" charset="-122"/>
              </a:rPr>
            </a:br>
            <a:endParaRPr lang="zh-CN" altLang="zh-CN" sz="2000" dirty="0">
              <a:latin typeface="宋体" panose="02010600030101010101" pitchFamily="2" charset="-122"/>
              <a:ea typeface="宋体" panose="02010600030101010101" pitchFamily="2" charset="-122"/>
            </a:endParaRPr>
          </a:p>
        </p:txBody>
      </p:sp>
      <p:pic>
        <p:nvPicPr>
          <p:cNvPr id="5" name="Picture 2"/>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6275673" y="4016139"/>
            <a:ext cx="2384420" cy="22787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492125" y="347345"/>
            <a:ext cx="1097280" cy="645160"/>
          </a:xfrm>
          <a:prstGeom prst="rect">
            <a:avLst/>
          </a:prstGeom>
          <a:noFill/>
        </p:spPr>
        <p:txBody>
          <a:bodyPr wrap="none" rtlCol="0">
            <a:spAutoFit/>
          </a:bodyPr>
          <a:lstStyle/>
          <a:p>
            <a:pPr algn="l"/>
            <a:r>
              <a:rPr lang="zh-CN" altLang="en-US" sz="3600" b="1" dirty="0">
                <a:solidFill>
                  <a:schemeClr val="accent5">
                    <a:lumMod val="75000"/>
                  </a:schemeClr>
                </a:solidFill>
                <a:latin typeface="+mj-lt"/>
                <a:ea typeface="+mj-ea"/>
                <a:cs typeface="+mj-cs"/>
                <a:sym typeface="+mn-ea"/>
              </a:rPr>
              <a:t>思考</a:t>
            </a:r>
            <a:endParaRPr lang="zh-CN" altLang="en-US" sz="3600" b="1" dirty="0">
              <a:solidFill>
                <a:schemeClr val="accent5">
                  <a:lumMod val="75000"/>
                </a:schemeClr>
              </a:solidFill>
              <a:latin typeface="+mj-lt"/>
              <a:ea typeface="+mj-ea"/>
              <a:cs typeface="+mj-cs"/>
            </a:endParaRPr>
          </a:p>
        </p:txBody>
      </p:sp>
      <p:pic>
        <p:nvPicPr>
          <p:cNvPr id="6" name="Picture 2"/>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5447899" y="3833030"/>
            <a:ext cx="2486922" cy="23767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文本框 3"/>
          <p:cNvSpPr txBox="1"/>
          <p:nvPr/>
        </p:nvSpPr>
        <p:spPr>
          <a:xfrm>
            <a:off x="1387809" y="1422400"/>
            <a:ext cx="4589479" cy="1938992"/>
          </a:xfrm>
          <a:prstGeom prst="rect">
            <a:avLst/>
          </a:prstGeom>
          <a:noFill/>
          <a:ln w="9525">
            <a:noFill/>
          </a:ln>
        </p:spPr>
        <p:txBody>
          <a:bodyPr wrap="square">
            <a:spAutoFit/>
          </a:bodyPr>
          <a:lstStyle/>
          <a:p>
            <a:pPr marL="342900" indent="-342900">
              <a:buFont typeface="Wingdings" panose="05000000000000000000" pitchFamily="2" charset="2"/>
              <a:buChar char="l"/>
            </a:pPr>
            <a:r>
              <a:rPr lang="en-US" altLang="zh-CN" sz="2400" b="0" dirty="0" smtClean="0">
                <a:ea typeface="宋体" panose="02010600030101010101" pitchFamily="2" charset="-122"/>
              </a:rPr>
              <a:t>1. </a:t>
            </a:r>
            <a:r>
              <a:rPr lang="zh-CN" altLang="en-US" sz="2400" dirty="0">
                <a:ea typeface="宋体" panose="02010600030101010101" pitchFamily="2" charset="-122"/>
              </a:rPr>
              <a:t>目标</a:t>
            </a:r>
            <a:r>
              <a:rPr lang="zh-CN" altLang="en-US" sz="2400" b="0" dirty="0" smtClean="0">
                <a:ea typeface="宋体" panose="02010600030101010101" pitchFamily="2" charset="-122"/>
              </a:rPr>
              <a:t>状态</a:t>
            </a:r>
            <a:r>
              <a:rPr lang="zh-CN" altLang="en-US" sz="2400" b="0" dirty="0">
                <a:ea typeface="宋体" panose="02010600030101010101" pitchFamily="2" charset="-122"/>
              </a:rPr>
              <a:t>如何描述</a:t>
            </a:r>
            <a:r>
              <a:rPr lang="zh-CN" altLang="en-US" sz="2400" b="0" dirty="0" smtClean="0">
                <a:ea typeface="宋体" panose="02010600030101010101" pitchFamily="2" charset="-122"/>
              </a:rPr>
              <a:t>？</a:t>
            </a:r>
            <a:endParaRPr lang="en-US" altLang="zh-CN" sz="2400" b="0" dirty="0" smtClean="0">
              <a:ea typeface="宋体" panose="02010600030101010101" pitchFamily="2" charset="-122"/>
            </a:endParaRPr>
          </a:p>
          <a:p>
            <a:pPr marL="342900" indent="-342900">
              <a:buFont typeface="Wingdings" panose="05000000000000000000" pitchFamily="2" charset="2"/>
              <a:buChar char="l"/>
            </a:pPr>
            <a:r>
              <a:rPr lang="en-US" altLang="zh-CN" sz="2400" dirty="0" smtClean="0">
                <a:ea typeface="宋体" panose="02010600030101010101" pitchFamily="2" charset="-122"/>
              </a:rPr>
              <a:t>2. </a:t>
            </a:r>
            <a:r>
              <a:rPr lang="zh-CN" altLang="en-US" sz="2400" dirty="0">
                <a:ea typeface="宋体" panose="02010600030101010101" pitchFamily="2" charset="-122"/>
              </a:rPr>
              <a:t>递推式是什么</a:t>
            </a:r>
            <a:r>
              <a:rPr lang="zh-CN" altLang="en-US" sz="2400" dirty="0" smtClean="0">
                <a:ea typeface="宋体" panose="02010600030101010101" pitchFamily="2" charset="-122"/>
              </a:rPr>
              <a:t>？</a:t>
            </a:r>
            <a:endParaRPr lang="en-US" altLang="zh-CN" sz="2400" dirty="0" smtClean="0">
              <a:ea typeface="宋体" panose="02010600030101010101" pitchFamily="2" charset="-122"/>
            </a:endParaRPr>
          </a:p>
          <a:p>
            <a:pPr marL="342900" indent="-342900">
              <a:buFont typeface="Wingdings" panose="05000000000000000000" pitchFamily="2" charset="2"/>
              <a:buChar char="l"/>
            </a:pPr>
            <a:r>
              <a:rPr lang="en-US" altLang="zh-CN" sz="2400" dirty="0" smtClean="0">
                <a:ea typeface="宋体" panose="02010600030101010101" pitchFamily="2" charset="-122"/>
              </a:rPr>
              <a:t>3. </a:t>
            </a:r>
            <a:r>
              <a:rPr lang="zh-CN" altLang="en-US" sz="2400" dirty="0">
                <a:ea typeface="宋体" panose="02010600030101010101" pitchFamily="2" charset="-122"/>
              </a:rPr>
              <a:t>初始条件时什么？</a:t>
            </a:r>
            <a:endParaRPr lang="zh-CN" altLang="en-US" sz="2400" dirty="0">
              <a:ea typeface="宋体" panose="02010600030101010101" pitchFamily="2" charset="-122"/>
            </a:endParaRPr>
          </a:p>
          <a:p>
            <a:pPr marL="342900" indent="-342900">
              <a:buFont typeface="Wingdings" panose="05000000000000000000" pitchFamily="2" charset="2"/>
              <a:buChar char="l"/>
            </a:pPr>
            <a:endParaRPr lang="zh-CN" altLang="en-US" sz="2400" dirty="0">
              <a:ea typeface="宋体" panose="02010600030101010101" pitchFamily="2" charset="-122"/>
            </a:endParaRPr>
          </a:p>
          <a:p>
            <a:pPr marL="342900" indent="-342900">
              <a:buFont typeface="Wingdings" panose="05000000000000000000" pitchFamily="2" charset="2"/>
              <a:buChar char="l"/>
            </a:pPr>
            <a:endParaRPr lang="zh-CN" altLang="en-US" sz="2400" b="0" dirty="0">
              <a:ea typeface="宋体" panose="02010600030101010101" pitchFamily="2" charset="-122"/>
            </a:endParaRP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492125" y="347345"/>
            <a:ext cx="1107996" cy="646331"/>
          </a:xfrm>
          <a:prstGeom prst="rect">
            <a:avLst/>
          </a:prstGeom>
          <a:noFill/>
        </p:spPr>
        <p:txBody>
          <a:bodyPr wrap="none" rtlCol="0">
            <a:spAutoFit/>
          </a:bodyPr>
          <a:lstStyle/>
          <a:p>
            <a:pPr algn="l"/>
            <a:r>
              <a:rPr lang="zh-CN" altLang="en-US" sz="3600" b="1" dirty="0" smtClean="0">
                <a:solidFill>
                  <a:schemeClr val="accent5">
                    <a:lumMod val="75000"/>
                  </a:schemeClr>
                </a:solidFill>
                <a:latin typeface="+mj-lt"/>
                <a:ea typeface="+mj-ea"/>
                <a:cs typeface="+mj-cs"/>
              </a:rPr>
              <a:t>分析</a:t>
            </a:r>
            <a:endParaRPr lang="zh-CN" altLang="en-US" sz="3600" b="1" dirty="0">
              <a:solidFill>
                <a:schemeClr val="accent5">
                  <a:lumMod val="75000"/>
                </a:schemeClr>
              </a:solidFill>
              <a:latin typeface="+mj-lt"/>
              <a:ea typeface="+mj-ea"/>
              <a:cs typeface="+mj-cs"/>
            </a:endParaRPr>
          </a:p>
        </p:txBody>
      </p:sp>
      <p:sp>
        <p:nvSpPr>
          <p:cNvPr id="6" name="矩形 5"/>
          <p:cNvSpPr/>
          <p:nvPr/>
        </p:nvSpPr>
        <p:spPr>
          <a:xfrm>
            <a:off x="982569" y="2014240"/>
            <a:ext cx="7421078" cy="461665"/>
          </a:xfrm>
          <a:prstGeom prst="rect">
            <a:avLst/>
          </a:prstGeom>
        </p:spPr>
        <p:txBody>
          <a:bodyPr wrap="square">
            <a:spAutoFit/>
          </a:bodyPr>
          <a:lstStyle/>
          <a:p>
            <a:r>
              <a:rPr lang="en-US" altLang="zh-CN" sz="2400" b="1" dirty="0">
                <a:solidFill>
                  <a:srgbClr val="FF0000"/>
                </a:solidFill>
              </a:rPr>
              <a:t>f[</a:t>
            </a:r>
            <a:r>
              <a:rPr lang="en-US" altLang="zh-CN" sz="2400" b="1" dirty="0" err="1">
                <a:solidFill>
                  <a:srgbClr val="FF0000"/>
                </a:solidFill>
              </a:rPr>
              <a:t>i</a:t>
            </a:r>
            <a:r>
              <a:rPr lang="en-US" altLang="zh-CN" sz="2400" b="1" dirty="0">
                <a:solidFill>
                  <a:srgbClr val="FF0000"/>
                </a:solidFill>
              </a:rPr>
              <a:t>][j]</a:t>
            </a:r>
            <a:r>
              <a:rPr lang="zh-CN" altLang="en-US" sz="2400" b="1" dirty="0">
                <a:solidFill>
                  <a:srgbClr val="FF0000"/>
                </a:solidFill>
              </a:rPr>
              <a:t>表示前</a:t>
            </a:r>
            <a:r>
              <a:rPr lang="en-US" altLang="zh-CN" sz="2400" b="1" dirty="0" err="1">
                <a:solidFill>
                  <a:srgbClr val="FF0000"/>
                </a:solidFill>
              </a:rPr>
              <a:t>i</a:t>
            </a:r>
            <a:r>
              <a:rPr lang="zh-CN" altLang="en-US" sz="2400" b="1" dirty="0">
                <a:solidFill>
                  <a:srgbClr val="FF0000"/>
                </a:solidFill>
              </a:rPr>
              <a:t>根组成</a:t>
            </a:r>
            <a:r>
              <a:rPr lang="en-US" altLang="zh-CN" sz="2400" b="1" dirty="0">
                <a:solidFill>
                  <a:srgbClr val="FF0000"/>
                </a:solidFill>
              </a:rPr>
              <a:t>j</a:t>
            </a:r>
            <a:r>
              <a:rPr lang="zh-CN" altLang="en-US" sz="2400" b="1" dirty="0">
                <a:solidFill>
                  <a:srgbClr val="FF0000"/>
                </a:solidFill>
              </a:rPr>
              <a:t>双筷子每双长度差的和的最小值</a:t>
            </a:r>
            <a:endParaRPr lang="zh-CN" altLang="en-US" sz="2400" b="1" dirty="0">
              <a:solidFill>
                <a:srgbClr val="FF0000"/>
              </a:solidFill>
            </a:endParaRPr>
          </a:p>
        </p:txBody>
      </p:sp>
      <p:sp>
        <p:nvSpPr>
          <p:cNvPr id="7" name="矩形 6"/>
          <p:cNvSpPr/>
          <p:nvPr/>
        </p:nvSpPr>
        <p:spPr>
          <a:xfrm>
            <a:off x="502285" y="1339324"/>
            <a:ext cx="7361555" cy="461665"/>
          </a:xfrm>
          <a:prstGeom prst="rect">
            <a:avLst/>
          </a:prstGeom>
        </p:spPr>
        <p:txBody>
          <a:bodyPr wrap="square">
            <a:spAutoFit/>
          </a:bodyPr>
          <a:lstStyle/>
          <a:p>
            <a:r>
              <a:rPr lang="en-US" altLang="zh-CN" sz="2400" b="1" dirty="0">
                <a:ea typeface="宋体" panose="02010600030101010101" pitchFamily="2" charset="-122"/>
              </a:rPr>
              <a:t>1. </a:t>
            </a:r>
            <a:r>
              <a:rPr lang="zh-CN" altLang="en-US" sz="2400" b="1" dirty="0">
                <a:ea typeface="宋体" panose="02010600030101010101" pitchFamily="2" charset="-122"/>
              </a:rPr>
              <a:t>目标</a:t>
            </a:r>
            <a:r>
              <a:rPr lang="zh-CN" altLang="en-US" sz="2400" b="1" dirty="0" smtClean="0">
                <a:ea typeface="宋体" panose="02010600030101010101" pitchFamily="2" charset="-122"/>
              </a:rPr>
              <a:t>状态</a:t>
            </a:r>
            <a:r>
              <a:rPr lang="en-US" altLang="zh-CN" sz="2400" b="1" dirty="0" smtClean="0">
                <a:ea typeface="宋体" panose="02010600030101010101" pitchFamily="2" charset="-122"/>
              </a:rPr>
              <a:t>:</a:t>
            </a:r>
            <a:r>
              <a:rPr lang="zh-CN" altLang="en-US" sz="2400" b="1" dirty="0" smtClean="0">
                <a:ea typeface="宋体" panose="02010600030101010101" pitchFamily="2" charset="-122"/>
              </a:rPr>
              <a:t>使</a:t>
            </a:r>
            <a:r>
              <a:rPr lang="zh-CN" altLang="en-US" sz="2400" b="1" dirty="0">
                <a:latin typeface="宋体" panose="02010600030101010101" pitchFamily="2" charset="-122"/>
                <a:ea typeface="宋体" panose="02010600030101010101" pitchFamily="2" charset="-122"/>
              </a:rPr>
              <a:t>每双的筷子长度差的平方和</a:t>
            </a:r>
            <a:r>
              <a:rPr lang="zh-CN" altLang="en-US" sz="2400" b="1" dirty="0" smtClean="0">
                <a:latin typeface="宋体" panose="02010600030101010101" pitchFamily="2" charset="-122"/>
                <a:ea typeface="宋体" panose="02010600030101010101" pitchFamily="2" charset="-122"/>
              </a:rPr>
              <a:t>最小</a:t>
            </a:r>
            <a:endParaRPr lang="zh-CN" altLang="en-US" sz="2400" b="1" dirty="0"/>
          </a:p>
        </p:txBody>
      </p:sp>
      <p:sp>
        <p:nvSpPr>
          <p:cNvPr id="8" name="矩形 7"/>
          <p:cNvSpPr/>
          <p:nvPr/>
        </p:nvSpPr>
        <p:spPr>
          <a:xfrm>
            <a:off x="502285" y="2723757"/>
            <a:ext cx="7361555" cy="461665"/>
          </a:xfrm>
          <a:prstGeom prst="rect">
            <a:avLst/>
          </a:prstGeom>
        </p:spPr>
        <p:txBody>
          <a:bodyPr wrap="square">
            <a:spAutoFit/>
          </a:bodyPr>
          <a:lstStyle/>
          <a:p>
            <a:r>
              <a:rPr lang="en-US" altLang="zh-CN" sz="2400" b="1" dirty="0" smtClean="0">
                <a:ea typeface="宋体" panose="02010600030101010101" pitchFamily="2" charset="-122"/>
              </a:rPr>
              <a:t>2. </a:t>
            </a:r>
            <a:r>
              <a:rPr lang="zh-CN" altLang="en-US" sz="2400" b="1" dirty="0" smtClean="0">
                <a:ea typeface="宋体" panose="02010600030101010101" pitchFamily="2" charset="-122"/>
              </a:rPr>
              <a:t>递推推导</a:t>
            </a:r>
            <a:endParaRPr lang="zh-CN" altLang="en-US" sz="2400" b="1" dirty="0"/>
          </a:p>
        </p:txBody>
      </p:sp>
      <p:pic>
        <p:nvPicPr>
          <p:cNvPr id="5122" name="Picture 2"/>
          <p:cNvPicPr>
            <a:picLocks noChangeAspect="1" noChangeArrowheads="1"/>
          </p:cNvPicPr>
          <p:nvPr/>
        </p:nvPicPr>
        <p:blipFill rotWithShape="1">
          <a:blip r:embed="rId1">
            <a:extLst>
              <a:ext uri="{28A0092B-C50C-407E-A947-70E740481C1C}">
                <a14:useLocalDpi xmlns:a14="http://schemas.microsoft.com/office/drawing/2010/main" val="0"/>
              </a:ext>
            </a:extLst>
          </a:blip>
          <a:srcRect r="16808"/>
          <a:stretch>
            <a:fillRect/>
          </a:stretch>
        </p:blipFill>
        <p:spPr bwMode="auto">
          <a:xfrm>
            <a:off x="1483373" y="3291647"/>
            <a:ext cx="1339207" cy="28877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2"/>
          <p:cNvPicPr>
            <a:picLocks noChangeAspect="1" noChangeArrowheads="1"/>
          </p:cNvPicPr>
          <p:nvPr/>
        </p:nvPicPr>
        <p:blipFill rotWithShape="1">
          <a:blip r:embed="rId1">
            <a:extLst>
              <a:ext uri="{28A0092B-C50C-407E-A947-70E740481C1C}">
                <a14:useLocalDpi xmlns:a14="http://schemas.microsoft.com/office/drawing/2010/main" val="0"/>
              </a:ext>
            </a:extLst>
          </a:blip>
          <a:srcRect l="63779" r="16808"/>
          <a:stretch>
            <a:fillRect/>
          </a:stretch>
        </p:blipFill>
        <p:spPr bwMode="auto">
          <a:xfrm>
            <a:off x="3870549" y="3291647"/>
            <a:ext cx="312513" cy="28877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矩形 8"/>
          <p:cNvSpPr/>
          <p:nvPr/>
        </p:nvSpPr>
        <p:spPr>
          <a:xfrm>
            <a:off x="4928136" y="2954589"/>
            <a:ext cx="3907856" cy="2554545"/>
          </a:xfrm>
          <a:prstGeom prst="rect">
            <a:avLst/>
          </a:prstGeom>
        </p:spPr>
        <p:txBody>
          <a:bodyPr wrap="square">
            <a:spAutoFit/>
          </a:bodyPr>
          <a:lstStyle/>
          <a:p>
            <a:r>
              <a:rPr lang="zh-CN" altLang="en-US" sz="2000" b="1" dirty="0">
                <a:latin typeface="宋体" panose="02010600030101010101" pitchFamily="2" charset="-122"/>
                <a:ea typeface="宋体" panose="02010600030101010101" pitchFamily="2" charset="-122"/>
              </a:rPr>
              <a:t>在考虑第</a:t>
            </a:r>
            <a:r>
              <a:rPr lang="en-US" altLang="zh-CN" sz="2000" b="1" dirty="0" err="1">
                <a:latin typeface="宋体" panose="02010600030101010101" pitchFamily="2" charset="-122"/>
                <a:ea typeface="宋体" panose="02010600030101010101" pitchFamily="2" charset="-122"/>
              </a:rPr>
              <a:t>i</a:t>
            </a:r>
            <a:r>
              <a:rPr lang="zh-CN" altLang="en-US" sz="2000" b="1" dirty="0">
                <a:latin typeface="宋体" panose="02010600030101010101" pitchFamily="2" charset="-122"/>
                <a:ea typeface="宋体" panose="02010600030101010101" pitchFamily="2" charset="-122"/>
              </a:rPr>
              <a:t>根筷子时</a:t>
            </a:r>
            <a:r>
              <a:rPr lang="en-US" altLang="zh-CN" sz="2000" b="1" dirty="0">
                <a:latin typeface="宋体" panose="02010600030101010101" pitchFamily="2" charset="-122"/>
                <a:ea typeface="宋体" panose="02010600030101010101" pitchFamily="2" charset="-122"/>
              </a:rPr>
              <a:t>,</a:t>
            </a:r>
            <a:r>
              <a:rPr lang="zh-CN" altLang="en-US" sz="2000" b="1" dirty="0">
                <a:latin typeface="宋体" panose="02010600030101010101" pitchFamily="2" charset="-122"/>
                <a:ea typeface="宋体" panose="02010600030101010101" pitchFamily="2" charset="-122"/>
              </a:rPr>
              <a:t>需要做出的</a:t>
            </a:r>
            <a:r>
              <a:rPr lang="zh-CN" altLang="en-US" sz="2000" b="1" dirty="0" smtClean="0">
                <a:latin typeface="宋体" panose="02010600030101010101" pitchFamily="2" charset="-122"/>
                <a:ea typeface="宋体" panose="02010600030101010101" pitchFamily="2" charset="-122"/>
              </a:rPr>
              <a:t>决策是：要不</a:t>
            </a:r>
            <a:r>
              <a:rPr lang="zh-CN" altLang="en-US" sz="2000" b="1" dirty="0">
                <a:latin typeface="宋体" panose="02010600030101010101" pitchFamily="2" charset="-122"/>
                <a:ea typeface="宋体" panose="02010600030101010101" pitchFamily="2" charset="-122"/>
              </a:rPr>
              <a:t>要把这只筷子加入到最优解中去</a:t>
            </a:r>
            <a:r>
              <a:rPr lang="en-US" altLang="zh-CN" sz="2000" b="1" dirty="0">
                <a:latin typeface="宋体" panose="02010600030101010101" pitchFamily="2" charset="-122"/>
                <a:ea typeface="宋体" panose="02010600030101010101" pitchFamily="2" charset="-122"/>
              </a:rPr>
              <a:t>,</a:t>
            </a:r>
            <a:endParaRPr lang="en-US" altLang="zh-CN" sz="2000" b="1" dirty="0">
              <a:latin typeface="宋体" panose="02010600030101010101" pitchFamily="2" charset="-122"/>
              <a:ea typeface="宋体" panose="02010600030101010101" pitchFamily="2" charset="-122"/>
            </a:endParaRPr>
          </a:p>
          <a:p>
            <a:r>
              <a:rPr lang="en-US" altLang="zh-CN" sz="2000" b="1" dirty="0">
                <a:latin typeface="宋体" panose="02010600030101010101" pitchFamily="2" charset="-122"/>
                <a:ea typeface="宋体" panose="02010600030101010101" pitchFamily="2" charset="-122"/>
              </a:rPr>
              <a:t>   </a:t>
            </a:r>
            <a:r>
              <a:rPr lang="zh-CN" altLang="en-US" sz="2000" b="1" dirty="0">
                <a:latin typeface="宋体" panose="02010600030101010101" pitchFamily="2" charset="-122"/>
                <a:ea typeface="宋体" panose="02010600030101010101" pitchFamily="2" charset="-122"/>
              </a:rPr>
              <a:t>若加入，则其与第</a:t>
            </a:r>
            <a:r>
              <a:rPr lang="en-US" altLang="zh-CN" sz="2000" b="1" dirty="0">
                <a:latin typeface="宋体" panose="02010600030101010101" pitchFamily="2" charset="-122"/>
                <a:ea typeface="宋体" panose="02010600030101010101" pitchFamily="2" charset="-122"/>
              </a:rPr>
              <a:t>(i-1)</a:t>
            </a:r>
            <a:r>
              <a:rPr lang="zh-CN" altLang="en-US" sz="2000" b="1" dirty="0">
                <a:latin typeface="宋体" panose="02010600030101010101" pitchFamily="2" charset="-122"/>
                <a:ea typeface="宋体" panose="02010600030101010101" pitchFamily="2" charset="-122"/>
              </a:rPr>
              <a:t>根筷子组成一对，则 </a:t>
            </a:r>
            <a:endParaRPr lang="zh-CN" altLang="en-US" sz="2000" b="1" dirty="0">
              <a:latin typeface="宋体" panose="02010600030101010101" pitchFamily="2" charset="-122"/>
              <a:ea typeface="宋体" panose="02010600030101010101" pitchFamily="2" charset="-122"/>
            </a:endParaRPr>
          </a:p>
          <a:p>
            <a:r>
              <a:rPr lang="en-US" altLang="zh-CN" sz="2000" b="1" dirty="0">
                <a:latin typeface="宋体" panose="02010600030101010101" pitchFamily="2" charset="-122"/>
                <a:ea typeface="宋体" panose="02010600030101010101" pitchFamily="2" charset="-122"/>
              </a:rPr>
              <a:t>f[</a:t>
            </a:r>
            <a:r>
              <a:rPr lang="en-US" altLang="zh-CN" sz="2000" b="1" dirty="0" err="1">
                <a:latin typeface="宋体" panose="02010600030101010101" pitchFamily="2" charset="-122"/>
                <a:ea typeface="宋体" panose="02010600030101010101" pitchFamily="2" charset="-122"/>
              </a:rPr>
              <a:t>i</a:t>
            </a:r>
            <a:r>
              <a:rPr lang="en-US" altLang="zh-CN" sz="2000" b="1" dirty="0">
                <a:latin typeface="宋体" panose="02010600030101010101" pitchFamily="2" charset="-122"/>
                <a:ea typeface="宋体" panose="02010600030101010101" pitchFamily="2" charset="-122"/>
              </a:rPr>
              <a:t>][j]=f[i-2][j-1]+(a[</a:t>
            </a:r>
            <a:r>
              <a:rPr lang="en-US" altLang="zh-CN" sz="2000" b="1" dirty="0" err="1">
                <a:latin typeface="宋体" panose="02010600030101010101" pitchFamily="2" charset="-122"/>
                <a:ea typeface="宋体" panose="02010600030101010101" pitchFamily="2" charset="-122"/>
              </a:rPr>
              <a:t>i</a:t>
            </a:r>
            <a:r>
              <a:rPr lang="en-US" altLang="zh-CN" sz="2000" b="1" dirty="0">
                <a:latin typeface="宋体" panose="02010600030101010101" pitchFamily="2" charset="-122"/>
                <a:ea typeface="宋体" panose="02010600030101010101" pitchFamily="2" charset="-122"/>
              </a:rPr>
              <a:t>]-a[i-1])*(a[</a:t>
            </a:r>
            <a:r>
              <a:rPr lang="en-US" altLang="zh-CN" sz="2000" b="1" dirty="0" err="1">
                <a:latin typeface="宋体" panose="02010600030101010101" pitchFamily="2" charset="-122"/>
                <a:ea typeface="宋体" panose="02010600030101010101" pitchFamily="2" charset="-122"/>
              </a:rPr>
              <a:t>i</a:t>
            </a:r>
            <a:r>
              <a:rPr lang="en-US" altLang="zh-CN" sz="2000" b="1" dirty="0">
                <a:latin typeface="宋体" panose="02010600030101010101" pitchFamily="2" charset="-122"/>
                <a:ea typeface="宋体" panose="02010600030101010101" pitchFamily="2" charset="-122"/>
              </a:rPr>
              <a:t>]-a[i-1</a:t>
            </a:r>
            <a:r>
              <a:rPr lang="en-US" altLang="zh-CN" sz="2000" b="1" dirty="0" smtClean="0">
                <a:latin typeface="宋体" panose="02010600030101010101" pitchFamily="2" charset="-122"/>
                <a:ea typeface="宋体" panose="02010600030101010101" pitchFamily="2" charset="-122"/>
              </a:rPr>
              <a:t>]),</a:t>
            </a:r>
            <a:endParaRPr lang="en-US" altLang="zh-CN" sz="2000" b="1" dirty="0" smtClean="0">
              <a:latin typeface="宋体" panose="02010600030101010101" pitchFamily="2" charset="-122"/>
              <a:ea typeface="宋体" panose="02010600030101010101" pitchFamily="2" charset="-122"/>
            </a:endParaRPr>
          </a:p>
          <a:p>
            <a:r>
              <a:rPr lang="zh-CN" altLang="en-US" sz="2000" b="1" dirty="0" smtClean="0">
                <a:latin typeface="宋体" panose="02010600030101010101" pitchFamily="2" charset="-122"/>
                <a:ea typeface="宋体" panose="02010600030101010101" pitchFamily="2" charset="-122"/>
              </a:rPr>
              <a:t>否则</a:t>
            </a:r>
            <a:r>
              <a:rPr lang="en-US" altLang="zh-CN" sz="2000" b="1" dirty="0">
                <a:latin typeface="宋体" panose="02010600030101010101" pitchFamily="2" charset="-122"/>
                <a:ea typeface="宋体" panose="02010600030101010101" pitchFamily="2" charset="-122"/>
              </a:rPr>
              <a:t>f[</a:t>
            </a:r>
            <a:r>
              <a:rPr lang="en-US" altLang="zh-CN" sz="2000" b="1" dirty="0" err="1">
                <a:latin typeface="宋体" panose="02010600030101010101" pitchFamily="2" charset="-122"/>
                <a:ea typeface="宋体" panose="02010600030101010101" pitchFamily="2" charset="-122"/>
              </a:rPr>
              <a:t>i</a:t>
            </a:r>
            <a:r>
              <a:rPr lang="en-US" altLang="zh-CN" sz="2000" b="1" dirty="0">
                <a:latin typeface="宋体" panose="02010600030101010101" pitchFamily="2" charset="-122"/>
                <a:ea typeface="宋体" panose="02010600030101010101" pitchFamily="2" charset="-122"/>
              </a:rPr>
              <a:t>][j]=f[i-1][j] </a:t>
            </a:r>
            <a:r>
              <a:rPr lang="zh-CN" altLang="en-US" sz="2000" b="1" dirty="0">
                <a:latin typeface="宋体" panose="02010600030101010101" pitchFamily="2" charset="-122"/>
                <a:ea typeface="宋体" panose="02010600030101010101" pitchFamily="2" charset="-122"/>
              </a:rPr>
              <a:t>。</a:t>
            </a:r>
            <a:endParaRPr lang="en-US" altLang="zh-CN" sz="2000" b="1" dirty="0">
              <a:latin typeface="宋体" panose="02010600030101010101" pitchFamily="2" charset="-122"/>
              <a:ea typeface="宋体" panose="0201060003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5122"/>
                                        </p:tgtEl>
                                        <p:attrNameLst>
                                          <p:attrName>style.visibility</p:attrName>
                                        </p:attrNameLst>
                                      </p:cBhvr>
                                      <p:to>
                                        <p:strVal val="visible"/>
                                      </p:to>
                                    </p:set>
                                    <p:anim calcmode="lin" valueType="num">
                                      <p:cBhvr additive="base">
                                        <p:cTn id="21" dur="500" fill="hold"/>
                                        <p:tgtEl>
                                          <p:spTgt spid="5122"/>
                                        </p:tgtEl>
                                        <p:attrNameLst>
                                          <p:attrName>ppt_x</p:attrName>
                                        </p:attrNameLst>
                                      </p:cBhvr>
                                      <p:tavLst>
                                        <p:tav tm="0">
                                          <p:val>
                                            <p:strVal val="#ppt_x"/>
                                          </p:val>
                                        </p:tav>
                                        <p:tav tm="100000">
                                          <p:val>
                                            <p:strVal val="#ppt_x"/>
                                          </p:val>
                                        </p:tav>
                                      </p:tavLst>
                                    </p:anim>
                                    <p:anim calcmode="lin" valueType="num">
                                      <p:cBhvr additive="base">
                                        <p:cTn id="22" dur="500" fill="hold"/>
                                        <p:tgtEl>
                                          <p:spTgt spid="5122"/>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ppt_x"/>
                                          </p:val>
                                        </p:tav>
                                        <p:tav tm="100000">
                                          <p:val>
                                            <p:strVal val="#ppt_x"/>
                                          </p:val>
                                        </p:tav>
                                      </p:tavLst>
                                    </p:anim>
                                    <p:anim calcmode="lin" valueType="num">
                                      <p:cBhvr additive="base">
                                        <p:cTn id="2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ppt_x"/>
                                          </p:val>
                                        </p:tav>
                                        <p:tav tm="100000">
                                          <p:val>
                                            <p:strVal val="#ppt_x"/>
                                          </p:val>
                                        </p:tav>
                                      </p:tavLst>
                                    </p:anim>
                                    <p:anim calcmode="lin" valueType="num">
                                      <p:cBhvr additive="base">
                                        <p:cTn id="3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body" idx="1"/>
          </p:nvPr>
        </p:nvSpPr>
        <p:spPr>
          <a:xfrm>
            <a:off x="561608" y="1333904"/>
            <a:ext cx="7861968" cy="2663658"/>
          </a:xfrm>
        </p:spPr>
        <p:txBody>
          <a:bodyPr>
            <a:normAutofit/>
          </a:bodyPr>
          <a:lstStyle/>
          <a:p>
            <a:pPr>
              <a:lnSpc>
                <a:spcPct val="100000"/>
              </a:lnSpc>
              <a:buNone/>
            </a:pPr>
            <a:r>
              <a:rPr lang="zh-CN" altLang="en-US" sz="2400" dirty="0" smtClean="0">
                <a:latin typeface="宋体" panose="02010600030101010101" pitchFamily="2" charset="-122"/>
              </a:rPr>
              <a:t>     </a:t>
            </a:r>
            <a:r>
              <a:rPr lang="zh-CN" altLang="en-US" sz="2400" b="1" dirty="0">
                <a:latin typeface="宋体" panose="02010600030101010101" pitchFamily="2" charset="-122"/>
                <a:ea typeface="宋体" panose="02010600030101010101" pitchFamily="2" charset="-122"/>
              </a:rPr>
              <a:t>例：植树节那天，有五位参加了植树活动，他们完成植树的棵数都不相同。问第一位同学植了多少棵时，他指着旁边的第二位同学说比他多植了两棵；追问第二位同学，他又说比第三位同学多植了两棵；如此追问，都说比另一位同学多植两棵。最后问到第五位同学时，他说自己植了10棵。到底第一位同学植了多少棵树？</a:t>
            </a:r>
            <a:endParaRPr lang="zh-CN" altLang="en-US" sz="2400" b="1" dirty="0">
              <a:latin typeface="宋体" panose="02010600030101010101" pitchFamily="2" charset="-122"/>
              <a:ea typeface="宋体" panose="02010600030101010101" pitchFamily="2" charset="-122"/>
            </a:endParaRPr>
          </a:p>
        </p:txBody>
      </p:sp>
      <p:sp>
        <p:nvSpPr>
          <p:cNvPr id="2" name="标题 1"/>
          <p:cNvSpPr>
            <a:spLocks noGrp="1"/>
          </p:cNvSpPr>
          <p:nvPr>
            <p:ph type="title"/>
          </p:nvPr>
        </p:nvSpPr>
        <p:spPr>
          <a:xfrm>
            <a:off x="492760" y="410845"/>
            <a:ext cx="4662170" cy="642620"/>
          </a:xfrm>
        </p:spPr>
        <p:txBody>
          <a:bodyPr>
            <a:noAutofit/>
          </a:bodyPr>
          <a:lstStyle/>
          <a:p>
            <a:r>
              <a:rPr lang="en-US" altLang="zh-CN" sz="3600" dirty="0" smtClean="0">
                <a:solidFill>
                  <a:schemeClr val="accent5">
                    <a:lumMod val="75000"/>
                  </a:schemeClr>
                </a:solidFill>
              </a:rPr>
              <a:t>1.1 </a:t>
            </a:r>
            <a:r>
              <a:rPr lang="zh-CN" altLang="en-US" sz="3600" dirty="0" smtClean="0">
                <a:solidFill>
                  <a:schemeClr val="accent5">
                    <a:lumMod val="75000"/>
                  </a:schemeClr>
                </a:solidFill>
              </a:rPr>
              <a:t>引例</a:t>
            </a:r>
            <a:r>
              <a:rPr lang="en-US" altLang="zh-CN" sz="3600" dirty="0" smtClean="0">
                <a:solidFill>
                  <a:schemeClr val="accent5">
                    <a:lumMod val="75000"/>
                  </a:schemeClr>
                </a:solidFill>
              </a:rPr>
              <a:t>1</a:t>
            </a:r>
            <a:endParaRPr lang="en-US" altLang="zh-CN" sz="3600" dirty="0" smtClean="0">
              <a:solidFill>
                <a:schemeClr val="accent5">
                  <a:lumMod val="75000"/>
                </a:schemeClr>
              </a:solidFill>
            </a:endParaRPr>
          </a:p>
        </p:txBody>
      </p:sp>
      <p:sp>
        <p:nvSpPr>
          <p:cNvPr id="3" name="矩形 2"/>
          <p:cNvSpPr/>
          <p:nvPr/>
        </p:nvSpPr>
        <p:spPr>
          <a:xfrm>
            <a:off x="774834" y="4007436"/>
            <a:ext cx="7223760" cy="1200329"/>
          </a:xfrm>
          <a:prstGeom prst="rect">
            <a:avLst/>
          </a:prstGeom>
        </p:spPr>
        <p:txBody>
          <a:bodyPr wrap="square">
            <a:spAutoFit/>
          </a:bodyPr>
          <a:lstStyle/>
          <a:p>
            <a:pPr marL="228600" indent="-228600">
              <a:spcBef>
                <a:spcPts val="1000"/>
              </a:spcBef>
            </a:pPr>
            <a:r>
              <a:rPr lang="zh-CN" altLang="en-US" sz="2400" b="1" dirty="0">
                <a:latin typeface="宋体" panose="02010600030101010101" pitchFamily="2" charset="-122"/>
                <a:ea typeface="宋体" panose="02010600030101010101" pitchFamily="2" charset="-122"/>
              </a:rPr>
              <a:t>【分析】设第一位同学植树的棵数为a1，欲求a1，需从第五位同学植树的棵数a5入手，根据“多两棵”这个规律，按照一定顺序逐步进行推算：</a:t>
            </a:r>
            <a:endParaRPr lang="zh-CN" altLang="en-US" sz="2400" b="1" dirty="0">
              <a:latin typeface="宋体" panose="02010600030101010101" pitchFamily="2" charset="-122"/>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37396" y="2696731"/>
            <a:ext cx="7623210" cy="1938992"/>
          </a:xfrm>
          <a:prstGeom prst="rect">
            <a:avLst/>
          </a:prstGeom>
        </p:spPr>
        <p:txBody>
          <a:bodyPr wrap="square">
            <a:spAutoFit/>
          </a:bodyPr>
          <a:lstStyle/>
          <a:p>
            <a:r>
              <a:rPr lang="zh-CN" altLang="en-US" sz="2400" dirty="0" smtClean="0">
                <a:latin typeface="宋体" panose="02010600030101010101" pitchFamily="2" charset="-122"/>
                <a:ea typeface="宋体" panose="02010600030101010101" pitchFamily="2" charset="-122"/>
              </a:rPr>
              <a:t>因为</a:t>
            </a:r>
            <a:r>
              <a:rPr lang="en-US" altLang="zh-CN" sz="2400" dirty="0" err="1">
                <a:latin typeface="宋体" panose="02010600030101010101" pitchFamily="2" charset="-122"/>
                <a:ea typeface="宋体" panose="02010600030101010101" pitchFamily="2" charset="-122"/>
              </a:rPr>
              <a:t>i</a:t>
            </a:r>
            <a:r>
              <a:rPr lang="zh-CN" altLang="en-US" sz="2400" dirty="0">
                <a:latin typeface="宋体" panose="02010600030101010101" pitchFamily="2" charset="-122"/>
                <a:ea typeface="宋体" panose="02010600030101010101" pitchFamily="2" charset="-122"/>
              </a:rPr>
              <a:t>与</a:t>
            </a:r>
            <a:r>
              <a:rPr lang="en-US" altLang="zh-CN" sz="2400" dirty="0">
                <a:latin typeface="宋体" panose="02010600030101010101" pitchFamily="2" charset="-122"/>
                <a:ea typeface="宋体" panose="02010600030101010101" pitchFamily="2" charset="-122"/>
              </a:rPr>
              <a:t>i-1 </a:t>
            </a:r>
            <a:r>
              <a:rPr lang="zh-CN" altLang="en-US" sz="2400" dirty="0">
                <a:latin typeface="宋体" panose="02010600030101010101" pitchFamily="2" charset="-122"/>
                <a:ea typeface="宋体" panose="02010600030101010101" pitchFamily="2" charset="-122"/>
              </a:rPr>
              <a:t>配对，产生一双筷子，这样剩下的筷子就是从</a:t>
            </a:r>
            <a:r>
              <a:rPr lang="en-US" altLang="zh-CN" sz="2400" dirty="0">
                <a:latin typeface="宋体" panose="02010600030101010101" pitchFamily="2" charset="-122"/>
                <a:ea typeface="宋体" panose="02010600030101010101" pitchFamily="2" charset="-122"/>
              </a:rPr>
              <a:t>1~i-2</a:t>
            </a:r>
            <a:r>
              <a:rPr lang="zh-CN" altLang="en-US" sz="2400" dirty="0">
                <a:latin typeface="宋体" panose="02010600030101010101" pitchFamily="2" charset="-122"/>
                <a:ea typeface="宋体" panose="02010600030101010101" pitchFamily="2" charset="-122"/>
              </a:rPr>
              <a:t>。</a:t>
            </a:r>
            <a:r>
              <a:rPr lang="zh-CN" altLang="en-US" sz="2400" dirty="0" smtClean="0">
                <a:latin typeface="宋体" panose="02010600030101010101" pitchFamily="2" charset="-122"/>
                <a:ea typeface="宋体" panose="02010600030101010101" pitchFamily="2" charset="-122"/>
              </a:rPr>
              <a:t>该递推式的</a:t>
            </a:r>
            <a:r>
              <a:rPr lang="zh-CN" altLang="en-US" sz="2400" dirty="0">
                <a:latin typeface="宋体" panose="02010600030101010101" pitchFamily="2" charset="-122"/>
                <a:ea typeface="宋体" panose="02010600030101010101" pitchFamily="2" charset="-122"/>
              </a:rPr>
              <a:t>意思就是“前</a:t>
            </a:r>
            <a:r>
              <a:rPr lang="en-US" altLang="zh-CN" sz="2400" dirty="0" err="1">
                <a:latin typeface="宋体" panose="02010600030101010101" pitchFamily="2" charset="-122"/>
                <a:ea typeface="宋体" panose="02010600030101010101" pitchFamily="2" charset="-122"/>
              </a:rPr>
              <a:t>i</a:t>
            </a:r>
            <a:r>
              <a:rPr lang="zh-CN" altLang="en-US" sz="2400" dirty="0">
                <a:latin typeface="宋体" panose="02010600030101010101" pitchFamily="2" charset="-122"/>
                <a:ea typeface="宋体" panose="02010600030101010101" pitchFamily="2" charset="-122"/>
              </a:rPr>
              <a:t>根组成</a:t>
            </a:r>
            <a:r>
              <a:rPr lang="en-US" altLang="zh-CN" sz="2400" dirty="0">
                <a:latin typeface="宋体" panose="02010600030101010101" pitchFamily="2" charset="-122"/>
                <a:ea typeface="宋体" panose="02010600030101010101" pitchFamily="2" charset="-122"/>
              </a:rPr>
              <a:t>j</a:t>
            </a:r>
            <a:r>
              <a:rPr lang="zh-CN" altLang="en-US" sz="2400" dirty="0">
                <a:latin typeface="宋体" panose="02010600030101010101" pitchFamily="2" charset="-122"/>
                <a:ea typeface="宋体" panose="02010600030101010101" pitchFamily="2" charset="-122"/>
              </a:rPr>
              <a:t>双筷子每双长度差的和的最小值 等于 前</a:t>
            </a:r>
            <a:r>
              <a:rPr lang="en-US" altLang="zh-CN" sz="2400" dirty="0">
                <a:latin typeface="宋体" panose="02010600030101010101" pitchFamily="2" charset="-122"/>
                <a:ea typeface="宋体" panose="02010600030101010101" pitchFamily="2" charset="-122"/>
              </a:rPr>
              <a:t>i-2</a:t>
            </a:r>
            <a:r>
              <a:rPr lang="zh-CN" altLang="en-US" sz="2400" dirty="0">
                <a:latin typeface="宋体" panose="02010600030101010101" pitchFamily="2" charset="-122"/>
                <a:ea typeface="宋体" panose="02010600030101010101" pitchFamily="2" charset="-122"/>
              </a:rPr>
              <a:t>根组成</a:t>
            </a:r>
            <a:r>
              <a:rPr lang="en-US" altLang="zh-CN" sz="2400" dirty="0">
                <a:latin typeface="宋体" panose="02010600030101010101" pitchFamily="2" charset="-122"/>
                <a:ea typeface="宋体" panose="02010600030101010101" pitchFamily="2" charset="-122"/>
              </a:rPr>
              <a:t>j-1</a:t>
            </a:r>
            <a:r>
              <a:rPr lang="zh-CN" altLang="en-US" sz="2400" dirty="0">
                <a:latin typeface="宋体" panose="02010600030101010101" pitchFamily="2" charset="-122"/>
                <a:ea typeface="宋体" panose="02010600030101010101" pitchFamily="2" charset="-122"/>
              </a:rPr>
              <a:t>双筷子每双长度差的和的最小值</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最后一双筷子长度差的平方”</a:t>
            </a:r>
            <a:r>
              <a:rPr lang="zh-CN" altLang="en-US" sz="2400" dirty="0" smtClean="0">
                <a:latin typeface="宋体" panose="02010600030101010101" pitchFamily="2" charset="-122"/>
                <a:ea typeface="宋体" panose="02010600030101010101" pitchFamily="2" charset="-122"/>
              </a:rPr>
              <a:t>。</a:t>
            </a:r>
            <a:r>
              <a:rPr lang="en-US" altLang="zh-CN" sz="2400" dirty="0" smtClean="0">
                <a:latin typeface="宋体" panose="02010600030101010101" pitchFamily="2" charset="-122"/>
                <a:ea typeface="宋体" panose="02010600030101010101" pitchFamily="2" charset="-122"/>
              </a:rPr>
              <a:t> </a:t>
            </a:r>
            <a:endParaRPr lang="en-US" altLang="zh-CN" sz="2400" dirty="0">
              <a:latin typeface="宋体" panose="02010600030101010101" pitchFamily="2" charset="-122"/>
              <a:ea typeface="宋体" panose="02010600030101010101" pitchFamily="2" charset="-122"/>
            </a:endParaRPr>
          </a:p>
        </p:txBody>
      </p:sp>
      <p:sp>
        <p:nvSpPr>
          <p:cNvPr id="5" name="文本框 4"/>
          <p:cNvSpPr txBox="1"/>
          <p:nvPr/>
        </p:nvSpPr>
        <p:spPr>
          <a:xfrm>
            <a:off x="492125" y="347345"/>
            <a:ext cx="1107996" cy="646331"/>
          </a:xfrm>
          <a:prstGeom prst="rect">
            <a:avLst/>
          </a:prstGeom>
          <a:noFill/>
        </p:spPr>
        <p:txBody>
          <a:bodyPr wrap="none" rtlCol="0">
            <a:spAutoFit/>
          </a:bodyPr>
          <a:lstStyle/>
          <a:p>
            <a:pPr algn="l"/>
            <a:r>
              <a:rPr lang="zh-CN" altLang="en-US" sz="3600" b="1" dirty="0" smtClean="0">
                <a:solidFill>
                  <a:schemeClr val="accent5">
                    <a:lumMod val="75000"/>
                  </a:schemeClr>
                </a:solidFill>
                <a:latin typeface="+mj-lt"/>
                <a:ea typeface="+mj-ea"/>
                <a:cs typeface="+mj-cs"/>
              </a:rPr>
              <a:t>分析</a:t>
            </a:r>
            <a:endParaRPr lang="zh-CN" altLang="en-US" sz="3600" b="1" dirty="0">
              <a:solidFill>
                <a:schemeClr val="accent5">
                  <a:lumMod val="75000"/>
                </a:schemeClr>
              </a:solidFill>
              <a:latin typeface="+mj-lt"/>
              <a:ea typeface="+mj-ea"/>
              <a:cs typeface="+mj-cs"/>
            </a:endParaRPr>
          </a:p>
        </p:txBody>
      </p:sp>
      <p:sp>
        <p:nvSpPr>
          <p:cNvPr id="3" name="矩形 2"/>
          <p:cNvSpPr/>
          <p:nvPr/>
        </p:nvSpPr>
        <p:spPr>
          <a:xfrm>
            <a:off x="837396" y="1464058"/>
            <a:ext cx="7921593" cy="830997"/>
          </a:xfrm>
          <a:prstGeom prst="rect">
            <a:avLst/>
          </a:prstGeom>
        </p:spPr>
        <p:txBody>
          <a:bodyPr wrap="square">
            <a:spAutoFit/>
          </a:bodyPr>
          <a:lstStyle/>
          <a:p>
            <a:pPr lvl="0"/>
            <a:r>
              <a:rPr lang="en-US" altLang="zh-CN" sz="2400" b="1" dirty="0">
                <a:solidFill>
                  <a:prstClr val="black"/>
                </a:solidFill>
                <a:latin typeface="宋体" panose="02010600030101010101" pitchFamily="2" charset="-122"/>
                <a:ea typeface="宋体" panose="02010600030101010101" pitchFamily="2" charset="-122"/>
              </a:rPr>
              <a:t>f[</a:t>
            </a:r>
            <a:r>
              <a:rPr lang="en-US" altLang="zh-CN" sz="2400" b="1" dirty="0" err="1">
                <a:solidFill>
                  <a:prstClr val="black"/>
                </a:solidFill>
                <a:latin typeface="宋体" panose="02010600030101010101" pitchFamily="2" charset="-122"/>
                <a:ea typeface="宋体" panose="02010600030101010101" pitchFamily="2" charset="-122"/>
              </a:rPr>
              <a:t>i</a:t>
            </a:r>
            <a:r>
              <a:rPr lang="en-US" altLang="zh-CN" sz="2400" b="1" dirty="0">
                <a:solidFill>
                  <a:prstClr val="black"/>
                </a:solidFill>
                <a:latin typeface="宋体" panose="02010600030101010101" pitchFamily="2" charset="-122"/>
                <a:ea typeface="宋体" panose="02010600030101010101" pitchFamily="2" charset="-122"/>
              </a:rPr>
              <a:t>][j]=f[i-2][j-1]+(a[</a:t>
            </a:r>
            <a:r>
              <a:rPr lang="en-US" altLang="zh-CN" sz="2400" b="1" dirty="0" err="1">
                <a:solidFill>
                  <a:prstClr val="black"/>
                </a:solidFill>
                <a:latin typeface="宋体" panose="02010600030101010101" pitchFamily="2" charset="-122"/>
                <a:ea typeface="宋体" panose="02010600030101010101" pitchFamily="2" charset="-122"/>
              </a:rPr>
              <a:t>i</a:t>
            </a:r>
            <a:r>
              <a:rPr lang="en-US" altLang="zh-CN" sz="2400" b="1" dirty="0">
                <a:solidFill>
                  <a:prstClr val="black"/>
                </a:solidFill>
                <a:latin typeface="宋体" panose="02010600030101010101" pitchFamily="2" charset="-122"/>
                <a:ea typeface="宋体" panose="02010600030101010101" pitchFamily="2" charset="-122"/>
              </a:rPr>
              <a:t>]-a[i-1])*(a[</a:t>
            </a:r>
            <a:r>
              <a:rPr lang="en-US" altLang="zh-CN" sz="2400" b="1" dirty="0" err="1">
                <a:solidFill>
                  <a:prstClr val="black"/>
                </a:solidFill>
                <a:latin typeface="宋体" panose="02010600030101010101" pitchFamily="2" charset="-122"/>
                <a:ea typeface="宋体" panose="02010600030101010101" pitchFamily="2" charset="-122"/>
              </a:rPr>
              <a:t>i</a:t>
            </a:r>
            <a:r>
              <a:rPr lang="en-US" altLang="zh-CN" sz="2400" b="1" dirty="0">
                <a:solidFill>
                  <a:prstClr val="black"/>
                </a:solidFill>
                <a:latin typeface="宋体" panose="02010600030101010101" pitchFamily="2" charset="-122"/>
                <a:ea typeface="宋体" panose="02010600030101010101" pitchFamily="2" charset="-122"/>
              </a:rPr>
              <a:t>]-a[i-1</a:t>
            </a:r>
            <a:r>
              <a:rPr lang="en-US" altLang="zh-CN" sz="2400" b="1" dirty="0" smtClean="0">
                <a:solidFill>
                  <a:prstClr val="black"/>
                </a:solidFill>
                <a:latin typeface="宋体" panose="02010600030101010101" pitchFamily="2" charset="-122"/>
                <a:ea typeface="宋体" panose="02010600030101010101" pitchFamily="2" charset="-122"/>
              </a:rPr>
              <a:t>]),</a:t>
            </a:r>
            <a:endParaRPr lang="en-US" altLang="zh-CN" sz="2400" b="1" dirty="0" smtClean="0">
              <a:solidFill>
                <a:prstClr val="black"/>
              </a:solidFill>
              <a:latin typeface="宋体" panose="02010600030101010101" pitchFamily="2" charset="-122"/>
              <a:ea typeface="宋体" panose="02010600030101010101" pitchFamily="2" charset="-122"/>
            </a:endParaRPr>
          </a:p>
          <a:p>
            <a:pPr lvl="0"/>
            <a:r>
              <a:rPr lang="zh-CN" altLang="en-US" sz="2400" b="1" dirty="0" smtClean="0">
                <a:solidFill>
                  <a:prstClr val="black"/>
                </a:solidFill>
                <a:latin typeface="宋体" panose="02010600030101010101" pitchFamily="2" charset="-122"/>
                <a:ea typeface="宋体" panose="02010600030101010101" pitchFamily="2" charset="-122"/>
              </a:rPr>
              <a:t>否则：</a:t>
            </a:r>
            <a:r>
              <a:rPr lang="en-US" altLang="zh-CN" sz="2400" b="1" dirty="0" smtClean="0">
                <a:solidFill>
                  <a:prstClr val="black"/>
                </a:solidFill>
                <a:latin typeface="宋体" panose="02010600030101010101" pitchFamily="2" charset="-122"/>
                <a:ea typeface="宋体" panose="02010600030101010101" pitchFamily="2" charset="-122"/>
              </a:rPr>
              <a:t>f[</a:t>
            </a:r>
            <a:r>
              <a:rPr lang="en-US" altLang="zh-CN" sz="2400" b="1" dirty="0" err="1" smtClean="0">
                <a:solidFill>
                  <a:prstClr val="black"/>
                </a:solidFill>
                <a:latin typeface="宋体" panose="02010600030101010101" pitchFamily="2" charset="-122"/>
                <a:ea typeface="宋体" panose="02010600030101010101" pitchFamily="2" charset="-122"/>
              </a:rPr>
              <a:t>i</a:t>
            </a:r>
            <a:r>
              <a:rPr lang="en-US" altLang="zh-CN" sz="2400" b="1" dirty="0">
                <a:solidFill>
                  <a:prstClr val="black"/>
                </a:solidFill>
                <a:latin typeface="宋体" panose="02010600030101010101" pitchFamily="2" charset="-122"/>
                <a:ea typeface="宋体" panose="02010600030101010101" pitchFamily="2" charset="-122"/>
              </a:rPr>
              <a:t>][j]=f[i-1][j] </a:t>
            </a:r>
            <a:r>
              <a:rPr lang="zh-CN" altLang="en-US" sz="2400" dirty="0">
                <a:solidFill>
                  <a:prstClr val="black"/>
                </a:solidFill>
                <a:latin typeface="宋体" panose="02010600030101010101" pitchFamily="2" charset="-122"/>
                <a:ea typeface="宋体" panose="02010600030101010101" pitchFamily="2" charset="-122"/>
              </a:rPr>
              <a:t>。</a:t>
            </a:r>
            <a:endParaRPr lang="en-US" altLang="zh-CN" sz="2400" dirty="0">
              <a:solidFill>
                <a:prstClr val="black"/>
              </a:solidFill>
              <a:latin typeface="宋体" panose="02010600030101010101" pitchFamily="2" charset="-122"/>
              <a:ea typeface="宋体" panose="02010600030101010101" pitchFamily="2" charset="-122"/>
            </a:endParaRPr>
          </a:p>
        </p:txBody>
      </p:sp>
      <p:sp>
        <p:nvSpPr>
          <p:cNvPr id="4" name="矩形 3"/>
          <p:cNvSpPr/>
          <p:nvPr/>
        </p:nvSpPr>
        <p:spPr>
          <a:xfrm>
            <a:off x="837396" y="4873137"/>
            <a:ext cx="7988970" cy="1200329"/>
          </a:xfrm>
          <a:prstGeom prst="rect">
            <a:avLst/>
          </a:prstGeom>
        </p:spPr>
        <p:txBody>
          <a:bodyPr wrap="square">
            <a:spAutoFit/>
          </a:bodyPr>
          <a:lstStyle/>
          <a:p>
            <a:r>
              <a:rPr lang="zh-CN" altLang="en-US" sz="2400" b="1" dirty="0" smtClean="0">
                <a:solidFill>
                  <a:srgbClr val="FF0000"/>
                </a:solidFill>
                <a:latin typeface="宋体" panose="02010600030101010101" pitchFamily="2" charset="-122"/>
                <a:ea typeface="宋体" panose="02010600030101010101" pitchFamily="2" charset="-122"/>
              </a:rPr>
              <a:t>递</a:t>
            </a:r>
            <a:r>
              <a:rPr lang="zh-CN" altLang="en-US" sz="2400" b="1" dirty="0">
                <a:solidFill>
                  <a:srgbClr val="FF0000"/>
                </a:solidFill>
                <a:latin typeface="宋体" panose="02010600030101010101" pitchFamily="2" charset="-122"/>
                <a:ea typeface="宋体" panose="02010600030101010101" pitchFamily="2" charset="-122"/>
              </a:rPr>
              <a:t>推</a:t>
            </a:r>
            <a:r>
              <a:rPr lang="zh-CN" altLang="en-US" sz="2400" b="1" dirty="0" smtClean="0">
                <a:solidFill>
                  <a:srgbClr val="FF0000"/>
                </a:solidFill>
                <a:latin typeface="宋体" panose="02010600030101010101" pitchFamily="2" charset="-122"/>
                <a:ea typeface="宋体" panose="02010600030101010101" pitchFamily="2" charset="-122"/>
              </a:rPr>
              <a:t>表达式：</a:t>
            </a:r>
            <a:endParaRPr lang="en-US" altLang="zh-CN" sz="2400" b="1" dirty="0" smtClean="0">
              <a:solidFill>
                <a:srgbClr val="FF0000"/>
              </a:solidFill>
              <a:latin typeface="宋体" panose="02010600030101010101" pitchFamily="2" charset="-122"/>
              <a:ea typeface="宋体" panose="02010600030101010101" pitchFamily="2" charset="-122"/>
            </a:endParaRPr>
          </a:p>
          <a:p>
            <a:r>
              <a:rPr lang="zh-CN" altLang="en-US" sz="2400" b="1" dirty="0" smtClean="0">
                <a:solidFill>
                  <a:srgbClr val="FF0000"/>
                </a:solidFill>
                <a:latin typeface="宋体" panose="02010600030101010101" pitchFamily="2" charset="-122"/>
                <a:ea typeface="宋体" panose="02010600030101010101" pitchFamily="2" charset="-122"/>
              </a:rPr>
              <a:t>  </a:t>
            </a:r>
            <a:r>
              <a:rPr lang="en-US" altLang="zh-CN" sz="2400" b="1" dirty="0">
                <a:solidFill>
                  <a:srgbClr val="FF0000"/>
                </a:solidFill>
                <a:latin typeface="宋体" panose="02010600030101010101" pitchFamily="2" charset="-122"/>
                <a:ea typeface="宋体" panose="02010600030101010101" pitchFamily="2" charset="-122"/>
              </a:rPr>
              <a:t>f[</a:t>
            </a:r>
            <a:r>
              <a:rPr lang="en-US" altLang="zh-CN" sz="2400" b="1" dirty="0" err="1">
                <a:solidFill>
                  <a:srgbClr val="FF0000"/>
                </a:solidFill>
                <a:latin typeface="宋体" panose="02010600030101010101" pitchFamily="2" charset="-122"/>
                <a:ea typeface="宋体" panose="02010600030101010101" pitchFamily="2" charset="-122"/>
              </a:rPr>
              <a:t>i</a:t>
            </a:r>
            <a:r>
              <a:rPr lang="en-US" altLang="zh-CN" sz="2400" b="1" dirty="0">
                <a:solidFill>
                  <a:srgbClr val="FF0000"/>
                </a:solidFill>
                <a:latin typeface="宋体" panose="02010600030101010101" pitchFamily="2" charset="-122"/>
                <a:ea typeface="宋体" panose="02010600030101010101" pitchFamily="2" charset="-122"/>
              </a:rPr>
              <a:t>][j]=min(f[i-1][j</a:t>
            </a:r>
            <a:r>
              <a:rPr lang="en-US" altLang="zh-CN" sz="2400" b="1" dirty="0" smtClean="0">
                <a:solidFill>
                  <a:srgbClr val="FF0000"/>
                </a:solidFill>
                <a:latin typeface="宋体" panose="02010600030101010101" pitchFamily="2" charset="-122"/>
                <a:ea typeface="宋体" panose="02010600030101010101" pitchFamily="2" charset="-122"/>
              </a:rPr>
              <a:t>],</a:t>
            </a:r>
            <a:endParaRPr lang="en-US" altLang="zh-CN" sz="2400" b="1" dirty="0" smtClean="0">
              <a:solidFill>
                <a:srgbClr val="FF0000"/>
              </a:solidFill>
              <a:latin typeface="宋体" panose="02010600030101010101" pitchFamily="2" charset="-122"/>
              <a:ea typeface="宋体" panose="02010600030101010101" pitchFamily="2" charset="-122"/>
            </a:endParaRPr>
          </a:p>
          <a:p>
            <a:r>
              <a:rPr lang="en-US" altLang="zh-CN" sz="2400" b="1" dirty="0">
                <a:solidFill>
                  <a:srgbClr val="FF0000"/>
                </a:solidFill>
                <a:latin typeface="宋体" panose="02010600030101010101" pitchFamily="2" charset="-122"/>
                <a:ea typeface="宋体" panose="02010600030101010101" pitchFamily="2" charset="-122"/>
              </a:rPr>
              <a:t> </a:t>
            </a:r>
            <a:r>
              <a:rPr lang="en-US" altLang="zh-CN" sz="2400" b="1" dirty="0" smtClean="0">
                <a:solidFill>
                  <a:srgbClr val="FF0000"/>
                </a:solidFill>
                <a:latin typeface="宋体" panose="02010600030101010101" pitchFamily="2" charset="-122"/>
                <a:ea typeface="宋体" panose="02010600030101010101" pitchFamily="2" charset="-122"/>
              </a:rPr>
              <a:t>         f[i-2</a:t>
            </a:r>
            <a:r>
              <a:rPr lang="en-US" altLang="zh-CN" sz="2400" b="1" dirty="0">
                <a:solidFill>
                  <a:srgbClr val="FF0000"/>
                </a:solidFill>
                <a:latin typeface="宋体" panose="02010600030101010101" pitchFamily="2" charset="-122"/>
                <a:ea typeface="宋体" panose="02010600030101010101" pitchFamily="2" charset="-122"/>
              </a:rPr>
              <a:t>][j-1]+(a[</a:t>
            </a:r>
            <a:r>
              <a:rPr lang="en-US" altLang="zh-CN" sz="2400" b="1" dirty="0" err="1">
                <a:solidFill>
                  <a:srgbClr val="FF0000"/>
                </a:solidFill>
                <a:latin typeface="宋体" panose="02010600030101010101" pitchFamily="2" charset="-122"/>
                <a:ea typeface="宋体" panose="02010600030101010101" pitchFamily="2" charset="-122"/>
              </a:rPr>
              <a:t>i</a:t>
            </a:r>
            <a:r>
              <a:rPr lang="en-US" altLang="zh-CN" sz="2400" b="1" dirty="0">
                <a:solidFill>
                  <a:srgbClr val="FF0000"/>
                </a:solidFill>
                <a:latin typeface="宋体" panose="02010600030101010101" pitchFamily="2" charset="-122"/>
                <a:ea typeface="宋体" panose="02010600030101010101" pitchFamily="2" charset="-122"/>
              </a:rPr>
              <a:t>]-a[i-1])*(a[</a:t>
            </a:r>
            <a:r>
              <a:rPr lang="en-US" altLang="zh-CN" sz="2400" b="1" dirty="0" err="1">
                <a:solidFill>
                  <a:srgbClr val="FF0000"/>
                </a:solidFill>
                <a:latin typeface="宋体" panose="02010600030101010101" pitchFamily="2" charset="-122"/>
                <a:ea typeface="宋体" panose="02010600030101010101" pitchFamily="2" charset="-122"/>
              </a:rPr>
              <a:t>i</a:t>
            </a:r>
            <a:r>
              <a:rPr lang="en-US" altLang="zh-CN" sz="2400" b="1" dirty="0">
                <a:solidFill>
                  <a:srgbClr val="FF0000"/>
                </a:solidFill>
                <a:latin typeface="宋体" panose="02010600030101010101" pitchFamily="2" charset="-122"/>
                <a:ea typeface="宋体" panose="02010600030101010101" pitchFamily="2" charset="-122"/>
              </a:rPr>
              <a:t>]-a[i-1]));</a:t>
            </a:r>
            <a:endParaRPr lang="en-US" altLang="zh-CN" sz="2400" b="1" dirty="0">
              <a:solidFill>
                <a:srgbClr val="FF0000"/>
              </a:solidFill>
              <a:latin typeface="宋体" panose="02010600030101010101" pitchFamily="2" charset="-122"/>
              <a:ea typeface="宋体" panose="0201060003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47015" y="-405130"/>
            <a:ext cx="8898255" cy="69227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7596" y="129270"/>
            <a:ext cx="4535216" cy="646331"/>
          </a:xfrm>
          <a:prstGeom prst="rect">
            <a:avLst/>
          </a:prstGeom>
          <a:noFill/>
        </p:spPr>
        <p:txBody>
          <a:bodyPr wrap="none" rtlCol="0">
            <a:spAutoFit/>
          </a:bodyPr>
          <a:lstStyle/>
          <a:p>
            <a:r>
              <a:rPr lang="zh-CN" altLang="en-US" sz="3600" b="1" dirty="0" smtClean="0">
                <a:solidFill>
                  <a:schemeClr val="accent4"/>
                </a:solidFill>
              </a:rPr>
              <a:t>今天的课程结束啦</a:t>
            </a:r>
            <a:r>
              <a:rPr lang="en-US" altLang="zh-CN" sz="3600" b="1" dirty="0" smtClean="0">
                <a:solidFill>
                  <a:schemeClr val="accent4"/>
                </a:solidFill>
              </a:rPr>
              <a:t>……</a:t>
            </a:r>
            <a:endParaRPr lang="zh-CN" altLang="en-US" sz="3600" b="1" dirty="0">
              <a:solidFill>
                <a:schemeClr val="accent4"/>
              </a:solidFill>
            </a:endParaRPr>
          </a:p>
        </p:txBody>
      </p:sp>
      <p:sp>
        <p:nvSpPr>
          <p:cNvPr id="5" name="TextBox 4"/>
          <p:cNvSpPr txBox="1"/>
          <p:nvPr/>
        </p:nvSpPr>
        <p:spPr>
          <a:xfrm>
            <a:off x="4755605" y="2624867"/>
            <a:ext cx="3262999" cy="1323439"/>
          </a:xfrm>
          <a:prstGeom prst="rect">
            <a:avLst/>
          </a:prstGeom>
          <a:noFill/>
        </p:spPr>
        <p:txBody>
          <a:bodyPr wrap="none" rtlCol="0">
            <a:spAutoFit/>
          </a:bodyPr>
          <a:lstStyle/>
          <a:p>
            <a:r>
              <a:rPr lang="zh-CN" altLang="en-US" sz="4000" b="1" dirty="0" smtClean="0">
                <a:solidFill>
                  <a:srgbClr val="0033CC"/>
                </a:solidFill>
              </a:rPr>
              <a:t>下课了</a:t>
            </a:r>
            <a:r>
              <a:rPr lang="en-US" altLang="zh-CN" sz="4000" b="1" dirty="0" smtClean="0">
                <a:solidFill>
                  <a:srgbClr val="0033CC"/>
                </a:solidFill>
              </a:rPr>
              <a:t>…</a:t>
            </a:r>
            <a:endParaRPr lang="en-US" altLang="zh-CN" sz="4000" b="1" dirty="0" smtClean="0">
              <a:solidFill>
                <a:srgbClr val="0033CC"/>
              </a:solidFill>
            </a:endParaRPr>
          </a:p>
          <a:p>
            <a:r>
              <a:rPr lang="zh-CN" altLang="en-US" sz="4000" b="1" dirty="0" smtClean="0">
                <a:solidFill>
                  <a:srgbClr val="0033CC"/>
                </a:solidFill>
              </a:rPr>
              <a:t>同学们</a:t>
            </a:r>
            <a:r>
              <a:rPr lang="zh-CN" altLang="en-US" sz="4000" b="1" dirty="0" smtClean="0">
                <a:solidFill>
                  <a:srgbClr val="FF0000"/>
                </a:solidFill>
              </a:rPr>
              <a:t>再见</a:t>
            </a:r>
            <a:r>
              <a:rPr lang="zh-CN" altLang="en-US" sz="4000" dirty="0" smtClean="0"/>
              <a:t>！</a:t>
            </a:r>
            <a:endParaRPr lang="zh-CN" altLang="en-US" sz="4000" dirty="0"/>
          </a:p>
        </p:txBody>
      </p:sp>
      <p:pic>
        <p:nvPicPr>
          <p:cNvPr id="9" name="图片 8"/>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495935" y="1480185"/>
            <a:ext cx="3582035" cy="4712335"/>
          </a:xfrm>
          <a:prstGeom prst="rect">
            <a:avLst/>
          </a:prstGeom>
        </p:spPr>
      </p:pic>
      <p:sp>
        <p:nvSpPr>
          <p:cNvPr id="4" name="页脚占位符 3"/>
          <p:cNvSpPr>
            <a:spLocks noGrp="1"/>
          </p:cNvSpPr>
          <p:nvPr>
            <p:ph type="ftr" sz="quarter" idx="11"/>
          </p:nvPr>
        </p:nvSpPr>
        <p:spPr/>
        <p:txBody>
          <a:bodyPr/>
          <a:lstStyle/>
          <a:p>
            <a:r>
              <a:rPr lang="zh-CN" altLang="en-US" smtClean="0"/>
              <a:t>浙江财经大学信智学院 陈琰宏</a:t>
            </a:r>
            <a:endParaRPr lang="zh-CN" altLang="en-US" dirty="0" smtClean="0"/>
          </a:p>
        </p:txBody>
      </p:sp>
      <p:sp>
        <p:nvSpPr>
          <p:cNvPr id="2" name="灯片编号占位符 1"/>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999"/>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body" idx="1"/>
          </p:nvPr>
        </p:nvSpPr>
        <p:spPr>
          <a:xfrm>
            <a:off x="460770" y="1316204"/>
            <a:ext cx="7191314" cy="2379897"/>
          </a:xfrm>
        </p:spPr>
        <p:txBody>
          <a:bodyPr>
            <a:normAutofit/>
          </a:bodyPr>
          <a:lstStyle/>
          <a:p>
            <a:pPr>
              <a:buFontTx/>
              <a:buNone/>
            </a:pPr>
            <a:r>
              <a:rPr lang="zh-CN" altLang="en-US" sz="2400" dirty="0">
                <a:latin typeface="宋体" panose="02010600030101010101" pitchFamily="2" charset="-122"/>
              </a:rPr>
              <a:t>　　　    ①a5=10;</a:t>
            </a:r>
            <a:endParaRPr lang="zh-CN" altLang="en-US" sz="2400" dirty="0">
              <a:latin typeface="宋体" panose="02010600030101010101" pitchFamily="2" charset="-122"/>
            </a:endParaRPr>
          </a:p>
          <a:p>
            <a:pPr>
              <a:buFontTx/>
              <a:buNone/>
            </a:pPr>
            <a:r>
              <a:rPr lang="zh-CN" altLang="en-US" sz="2400" dirty="0">
                <a:latin typeface="宋体" panose="02010600030101010101" pitchFamily="2" charset="-122"/>
              </a:rPr>
              <a:t>　　　    ②a4=a5+2=12;</a:t>
            </a:r>
            <a:endParaRPr lang="zh-CN" altLang="en-US" sz="2400" dirty="0">
              <a:latin typeface="宋体" panose="02010600030101010101" pitchFamily="2" charset="-122"/>
            </a:endParaRPr>
          </a:p>
          <a:p>
            <a:pPr>
              <a:buFontTx/>
              <a:buNone/>
            </a:pPr>
            <a:r>
              <a:rPr lang="zh-CN" altLang="en-US" sz="2400" dirty="0">
                <a:latin typeface="宋体" panose="02010600030101010101" pitchFamily="2" charset="-122"/>
              </a:rPr>
              <a:t>　　　    ③a3=a4+2=14;</a:t>
            </a:r>
            <a:endParaRPr lang="zh-CN" altLang="en-US" sz="2400" dirty="0">
              <a:latin typeface="宋体" panose="02010600030101010101" pitchFamily="2" charset="-122"/>
            </a:endParaRPr>
          </a:p>
          <a:p>
            <a:pPr>
              <a:buFontTx/>
              <a:buNone/>
            </a:pPr>
            <a:r>
              <a:rPr lang="zh-CN" altLang="en-US" sz="2400" dirty="0">
                <a:latin typeface="宋体" panose="02010600030101010101" pitchFamily="2" charset="-122"/>
              </a:rPr>
              <a:t>　　　    ④a2=a3+2=16;</a:t>
            </a:r>
            <a:endParaRPr lang="zh-CN" altLang="en-US" sz="2400" dirty="0">
              <a:latin typeface="宋体" panose="02010600030101010101" pitchFamily="2" charset="-122"/>
            </a:endParaRPr>
          </a:p>
          <a:p>
            <a:pPr>
              <a:buFontTx/>
              <a:buNone/>
            </a:pPr>
            <a:r>
              <a:rPr lang="zh-CN" altLang="en-US" sz="2400" dirty="0">
                <a:latin typeface="宋体" panose="02010600030101010101" pitchFamily="2" charset="-122"/>
              </a:rPr>
              <a:t>　　　    ⑤a1=a2+2=18</a:t>
            </a:r>
            <a:r>
              <a:rPr lang="zh-CN" altLang="en-US" sz="2400" dirty="0" smtClean="0">
                <a:latin typeface="宋体" panose="02010600030101010101" pitchFamily="2" charset="-122"/>
              </a:rPr>
              <a:t>;</a:t>
            </a:r>
            <a:endParaRPr lang="zh-CN" altLang="en-US" sz="2400" dirty="0">
              <a:latin typeface="宋体" panose="02010600030101010101" pitchFamily="2" charset="-122"/>
            </a:endParaRPr>
          </a:p>
        </p:txBody>
      </p:sp>
      <p:pic>
        <p:nvPicPr>
          <p:cNvPr id="3" name="Picture 4"/>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a:xfrm>
            <a:off x="722530" y="4874522"/>
            <a:ext cx="7016181" cy="678696"/>
          </a:xfrm>
          <a:prstGeom prst="rect">
            <a:avLst/>
          </a:prstGeom>
          <a:noFill/>
        </p:spPr>
      </p:pic>
      <p:sp>
        <p:nvSpPr>
          <p:cNvPr id="5" name="标题 1"/>
          <p:cNvSpPr>
            <a:spLocks noGrp="1"/>
          </p:cNvSpPr>
          <p:nvPr>
            <p:ph type="title"/>
          </p:nvPr>
        </p:nvSpPr>
        <p:spPr>
          <a:xfrm>
            <a:off x="492760" y="410845"/>
            <a:ext cx="4662170" cy="642620"/>
          </a:xfrm>
        </p:spPr>
        <p:txBody>
          <a:bodyPr>
            <a:noAutofit/>
          </a:bodyPr>
          <a:lstStyle/>
          <a:p>
            <a:r>
              <a:rPr lang="en-US" altLang="zh-CN" sz="3600" dirty="0" smtClean="0">
                <a:solidFill>
                  <a:schemeClr val="accent5">
                    <a:lumMod val="75000"/>
                  </a:schemeClr>
                </a:solidFill>
              </a:rPr>
              <a:t>1.1 </a:t>
            </a:r>
            <a:r>
              <a:rPr lang="zh-CN" altLang="en-US" sz="3600" dirty="0" smtClean="0">
                <a:solidFill>
                  <a:schemeClr val="accent5">
                    <a:lumMod val="75000"/>
                  </a:schemeClr>
                </a:solidFill>
              </a:rPr>
              <a:t>引例</a:t>
            </a:r>
            <a:r>
              <a:rPr lang="en-US" altLang="zh-CN" sz="3600" dirty="0" smtClean="0">
                <a:solidFill>
                  <a:schemeClr val="accent5">
                    <a:lumMod val="75000"/>
                  </a:schemeClr>
                </a:solidFill>
              </a:rPr>
              <a:t>1</a:t>
            </a:r>
            <a:endParaRPr lang="en-US" altLang="zh-CN" sz="3600" dirty="0" smtClean="0">
              <a:solidFill>
                <a:schemeClr val="accent5">
                  <a:lumMod val="75000"/>
                </a:schemeClr>
              </a:solidFill>
            </a:endParaRPr>
          </a:p>
        </p:txBody>
      </p:sp>
      <p:sp>
        <p:nvSpPr>
          <p:cNvPr id="2" name="矩形 1"/>
          <p:cNvSpPr/>
          <p:nvPr/>
        </p:nvSpPr>
        <p:spPr>
          <a:xfrm>
            <a:off x="722530" y="4158734"/>
            <a:ext cx="4544834" cy="400110"/>
          </a:xfrm>
          <a:prstGeom prst="rect">
            <a:avLst/>
          </a:prstGeom>
        </p:spPr>
        <p:txBody>
          <a:bodyPr wrap="none">
            <a:spAutoFit/>
          </a:bodyPr>
          <a:lstStyle/>
          <a:p>
            <a:pPr>
              <a:buFontTx/>
              <a:buNone/>
            </a:pPr>
            <a:r>
              <a:rPr lang="zh-CN" altLang="en-US" sz="2000" dirty="0">
                <a:latin typeface="宋体" panose="02010600030101010101" pitchFamily="2" charset="-122"/>
                <a:ea typeface="宋体" panose="02010600030101010101" pitchFamily="2" charset="-122"/>
              </a:rPr>
              <a:t>本程序的递推运算可用如下图示描述：</a:t>
            </a:r>
            <a:endParaRPr lang="zh-CN" altLang="en-US" sz="2000" dirty="0">
              <a:latin typeface="宋体" panose="02010600030101010101" pitchFamily="2" charset="-122"/>
              <a:ea typeface="宋体" panose="02010600030101010101" pitchFamily="2" charset="-122"/>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body" idx="1"/>
          </p:nvPr>
        </p:nvSpPr>
        <p:spPr>
          <a:xfrm>
            <a:off x="528147" y="1345080"/>
            <a:ext cx="7886700" cy="4351338"/>
          </a:xfrm>
        </p:spPr>
        <p:txBody>
          <a:bodyPr>
            <a:normAutofit fontScale="92500" lnSpcReduction="10000"/>
          </a:bodyPr>
          <a:lstStyle/>
          <a:p>
            <a:pPr marL="0" indent="0">
              <a:buSzPct val="100000"/>
              <a:buNone/>
            </a:pPr>
            <a:r>
              <a:rPr lang="zh-CN" altLang="en-US" sz="2400" dirty="0"/>
              <a:t>程序如下：</a:t>
            </a:r>
            <a:endParaRPr lang="zh-CN" altLang="en-US" sz="2400" dirty="0"/>
          </a:p>
          <a:p>
            <a:pPr marL="0" indent="0">
              <a:buSzPct val="100000"/>
              <a:buNone/>
            </a:pPr>
            <a:r>
              <a:rPr lang="zh-CN" altLang="en-US" sz="2400" dirty="0">
                <a:cs typeface="Arial" panose="020B0604020202020204" pitchFamily="34" charset="0"/>
              </a:rPr>
              <a:t>　　　#include&lt;iostream&gt;</a:t>
            </a:r>
            <a:endParaRPr lang="zh-CN" altLang="en-US" sz="2400" dirty="0">
              <a:cs typeface="Arial" panose="020B0604020202020204" pitchFamily="34" charset="0"/>
            </a:endParaRPr>
          </a:p>
          <a:p>
            <a:pPr marL="0" indent="0">
              <a:buSzPct val="100000"/>
              <a:buNone/>
            </a:pPr>
            <a:r>
              <a:rPr lang="zh-CN" altLang="en-US" sz="2400" dirty="0">
                <a:cs typeface="Arial" panose="020B0604020202020204" pitchFamily="34" charset="0"/>
              </a:rPr>
              <a:t>　　　using namespace std;</a:t>
            </a:r>
            <a:endParaRPr lang="zh-CN" altLang="en-US" sz="2400" dirty="0">
              <a:cs typeface="Arial" panose="020B0604020202020204" pitchFamily="34" charset="0"/>
            </a:endParaRPr>
          </a:p>
          <a:p>
            <a:pPr marL="0" indent="0">
              <a:buSzPct val="100000"/>
              <a:buNone/>
            </a:pPr>
            <a:r>
              <a:rPr lang="zh-CN" altLang="en-US" sz="2400" dirty="0">
                <a:cs typeface="Arial" panose="020B0604020202020204" pitchFamily="34" charset="0"/>
              </a:rPr>
              <a:t>　　　int main()</a:t>
            </a:r>
            <a:endParaRPr lang="zh-CN" altLang="en-US" sz="2400" dirty="0">
              <a:cs typeface="Arial" panose="020B0604020202020204" pitchFamily="34" charset="0"/>
            </a:endParaRPr>
          </a:p>
          <a:p>
            <a:pPr marL="0" indent="0">
              <a:buSzPct val="100000"/>
              <a:buNone/>
            </a:pPr>
            <a:r>
              <a:rPr lang="zh-CN" altLang="en-US" sz="2400" dirty="0">
                <a:cs typeface="Arial" panose="020B0604020202020204" pitchFamily="34" charset="0"/>
              </a:rPr>
              <a:t>　　　{</a:t>
            </a:r>
            <a:endParaRPr lang="zh-CN" altLang="en-US" sz="2400" dirty="0">
              <a:cs typeface="Arial" panose="020B0604020202020204" pitchFamily="34" charset="0"/>
            </a:endParaRPr>
          </a:p>
          <a:p>
            <a:pPr marL="0" indent="0">
              <a:buSzPct val="100000"/>
              <a:buNone/>
            </a:pPr>
            <a:r>
              <a:rPr lang="zh-CN" altLang="en-US" sz="2400" dirty="0">
                <a:cs typeface="Arial" panose="020B0604020202020204" pitchFamily="34" charset="0"/>
              </a:rPr>
              <a:t>　　　    int a=10;     //以第五位同学的棵数为递推的起始值</a:t>
            </a:r>
            <a:endParaRPr lang="zh-CN" altLang="en-US" sz="2400" dirty="0">
              <a:cs typeface="Arial" panose="020B0604020202020204" pitchFamily="34" charset="0"/>
            </a:endParaRPr>
          </a:p>
          <a:p>
            <a:pPr marL="0" indent="0">
              <a:buSzPct val="100000"/>
              <a:buNone/>
            </a:pPr>
            <a:r>
              <a:rPr lang="zh-CN" altLang="en-US" sz="2400" dirty="0">
                <a:cs typeface="Arial" panose="020B0604020202020204" pitchFamily="34" charset="0"/>
              </a:rPr>
              <a:t>　　　    for (int i=4; i&gt;=1; </a:t>
            </a:r>
            <a:r>
              <a:rPr lang="zh-CN" altLang="en-US" sz="2400" dirty="0" smtClean="0">
                <a:cs typeface="Arial" panose="020B0604020202020204" pitchFamily="34" charset="0"/>
              </a:rPr>
              <a:t>i</a:t>
            </a:r>
            <a:r>
              <a:rPr lang="en-US" altLang="zh-CN" sz="2400" dirty="0" smtClean="0">
                <a:cs typeface="Arial" panose="020B0604020202020204" pitchFamily="34" charset="0"/>
              </a:rPr>
              <a:t>--</a:t>
            </a:r>
            <a:r>
              <a:rPr lang="zh-CN" altLang="en-US" sz="2400" dirty="0" smtClean="0">
                <a:cs typeface="Arial" panose="020B0604020202020204" pitchFamily="34" charset="0"/>
              </a:rPr>
              <a:t>) </a:t>
            </a:r>
            <a:r>
              <a:rPr lang="zh-CN" altLang="en-US" sz="2400" dirty="0">
                <a:cs typeface="Arial" panose="020B0604020202020204" pitchFamily="34" charset="0"/>
              </a:rPr>
              <a:t>//还有4人，递推计算4次</a:t>
            </a:r>
            <a:endParaRPr lang="zh-CN" altLang="en-US" sz="2400" dirty="0">
              <a:cs typeface="Arial" panose="020B0604020202020204" pitchFamily="34" charset="0"/>
            </a:endParaRPr>
          </a:p>
          <a:p>
            <a:pPr marL="0" indent="0">
              <a:buSzPct val="100000"/>
              <a:buNone/>
            </a:pPr>
            <a:r>
              <a:rPr lang="zh-CN" altLang="en-US" sz="2400" dirty="0">
                <a:cs typeface="Arial" panose="020B0604020202020204" pitchFamily="34" charset="0"/>
              </a:rPr>
              <a:t>　　　</a:t>
            </a:r>
            <a:r>
              <a:rPr lang="zh-CN" altLang="en-US" sz="2400" dirty="0"/>
              <a:t>    </a:t>
            </a:r>
            <a:r>
              <a:rPr lang="zh-CN" altLang="en-US" sz="2400" dirty="0">
                <a:cs typeface="Arial" panose="020B0604020202020204" pitchFamily="34" charset="0"/>
              </a:rPr>
              <a:t>a+=2;</a:t>
            </a:r>
            <a:r>
              <a:rPr lang="zh-CN" altLang="en-US" sz="2400" dirty="0"/>
              <a:t>                   </a:t>
            </a:r>
            <a:r>
              <a:rPr lang="zh-CN" altLang="en-US" sz="2400" dirty="0">
                <a:cs typeface="Arial" panose="020B0604020202020204" pitchFamily="34" charset="0"/>
              </a:rPr>
              <a:t>//递推运算规律</a:t>
            </a:r>
            <a:endParaRPr lang="zh-CN" altLang="en-US" sz="2400" dirty="0">
              <a:cs typeface="Arial" panose="020B0604020202020204" pitchFamily="34" charset="0"/>
            </a:endParaRPr>
          </a:p>
          <a:p>
            <a:pPr marL="0" indent="0">
              <a:buSzPct val="100000"/>
              <a:buNone/>
            </a:pPr>
            <a:r>
              <a:rPr lang="zh-CN" altLang="en-US" sz="2400" dirty="0">
                <a:cs typeface="Arial" panose="020B0604020202020204" pitchFamily="34" charset="0"/>
              </a:rPr>
              <a:t>　　　    cout&lt;&lt;" The Num is "&lt;&lt;a&lt;&lt;endl;</a:t>
            </a:r>
            <a:endParaRPr lang="zh-CN" altLang="en-US" sz="2400" dirty="0">
              <a:cs typeface="Arial" panose="020B0604020202020204" pitchFamily="34" charset="0"/>
            </a:endParaRPr>
          </a:p>
          <a:p>
            <a:pPr marL="0" indent="0">
              <a:buSzPct val="100000"/>
              <a:buNone/>
            </a:pPr>
            <a:r>
              <a:rPr lang="zh-CN" altLang="en-US" sz="2400" dirty="0">
                <a:cs typeface="Arial" panose="020B0604020202020204" pitchFamily="34" charset="0"/>
              </a:rPr>
              <a:t>　　　    return 0;</a:t>
            </a:r>
            <a:endParaRPr lang="zh-CN" altLang="en-US" sz="2400" dirty="0">
              <a:cs typeface="Arial" panose="020B0604020202020204" pitchFamily="34" charset="0"/>
            </a:endParaRPr>
          </a:p>
          <a:p>
            <a:pPr marL="0" indent="0">
              <a:buSzPct val="100000"/>
              <a:buNone/>
            </a:pPr>
            <a:r>
              <a:rPr lang="zh-CN" altLang="en-US" sz="2400" dirty="0">
                <a:cs typeface="Arial" panose="020B0604020202020204" pitchFamily="34" charset="0"/>
              </a:rPr>
              <a:t>　　　}      </a:t>
            </a:r>
            <a:endParaRPr lang="zh-CN" altLang="en-US" sz="2400" dirty="0">
              <a:cs typeface="Arial" panose="020B0604020202020204" pitchFamily="34" charset="0"/>
            </a:endParaRPr>
          </a:p>
        </p:txBody>
      </p:sp>
      <p:sp>
        <p:nvSpPr>
          <p:cNvPr id="3" name="标题 1"/>
          <p:cNvSpPr>
            <a:spLocks noGrp="1"/>
          </p:cNvSpPr>
          <p:nvPr>
            <p:ph type="title"/>
          </p:nvPr>
        </p:nvSpPr>
        <p:spPr>
          <a:xfrm>
            <a:off x="492760" y="410845"/>
            <a:ext cx="4662170" cy="642620"/>
          </a:xfrm>
        </p:spPr>
        <p:txBody>
          <a:bodyPr>
            <a:noAutofit/>
          </a:bodyPr>
          <a:lstStyle/>
          <a:p>
            <a:r>
              <a:rPr lang="en-US" altLang="zh-CN" sz="3600" dirty="0" smtClean="0">
                <a:solidFill>
                  <a:schemeClr val="accent5">
                    <a:lumMod val="75000"/>
                  </a:schemeClr>
                </a:solidFill>
              </a:rPr>
              <a:t>1.1 </a:t>
            </a:r>
            <a:r>
              <a:rPr lang="zh-CN" altLang="en-US" sz="3600" dirty="0" smtClean="0">
                <a:solidFill>
                  <a:schemeClr val="accent5">
                    <a:lumMod val="75000"/>
                  </a:schemeClr>
                </a:solidFill>
              </a:rPr>
              <a:t>引例</a:t>
            </a:r>
            <a:r>
              <a:rPr lang="en-US" altLang="zh-CN" sz="3600" dirty="0" smtClean="0">
                <a:solidFill>
                  <a:schemeClr val="accent5">
                    <a:lumMod val="75000"/>
                  </a:schemeClr>
                </a:solidFill>
              </a:rPr>
              <a:t>1</a:t>
            </a:r>
            <a:endParaRPr lang="en-US" altLang="zh-CN" sz="3600" dirty="0" smtClean="0">
              <a:solidFill>
                <a:schemeClr val="accent5">
                  <a:lumMod val="75000"/>
                </a:schemeClr>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1"/>
          <p:cNvSpPr>
            <a:spLocks noGrp="1"/>
          </p:cNvSpPr>
          <p:nvPr>
            <p:ph type="title"/>
          </p:nvPr>
        </p:nvSpPr>
        <p:spPr>
          <a:xfrm>
            <a:off x="492760" y="410845"/>
            <a:ext cx="4662170" cy="642620"/>
          </a:xfrm>
        </p:spPr>
        <p:txBody>
          <a:bodyPr>
            <a:noAutofit/>
          </a:bodyPr>
          <a:lstStyle/>
          <a:p>
            <a:r>
              <a:rPr lang="en-US" altLang="zh-CN" sz="3600" dirty="0" smtClean="0">
                <a:solidFill>
                  <a:schemeClr val="accent5">
                    <a:lumMod val="75000"/>
                  </a:schemeClr>
                </a:solidFill>
              </a:rPr>
              <a:t>1.1 </a:t>
            </a:r>
            <a:r>
              <a:rPr lang="zh-CN" altLang="en-US" sz="3600" dirty="0" smtClean="0">
                <a:solidFill>
                  <a:schemeClr val="accent5">
                    <a:lumMod val="75000"/>
                  </a:schemeClr>
                </a:solidFill>
              </a:rPr>
              <a:t>引例</a:t>
            </a:r>
            <a:r>
              <a:rPr lang="en-US" altLang="zh-CN" sz="3600" dirty="0" smtClean="0">
                <a:solidFill>
                  <a:schemeClr val="accent5">
                    <a:lumMod val="75000"/>
                  </a:schemeClr>
                </a:solidFill>
              </a:rPr>
              <a:t>2</a:t>
            </a:r>
            <a:endParaRPr lang="en-US" altLang="zh-CN" sz="3600" dirty="0" smtClean="0">
              <a:solidFill>
                <a:schemeClr val="accent5">
                  <a:lumMod val="75000"/>
                </a:schemeClr>
              </a:solidFill>
            </a:endParaRPr>
          </a:p>
        </p:txBody>
      </p:sp>
      <p:sp>
        <p:nvSpPr>
          <p:cNvPr id="7170" name="Rectangle 2"/>
          <p:cNvSpPr>
            <a:spLocks noGrp="1" noChangeArrowheads="1"/>
          </p:cNvSpPr>
          <p:nvPr>
            <p:ph type="body" idx="1"/>
          </p:nvPr>
        </p:nvSpPr>
        <p:spPr>
          <a:xfrm>
            <a:off x="389255" y="1295400"/>
            <a:ext cx="8366125" cy="1092200"/>
          </a:xfrm>
        </p:spPr>
        <p:txBody>
          <a:bodyPr>
            <a:noAutofit/>
          </a:bodyPr>
          <a:lstStyle/>
          <a:p>
            <a:pPr marL="0" indent="0">
              <a:lnSpc>
                <a:spcPct val="110000"/>
              </a:lnSpc>
              <a:buNone/>
            </a:pPr>
            <a:r>
              <a:rPr lang="zh-CN" altLang="en-US" sz="2400" dirty="0" smtClean="0">
                <a:latin typeface="宋体" panose="02010600030101010101" pitchFamily="2" charset="-122"/>
                <a:ea typeface="宋体" panose="02010600030101010101" pitchFamily="2" charset="-122"/>
                <a:sym typeface="Arial" panose="020B0604020202020204" pitchFamily="34" charset="0"/>
              </a:rPr>
              <a:t>楼梯有</a:t>
            </a:r>
            <a:r>
              <a:rPr lang="en-US" altLang="zh-CN" sz="2400" dirty="0" smtClean="0">
                <a:latin typeface="宋体" panose="02010600030101010101" pitchFamily="2" charset="-122"/>
                <a:ea typeface="宋体" panose="02010600030101010101" pitchFamily="2" charset="-122"/>
                <a:sym typeface="Arial" panose="020B0604020202020204" pitchFamily="34" charset="0"/>
              </a:rPr>
              <a:t>n</a:t>
            </a:r>
            <a:r>
              <a:rPr lang="zh-CN" altLang="en-US" sz="2400" dirty="0" smtClean="0">
                <a:latin typeface="宋体" panose="02010600030101010101" pitchFamily="2" charset="-122"/>
                <a:ea typeface="宋体" panose="02010600030101010101" pitchFamily="2" charset="-122"/>
                <a:sym typeface="Arial" panose="020B0604020202020204" pitchFamily="34" charset="0"/>
              </a:rPr>
              <a:t>个台阶，上楼可以一步上一阶，也可以一步上两阶。一共有多少种上楼的方法？</a:t>
            </a:r>
            <a:endParaRPr lang="en-US" altLang="zh-CN" sz="2400" dirty="0" smtClean="0">
              <a:latin typeface="宋体" panose="02010600030101010101" pitchFamily="2" charset="-122"/>
              <a:ea typeface="宋体" panose="02010600030101010101" pitchFamily="2" charset="-122"/>
              <a:sym typeface="Arial" panose="020B0604020202020204" pitchFamily="34" charset="0"/>
            </a:endParaRPr>
          </a:p>
          <a:p>
            <a:pPr marL="0" indent="0">
              <a:lnSpc>
                <a:spcPct val="110000"/>
              </a:lnSpc>
              <a:buNone/>
            </a:pPr>
            <a:endParaRPr lang="zh-CN" altLang="en-US" sz="2400" dirty="0" smtClean="0">
              <a:latin typeface="宋体" panose="02010600030101010101" pitchFamily="2" charset="-122"/>
              <a:ea typeface="宋体" panose="02010600030101010101" pitchFamily="2" charset="-122"/>
              <a:sym typeface="Arial" panose="020B0604020202020204" pitchFamily="34" charset="0"/>
            </a:endParaRPr>
          </a:p>
        </p:txBody>
      </p:sp>
      <p:sp>
        <p:nvSpPr>
          <p:cNvPr id="4" name="Rectangle 2"/>
          <p:cNvSpPr txBox="1">
            <a:spLocks noChangeArrowheads="1"/>
          </p:cNvSpPr>
          <p:nvPr/>
        </p:nvSpPr>
        <p:spPr>
          <a:xfrm>
            <a:off x="611532" y="2487076"/>
            <a:ext cx="7435187" cy="85875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buFont typeface="Arial" panose="020B0604020202020204" pitchFamily="34" charset="0"/>
              <a:buNone/>
            </a:pPr>
            <a:r>
              <a:rPr lang="zh-CN" altLang="en-US" sz="2400" dirty="0" smtClean="0">
                <a:latin typeface="宋体" panose="02010600030101010101" pitchFamily="2" charset="-122"/>
                <a:ea typeface="宋体" panose="02010600030101010101" pitchFamily="2" charset="-122"/>
                <a:sym typeface="Arial" panose="020B0604020202020204" pitchFamily="34" charset="0"/>
              </a:rPr>
              <a:t>这是一道计数问题。在没有思路时，不妨试着找规律。</a:t>
            </a:r>
            <a:r>
              <a:rPr lang="en-US" altLang="zh-CN" sz="2400" dirty="0" smtClean="0">
                <a:latin typeface="宋体" panose="02010600030101010101" pitchFamily="2" charset="-122"/>
                <a:ea typeface="宋体" panose="02010600030101010101" pitchFamily="2" charset="-122"/>
                <a:sym typeface="Arial" panose="020B0604020202020204" pitchFamily="34" charset="0"/>
              </a:rPr>
              <a:t>n=5</a:t>
            </a:r>
            <a:r>
              <a:rPr lang="zh-CN" altLang="en-US" sz="2400" dirty="0" smtClean="0">
                <a:latin typeface="宋体" panose="02010600030101010101" pitchFamily="2" charset="-122"/>
                <a:ea typeface="宋体" panose="02010600030101010101" pitchFamily="2" charset="-122"/>
                <a:sym typeface="Arial" panose="020B0604020202020204" pitchFamily="34" charset="0"/>
              </a:rPr>
              <a:t>时，一共有</a:t>
            </a:r>
            <a:r>
              <a:rPr lang="en-US" altLang="zh-CN" sz="2400" dirty="0" smtClean="0">
                <a:latin typeface="宋体" panose="02010600030101010101" pitchFamily="2" charset="-122"/>
                <a:ea typeface="宋体" panose="02010600030101010101" pitchFamily="2" charset="-122"/>
                <a:sym typeface="Arial" panose="020B0604020202020204" pitchFamily="34" charset="0"/>
              </a:rPr>
              <a:t>8</a:t>
            </a:r>
            <a:r>
              <a:rPr lang="zh-CN" altLang="en-US" sz="2400" dirty="0" smtClean="0">
                <a:latin typeface="宋体" panose="02010600030101010101" pitchFamily="2" charset="-122"/>
                <a:ea typeface="宋体" panose="02010600030101010101" pitchFamily="2" charset="-122"/>
                <a:sym typeface="Arial" panose="020B0604020202020204" pitchFamily="34" charset="0"/>
              </a:rPr>
              <a:t>种方法：</a:t>
            </a:r>
            <a:endParaRPr lang="zh-CN" altLang="en-US" sz="2400" dirty="0" smtClean="0">
              <a:latin typeface="宋体" panose="02010600030101010101" pitchFamily="2" charset="-122"/>
              <a:ea typeface="宋体" panose="02010600030101010101" pitchFamily="2" charset="-122"/>
              <a:sym typeface="Arial" panose="020B0604020202020204" pitchFamily="34" charset="0"/>
            </a:endParaRPr>
          </a:p>
        </p:txBody>
      </p:sp>
      <p:sp>
        <p:nvSpPr>
          <p:cNvPr id="5" name="Rectangle 2"/>
          <p:cNvSpPr txBox="1">
            <a:spLocks noChangeArrowheads="1"/>
          </p:cNvSpPr>
          <p:nvPr/>
        </p:nvSpPr>
        <p:spPr>
          <a:xfrm>
            <a:off x="1682600" y="3738880"/>
            <a:ext cx="4641198" cy="2357755"/>
          </a:xfrm>
          <a:prstGeom prst="rect">
            <a:avLst/>
          </a:prstGeom>
        </p:spPr>
        <p:txBody>
          <a:bodyPr vert="horz" lIns="91440" tIns="45720" rIns="91440" bIns="45720" numCol="2"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buFont typeface="Arial" panose="020B0604020202020204" pitchFamily="34" charset="0"/>
              <a:buNone/>
            </a:pPr>
            <a:r>
              <a:rPr lang="en-US" altLang="zh-CN" sz="2400" dirty="0" smtClean="0">
                <a:sym typeface="Arial" panose="020B0604020202020204" pitchFamily="34" charset="0"/>
              </a:rPr>
              <a:t>5=1+1+1+1+1    5=2+1+1+1    5=1+2+2             5+2+2+1                  5=1+2+1+1        5=1+1+2+1</a:t>
            </a:r>
            <a:endParaRPr lang="en-US" altLang="zh-CN" sz="2400" dirty="0" smtClean="0">
              <a:sym typeface="Arial" panose="020B0604020202020204" pitchFamily="34" charset="0"/>
            </a:endParaRPr>
          </a:p>
          <a:p>
            <a:pPr marL="0" indent="0">
              <a:lnSpc>
                <a:spcPct val="110000"/>
              </a:lnSpc>
              <a:buFont typeface="Arial" panose="020B0604020202020204" pitchFamily="34" charset="0"/>
              <a:buNone/>
            </a:pPr>
            <a:r>
              <a:rPr lang="en-US" altLang="zh-CN" sz="2400" dirty="0" smtClean="0">
                <a:sym typeface="Arial" panose="020B0604020202020204" pitchFamily="34" charset="0"/>
              </a:rPr>
              <a:t>5=1+1+1+2        5=2+1+2            </a:t>
            </a:r>
            <a:endParaRPr lang="en-US" altLang="zh-CN" sz="2400" dirty="0" smtClean="0">
              <a:sym typeface="Arial" panose="020B0604020202020204" pitchFamily="34" charset="0"/>
            </a:endParaRPr>
          </a:p>
          <a:p>
            <a:pPr marL="0" indent="0">
              <a:lnSpc>
                <a:spcPct val="110000"/>
              </a:lnSpc>
              <a:buFont typeface="Arial" panose="020B0604020202020204" pitchFamily="34" charset="0"/>
              <a:buNone/>
            </a:pPr>
            <a:r>
              <a:rPr lang="en-US" altLang="zh-CN" sz="2400" dirty="0" smtClean="0">
                <a:sym typeface="Arial" panose="020B0604020202020204" pitchFamily="34" charset="0"/>
              </a:rPr>
              <a:t>    </a:t>
            </a:r>
            <a:endParaRPr lang="zh-CN" altLang="en-US" sz="2400" dirty="0" smtClean="0">
              <a:latin typeface="宋体" panose="02010600030101010101" pitchFamily="2" charset="-122"/>
              <a:sym typeface="Arial" panose="020B0604020202020204" pitchFamily="34" charset="0"/>
            </a:endParaRPr>
          </a:p>
        </p:txBody>
      </p:sp>
      <p:pic>
        <p:nvPicPr>
          <p:cNvPr id="102" name="图片 101"/>
          <p:cNvPicPr/>
          <p:nvPr/>
        </p:nvPicPr>
        <p:blipFill>
          <a:blip r:embed="rId1"/>
          <a:stretch>
            <a:fillRect/>
          </a:stretch>
        </p:blipFill>
        <p:spPr>
          <a:xfrm>
            <a:off x="5567680" y="1945640"/>
            <a:ext cx="3038475" cy="4241165"/>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body" idx="1"/>
          </p:nvPr>
        </p:nvSpPr>
        <p:spPr>
          <a:xfrm>
            <a:off x="105879" y="1142365"/>
            <a:ext cx="8597432" cy="4852670"/>
          </a:xfrm>
        </p:spPr>
        <p:txBody>
          <a:bodyPr>
            <a:noAutofit/>
          </a:bodyPr>
          <a:lstStyle/>
          <a:p>
            <a:pPr marL="0" indent="0">
              <a:lnSpc>
                <a:spcPct val="100000"/>
              </a:lnSpc>
              <a:buNone/>
            </a:pPr>
            <a:r>
              <a:rPr lang="zh-CN" altLang="en-US" sz="2200" dirty="0" smtClean="0">
                <a:latin typeface="宋体" panose="02010600030101010101" pitchFamily="2" charset="-122"/>
                <a:ea typeface="宋体" panose="02010600030101010101" pitchFamily="2" charset="-122"/>
                <a:sym typeface="Arial" panose="020B0604020202020204" pitchFamily="34" charset="0"/>
              </a:rPr>
              <a:t>其中有：</a:t>
            </a:r>
            <a:endParaRPr lang="zh-CN" altLang="en-US" sz="2200" dirty="0" smtClean="0">
              <a:latin typeface="宋体" panose="02010600030101010101" pitchFamily="2" charset="-122"/>
              <a:ea typeface="宋体" panose="02010600030101010101" pitchFamily="2" charset="-122"/>
              <a:sym typeface="Arial" panose="020B0604020202020204" pitchFamily="34" charset="0"/>
            </a:endParaRPr>
          </a:p>
          <a:p>
            <a:pPr marL="0" indent="0">
              <a:lnSpc>
                <a:spcPct val="100000"/>
              </a:lnSpc>
              <a:buNone/>
            </a:pPr>
            <a:r>
              <a:rPr lang="zh-CN" altLang="en-US" sz="2200" dirty="0" smtClean="0">
                <a:latin typeface="宋体" panose="02010600030101010101" pitchFamily="2" charset="-122"/>
                <a:ea typeface="宋体" panose="02010600030101010101" pitchFamily="2" charset="-122"/>
                <a:sym typeface="Arial" panose="020B0604020202020204" pitchFamily="34" charset="0"/>
              </a:rPr>
              <a:t>   </a:t>
            </a:r>
            <a:r>
              <a:rPr lang="en-US" altLang="zh-CN" sz="2200" dirty="0" smtClean="0">
                <a:latin typeface="宋体" panose="02010600030101010101" pitchFamily="2" charset="-122"/>
                <a:ea typeface="宋体" panose="02010600030101010101" pitchFamily="2" charset="-122"/>
                <a:sym typeface="Arial" panose="020B0604020202020204" pitchFamily="34" charset="0"/>
              </a:rPr>
              <a:t>5</a:t>
            </a:r>
            <a:r>
              <a:rPr lang="zh-CN" altLang="en-US" sz="2200" dirty="0" smtClean="0">
                <a:latin typeface="宋体" panose="02010600030101010101" pitchFamily="2" charset="-122"/>
                <a:ea typeface="宋体" panose="02010600030101010101" pitchFamily="2" charset="-122"/>
                <a:sym typeface="Arial" panose="020B0604020202020204" pitchFamily="34" charset="0"/>
              </a:rPr>
              <a:t>种方法第</a:t>
            </a:r>
            <a:r>
              <a:rPr lang="en-US" altLang="zh-CN" sz="2200" dirty="0" smtClean="0">
                <a:latin typeface="宋体" panose="02010600030101010101" pitchFamily="2" charset="-122"/>
                <a:ea typeface="宋体" panose="02010600030101010101" pitchFamily="2" charset="-122"/>
                <a:sym typeface="Arial" panose="020B0604020202020204" pitchFamily="34" charset="0"/>
              </a:rPr>
              <a:t>1</a:t>
            </a:r>
            <a:r>
              <a:rPr lang="zh-CN" altLang="en-US" sz="2200" dirty="0" smtClean="0">
                <a:latin typeface="宋体" panose="02010600030101010101" pitchFamily="2" charset="-122"/>
                <a:ea typeface="宋体" panose="02010600030101010101" pitchFamily="2" charset="-122"/>
                <a:sym typeface="Arial" panose="020B0604020202020204" pitchFamily="34" charset="0"/>
              </a:rPr>
              <a:t>步走了</a:t>
            </a:r>
            <a:r>
              <a:rPr lang="en-US" altLang="zh-CN" sz="2200" dirty="0" smtClean="0">
                <a:latin typeface="宋体" panose="02010600030101010101" pitchFamily="2" charset="-122"/>
                <a:ea typeface="宋体" panose="02010600030101010101" pitchFamily="2" charset="-122"/>
                <a:sym typeface="Arial" panose="020B0604020202020204" pitchFamily="34" charset="0"/>
              </a:rPr>
              <a:t>1</a:t>
            </a:r>
            <a:r>
              <a:rPr lang="zh-CN" altLang="en-US" sz="2200" dirty="0" smtClean="0">
                <a:latin typeface="宋体" panose="02010600030101010101" pitchFamily="2" charset="-122"/>
                <a:ea typeface="宋体" panose="02010600030101010101" pitchFamily="2" charset="-122"/>
                <a:sym typeface="Arial" panose="020B0604020202020204" pitchFamily="34" charset="0"/>
              </a:rPr>
              <a:t>阶，</a:t>
            </a:r>
            <a:endParaRPr lang="zh-CN" altLang="en-US" sz="2200" dirty="0" smtClean="0">
              <a:latin typeface="宋体" panose="02010600030101010101" pitchFamily="2" charset="-122"/>
              <a:ea typeface="宋体" panose="02010600030101010101" pitchFamily="2" charset="-122"/>
              <a:sym typeface="Arial" panose="020B0604020202020204" pitchFamily="34" charset="0"/>
            </a:endParaRPr>
          </a:p>
          <a:p>
            <a:pPr marL="0" indent="0">
              <a:lnSpc>
                <a:spcPct val="100000"/>
              </a:lnSpc>
              <a:buNone/>
            </a:pPr>
            <a:r>
              <a:rPr lang="zh-CN" altLang="en-US" sz="2200" dirty="0" smtClean="0">
                <a:latin typeface="宋体" panose="02010600030101010101" pitchFamily="2" charset="-122"/>
                <a:ea typeface="宋体" panose="02010600030101010101" pitchFamily="2" charset="-122"/>
                <a:sym typeface="Arial" panose="020B0604020202020204" pitchFamily="34" charset="0"/>
              </a:rPr>
              <a:t>   </a:t>
            </a:r>
            <a:r>
              <a:rPr lang="en-US" altLang="zh-CN" sz="2200" dirty="0" smtClean="0">
                <a:latin typeface="宋体" panose="02010600030101010101" pitchFamily="2" charset="-122"/>
                <a:ea typeface="宋体" panose="02010600030101010101" pitchFamily="2" charset="-122"/>
                <a:sym typeface="Arial" panose="020B0604020202020204" pitchFamily="34" charset="0"/>
              </a:rPr>
              <a:t>3</a:t>
            </a:r>
            <a:r>
              <a:rPr lang="zh-CN" altLang="en-US" sz="2200" dirty="0" smtClean="0">
                <a:latin typeface="宋体" panose="02010600030101010101" pitchFamily="2" charset="-122"/>
                <a:ea typeface="宋体" panose="02010600030101010101" pitchFamily="2" charset="-122"/>
                <a:sym typeface="Arial" panose="020B0604020202020204" pitchFamily="34" charset="0"/>
              </a:rPr>
              <a:t>种方法第</a:t>
            </a:r>
            <a:r>
              <a:rPr lang="en-US" altLang="zh-CN" sz="2200" dirty="0" smtClean="0">
                <a:latin typeface="宋体" panose="02010600030101010101" pitchFamily="2" charset="-122"/>
                <a:ea typeface="宋体" panose="02010600030101010101" pitchFamily="2" charset="-122"/>
                <a:sym typeface="Arial" panose="020B0604020202020204" pitchFamily="34" charset="0"/>
              </a:rPr>
              <a:t>1</a:t>
            </a:r>
            <a:r>
              <a:rPr lang="zh-CN" altLang="en-US" sz="2200" dirty="0" smtClean="0">
                <a:latin typeface="宋体" panose="02010600030101010101" pitchFamily="2" charset="-122"/>
                <a:ea typeface="宋体" panose="02010600030101010101" pitchFamily="2" charset="-122"/>
                <a:sym typeface="Arial" panose="020B0604020202020204" pitchFamily="34" charset="0"/>
              </a:rPr>
              <a:t>步走了</a:t>
            </a:r>
            <a:r>
              <a:rPr lang="en-US" altLang="zh-CN" sz="2200" dirty="0" smtClean="0">
                <a:latin typeface="宋体" panose="02010600030101010101" pitchFamily="2" charset="-122"/>
                <a:ea typeface="宋体" panose="02010600030101010101" pitchFamily="2" charset="-122"/>
                <a:sym typeface="Arial" panose="020B0604020202020204" pitchFamily="34" charset="0"/>
              </a:rPr>
              <a:t>2</a:t>
            </a:r>
            <a:r>
              <a:rPr lang="zh-CN" altLang="en-US" sz="2200" dirty="0" smtClean="0">
                <a:latin typeface="宋体" panose="02010600030101010101" pitchFamily="2" charset="-122"/>
                <a:ea typeface="宋体" panose="02010600030101010101" pitchFamily="2" charset="-122"/>
                <a:sym typeface="Arial" panose="020B0604020202020204" pitchFamily="34" charset="0"/>
              </a:rPr>
              <a:t>阶，没有其他可能。</a:t>
            </a:r>
            <a:endParaRPr lang="zh-CN" altLang="en-US" sz="2200" dirty="0" smtClean="0">
              <a:latin typeface="宋体" panose="02010600030101010101" pitchFamily="2" charset="-122"/>
              <a:ea typeface="宋体" panose="02010600030101010101" pitchFamily="2" charset="-122"/>
              <a:sym typeface="Arial" panose="020B0604020202020204" pitchFamily="34" charset="0"/>
            </a:endParaRPr>
          </a:p>
          <a:p>
            <a:pPr marL="0" indent="0">
              <a:lnSpc>
                <a:spcPct val="100000"/>
              </a:lnSpc>
              <a:buNone/>
            </a:pPr>
            <a:r>
              <a:rPr lang="zh-CN" altLang="en-US" sz="2200" dirty="0" smtClean="0">
                <a:latin typeface="宋体" panose="02010600030101010101" pitchFamily="2" charset="-122"/>
                <a:ea typeface="宋体" panose="02010600030101010101" pitchFamily="2" charset="-122"/>
                <a:sym typeface="Arial" panose="020B0604020202020204" pitchFamily="34" charset="0"/>
              </a:rPr>
              <a:t>   假设</a:t>
            </a:r>
            <a:r>
              <a:rPr lang="en-US" altLang="zh-CN" sz="2200" dirty="0" smtClean="0">
                <a:latin typeface="宋体" panose="02010600030101010101" pitchFamily="2" charset="-122"/>
                <a:ea typeface="宋体" panose="02010600030101010101" pitchFamily="2" charset="-122"/>
                <a:sym typeface="Arial" panose="020B0604020202020204" pitchFamily="34" charset="0"/>
              </a:rPr>
              <a:t>f(n)</a:t>
            </a:r>
            <a:r>
              <a:rPr lang="zh-CN" altLang="en-US" sz="2200" dirty="0" smtClean="0">
                <a:latin typeface="宋体" panose="02010600030101010101" pitchFamily="2" charset="-122"/>
                <a:ea typeface="宋体" panose="02010600030101010101" pitchFamily="2" charset="-122"/>
                <a:sym typeface="Arial" panose="020B0604020202020204" pitchFamily="34" charset="0"/>
              </a:rPr>
              <a:t>为</a:t>
            </a:r>
            <a:r>
              <a:rPr lang="en-US" altLang="zh-CN" sz="2200" dirty="0" smtClean="0">
                <a:latin typeface="宋体" panose="02010600030101010101" pitchFamily="2" charset="-122"/>
                <a:ea typeface="宋体" panose="02010600030101010101" pitchFamily="2" charset="-122"/>
                <a:sym typeface="Arial" panose="020B0604020202020204" pitchFamily="34" charset="0"/>
              </a:rPr>
              <a:t>n</a:t>
            </a:r>
            <a:r>
              <a:rPr lang="zh-CN" altLang="en-US" sz="2200" dirty="0" smtClean="0">
                <a:latin typeface="宋体" panose="02010600030101010101" pitchFamily="2" charset="-122"/>
                <a:ea typeface="宋体" panose="02010600030101010101" pitchFamily="2" charset="-122"/>
                <a:sym typeface="Arial" panose="020B0604020202020204" pitchFamily="34" charset="0"/>
              </a:rPr>
              <a:t>个台阶的走法总数，</a:t>
            </a:r>
            <a:r>
              <a:rPr lang="zh-CN" altLang="en-US" sz="2200" b="1" dirty="0" smtClean="0">
                <a:solidFill>
                  <a:srgbClr val="FF0000"/>
                </a:solidFill>
                <a:latin typeface="宋体" panose="02010600030101010101" pitchFamily="2" charset="-122"/>
                <a:ea typeface="宋体" panose="02010600030101010101" pitchFamily="2" charset="-122"/>
                <a:sym typeface="Arial" panose="020B0604020202020204" pitchFamily="34" charset="0"/>
              </a:rPr>
              <a:t>把</a:t>
            </a:r>
            <a:r>
              <a:rPr lang="en-US" altLang="zh-CN" sz="2200" b="1" dirty="0" smtClean="0">
                <a:solidFill>
                  <a:srgbClr val="FF0000"/>
                </a:solidFill>
                <a:latin typeface="宋体" panose="02010600030101010101" pitchFamily="2" charset="-122"/>
                <a:ea typeface="宋体" panose="02010600030101010101" pitchFamily="2" charset="-122"/>
                <a:sym typeface="Arial" panose="020B0604020202020204" pitchFamily="34" charset="0"/>
              </a:rPr>
              <a:t>n</a:t>
            </a:r>
            <a:r>
              <a:rPr lang="zh-CN" altLang="en-US" sz="2200" b="1" dirty="0" smtClean="0">
                <a:solidFill>
                  <a:srgbClr val="FF0000"/>
                </a:solidFill>
                <a:latin typeface="宋体" panose="02010600030101010101" pitchFamily="2" charset="-122"/>
                <a:ea typeface="宋体" panose="02010600030101010101" pitchFamily="2" charset="-122"/>
                <a:sym typeface="Arial" panose="020B0604020202020204" pitchFamily="34" charset="0"/>
              </a:rPr>
              <a:t>个台阶的走法分成两类</a:t>
            </a:r>
            <a:r>
              <a:rPr lang="zh-CN" altLang="en-US" sz="2200" dirty="0" smtClean="0">
                <a:latin typeface="宋体" panose="02010600030101010101" pitchFamily="2" charset="-122"/>
                <a:ea typeface="宋体" panose="02010600030101010101" pitchFamily="2" charset="-122"/>
                <a:sym typeface="Arial" panose="020B0604020202020204" pitchFamily="34" charset="0"/>
              </a:rPr>
              <a:t>。</a:t>
            </a:r>
            <a:endParaRPr lang="zh-CN" altLang="en-US" sz="2200" dirty="0" smtClean="0">
              <a:latin typeface="宋体" panose="02010600030101010101" pitchFamily="2" charset="-122"/>
              <a:ea typeface="宋体" panose="02010600030101010101" pitchFamily="2" charset="-122"/>
              <a:sym typeface="Arial" panose="020B0604020202020204" pitchFamily="34" charset="0"/>
            </a:endParaRPr>
          </a:p>
          <a:p>
            <a:pPr marL="0" indent="0">
              <a:lnSpc>
                <a:spcPct val="100000"/>
              </a:lnSpc>
              <a:buNone/>
            </a:pPr>
            <a:r>
              <a:rPr lang="zh-CN" altLang="en-US" sz="2200" dirty="0" smtClean="0">
                <a:latin typeface="宋体" panose="02010600030101010101" pitchFamily="2" charset="-122"/>
                <a:ea typeface="宋体" panose="02010600030101010101" pitchFamily="2" charset="-122"/>
                <a:sym typeface="Arial" panose="020B0604020202020204" pitchFamily="34" charset="0"/>
              </a:rPr>
              <a:t>    第</a:t>
            </a:r>
            <a:r>
              <a:rPr lang="en-US" altLang="zh-CN" sz="2200" dirty="0" smtClean="0">
                <a:latin typeface="宋体" panose="02010600030101010101" pitchFamily="2" charset="-122"/>
                <a:ea typeface="宋体" panose="02010600030101010101" pitchFamily="2" charset="-122"/>
                <a:sym typeface="Arial" panose="020B0604020202020204" pitchFamily="34" charset="0"/>
              </a:rPr>
              <a:t>1</a:t>
            </a:r>
            <a:r>
              <a:rPr lang="zh-CN" altLang="en-US" sz="2200" dirty="0" smtClean="0">
                <a:latin typeface="宋体" panose="02010600030101010101" pitchFamily="2" charset="-122"/>
                <a:ea typeface="宋体" panose="02010600030101010101" pitchFamily="2" charset="-122"/>
                <a:sym typeface="Arial" panose="020B0604020202020204" pitchFamily="34" charset="0"/>
              </a:rPr>
              <a:t>类：第</a:t>
            </a:r>
            <a:r>
              <a:rPr lang="en-US" altLang="zh-CN" sz="2200" dirty="0" smtClean="0">
                <a:latin typeface="宋体" panose="02010600030101010101" pitchFamily="2" charset="-122"/>
                <a:ea typeface="宋体" panose="02010600030101010101" pitchFamily="2" charset="-122"/>
                <a:sym typeface="Arial" panose="020B0604020202020204" pitchFamily="34" charset="0"/>
              </a:rPr>
              <a:t>1</a:t>
            </a:r>
            <a:r>
              <a:rPr lang="zh-CN" altLang="en-US" sz="2200" dirty="0" smtClean="0">
                <a:latin typeface="宋体" panose="02010600030101010101" pitchFamily="2" charset="-122"/>
                <a:ea typeface="宋体" panose="02010600030101010101" pitchFamily="2" charset="-122"/>
                <a:sym typeface="Arial" panose="020B0604020202020204" pitchFamily="34" charset="0"/>
              </a:rPr>
              <a:t>步走</a:t>
            </a:r>
            <a:r>
              <a:rPr lang="en-US" altLang="zh-CN" sz="2200" dirty="0" smtClean="0">
                <a:latin typeface="宋体" panose="02010600030101010101" pitchFamily="2" charset="-122"/>
                <a:ea typeface="宋体" panose="02010600030101010101" pitchFamily="2" charset="-122"/>
                <a:sym typeface="Arial" panose="020B0604020202020204" pitchFamily="34" charset="0"/>
              </a:rPr>
              <a:t>1</a:t>
            </a:r>
            <a:r>
              <a:rPr lang="zh-CN" altLang="en-US" sz="2200" dirty="0" smtClean="0">
                <a:latin typeface="宋体" panose="02010600030101010101" pitchFamily="2" charset="-122"/>
                <a:ea typeface="宋体" panose="02010600030101010101" pitchFamily="2" charset="-122"/>
                <a:sym typeface="Arial" panose="020B0604020202020204" pitchFamily="34" charset="0"/>
              </a:rPr>
              <a:t>阶，剩下还有</a:t>
            </a:r>
            <a:r>
              <a:rPr lang="en-US" altLang="zh-CN" sz="2200" dirty="0" smtClean="0">
                <a:latin typeface="宋体" panose="02010600030101010101" pitchFamily="2" charset="-122"/>
                <a:ea typeface="宋体" panose="02010600030101010101" pitchFamily="2" charset="-122"/>
                <a:sym typeface="Arial" panose="020B0604020202020204" pitchFamily="34" charset="0"/>
              </a:rPr>
              <a:t>n-1</a:t>
            </a:r>
            <a:r>
              <a:rPr lang="zh-CN" altLang="en-US" sz="2200" dirty="0" smtClean="0">
                <a:latin typeface="宋体" panose="02010600030101010101" pitchFamily="2" charset="-122"/>
                <a:ea typeface="宋体" panose="02010600030101010101" pitchFamily="2" charset="-122"/>
                <a:sym typeface="Arial" panose="020B0604020202020204" pitchFamily="34" charset="0"/>
              </a:rPr>
              <a:t>阶要走，有</a:t>
            </a:r>
            <a:r>
              <a:rPr lang="en-US" altLang="zh-CN" sz="2200" dirty="0" smtClean="0">
                <a:latin typeface="宋体" panose="02010600030101010101" pitchFamily="2" charset="-122"/>
                <a:ea typeface="宋体" panose="02010600030101010101" pitchFamily="2" charset="-122"/>
                <a:sym typeface="Arial" panose="020B0604020202020204" pitchFamily="34" charset="0"/>
              </a:rPr>
              <a:t>f(n-1)</a:t>
            </a:r>
            <a:r>
              <a:rPr lang="zh-CN" altLang="en-US" sz="2200" dirty="0" smtClean="0">
                <a:latin typeface="宋体" panose="02010600030101010101" pitchFamily="2" charset="-122"/>
                <a:ea typeface="宋体" panose="02010600030101010101" pitchFamily="2" charset="-122"/>
                <a:sym typeface="Arial" panose="020B0604020202020204" pitchFamily="34" charset="0"/>
              </a:rPr>
              <a:t>种方法。</a:t>
            </a:r>
            <a:endParaRPr lang="zh-CN" altLang="en-US" sz="2200" dirty="0" smtClean="0">
              <a:latin typeface="宋体" panose="02010600030101010101" pitchFamily="2" charset="-122"/>
              <a:ea typeface="宋体" panose="02010600030101010101" pitchFamily="2" charset="-122"/>
              <a:sym typeface="Arial" panose="020B0604020202020204" pitchFamily="34" charset="0"/>
            </a:endParaRPr>
          </a:p>
          <a:p>
            <a:pPr marL="0" indent="0">
              <a:lnSpc>
                <a:spcPct val="100000"/>
              </a:lnSpc>
              <a:buNone/>
            </a:pPr>
            <a:r>
              <a:rPr lang="zh-CN" altLang="en-US" sz="2200" dirty="0" smtClean="0">
                <a:latin typeface="宋体" panose="02010600030101010101" pitchFamily="2" charset="-122"/>
                <a:ea typeface="宋体" panose="02010600030101010101" pitchFamily="2" charset="-122"/>
                <a:sym typeface="Arial" panose="020B0604020202020204" pitchFamily="34" charset="0"/>
              </a:rPr>
              <a:t>    第</a:t>
            </a:r>
            <a:r>
              <a:rPr lang="en-US" altLang="zh-CN" sz="2200" dirty="0" smtClean="0">
                <a:latin typeface="宋体" panose="02010600030101010101" pitchFamily="2" charset="-122"/>
                <a:ea typeface="宋体" panose="02010600030101010101" pitchFamily="2" charset="-122"/>
                <a:sym typeface="Arial" panose="020B0604020202020204" pitchFamily="34" charset="0"/>
              </a:rPr>
              <a:t>2</a:t>
            </a:r>
            <a:r>
              <a:rPr lang="zh-CN" altLang="en-US" sz="2200" dirty="0" smtClean="0">
                <a:latin typeface="宋体" panose="02010600030101010101" pitchFamily="2" charset="-122"/>
                <a:ea typeface="宋体" panose="02010600030101010101" pitchFamily="2" charset="-122"/>
                <a:sym typeface="Arial" panose="020B0604020202020204" pitchFamily="34" charset="0"/>
              </a:rPr>
              <a:t>类：第</a:t>
            </a:r>
            <a:r>
              <a:rPr lang="en-US" altLang="zh-CN" sz="2200" dirty="0" smtClean="0">
                <a:latin typeface="宋体" panose="02010600030101010101" pitchFamily="2" charset="-122"/>
                <a:ea typeface="宋体" panose="02010600030101010101" pitchFamily="2" charset="-122"/>
                <a:sym typeface="Arial" panose="020B0604020202020204" pitchFamily="34" charset="0"/>
              </a:rPr>
              <a:t>1</a:t>
            </a:r>
            <a:r>
              <a:rPr lang="zh-CN" altLang="en-US" sz="2200" dirty="0" smtClean="0">
                <a:latin typeface="宋体" panose="02010600030101010101" pitchFamily="2" charset="-122"/>
                <a:ea typeface="宋体" panose="02010600030101010101" pitchFamily="2" charset="-122"/>
                <a:sym typeface="Arial" panose="020B0604020202020204" pitchFamily="34" charset="0"/>
              </a:rPr>
              <a:t>步走</a:t>
            </a:r>
            <a:r>
              <a:rPr lang="en-US" altLang="zh-CN" sz="2200" dirty="0" smtClean="0">
                <a:latin typeface="宋体" panose="02010600030101010101" pitchFamily="2" charset="-122"/>
                <a:ea typeface="宋体" panose="02010600030101010101" pitchFamily="2" charset="-122"/>
                <a:sym typeface="Arial" panose="020B0604020202020204" pitchFamily="34" charset="0"/>
              </a:rPr>
              <a:t>2</a:t>
            </a:r>
            <a:r>
              <a:rPr lang="zh-CN" altLang="en-US" sz="2200" dirty="0" smtClean="0">
                <a:latin typeface="宋体" panose="02010600030101010101" pitchFamily="2" charset="-122"/>
                <a:ea typeface="宋体" panose="02010600030101010101" pitchFamily="2" charset="-122"/>
                <a:sym typeface="Arial" panose="020B0604020202020204" pitchFamily="34" charset="0"/>
              </a:rPr>
              <a:t>阶，剩下还有</a:t>
            </a:r>
            <a:r>
              <a:rPr lang="en-US" altLang="zh-CN" sz="2200" dirty="0" smtClean="0">
                <a:latin typeface="宋体" panose="02010600030101010101" pitchFamily="2" charset="-122"/>
                <a:ea typeface="宋体" panose="02010600030101010101" pitchFamily="2" charset="-122"/>
                <a:sym typeface="Arial" panose="020B0604020202020204" pitchFamily="34" charset="0"/>
              </a:rPr>
              <a:t>n-2</a:t>
            </a:r>
            <a:r>
              <a:rPr lang="zh-CN" altLang="en-US" sz="2200" dirty="0" smtClean="0">
                <a:latin typeface="宋体" panose="02010600030101010101" pitchFamily="2" charset="-122"/>
                <a:ea typeface="宋体" panose="02010600030101010101" pitchFamily="2" charset="-122"/>
                <a:sym typeface="Arial" panose="020B0604020202020204" pitchFamily="34" charset="0"/>
              </a:rPr>
              <a:t>阶要走，有</a:t>
            </a:r>
            <a:r>
              <a:rPr lang="en-US" altLang="zh-CN" sz="2200" dirty="0" smtClean="0">
                <a:latin typeface="宋体" panose="02010600030101010101" pitchFamily="2" charset="-122"/>
                <a:ea typeface="宋体" panose="02010600030101010101" pitchFamily="2" charset="-122"/>
                <a:sym typeface="Arial" panose="020B0604020202020204" pitchFamily="34" charset="0"/>
              </a:rPr>
              <a:t>f(n-2)</a:t>
            </a:r>
            <a:r>
              <a:rPr lang="zh-CN" altLang="en-US" sz="2200" dirty="0" smtClean="0">
                <a:latin typeface="宋体" panose="02010600030101010101" pitchFamily="2" charset="-122"/>
                <a:ea typeface="宋体" panose="02010600030101010101" pitchFamily="2" charset="-122"/>
                <a:sym typeface="Arial" panose="020B0604020202020204" pitchFamily="34" charset="0"/>
              </a:rPr>
              <a:t>种方法。</a:t>
            </a:r>
            <a:endParaRPr lang="zh-CN" altLang="en-US" sz="2200" dirty="0" smtClean="0">
              <a:latin typeface="宋体" panose="02010600030101010101" pitchFamily="2" charset="-122"/>
              <a:ea typeface="宋体" panose="02010600030101010101" pitchFamily="2" charset="-122"/>
              <a:sym typeface="Arial" panose="020B0604020202020204" pitchFamily="34" charset="0"/>
            </a:endParaRPr>
          </a:p>
          <a:p>
            <a:pPr marL="0" indent="0">
              <a:lnSpc>
                <a:spcPct val="100000"/>
              </a:lnSpc>
              <a:buNone/>
            </a:pPr>
            <a:r>
              <a:rPr lang="zh-CN" altLang="en-US" sz="2200" dirty="0" smtClean="0">
                <a:latin typeface="宋体" panose="02010600030101010101" pitchFamily="2" charset="-122"/>
                <a:ea typeface="宋体" panose="02010600030101010101" pitchFamily="2" charset="-122"/>
                <a:sym typeface="Arial" panose="020B0604020202020204" pitchFamily="34" charset="0"/>
              </a:rPr>
              <a:t>    这样，就得到了递推式：</a:t>
            </a:r>
            <a:r>
              <a:rPr lang="en-US" altLang="zh-CN" sz="2200" dirty="0" smtClean="0">
                <a:latin typeface="宋体" panose="02010600030101010101" pitchFamily="2" charset="-122"/>
                <a:ea typeface="宋体" panose="02010600030101010101" pitchFamily="2" charset="-122"/>
                <a:sym typeface="Arial" panose="020B0604020202020204" pitchFamily="34" charset="0"/>
              </a:rPr>
              <a:t>f(n)=f(n-1)+f(n-2),</a:t>
            </a:r>
            <a:r>
              <a:rPr lang="zh-CN" altLang="en-US" sz="2200" dirty="0" smtClean="0">
                <a:latin typeface="宋体" panose="02010600030101010101" pitchFamily="2" charset="-122"/>
                <a:ea typeface="宋体" panose="02010600030101010101" pitchFamily="2" charset="-122"/>
                <a:sym typeface="Arial" panose="020B0604020202020204" pitchFamily="34" charset="0"/>
              </a:rPr>
              <a:t>不要忘记边界情况：</a:t>
            </a:r>
            <a:r>
              <a:rPr lang="en-US" altLang="zh-CN" sz="2200" dirty="0" smtClean="0">
                <a:latin typeface="宋体" panose="02010600030101010101" pitchFamily="2" charset="-122"/>
                <a:ea typeface="宋体" panose="02010600030101010101" pitchFamily="2" charset="-122"/>
                <a:sym typeface="Arial" panose="020B0604020202020204" pitchFamily="34" charset="0"/>
              </a:rPr>
              <a:t>f(1)=1,f(2)=2</a:t>
            </a:r>
            <a:r>
              <a:rPr lang="zh-CN" altLang="en-US" sz="2200" dirty="0" smtClean="0">
                <a:latin typeface="宋体" panose="02010600030101010101" pitchFamily="2" charset="-122"/>
                <a:ea typeface="宋体" panose="02010600030101010101" pitchFamily="2" charset="-122"/>
                <a:sym typeface="Arial" panose="020B0604020202020204" pitchFamily="34" charset="0"/>
              </a:rPr>
              <a:t>。把</a:t>
            </a:r>
            <a:r>
              <a:rPr lang="en-US" altLang="zh-CN" sz="2200" dirty="0" smtClean="0">
                <a:latin typeface="宋体" panose="02010600030101010101" pitchFamily="2" charset="-122"/>
                <a:ea typeface="宋体" panose="02010600030101010101" pitchFamily="2" charset="-122"/>
                <a:sym typeface="Arial" panose="020B0604020202020204" pitchFamily="34" charset="0"/>
              </a:rPr>
              <a:t>f(n)</a:t>
            </a:r>
            <a:r>
              <a:rPr lang="zh-CN" altLang="en-US" sz="2200" dirty="0" smtClean="0">
                <a:latin typeface="宋体" panose="02010600030101010101" pitchFamily="2" charset="-122"/>
                <a:ea typeface="宋体" panose="02010600030101010101" pitchFamily="2" charset="-122"/>
                <a:sym typeface="Arial" panose="020B0604020202020204" pitchFamily="34" charset="0"/>
              </a:rPr>
              <a:t>的前几项列出：</a:t>
            </a:r>
            <a:r>
              <a:rPr lang="en-US" altLang="zh-CN" sz="2200" dirty="0" smtClean="0">
                <a:latin typeface="宋体" panose="02010600030101010101" pitchFamily="2" charset="-122"/>
                <a:ea typeface="宋体" panose="02010600030101010101" pitchFamily="2" charset="-122"/>
                <a:sym typeface="Arial" panose="020B0604020202020204" pitchFamily="34" charset="0"/>
              </a:rPr>
              <a:t>1</a:t>
            </a:r>
            <a:r>
              <a:rPr lang="zh-CN" altLang="en-US" sz="2200" dirty="0" smtClean="0">
                <a:latin typeface="宋体" panose="02010600030101010101" pitchFamily="2" charset="-122"/>
                <a:ea typeface="宋体" panose="02010600030101010101" pitchFamily="2" charset="-122"/>
                <a:sym typeface="Arial" panose="020B0604020202020204" pitchFamily="34" charset="0"/>
              </a:rPr>
              <a:t>，</a:t>
            </a:r>
            <a:r>
              <a:rPr lang="en-US" altLang="zh-CN" sz="2200" dirty="0" smtClean="0">
                <a:latin typeface="宋体" panose="02010600030101010101" pitchFamily="2" charset="-122"/>
                <a:ea typeface="宋体" panose="02010600030101010101" pitchFamily="2" charset="-122"/>
                <a:sym typeface="Arial" panose="020B0604020202020204" pitchFamily="34" charset="0"/>
              </a:rPr>
              <a:t>2</a:t>
            </a:r>
            <a:r>
              <a:rPr lang="zh-CN" altLang="en-US" sz="2200" dirty="0" smtClean="0">
                <a:latin typeface="宋体" panose="02010600030101010101" pitchFamily="2" charset="-122"/>
                <a:ea typeface="宋体" panose="02010600030101010101" pitchFamily="2" charset="-122"/>
                <a:sym typeface="Arial" panose="020B0604020202020204" pitchFamily="34" charset="0"/>
              </a:rPr>
              <a:t>，</a:t>
            </a:r>
            <a:r>
              <a:rPr lang="en-US" altLang="zh-CN" sz="2200" dirty="0" smtClean="0">
                <a:latin typeface="宋体" panose="02010600030101010101" pitchFamily="2" charset="-122"/>
                <a:ea typeface="宋体" panose="02010600030101010101" pitchFamily="2" charset="-122"/>
                <a:sym typeface="Arial" panose="020B0604020202020204" pitchFamily="34" charset="0"/>
              </a:rPr>
              <a:t>3</a:t>
            </a:r>
            <a:r>
              <a:rPr lang="zh-CN" altLang="en-US" sz="2200" dirty="0" smtClean="0">
                <a:latin typeface="宋体" panose="02010600030101010101" pitchFamily="2" charset="-122"/>
                <a:ea typeface="宋体" panose="02010600030101010101" pitchFamily="2" charset="-122"/>
                <a:sym typeface="Arial" panose="020B0604020202020204" pitchFamily="34" charset="0"/>
              </a:rPr>
              <a:t>，</a:t>
            </a:r>
            <a:r>
              <a:rPr lang="en-US" altLang="zh-CN" sz="2200" dirty="0" smtClean="0">
                <a:latin typeface="宋体" panose="02010600030101010101" pitchFamily="2" charset="-122"/>
                <a:ea typeface="宋体" panose="02010600030101010101" pitchFamily="2" charset="-122"/>
                <a:sym typeface="Arial" panose="020B0604020202020204" pitchFamily="34" charset="0"/>
              </a:rPr>
              <a:t>5</a:t>
            </a:r>
            <a:r>
              <a:rPr lang="zh-CN" altLang="en-US" sz="2200" dirty="0" smtClean="0">
                <a:latin typeface="宋体" panose="02010600030101010101" pitchFamily="2" charset="-122"/>
                <a:ea typeface="宋体" panose="02010600030101010101" pitchFamily="2" charset="-122"/>
                <a:sym typeface="Arial" panose="020B0604020202020204" pitchFamily="34" charset="0"/>
              </a:rPr>
              <a:t>，</a:t>
            </a:r>
            <a:r>
              <a:rPr lang="en-US" altLang="zh-CN" sz="2200" dirty="0" smtClean="0">
                <a:latin typeface="宋体" panose="02010600030101010101" pitchFamily="2" charset="-122"/>
                <a:ea typeface="宋体" panose="02010600030101010101" pitchFamily="2" charset="-122"/>
                <a:sym typeface="Arial" panose="020B0604020202020204" pitchFamily="34" charset="0"/>
              </a:rPr>
              <a:t>8</a:t>
            </a:r>
            <a:r>
              <a:rPr lang="zh-CN" altLang="en-US" sz="2200" dirty="0" smtClean="0">
                <a:latin typeface="宋体" panose="02010600030101010101" pitchFamily="2" charset="-122"/>
                <a:ea typeface="宋体" panose="02010600030101010101" pitchFamily="2" charset="-122"/>
                <a:sym typeface="Arial" panose="020B0604020202020204" pitchFamily="34" charset="0"/>
              </a:rPr>
              <a:t>，</a:t>
            </a:r>
            <a:r>
              <a:rPr lang="en-US" altLang="zh-CN" sz="2200" dirty="0" smtClean="0">
                <a:latin typeface="宋体" panose="02010600030101010101" pitchFamily="2" charset="-122"/>
                <a:ea typeface="宋体" panose="02010600030101010101" pitchFamily="2" charset="-122"/>
                <a:sym typeface="Arial" panose="020B0604020202020204" pitchFamily="34" charset="0"/>
              </a:rPr>
              <a:t>……</a:t>
            </a:r>
            <a:r>
              <a:rPr lang="zh-CN" altLang="en-US" sz="2200" dirty="0" smtClean="0">
                <a:latin typeface="宋体" panose="02010600030101010101" pitchFamily="2" charset="-122"/>
                <a:ea typeface="宋体" panose="02010600030101010101" pitchFamily="2" charset="-122"/>
                <a:sym typeface="Arial" panose="020B0604020202020204" pitchFamily="34" charset="0"/>
              </a:rPr>
              <a:t>。</a:t>
            </a:r>
            <a:endParaRPr lang="zh-CN" altLang="en-US" sz="2200" dirty="0" smtClean="0">
              <a:latin typeface="宋体" panose="02010600030101010101" pitchFamily="2" charset="-122"/>
              <a:ea typeface="宋体" panose="02010600030101010101" pitchFamily="2" charset="-122"/>
              <a:sym typeface="Arial" panose="020B0604020202020204"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425440" y="1199202"/>
            <a:ext cx="6223379" cy="4924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spAutoFit/>
          </a:bodyPr>
          <a:lstStyle>
            <a:lvl1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2pPr>
            <a:lvl3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3pPr>
            <a:lvl4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4pPr>
            <a:lvl5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5pPr>
            <a:lvl6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6pPr>
            <a:lvl7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7pPr>
            <a:lvl8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8pPr>
            <a:lvl9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2000" b="1" i="0" u="none" strike="noStrike" cap="none" normalizeH="0" baseline="0" dirty="0" smtClean="0">
                <a:ln>
                  <a:noFill/>
                </a:ln>
                <a:solidFill>
                  <a:srgbClr val="006699"/>
                </a:solidFill>
                <a:effectLst/>
                <a:latin typeface="Consolas" panose="020B0609020204030204" pitchFamily="49" charset="0"/>
                <a:ea typeface="宋体" panose="02010600030101010101" pitchFamily="2" charset="-122"/>
                <a:cs typeface="宋体" panose="02010600030101010101" pitchFamily="2" charset="-122"/>
              </a:rPr>
              <a:t>using</a:t>
            </a:r>
            <a:r>
              <a:rPr kumimoji="0" lang="zh-CN" altLang="zh-CN" sz="2000" b="0" i="0" u="none" strike="noStrike" cap="none" normalizeH="0" baseline="0" dirty="0" smtClean="0">
                <a:ln>
                  <a:noFill/>
                </a:ln>
                <a:solidFill>
                  <a:srgbClr val="333333"/>
                </a:solidFill>
                <a:effectLst/>
                <a:latin typeface="Consolas" panose="020B0609020204030204" pitchFamily="49" charset="0"/>
                <a:ea typeface="宋体" panose="02010600030101010101" pitchFamily="2" charset="-122"/>
                <a:cs typeface="宋体" panose="02010600030101010101" pitchFamily="2" charset="-122"/>
              </a:rPr>
              <a:t> </a:t>
            </a:r>
            <a:r>
              <a:rPr kumimoji="0" lang="zh-CN" altLang="zh-CN" sz="2000" b="1" i="0" u="none" strike="noStrike" cap="none" normalizeH="0" baseline="0" dirty="0" smtClean="0">
                <a:ln>
                  <a:noFill/>
                </a:ln>
                <a:solidFill>
                  <a:srgbClr val="006699"/>
                </a:solidFill>
                <a:effectLst/>
                <a:latin typeface="Consolas" panose="020B0609020204030204" pitchFamily="49" charset="0"/>
                <a:ea typeface="宋体" panose="02010600030101010101" pitchFamily="2" charset="-122"/>
                <a:cs typeface="宋体" panose="02010600030101010101" pitchFamily="2" charset="-122"/>
              </a:rPr>
              <a:t>namespace</a:t>
            </a:r>
            <a:r>
              <a:rPr kumimoji="0" lang="zh-CN" altLang="zh-CN" sz="2000" b="0" i="0" u="none" strike="noStrike" cap="none" normalizeH="0" baseline="0" dirty="0" smtClean="0">
                <a:ln>
                  <a:noFill/>
                </a:ln>
                <a:solidFill>
                  <a:srgbClr val="333333"/>
                </a:solidFill>
                <a:effectLst/>
                <a:latin typeface="Consolas" panose="020B0609020204030204" pitchFamily="49" charset="0"/>
                <a:ea typeface="宋体" panose="02010600030101010101" pitchFamily="2" charset="-122"/>
                <a:cs typeface="宋体" panose="02010600030101010101" pitchFamily="2" charset="-122"/>
              </a:rPr>
              <a:t> </a:t>
            </a:r>
            <a:r>
              <a:rPr kumimoji="0" lang="zh-CN" altLang="zh-CN" sz="2000" b="0" i="0" u="none" strike="noStrike" cap="none" normalizeH="0" baseline="0" dirty="0" smtClean="0">
                <a:ln>
                  <a:noFill/>
                </a:ln>
                <a:solidFill>
                  <a:srgbClr val="000000"/>
                </a:solidFill>
                <a:effectLst/>
                <a:latin typeface="Consolas" panose="020B0609020204030204" pitchFamily="49" charset="0"/>
                <a:ea typeface="宋体" panose="02010600030101010101" pitchFamily="2" charset="-122"/>
                <a:cs typeface="宋体" panose="02010600030101010101" pitchFamily="2" charset="-122"/>
              </a:rPr>
              <a:t>std;</a:t>
            </a:r>
            <a:endParaRPr kumimoji="0" lang="zh-CN" altLang="zh-CN" sz="2000" b="0" i="0" u="none" strike="noStrike" cap="none" normalizeH="0" baseline="0" dirty="0" smtClean="0">
              <a:ln>
                <a:noFill/>
              </a:ln>
              <a:solidFill>
                <a:schemeClr val="tx1"/>
              </a:solidFill>
              <a:effectLst/>
              <a:ea typeface="宋体" panose="02010600030101010101" pitchFamily="2" charset="-122"/>
              <a:cs typeface="宋体" panose="02010600030101010101" pitchFamily="2" charset="-122"/>
            </a:endParaRPr>
          </a:p>
          <a:p>
            <a:pPr marL="0" marR="0" lvl="0" indent="0" algn="l" defTabSz="914400" rtl="0" eaLnBrk="0" fontAlgn="base" latinLnBrk="0" hangingPunct="0">
              <a:lnSpc>
                <a:spcPct val="100000"/>
              </a:lnSpc>
              <a:spcBef>
                <a:spcPct val="0"/>
              </a:spcBef>
              <a:spcAft>
                <a:spcPct val="0"/>
              </a:spcAft>
              <a:buClrTx/>
              <a:buSzTx/>
              <a:buFontTx/>
              <a:buNone/>
            </a:pPr>
            <a:r>
              <a:rPr kumimoji="0" lang="zh-CN" altLang="zh-CN" sz="2000" b="1" i="0" u="none" strike="noStrike" cap="none" normalizeH="0" baseline="0" dirty="0" smtClean="0">
                <a:ln>
                  <a:noFill/>
                </a:ln>
                <a:solidFill>
                  <a:srgbClr val="808080"/>
                </a:solidFill>
                <a:effectLst/>
                <a:latin typeface="Consolas" panose="020B0609020204030204" pitchFamily="49" charset="0"/>
                <a:ea typeface="宋体" panose="02010600030101010101" pitchFamily="2" charset="-122"/>
                <a:cs typeface="宋体" panose="02010600030101010101" pitchFamily="2" charset="-122"/>
              </a:rPr>
              <a:t>int</a:t>
            </a:r>
            <a:r>
              <a:rPr kumimoji="0" lang="zh-CN" altLang="zh-CN" sz="2000" b="0" i="0" u="none" strike="noStrike" cap="none" normalizeH="0" baseline="0" dirty="0" smtClean="0">
                <a:ln>
                  <a:noFill/>
                </a:ln>
                <a:solidFill>
                  <a:srgbClr val="333333"/>
                </a:solidFill>
                <a:effectLst/>
                <a:latin typeface="Consolas" panose="020B0609020204030204" pitchFamily="49" charset="0"/>
                <a:ea typeface="宋体" panose="02010600030101010101" pitchFamily="2" charset="-122"/>
                <a:cs typeface="宋体" panose="02010600030101010101" pitchFamily="2" charset="-122"/>
              </a:rPr>
              <a:t> </a:t>
            </a:r>
            <a:r>
              <a:rPr kumimoji="0" lang="zh-CN" altLang="zh-CN" sz="2000" b="0" i="0" u="none" strike="noStrike" cap="none" normalizeH="0" baseline="0" dirty="0" smtClean="0">
                <a:ln>
                  <a:noFill/>
                </a:ln>
                <a:solidFill>
                  <a:srgbClr val="000000"/>
                </a:solidFill>
                <a:effectLst/>
                <a:latin typeface="Consolas" panose="020B0609020204030204" pitchFamily="49" charset="0"/>
                <a:ea typeface="宋体" panose="02010600030101010101" pitchFamily="2" charset="-122"/>
                <a:cs typeface="宋体" panose="02010600030101010101" pitchFamily="2" charset="-122"/>
              </a:rPr>
              <a:t>main(){</a:t>
            </a:r>
            <a:endParaRPr kumimoji="0" lang="zh-CN" altLang="zh-CN" sz="2000" b="0" i="0" u="none" strike="noStrike" cap="none" normalizeH="0" baseline="0" dirty="0" smtClean="0">
              <a:ln>
                <a:noFill/>
              </a:ln>
              <a:solidFill>
                <a:schemeClr val="tx1"/>
              </a:solidFill>
              <a:effectLst/>
              <a:ea typeface="宋体" panose="02010600030101010101" pitchFamily="2" charset="-122"/>
              <a:cs typeface="宋体" panose="02010600030101010101" pitchFamily="2" charset="-122"/>
            </a:endParaRPr>
          </a:p>
          <a:p>
            <a:pPr marL="0" marR="0" lvl="0" indent="0" algn="l" defTabSz="914400" rtl="0" eaLnBrk="0" fontAlgn="base" latinLnBrk="0" hangingPunct="0">
              <a:lnSpc>
                <a:spcPct val="100000"/>
              </a:lnSpc>
              <a:spcBef>
                <a:spcPct val="0"/>
              </a:spcBef>
              <a:spcAft>
                <a:spcPct val="0"/>
              </a:spcAft>
              <a:buClrTx/>
              <a:buSzTx/>
              <a:buFontTx/>
              <a:buNone/>
            </a:pPr>
            <a:r>
              <a:rPr kumimoji="0" lang="zh-CN" altLang="zh-CN" sz="2000" b="0" i="0" u="none" strike="noStrike" cap="none" normalizeH="0" baseline="0" dirty="0" smtClean="0">
                <a:ln>
                  <a:noFill/>
                </a:ln>
                <a:solidFill>
                  <a:srgbClr val="C7254E"/>
                </a:solidFill>
                <a:effectLst/>
                <a:latin typeface="Arial" panose="020B0604020202020204"/>
                <a:ea typeface="宋体" panose="02010600030101010101" pitchFamily="2" charset="-122"/>
                <a:cs typeface="宋体" panose="02010600030101010101" pitchFamily="2" charset="-122"/>
              </a:rPr>
              <a:t>    </a:t>
            </a:r>
            <a:r>
              <a:rPr kumimoji="0" lang="zh-CN" altLang="zh-CN" sz="2000" b="1" i="0" u="none" strike="noStrike" cap="none" normalizeH="0" baseline="0" dirty="0" smtClean="0">
                <a:ln>
                  <a:noFill/>
                </a:ln>
                <a:solidFill>
                  <a:srgbClr val="808080"/>
                </a:solidFill>
                <a:effectLst/>
                <a:latin typeface="Consolas" panose="020B0609020204030204" pitchFamily="49" charset="0"/>
                <a:ea typeface="宋体" panose="02010600030101010101" pitchFamily="2" charset="-122"/>
                <a:cs typeface="宋体" panose="02010600030101010101" pitchFamily="2" charset="-122"/>
              </a:rPr>
              <a:t>int</a:t>
            </a:r>
            <a:r>
              <a:rPr kumimoji="0" lang="zh-CN" altLang="zh-CN" sz="2000" b="0" i="0" u="none" strike="noStrike" cap="none" normalizeH="0" baseline="0" dirty="0" smtClean="0">
                <a:ln>
                  <a:noFill/>
                </a:ln>
                <a:solidFill>
                  <a:srgbClr val="333333"/>
                </a:solidFill>
                <a:effectLst/>
                <a:latin typeface="Consolas" panose="020B0609020204030204" pitchFamily="49" charset="0"/>
                <a:ea typeface="宋体" panose="02010600030101010101" pitchFamily="2" charset="-122"/>
                <a:cs typeface="宋体" panose="02010600030101010101" pitchFamily="2" charset="-122"/>
              </a:rPr>
              <a:t> </a:t>
            </a:r>
            <a:r>
              <a:rPr kumimoji="0" lang="zh-CN" altLang="zh-CN" sz="2000" b="0" i="0" u="none" strike="noStrike" cap="none" normalizeH="0" baseline="0" dirty="0" smtClean="0">
                <a:ln>
                  <a:noFill/>
                </a:ln>
                <a:solidFill>
                  <a:srgbClr val="000000"/>
                </a:solidFill>
                <a:effectLst/>
                <a:latin typeface="Consolas" panose="020B0609020204030204" pitchFamily="49" charset="0"/>
                <a:ea typeface="宋体" panose="02010600030101010101" pitchFamily="2" charset="-122"/>
                <a:cs typeface="宋体" panose="02010600030101010101" pitchFamily="2" charset="-122"/>
              </a:rPr>
              <a:t>n;</a:t>
            </a:r>
            <a:endParaRPr kumimoji="0" lang="zh-CN" altLang="zh-CN" sz="2000" b="0" i="0" u="none" strike="noStrike" cap="none" normalizeH="0" baseline="0" dirty="0" smtClean="0">
              <a:ln>
                <a:noFill/>
              </a:ln>
              <a:solidFill>
                <a:schemeClr val="tx1"/>
              </a:solidFill>
              <a:effectLst/>
              <a:ea typeface="宋体" panose="02010600030101010101" pitchFamily="2" charset="-122"/>
              <a:cs typeface="宋体" panose="02010600030101010101" pitchFamily="2" charset="-122"/>
            </a:endParaRPr>
          </a:p>
          <a:p>
            <a:pPr marL="0" marR="0" lvl="0" indent="0" algn="l" defTabSz="914400" rtl="0" eaLnBrk="0" fontAlgn="base" latinLnBrk="0" hangingPunct="0">
              <a:lnSpc>
                <a:spcPct val="100000"/>
              </a:lnSpc>
              <a:spcBef>
                <a:spcPct val="0"/>
              </a:spcBef>
              <a:spcAft>
                <a:spcPct val="0"/>
              </a:spcAft>
              <a:buClrTx/>
              <a:buSzTx/>
              <a:buFontTx/>
              <a:buNone/>
            </a:pPr>
            <a:r>
              <a:rPr kumimoji="0" lang="zh-CN" altLang="zh-CN" sz="2000" b="0" i="0" u="none" strike="noStrike" cap="none" normalizeH="0" baseline="0" dirty="0" smtClean="0">
                <a:ln>
                  <a:noFill/>
                </a:ln>
                <a:solidFill>
                  <a:srgbClr val="C7254E"/>
                </a:solidFill>
                <a:effectLst/>
                <a:latin typeface="Arial" panose="020B0604020202020204"/>
                <a:ea typeface="宋体" panose="02010600030101010101" pitchFamily="2" charset="-122"/>
                <a:cs typeface="宋体" panose="02010600030101010101" pitchFamily="2" charset="-122"/>
              </a:rPr>
              <a:t>    </a:t>
            </a:r>
            <a:r>
              <a:rPr kumimoji="0" lang="zh-CN" altLang="zh-CN" sz="2000" b="1" i="0" u="none" strike="noStrike" cap="none" normalizeH="0" baseline="0" dirty="0" smtClean="0">
                <a:ln>
                  <a:noFill/>
                </a:ln>
                <a:solidFill>
                  <a:srgbClr val="808080"/>
                </a:solidFill>
                <a:effectLst/>
                <a:latin typeface="Consolas" panose="020B0609020204030204" pitchFamily="49" charset="0"/>
                <a:ea typeface="宋体" panose="02010600030101010101" pitchFamily="2" charset="-122"/>
                <a:cs typeface="宋体" panose="02010600030101010101" pitchFamily="2" charset="-122"/>
              </a:rPr>
              <a:t>int</a:t>
            </a:r>
            <a:r>
              <a:rPr kumimoji="0" lang="zh-CN" altLang="zh-CN" sz="2000" b="0" i="0" u="none" strike="noStrike" cap="none" normalizeH="0" baseline="0" dirty="0" smtClean="0">
                <a:ln>
                  <a:noFill/>
                </a:ln>
                <a:solidFill>
                  <a:srgbClr val="333333"/>
                </a:solidFill>
                <a:effectLst/>
                <a:latin typeface="Consolas" panose="020B0609020204030204" pitchFamily="49" charset="0"/>
                <a:ea typeface="宋体" panose="02010600030101010101" pitchFamily="2" charset="-122"/>
                <a:cs typeface="宋体" panose="02010600030101010101" pitchFamily="2" charset="-122"/>
              </a:rPr>
              <a:t> </a:t>
            </a:r>
            <a:r>
              <a:rPr kumimoji="0" lang="zh-CN" altLang="zh-CN" sz="2000" b="0" i="0" u="none" strike="noStrike" cap="none" normalizeH="0" baseline="0" dirty="0" smtClean="0">
                <a:ln>
                  <a:noFill/>
                </a:ln>
                <a:solidFill>
                  <a:srgbClr val="000000"/>
                </a:solidFill>
                <a:effectLst/>
                <a:latin typeface="Consolas" panose="020B0609020204030204" pitchFamily="49" charset="0"/>
                <a:ea typeface="宋体" panose="02010600030101010101" pitchFamily="2" charset="-122"/>
                <a:cs typeface="宋体" panose="02010600030101010101" pitchFamily="2" charset="-122"/>
              </a:rPr>
              <a:t>a[</a:t>
            </a:r>
            <a:r>
              <a:rPr kumimoji="0" lang="en-US" altLang="zh-CN" sz="2000" b="0" i="0" u="none" strike="noStrike" cap="none" normalizeH="0" baseline="0" dirty="0" smtClean="0">
                <a:ln>
                  <a:noFill/>
                </a:ln>
                <a:solidFill>
                  <a:srgbClr val="000000"/>
                </a:solidFill>
                <a:effectLst/>
                <a:latin typeface="Consolas" panose="020B0609020204030204" pitchFamily="49" charset="0"/>
                <a:ea typeface="宋体" panose="02010600030101010101" pitchFamily="2" charset="-122"/>
                <a:cs typeface="宋体" panose="02010600030101010101" pitchFamily="2" charset="-122"/>
              </a:rPr>
              <a:t>41</a:t>
            </a:r>
            <a:r>
              <a:rPr kumimoji="0" lang="zh-CN" altLang="zh-CN" sz="2000" b="0" i="0" u="none" strike="noStrike" cap="none" normalizeH="0" baseline="0" dirty="0" smtClean="0">
                <a:ln>
                  <a:noFill/>
                </a:ln>
                <a:solidFill>
                  <a:srgbClr val="000000"/>
                </a:solidFill>
                <a:effectLst/>
                <a:latin typeface="Consolas" panose="020B0609020204030204" pitchFamily="49" charset="0"/>
                <a:ea typeface="宋体" panose="02010600030101010101" pitchFamily="2" charset="-122"/>
                <a:cs typeface="宋体" panose="02010600030101010101" pitchFamily="2" charset="-122"/>
              </a:rPr>
              <a:t>];</a:t>
            </a:r>
            <a:endParaRPr kumimoji="0" lang="zh-CN" altLang="zh-CN" sz="2000" b="0" i="0" u="none" strike="noStrike" cap="none" normalizeH="0" baseline="0" dirty="0" smtClean="0">
              <a:ln>
                <a:noFill/>
              </a:ln>
              <a:solidFill>
                <a:schemeClr val="tx1"/>
              </a:solidFill>
              <a:effectLst/>
              <a:ea typeface="宋体" panose="02010600030101010101" pitchFamily="2" charset="-122"/>
              <a:cs typeface="宋体" panose="02010600030101010101" pitchFamily="2" charset="-122"/>
            </a:endParaRPr>
          </a:p>
          <a:p>
            <a:pPr marL="0" marR="0" lvl="0" indent="0" algn="l" defTabSz="914400" rtl="0" eaLnBrk="0" fontAlgn="base" latinLnBrk="0" hangingPunct="0">
              <a:lnSpc>
                <a:spcPct val="100000"/>
              </a:lnSpc>
              <a:spcBef>
                <a:spcPct val="0"/>
              </a:spcBef>
              <a:spcAft>
                <a:spcPct val="0"/>
              </a:spcAft>
              <a:buClrTx/>
              <a:buSzTx/>
              <a:buFontTx/>
              <a:buNone/>
            </a:pPr>
            <a:r>
              <a:rPr kumimoji="0" lang="zh-CN" altLang="zh-CN" sz="2000" b="0" i="0" u="none" strike="noStrike" cap="none" normalizeH="0" baseline="0" dirty="0" smtClean="0">
                <a:ln>
                  <a:noFill/>
                </a:ln>
                <a:solidFill>
                  <a:srgbClr val="C7254E"/>
                </a:solidFill>
                <a:effectLst/>
                <a:latin typeface="Arial" panose="020B0604020202020204"/>
                <a:ea typeface="宋体" panose="02010600030101010101" pitchFamily="2" charset="-122"/>
                <a:cs typeface="宋体" panose="02010600030101010101" pitchFamily="2" charset="-122"/>
              </a:rPr>
              <a:t>    </a:t>
            </a:r>
            <a:r>
              <a:rPr kumimoji="0" lang="zh-CN" altLang="zh-CN" sz="2000" b="0" i="0" u="none" strike="noStrike" cap="none" normalizeH="0" baseline="0" dirty="0" smtClean="0">
                <a:ln>
                  <a:noFill/>
                </a:ln>
                <a:solidFill>
                  <a:srgbClr val="000000"/>
                </a:solidFill>
                <a:effectLst/>
                <a:latin typeface="Consolas" panose="020B0609020204030204" pitchFamily="49" charset="0"/>
                <a:ea typeface="宋体" panose="02010600030101010101" pitchFamily="2" charset="-122"/>
                <a:cs typeface="宋体" panose="02010600030101010101" pitchFamily="2" charset="-122"/>
              </a:rPr>
              <a:t>a[1]=1;</a:t>
            </a:r>
            <a:endParaRPr kumimoji="0" lang="zh-CN" altLang="zh-CN" sz="2000" b="0" i="0" u="none" strike="noStrike" cap="none" normalizeH="0" baseline="0" dirty="0" smtClean="0">
              <a:ln>
                <a:noFill/>
              </a:ln>
              <a:solidFill>
                <a:schemeClr val="tx1"/>
              </a:solidFill>
              <a:effectLst/>
              <a:ea typeface="宋体" panose="02010600030101010101" pitchFamily="2" charset="-122"/>
              <a:cs typeface="宋体" panose="02010600030101010101" pitchFamily="2" charset="-122"/>
            </a:endParaRPr>
          </a:p>
          <a:p>
            <a:pPr marL="0" marR="0" lvl="0" indent="0" algn="l" defTabSz="914400" rtl="0" eaLnBrk="0" fontAlgn="base" latinLnBrk="0" hangingPunct="0">
              <a:lnSpc>
                <a:spcPct val="100000"/>
              </a:lnSpc>
              <a:spcBef>
                <a:spcPct val="0"/>
              </a:spcBef>
              <a:spcAft>
                <a:spcPct val="0"/>
              </a:spcAft>
              <a:buClrTx/>
              <a:buSzTx/>
              <a:buFontTx/>
              <a:buNone/>
            </a:pPr>
            <a:r>
              <a:rPr kumimoji="0" lang="zh-CN" altLang="zh-CN" sz="2000" b="0" i="0" u="none" strike="noStrike" cap="none" normalizeH="0" baseline="0" dirty="0" smtClean="0">
                <a:ln>
                  <a:noFill/>
                </a:ln>
                <a:solidFill>
                  <a:srgbClr val="C7254E"/>
                </a:solidFill>
                <a:effectLst/>
                <a:latin typeface="Arial" panose="020B0604020202020204"/>
                <a:ea typeface="宋体" panose="02010600030101010101" pitchFamily="2" charset="-122"/>
                <a:cs typeface="宋体" panose="02010600030101010101" pitchFamily="2" charset="-122"/>
              </a:rPr>
              <a:t>    </a:t>
            </a:r>
            <a:r>
              <a:rPr kumimoji="0" lang="zh-CN" altLang="zh-CN" sz="2000" b="0" i="0" u="none" strike="noStrike" cap="none" normalizeH="0" baseline="0" dirty="0" smtClean="0">
                <a:ln>
                  <a:noFill/>
                </a:ln>
                <a:solidFill>
                  <a:srgbClr val="000000"/>
                </a:solidFill>
                <a:effectLst/>
                <a:latin typeface="Consolas" panose="020B0609020204030204" pitchFamily="49" charset="0"/>
                <a:ea typeface="宋体" panose="02010600030101010101" pitchFamily="2" charset="-122"/>
                <a:cs typeface="宋体" panose="02010600030101010101" pitchFamily="2" charset="-122"/>
              </a:rPr>
              <a:t>a[2]=2;</a:t>
            </a:r>
            <a:endParaRPr kumimoji="0" lang="zh-CN" altLang="zh-CN" sz="2000" b="0" i="0" u="none" strike="noStrike" cap="none" normalizeH="0" baseline="0" dirty="0" smtClean="0">
              <a:ln>
                <a:noFill/>
              </a:ln>
              <a:solidFill>
                <a:schemeClr val="tx1"/>
              </a:solidFill>
              <a:effectLst/>
              <a:ea typeface="宋体" panose="02010600030101010101" pitchFamily="2" charset="-122"/>
              <a:cs typeface="宋体" panose="02010600030101010101" pitchFamily="2" charset="-122"/>
            </a:endParaRPr>
          </a:p>
          <a:p>
            <a:pPr marL="0" marR="0" lvl="0" indent="0" algn="l" defTabSz="914400" rtl="0" eaLnBrk="0" fontAlgn="base" latinLnBrk="0" hangingPunct="0">
              <a:lnSpc>
                <a:spcPct val="100000"/>
              </a:lnSpc>
              <a:spcBef>
                <a:spcPct val="0"/>
              </a:spcBef>
              <a:spcAft>
                <a:spcPct val="0"/>
              </a:spcAft>
              <a:buClrTx/>
              <a:buSzTx/>
              <a:buFontTx/>
              <a:buNone/>
            </a:pPr>
            <a:r>
              <a:rPr kumimoji="0" lang="zh-CN" altLang="zh-CN" sz="2000" b="0" i="0" u="none" strike="noStrike" cap="none" normalizeH="0" baseline="0" dirty="0" smtClean="0">
                <a:ln>
                  <a:noFill/>
                </a:ln>
                <a:solidFill>
                  <a:srgbClr val="C7254E"/>
                </a:solidFill>
                <a:effectLst/>
                <a:latin typeface="Arial" panose="020B0604020202020204"/>
                <a:ea typeface="宋体" panose="02010600030101010101" pitchFamily="2" charset="-122"/>
                <a:cs typeface="宋体" panose="02010600030101010101" pitchFamily="2" charset="-122"/>
              </a:rPr>
              <a:t>    </a:t>
            </a:r>
            <a:r>
              <a:rPr kumimoji="0" lang="zh-CN" altLang="zh-CN" sz="2000" b="1" i="0" u="none" strike="noStrike" cap="none" normalizeH="0" baseline="0" dirty="0" smtClean="0">
                <a:ln>
                  <a:noFill/>
                </a:ln>
                <a:solidFill>
                  <a:srgbClr val="006699"/>
                </a:solidFill>
                <a:effectLst/>
                <a:latin typeface="Consolas" panose="020B0609020204030204" pitchFamily="49" charset="0"/>
                <a:ea typeface="宋体" panose="02010600030101010101" pitchFamily="2" charset="-122"/>
                <a:cs typeface="宋体" panose="02010600030101010101" pitchFamily="2" charset="-122"/>
              </a:rPr>
              <a:t>while</a:t>
            </a:r>
            <a:r>
              <a:rPr kumimoji="0" lang="zh-CN" altLang="zh-CN" sz="2000" b="0" i="0" u="none" strike="noStrike" cap="none" normalizeH="0" baseline="0" dirty="0" smtClean="0">
                <a:ln>
                  <a:noFill/>
                </a:ln>
                <a:solidFill>
                  <a:srgbClr val="000000"/>
                </a:solidFill>
                <a:effectLst/>
                <a:latin typeface="Consolas" panose="020B0609020204030204" pitchFamily="49" charset="0"/>
                <a:ea typeface="宋体" panose="02010600030101010101" pitchFamily="2" charset="-122"/>
                <a:cs typeface="宋体" panose="02010600030101010101" pitchFamily="2" charset="-122"/>
              </a:rPr>
              <a:t>(cin&gt;&gt;n)</a:t>
            </a:r>
            <a:endParaRPr kumimoji="0" lang="zh-CN" altLang="zh-CN" sz="2000" b="0" i="0" u="none" strike="noStrike" cap="none" normalizeH="0" baseline="0" dirty="0" smtClean="0">
              <a:ln>
                <a:noFill/>
              </a:ln>
              <a:solidFill>
                <a:schemeClr val="tx1"/>
              </a:solidFill>
              <a:effectLst/>
              <a:ea typeface="宋体" panose="02010600030101010101" pitchFamily="2" charset="-122"/>
              <a:cs typeface="宋体" panose="02010600030101010101" pitchFamily="2" charset="-122"/>
            </a:endParaRPr>
          </a:p>
          <a:p>
            <a:pPr marL="0" marR="0" lvl="0" indent="0" algn="l" defTabSz="914400" rtl="0" eaLnBrk="0" fontAlgn="base" latinLnBrk="0" hangingPunct="0">
              <a:lnSpc>
                <a:spcPct val="100000"/>
              </a:lnSpc>
              <a:spcBef>
                <a:spcPct val="0"/>
              </a:spcBef>
              <a:spcAft>
                <a:spcPct val="0"/>
              </a:spcAft>
              <a:buClrTx/>
              <a:buSzTx/>
              <a:buFontTx/>
              <a:buNone/>
            </a:pPr>
            <a:r>
              <a:rPr kumimoji="0" lang="zh-CN" altLang="zh-CN" sz="2000" b="0" i="0" u="none" strike="noStrike" cap="none" normalizeH="0" baseline="0" dirty="0" smtClean="0">
                <a:ln>
                  <a:noFill/>
                </a:ln>
                <a:solidFill>
                  <a:srgbClr val="C7254E"/>
                </a:solidFill>
                <a:effectLst/>
                <a:latin typeface="Arial" panose="020B0604020202020204"/>
                <a:ea typeface="宋体" panose="02010600030101010101" pitchFamily="2" charset="-122"/>
                <a:cs typeface="宋体" panose="02010600030101010101" pitchFamily="2" charset="-122"/>
              </a:rPr>
              <a:t>    </a:t>
            </a:r>
            <a:r>
              <a:rPr kumimoji="0" lang="zh-CN" altLang="zh-CN" sz="2000" b="0" i="0" u="none" strike="noStrike" cap="none" normalizeH="0" baseline="0" dirty="0" smtClean="0">
                <a:ln>
                  <a:noFill/>
                </a:ln>
                <a:solidFill>
                  <a:srgbClr val="000000"/>
                </a:solidFill>
                <a:effectLst/>
                <a:latin typeface="Consolas" panose="020B0609020204030204" pitchFamily="49" charset="0"/>
                <a:ea typeface="宋体" panose="02010600030101010101" pitchFamily="2" charset="-122"/>
                <a:cs typeface="宋体" panose="02010600030101010101" pitchFamily="2" charset="-122"/>
              </a:rPr>
              <a:t>{</a:t>
            </a:r>
            <a:endParaRPr kumimoji="0" lang="zh-CN" altLang="zh-CN" sz="2000" b="0" i="0" u="none" strike="noStrike" cap="none" normalizeH="0" baseline="0" dirty="0" smtClean="0">
              <a:ln>
                <a:noFill/>
              </a:ln>
              <a:solidFill>
                <a:schemeClr val="tx1"/>
              </a:solidFill>
              <a:effectLst/>
              <a:ea typeface="宋体" panose="02010600030101010101" pitchFamily="2" charset="-122"/>
              <a:cs typeface="宋体" panose="02010600030101010101" pitchFamily="2" charset="-122"/>
            </a:endParaRPr>
          </a:p>
          <a:p>
            <a:pPr marL="0" marR="0" lvl="0" indent="0" algn="l" defTabSz="914400" rtl="0" eaLnBrk="0" fontAlgn="base" latinLnBrk="0" hangingPunct="0">
              <a:lnSpc>
                <a:spcPct val="100000"/>
              </a:lnSpc>
              <a:spcBef>
                <a:spcPct val="0"/>
              </a:spcBef>
              <a:spcAft>
                <a:spcPct val="0"/>
              </a:spcAft>
              <a:buClrTx/>
              <a:buSzTx/>
              <a:buFontTx/>
              <a:buNone/>
            </a:pPr>
            <a:r>
              <a:rPr kumimoji="0" lang="zh-CN" altLang="zh-CN" sz="2000" b="0" i="0" u="none" strike="noStrike" cap="none" normalizeH="0" baseline="0" dirty="0" smtClean="0">
                <a:ln>
                  <a:noFill/>
                </a:ln>
                <a:solidFill>
                  <a:srgbClr val="C7254E"/>
                </a:solidFill>
                <a:effectLst/>
                <a:latin typeface="Arial" panose="020B0604020202020204"/>
                <a:ea typeface="宋体" panose="02010600030101010101" pitchFamily="2" charset="-122"/>
                <a:cs typeface="宋体" panose="02010600030101010101" pitchFamily="2" charset="-122"/>
              </a:rPr>
              <a:t>        </a:t>
            </a:r>
            <a:r>
              <a:rPr kumimoji="0" lang="zh-CN" altLang="zh-CN" sz="2000" b="1" i="0" u="none" strike="noStrike" cap="none" normalizeH="0" baseline="0" dirty="0" smtClean="0">
                <a:ln>
                  <a:noFill/>
                </a:ln>
                <a:solidFill>
                  <a:srgbClr val="006699"/>
                </a:solidFill>
                <a:effectLst/>
                <a:latin typeface="Consolas" panose="020B0609020204030204" pitchFamily="49" charset="0"/>
                <a:ea typeface="宋体" panose="02010600030101010101" pitchFamily="2" charset="-122"/>
                <a:cs typeface="宋体" panose="02010600030101010101" pitchFamily="2" charset="-122"/>
              </a:rPr>
              <a:t>if</a:t>
            </a:r>
            <a:r>
              <a:rPr kumimoji="0" lang="zh-CN" altLang="zh-CN" sz="2000" b="0" i="0" u="none" strike="noStrike" cap="none" normalizeH="0" baseline="0" dirty="0" smtClean="0">
                <a:ln>
                  <a:noFill/>
                </a:ln>
                <a:solidFill>
                  <a:srgbClr val="000000"/>
                </a:solidFill>
                <a:effectLst/>
                <a:latin typeface="Consolas" panose="020B0609020204030204" pitchFamily="49" charset="0"/>
                <a:ea typeface="宋体" panose="02010600030101010101" pitchFamily="2" charset="-122"/>
                <a:cs typeface="宋体" panose="02010600030101010101" pitchFamily="2" charset="-122"/>
              </a:rPr>
              <a:t>(n==0)</a:t>
            </a:r>
            <a:endParaRPr kumimoji="0" lang="zh-CN" altLang="zh-CN" sz="2000" b="0" i="0" u="none" strike="noStrike" cap="none" normalizeH="0" baseline="0" dirty="0" smtClean="0">
              <a:ln>
                <a:noFill/>
              </a:ln>
              <a:solidFill>
                <a:schemeClr val="tx1"/>
              </a:solidFill>
              <a:effectLst/>
              <a:ea typeface="宋体" panose="02010600030101010101" pitchFamily="2" charset="-122"/>
              <a:cs typeface="宋体" panose="02010600030101010101" pitchFamily="2" charset="-122"/>
            </a:endParaRPr>
          </a:p>
          <a:p>
            <a:pPr marL="0" marR="0" lvl="0" indent="0" algn="l" defTabSz="914400" rtl="0" eaLnBrk="0" fontAlgn="base" latinLnBrk="0" hangingPunct="0">
              <a:lnSpc>
                <a:spcPct val="100000"/>
              </a:lnSpc>
              <a:spcBef>
                <a:spcPct val="0"/>
              </a:spcBef>
              <a:spcAft>
                <a:spcPct val="0"/>
              </a:spcAft>
              <a:buClrTx/>
              <a:buSzTx/>
              <a:buFontTx/>
              <a:buNone/>
            </a:pPr>
            <a:r>
              <a:rPr kumimoji="0" lang="zh-CN" altLang="zh-CN" sz="2000" b="0" i="0" u="none" strike="noStrike" cap="none" normalizeH="0" baseline="0" dirty="0" smtClean="0">
                <a:ln>
                  <a:noFill/>
                </a:ln>
                <a:solidFill>
                  <a:srgbClr val="C7254E"/>
                </a:solidFill>
                <a:effectLst/>
                <a:latin typeface="Arial" panose="020B0604020202020204"/>
                <a:ea typeface="宋体" panose="02010600030101010101" pitchFamily="2" charset="-122"/>
                <a:cs typeface="宋体" panose="02010600030101010101" pitchFamily="2" charset="-122"/>
              </a:rPr>
              <a:t>            </a:t>
            </a:r>
            <a:r>
              <a:rPr kumimoji="0" lang="zh-CN" altLang="zh-CN" sz="2000" b="1" i="0" u="none" strike="noStrike" cap="none" normalizeH="0" baseline="0" dirty="0" smtClean="0">
                <a:ln>
                  <a:noFill/>
                </a:ln>
                <a:solidFill>
                  <a:srgbClr val="006699"/>
                </a:solidFill>
                <a:effectLst/>
                <a:latin typeface="Consolas" panose="020B0609020204030204" pitchFamily="49" charset="0"/>
                <a:ea typeface="宋体" panose="02010600030101010101" pitchFamily="2" charset="-122"/>
                <a:cs typeface="宋体" panose="02010600030101010101" pitchFamily="2" charset="-122"/>
              </a:rPr>
              <a:t>break</a:t>
            </a:r>
            <a:r>
              <a:rPr kumimoji="0" lang="zh-CN" altLang="zh-CN" sz="2000" b="0" i="0" u="none" strike="noStrike" cap="none" normalizeH="0" baseline="0" dirty="0" smtClean="0">
                <a:ln>
                  <a:noFill/>
                </a:ln>
                <a:solidFill>
                  <a:srgbClr val="000000"/>
                </a:solidFill>
                <a:effectLst/>
                <a:latin typeface="Consolas" panose="020B0609020204030204" pitchFamily="49" charset="0"/>
                <a:ea typeface="宋体" panose="02010600030101010101" pitchFamily="2" charset="-122"/>
                <a:cs typeface="宋体" panose="02010600030101010101" pitchFamily="2" charset="-122"/>
              </a:rPr>
              <a:t>;</a:t>
            </a:r>
            <a:endParaRPr kumimoji="0" lang="zh-CN" altLang="zh-CN" sz="2000" b="0" i="0" u="none" strike="noStrike" cap="none" normalizeH="0" baseline="0" dirty="0" smtClean="0">
              <a:ln>
                <a:noFill/>
              </a:ln>
              <a:solidFill>
                <a:schemeClr val="tx1"/>
              </a:solidFill>
              <a:effectLst/>
              <a:ea typeface="宋体" panose="02010600030101010101" pitchFamily="2" charset="-122"/>
              <a:cs typeface="宋体" panose="02010600030101010101" pitchFamily="2" charset="-122"/>
            </a:endParaRPr>
          </a:p>
          <a:p>
            <a:pPr marL="0" marR="0" lvl="0" indent="0" algn="l" defTabSz="914400" rtl="0" eaLnBrk="0" fontAlgn="base" latinLnBrk="0" hangingPunct="0">
              <a:lnSpc>
                <a:spcPct val="100000"/>
              </a:lnSpc>
              <a:spcBef>
                <a:spcPct val="0"/>
              </a:spcBef>
              <a:spcAft>
                <a:spcPct val="0"/>
              </a:spcAft>
              <a:buClrTx/>
              <a:buSzTx/>
              <a:buFontTx/>
              <a:buNone/>
            </a:pPr>
            <a:r>
              <a:rPr kumimoji="0" lang="zh-CN" altLang="zh-CN" sz="2000" b="0" i="0" u="none" strike="noStrike" cap="none" normalizeH="0" baseline="0" dirty="0" smtClean="0">
                <a:ln>
                  <a:noFill/>
                </a:ln>
                <a:solidFill>
                  <a:srgbClr val="C7254E"/>
                </a:solidFill>
                <a:effectLst/>
                <a:latin typeface="Arial" panose="020B0604020202020204"/>
                <a:ea typeface="宋体" panose="02010600030101010101" pitchFamily="2" charset="-122"/>
                <a:cs typeface="宋体" panose="02010600030101010101" pitchFamily="2" charset="-122"/>
              </a:rPr>
              <a:t>        </a:t>
            </a:r>
            <a:r>
              <a:rPr kumimoji="0" lang="zh-CN" altLang="zh-CN" sz="2000" b="1" i="0" u="none" strike="noStrike" cap="none" normalizeH="0" baseline="0" dirty="0" smtClean="0">
                <a:ln>
                  <a:noFill/>
                </a:ln>
                <a:solidFill>
                  <a:srgbClr val="006699"/>
                </a:solidFill>
                <a:effectLst/>
                <a:latin typeface="Consolas" panose="020B0609020204030204" pitchFamily="49" charset="0"/>
                <a:ea typeface="宋体" panose="02010600030101010101" pitchFamily="2" charset="-122"/>
                <a:cs typeface="宋体" panose="02010600030101010101" pitchFamily="2" charset="-122"/>
              </a:rPr>
              <a:t>for</a:t>
            </a:r>
            <a:r>
              <a:rPr kumimoji="0" lang="zh-CN" altLang="zh-CN" sz="2000" b="0" i="0" u="none" strike="noStrike" cap="none" normalizeH="0" baseline="0" dirty="0" smtClean="0">
                <a:ln>
                  <a:noFill/>
                </a:ln>
                <a:solidFill>
                  <a:srgbClr val="000000"/>
                </a:solidFill>
                <a:effectLst/>
                <a:latin typeface="Consolas" panose="020B0609020204030204" pitchFamily="49" charset="0"/>
                <a:ea typeface="宋体" panose="02010600030101010101" pitchFamily="2" charset="-122"/>
                <a:cs typeface="宋体" panose="02010600030101010101" pitchFamily="2" charset="-122"/>
              </a:rPr>
              <a:t>(</a:t>
            </a:r>
            <a:r>
              <a:rPr kumimoji="0" lang="zh-CN" altLang="zh-CN" sz="2000" b="1" i="0" u="none" strike="noStrike" cap="none" normalizeH="0" baseline="0" dirty="0" smtClean="0">
                <a:ln>
                  <a:noFill/>
                </a:ln>
                <a:solidFill>
                  <a:srgbClr val="808080"/>
                </a:solidFill>
                <a:effectLst/>
                <a:latin typeface="Consolas" panose="020B0609020204030204" pitchFamily="49" charset="0"/>
                <a:ea typeface="宋体" panose="02010600030101010101" pitchFamily="2" charset="-122"/>
                <a:cs typeface="宋体" panose="02010600030101010101" pitchFamily="2" charset="-122"/>
              </a:rPr>
              <a:t>int</a:t>
            </a:r>
            <a:r>
              <a:rPr kumimoji="0" lang="zh-CN" altLang="zh-CN" sz="2000" b="0" i="0" u="none" strike="noStrike" cap="none" normalizeH="0" baseline="0" dirty="0" smtClean="0">
                <a:ln>
                  <a:noFill/>
                </a:ln>
                <a:solidFill>
                  <a:srgbClr val="333333"/>
                </a:solidFill>
                <a:effectLst/>
                <a:latin typeface="Consolas" panose="020B0609020204030204" pitchFamily="49" charset="0"/>
                <a:ea typeface="宋体" panose="02010600030101010101" pitchFamily="2" charset="-122"/>
                <a:cs typeface="宋体" panose="02010600030101010101" pitchFamily="2" charset="-122"/>
              </a:rPr>
              <a:t> </a:t>
            </a:r>
            <a:r>
              <a:rPr kumimoji="0" lang="zh-CN" altLang="zh-CN" sz="2000" b="0" i="0" u="none" strike="noStrike" cap="none" normalizeH="0" baseline="0" dirty="0" smtClean="0">
                <a:ln>
                  <a:noFill/>
                </a:ln>
                <a:solidFill>
                  <a:srgbClr val="000000"/>
                </a:solidFill>
                <a:effectLst/>
                <a:latin typeface="Consolas" panose="020B0609020204030204" pitchFamily="49" charset="0"/>
                <a:ea typeface="宋体" panose="02010600030101010101" pitchFamily="2" charset="-122"/>
                <a:cs typeface="宋体" panose="02010600030101010101" pitchFamily="2" charset="-122"/>
              </a:rPr>
              <a:t>i=3;i&lt;=n;i++)</a:t>
            </a:r>
            <a:endParaRPr kumimoji="0" lang="zh-CN" altLang="zh-CN" sz="2000" b="0" i="0" u="none" strike="noStrike" cap="none" normalizeH="0" baseline="0" dirty="0" smtClean="0">
              <a:ln>
                <a:noFill/>
              </a:ln>
              <a:solidFill>
                <a:schemeClr val="tx1"/>
              </a:solidFill>
              <a:effectLst/>
              <a:ea typeface="宋体" panose="02010600030101010101" pitchFamily="2" charset="-122"/>
              <a:cs typeface="宋体" panose="02010600030101010101" pitchFamily="2" charset="-122"/>
            </a:endParaRPr>
          </a:p>
          <a:p>
            <a:pPr marL="0" marR="0" lvl="0" indent="0" algn="l" defTabSz="914400" rtl="0" eaLnBrk="0" fontAlgn="base" latinLnBrk="0" hangingPunct="0">
              <a:lnSpc>
                <a:spcPct val="100000"/>
              </a:lnSpc>
              <a:spcBef>
                <a:spcPct val="0"/>
              </a:spcBef>
              <a:spcAft>
                <a:spcPct val="0"/>
              </a:spcAft>
              <a:buClrTx/>
              <a:buSzTx/>
              <a:buFontTx/>
              <a:buNone/>
            </a:pPr>
            <a:r>
              <a:rPr kumimoji="0" lang="zh-CN" altLang="zh-CN" sz="2000" b="0" i="0" u="none" strike="noStrike" cap="none" normalizeH="0" baseline="0" dirty="0" smtClean="0">
                <a:ln>
                  <a:noFill/>
                </a:ln>
                <a:solidFill>
                  <a:srgbClr val="C7254E"/>
                </a:solidFill>
                <a:effectLst/>
                <a:latin typeface="Arial" panose="020B0604020202020204"/>
                <a:ea typeface="宋体" panose="02010600030101010101" pitchFamily="2" charset="-122"/>
                <a:cs typeface="宋体" panose="02010600030101010101" pitchFamily="2" charset="-122"/>
              </a:rPr>
              <a:t>            </a:t>
            </a:r>
            <a:r>
              <a:rPr kumimoji="0" lang="zh-CN" altLang="zh-CN" sz="2000" b="0" i="0" u="none" strike="noStrike" cap="none" normalizeH="0" baseline="0" dirty="0" smtClean="0">
                <a:ln>
                  <a:noFill/>
                </a:ln>
                <a:solidFill>
                  <a:srgbClr val="000000"/>
                </a:solidFill>
                <a:effectLst/>
                <a:latin typeface="Consolas" panose="020B0609020204030204" pitchFamily="49" charset="0"/>
                <a:ea typeface="宋体" panose="02010600030101010101" pitchFamily="2" charset="-122"/>
                <a:cs typeface="宋体" panose="02010600030101010101" pitchFamily="2" charset="-122"/>
              </a:rPr>
              <a:t>a[i]=a[i-1]+a[i-2];</a:t>
            </a:r>
            <a:endParaRPr kumimoji="0" lang="zh-CN" altLang="zh-CN" sz="2000" b="0" i="0" u="none" strike="noStrike" cap="none" normalizeH="0" baseline="0" dirty="0" smtClean="0">
              <a:ln>
                <a:noFill/>
              </a:ln>
              <a:solidFill>
                <a:schemeClr val="tx1"/>
              </a:solidFill>
              <a:effectLst/>
              <a:ea typeface="宋体" panose="02010600030101010101" pitchFamily="2" charset="-122"/>
              <a:cs typeface="宋体" panose="02010600030101010101" pitchFamily="2" charset="-122"/>
            </a:endParaRPr>
          </a:p>
          <a:p>
            <a:pPr marL="0" marR="0" lvl="0" indent="0" algn="l" defTabSz="914400" rtl="0" eaLnBrk="0" fontAlgn="base" latinLnBrk="0" hangingPunct="0">
              <a:lnSpc>
                <a:spcPct val="100000"/>
              </a:lnSpc>
              <a:spcBef>
                <a:spcPct val="0"/>
              </a:spcBef>
              <a:spcAft>
                <a:spcPct val="0"/>
              </a:spcAft>
              <a:buClrTx/>
              <a:buSzTx/>
              <a:buFontTx/>
              <a:buNone/>
            </a:pPr>
            <a:r>
              <a:rPr kumimoji="0" lang="zh-CN" altLang="zh-CN" sz="2000" b="0" i="0" u="none" strike="noStrike" cap="none" normalizeH="0" baseline="0" dirty="0" smtClean="0">
                <a:ln>
                  <a:noFill/>
                </a:ln>
                <a:solidFill>
                  <a:srgbClr val="C7254E"/>
                </a:solidFill>
                <a:effectLst/>
                <a:latin typeface="Arial" panose="020B0604020202020204"/>
                <a:ea typeface="宋体" panose="02010600030101010101" pitchFamily="2" charset="-122"/>
                <a:cs typeface="宋体" panose="02010600030101010101" pitchFamily="2" charset="-122"/>
              </a:rPr>
              <a:t>        </a:t>
            </a:r>
            <a:r>
              <a:rPr kumimoji="0" lang="zh-CN" altLang="zh-CN" sz="2000" b="0" i="0" u="none" strike="noStrike" cap="none" normalizeH="0" baseline="0" dirty="0" smtClean="0">
                <a:ln>
                  <a:noFill/>
                </a:ln>
                <a:solidFill>
                  <a:srgbClr val="000000"/>
                </a:solidFill>
                <a:effectLst/>
                <a:latin typeface="Consolas" panose="020B0609020204030204" pitchFamily="49" charset="0"/>
                <a:ea typeface="宋体" panose="02010600030101010101" pitchFamily="2" charset="-122"/>
                <a:cs typeface="宋体" panose="02010600030101010101" pitchFamily="2" charset="-122"/>
              </a:rPr>
              <a:t>cout&lt;&lt;a[n]&lt;&lt;endl;</a:t>
            </a:r>
            <a:endParaRPr kumimoji="0" lang="zh-CN" altLang="zh-CN" sz="2000" b="0" i="0" u="none" strike="noStrike" cap="none" normalizeH="0" baseline="0" dirty="0" smtClean="0">
              <a:ln>
                <a:noFill/>
              </a:ln>
              <a:solidFill>
                <a:schemeClr val="tx1"/>
              </a:solidFill>
              <a:effectLst/>
              <a:ea typeface="宋体" panose="02010600030101010101" pitchFamily="2" charset="-122"/>
              <a:cs typeface="宋体" panose="02010600030101010101" pitchFamily="2" charset="-122"/>
            </a:endParaRPr>
          </a:p>
          <a:p>
            <a:pPr marL="0" marR="0" lvl="0" indent="0" algn="l" defTabSz="914400" rtl="0" eaLnBrk="0" fontAlgn="base" latinLnBrk="0" hangingPunct="0">
              <a:lnSpc>
                <a:spcPct val="100000"/>
              </a:lnSpc>
              <a:spcBef>
                <a:spcPct val="0"/>
              </a:spcBef>
              <a:spcAft>
                <a:spcPct val="0"/>
              </a:spcAft>
              <a:buClrTx/>
              <a:buSzTx/>
              <a:buFontTx/>
              <a:buNone/>
            </a:pPr>
            <a:r>
              <a:rPr kumimoji="0" lang="zh-CN" altLang="zh-CN" sz="2000" b="0" i="0" u="none" strike="noStrike" cap="none" normalizeH="0" baseline="0" dirty="0" smtClean="0">
                <a:ln>
                  <a:noFill/>
                </a:ln>
                <a:solidFill>
                  <a:srgbClr val="C7254E"/>
                </a:solidFill>
                <a:effectLst/>
                <a:latin typeface="Arial" panose="020B0604020202020204"/>
                <a:ea typeface="宋体" panose="02010600030101010101" pitchFamily="2" charset="-122"/>
                <a:cs typeface="宋体" panose="02010600030101010101" pitchFamily="2" charset="-122"/>
              </a:rPr>
              <a:t>    </a:t>
            </a:r>
            <a:r>
              <a:rPr kumimoji="0" lang="zh-CN" altLang="zh-CN" sz="2000" b="0" i="0" u="none" strike="noStrike" cap="none" normalizeH="0" baseline="0" dirty="0" smtClean="0">
                <a:ln>
                  <a:noFill/>
                </a:ln>
                <a:solidFill>
                  <a:srgbClr val="000000"/>
                </a:solidFill>
                <a:effectLst/>
                <a:latin typeface="Consolas" panose="020B0609020204030204" pitchFamily="49" charset="0"/>
                <a:ea typeface="宋体" panose="02010600030101010101" pitchFamily="2" charset="-122"/>
                <a:cs typeface="宋体" panose="02010600030101010101" pitchFamily="2" charset="-122"/>
              </a:rPr>
              <a:t>}</a:t>
            </a:r>
            <a:endParaRPr kumimoji="0" lang="zh-CN" altLang="zh-CN" sz="2000" b="0" i="0" u="none" strike="noStrike" cap="none" normalizeH="0" baseline="0" dirty="0" smtClean="0">
              <a:ln>
                <a:noFill/>
              </a:ln>
              <a:solidFill>
                <a:schemeClr val="tx1"/>
              </a:solidFill>
              <a:effectLst/>
              <a:ea typeface="宋体" panose="02010600030101010101" pitchFamily="2" charset="-122"/>
              <a:cs typeface="宋体" panose="02010600030101010101" pitchFamily="2" charset="-122"/>
            </a:endParaRPr>
          </a:p>
          <a:p>
            <a:pPr marL="0" marR="0" lvl="0" indent="0" algn="l" defTabSz="914400" rtl="0" eaLnBrk="0" fontAlgn="base" latinLnBrk="0" hangingPunct="0">
              <a:lnSpc>
                <a:spcPct val="100000"/>
              </a:lnSpc>
              <a:spcBef>
                <a:spcPct val="0"/>
              </a:spcBef>
              <a:spcAft>
                <a:spcPct val="0"/>
              </a:spcAft>
              <a:buClrTx/>
              <a:buSzTx/>
              <a:buFontTx/>
              <a:buNone/>
            </a:pPr>
            <a:r>
              <a:rPr kumimoji="0" lang="zh-CN" altLang="zh-CN" sz="2000" b="0" i="0" u="none" strike="noStrike" cap="none" normalizeH="0" baseline="0" dirty="0" smtClean="0">
                <a:ln>
                  <a:noFill/>
                </a:ln>
                <a:solidFill>
                  <a:srgbClr val="C7254E"/>
                </a:solidFill>
                <a:effectLst/>
                <a:latin typeface="Arial" panose="020B0604020202020204"/>
                <a:ea typeface="宋体" panose="02010600030101010101" pitchFamily="2" charset="-122"/>
                <a:cs typeface="宋体" panose="02010600030101010101" pitchFamily="2" charset="-122"/>
              </a:rPr>
              <a:t>    </a:t>
            </a:r>
            <a:r>
              <a:rPr kumimoji="0" lang="zh-CN" altLang="zh-CN" sz="2000" b="1" i="0" u="none" strike="noStrike" cap="none" normalizeH="0" baseline="0" dirty="0" smtClean="0">
                <a:ln>
                  <a:noFill/>
                </a:ln>
                <a:solidFill>
                  <a:srgbClr val="006699"/>
                </a:solidFill>
                <a:effectLst/>
                <a:latin typeface="Consolas" panose="020B0609020204030204" pitchFamily="49" charset="0"/>
                <a:ea typeface="宋体" panose="02010600030101010101" pitchFamily="2" charset="-122"/>
                <a:cs typeface="宋体" panose="02010600030101010101" pitchFamily="2" charset="-122"/>
              </a:rPr>
              <a:t>return</a:t>
            </a:r>
            <a:r>
              <a:rPr kumimoji="0" lang="zh-CN" altLang="zh-CN" sz="2000" b="0" i="0" u="none" strike="noStrike" cap="none" normalizeH="0" baseline="0" dirty="0" smtClean="0">
                <a:ln>
                  <a:noFill/>
                </a:ln>
                <a:solidFill>
                  <a:srgbClr val="333333"/>
                </a:solidFill>
                <a:effectLst/>
                <a:latin typeface="Consolas" panose="020B0609020204030204" pitchFamily="49" charset="0"/>
                <a:ea typeface="宋体" panose="02010600030101010101" pitchFamily="2" charset="-122"/>
                <a:cs typeface="宋体" panose="02010600030101010101" pitchFamily="2" charset="-122"/>
              </a:rPr>
              <a:t> </a:t>
            </a:r>
            <a:r>
              <a:rPr kumimoji="0" lang="zh-CN" altLang="zh-CN" sz="2000" b="0" i="0" u="none" strike="noStrike" cap="none" normalizeH="0" baseline="0" dirty="0" smtClean="0">
                <a:ln>
                  <a:noFill/>
                </a:ln>
                <a:solidFill>
                  <a:srgbClr val="000000"/>
                </a:solidFill>
                <a:effectLst/>
                <a:latin typeface="Consolas" panose="020B0609020204030204" pitchFamily="49" charset="0"/>
                <a:ea typeface="宋体" panose="02010600030101010101" pitchFamily="2" charset="-122"/>
                <a:cs typeface="宋体" panose="02010600030101010101" pitchFamily="2" charset="-122"/>
              </a:rPr>
              <a:t>0;</a:t>
            </a:r>
            <a:endParaRPr kumimoji="0" lang="zh-CN" altLang="zh-CN" sz="2000" b="0" i="0" u="none" strike="noStrike" cap="none" normalizeH="0" baseline="0" dirty="0" smtClean="0">
              <a:ln>
                <a:noFill/>
              </a:ln>
              <a:solidFill>
                <a:schemeClr val="tx1"/>
              </a:solidFill>
              <a:effectLst/>
              <a:ea typeface="宋体" panose="02010600030101010101" pitchFamily="2" charset="-122"/>
              <a:cs typeface="宋体" panose="02010600030101010101" pitchFamily="2" charset="-122"/>
            </a:endParaRPr>
          </a:p>
          <a:p>
            <a:pPr marL="0" marR="0" lvl="0" indent="0" algn="l" defTabSz="914400" rtl="0" eaLnBrk="0" fontAlgn="base" latinLnBrk="0" hangingPunct="0">
              <a:lnSpc>
                <a:spcPct val="100000"/>
              </a:lnSpc>
              <a:spcBef>
                <a:spcPct val="0"/>
              </a:spcBef>
              <a:spcAft>
                <a:spcPct val="0"/>
              </a:spcAft>
              <a:buClrTx/>
              <a:buSzTx/>
              <a:buFontTx/>
              <a:buNone/>
            </a:pPr>
            <a:r>
              <a:rPr kumimoji="0" lang="zh-CN" altLang="zh-CN" sz="2000" b="0" i="0" u="none" strike="noStrike" cap="none" normalizeH="0" baseline="0" dirty="0" smtClean="0">
                <a:ln>
                  <a:noFill/>
                </a:ln>
                <a:solidFill>
                  <a:srgbClr val="000000"/>
                </a:solidFill>
                <a:effectLst/>
                <a:latin typeface="Consolas" panose="020B0609020204030204" pitchFamily="49" charset="0"/>
                <a:ea typeface="宋体" panose="02010600030101010101" pitchFamily="2" charset="-122"/>
                <a:cs typeface="宋体" panose="02010600030101010101" pitchFamily="2" charset="-122"/>
              </a:rPr>
              <a:t>}</a:t>
            </a:r>
            <a:endParaRPr kumimoji="0" lang="zh-CN" altLang="zh-CN" sz="2000" b="0" i="0" u="none" strike="noStrike" cap="none" normalizeH="0" baseline="0" dirty="0" smtClean="0">
              <a:ln>
                <a:noFill/>
              </a:ln>
              <a:solidFill>
                <a:schemeClr val="tx1"/>
              </a:solidFill>
              <a:effectLst/>
              <a:ea typeface="宋体" panose="02010600030101010101" pitchFamily="2" charset="-122"/>
              <a:cs typeface="宋体" panose="02010600030101010101" pitchFamily="2" charset="-122"/>
            </a:endParaRPr>
          </a:p>
        </p:txBody>
      </p:sp>
    </p:spTree>
  </p:cSld>
  <p:clrMapOvr>
    <a:masterClrMapping/>
  </p:clrMapOvr>
  <p:timing>
    <p:tnLst>
      <p:par>
        <p:cTn id="1" dur="indefinite" restart="never" nodeType="tmRoot"/>
      </p:par>
    </p:tnLst>
  </p:timing>
</p:sld>
</file>

<file path=ppt/tags/tag1.xml><?xml version="1.0" encoding="utf-8"?>
<p:tagLst xmlns:p="http://schemas.openxmlformats.org/presentationml/2006/main">
  <p:tag name="KSO_WM_UNIT_PLACING_PICTURE_USER_VIEWPORT" val="{&quot;height&quot;:6920,&quot;width&quot;:8300}"/>
</p:tagLst>
</file>

<file path=ppt/tags/tag2.xml><?xml version="1.0" encoding="utf-8"?>
<p:tagLst xmlns:p="http://schemas.openxmlformats.org/presentationml/2006/main">
  <p:tag name="KSO_WM_UNIT_TABLE_BEAUTIFY" val="smartTable{fcf028ed-c621-4352-a264-3e0704bf62c9}"/>
</p:tagLst>
</file>

<file path=ppt/tags/tag3.xml><?xml version="1.0" encoding="utf-8"?>
<p:tagLst xmlns:p="http://schemas.openxmlformats.org/presentationml/2006/main">
  <p:tag name="COMMONDATA" val="eyJoZGlkIjoiODMwMTdmODJjOTA1MzMzZjY4YTE3ZWQzNzJiYmQwMTQifQ=="/>
  <p:tag name="KSO_WPP_MARK_KEY" val="fb271783-24a3-48e4-8890-866ceba78eb4"/>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5739</Words>
  <Application>WPS 演示</Application>
  <PresentationFormat>自定义</PresentationFormat>
  <Paragraphs>416</Paragraphs>
  <Slides>42</Slides>
  <Notes>4</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42</vt:i4>
      </vt:variant>
    </vt:vector>
  </HeadingPairs>
  <TitlesOfParts>
    <vt:vector size="55" baseType="lpstr">
      <vt:lpstr>Arial</vt:lpstr>
      <vt:lpstr>宋体</vt:lpstr>
      <vt:lpstr>Wingdings</vt:lpstr>
      <vt:lpstr>Times New Roman</vt:lpstr>
      <vt:lpstr>微软雅黑</vt:lpstr>
      <vt:lpstr>Impact</vt:lpstr>
      <vt:lpstr>Consolas</vt:lpstr>
      <vt:lpstr>Arial</vt:lpstr>
      <vt:lpstr>Calibri</vt:lpstr>
      <vt:lpstr>Arial Unicode MS</vt:lpstr>
      <vt:lpstr>Tahoma</vt:lpstr>
      <vt:lpstr>Cambria</vt:lpstr>
      <vt:lpstr>Office 主题</vt:lpstr>
      <vt:lpstr>递推</vt:lpstr>
      <vt:lpstr>教学内容</vt:lpstr>
      <vt:lpstr>1 递推算法</vt:lpstr>
      <vt:lpstr>1.1 引例1</vt:lpstr>
      <vt:lpstr>1.1 引例1</vt:lpstr>
      <vt:lpstr>1.1 引例1</vt:lpstr>
      <vt:lpstr>1.1 引例2</vt:lpstr>
      <vt:lpstr>PowerPoint 演示文稿</vt:lpstr>
      <vt:lpstr>PowerPoint 演示文稿</vt:lpstr>
      <vt:lpstr>1.2 理解递推法</vt:lpstr>
      <vt:lpstr>1.2 解决递推问题的一般步骤 </vt:lpstr>
      <vt:lpstr>1.3.1 [2046] 杨辉三角形</vt:lpstr>
      <vt:lpstr>PowerPoint 演示文稿</vt:lpstr>
      <vt:lpstr>1.3.2 [2997] 数塔问题</vt:lpstr>
      <vt:lpstr>1.3.2 [2997] 数塔问题</vt:lpstr>
      <vt:lpstr>1.3.2 [2997] 数塔问题</vt:lpstr>
      <vt:lpstr>1.3.2 [2997] 数塔问题</vt:lpstr>
      <vt:lpstr>PowerPoint 演示文稿</vt:lpstr>
      <vt:lpstr>PowerPoint 演示文稿</vt:lpstr>
      <vt:lpstr>分析</vt:lpstr>
      <vt:lpstr>分析</vt:lpstr>
      <vt:lpstr>PowerPoint 演示文稿</vt:lpstr>
      <vt:lpstr>分析-描述状态</vt:lpstr>
      <vt:lpstr>分析-递推式</vt:lpstr>
      <vt:lpstr>分析-边界</vt:lpstr>
      <vt:lpstr>代码</vt:lpstr>
      <vt:lpstr>PowerPoint 演示文稿</vt:lpstr>
      <vt:lpstr>分析-递推式</vt:lpstr>
      <vt:lpstr>分析-递推式</vt:lpstr>
      <vt:lpstr>分析-边界</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win10</dc:creator>
  <cp:lastModifiedBy>荃星</cp:lastModifiedBy>
  <cp:revision>137</cp:revision>
  <dcterms:created xsi:type="dcterms:W3CDTF">2019-11-15T07:21:00Z</dcterms:created>
  <dcterms:modified xsi:type="dcterms:W3CDTF">2022-07-11T10:35:09Z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2052-11.1.0.11830</vt:lpwstr>
  </property>
  <property fmtid="{D5CDD505-2E9C-101B-9397-08002B2CF9AE}" pid="3" name="ICV">
    <vt:lpwstr>5125F0FE0DE04645B0536313292E2A33</vt:lpwstr>
  </property>
</Properties>
</file>